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88" r:id="rId3"/>
    <p:sldId id="258" r:id="rId4"/>
    <p:sldId id="259" r:id="rId5"/>
    <p:sldId id="260" r:id="rId6"/>
    <p:sldId id="261" r:id="rId7"/>
    <p:sldId id="262" r:id="rId8"/>
    <p:sldId id="263" r:id="rId9"/>
    <p:sldId id="264" r:id="rId10"/>
    <p:sldId id="289" r:id="rId11"/>
    <p:sldId id="265" r:id="rId12"/>
    <p:sldId id="266" r:id="rId13"/>
    <p:sldId id="270" r:id="rId14"/>
    <p:sldId id="271" r:id="rId15"/>
    <p:sldId id="273" r:id="rId16"/>
    <p:sldId id="291" r:id="rId17"/>
    <p:sldId id="292" r:id="rId18"/>
    <p:sldId id="314" r:id="rId19"/>
    <p:sldId id="293" r:id="rId20"/>
    <p:sldId id="315" r:id="rId21"/>
    <p:sldId id="316" r:id="rId22"/>
    <p:sldId id="317" r:id="rId23"/>
    <p:sldId id="318" r:id="rId24"/>
    <p:sldId id="319" r:id="rId25"/>
    <p:sldId id="320" r:id="rId26"/>
    <p:sldId id="321" r:id="rId27"/>
    <p:sldId id="322" r:id="rId28"/>
    <p:sldId id="323" r:id="rId29"/>
    <p:sldId id="324" r:id="rId30"/>
    <p:sldId id="325" r:id="rId31"/>
    <p:sldId id="290" r:id="rId32"/>
    <p:sldId id="3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04AAB-B524-496B-94F6-0BE3F6F68255}"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32BA3-6099-4DC0-866F-4A81C94B53DE}" type="slidenum">
              <a:rPr lang="en-US" smtClean="0"/>
              <a:t>‹#›</a:t>
            </a:fld>
            <a:endParaRPr lang="en-US"/>
          </a:p>
        </p:txBody>
      </p:sp>
    </p:spTree>
    <p:extLst>
      <p:ext uri="{BB962C8B-B14F-4D97-AF65-F5344CB8AC3E}">
        <p14:creationId xmlns:p14="http://schemas.microsoft.com/office/powerpoint/2010/main" val="316025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49dc6f9e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49dc6f9e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b3c06d4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b3c06d4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49dc6f9ea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49dc6f9ea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49dc6f9e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49dc6f9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49dc6f9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49dc6f9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47310422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47310422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49dc6f9ea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49dc6f9ea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4cd1d919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4cd1d919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b3c06d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b3c06d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49dc6f9ea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49dc6f9e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4b3c06d4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4b3c06d4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b3c06d4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b3c06d4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4b3c06d4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4b3c06d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935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4b3c06d4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4b3c06d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CDF8-3C66-4799-9EE5-49A42C4BD0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2A2D3C-7AAA-4DB1-B345-04A727CE7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72741D-C707-464D-B8D9-D841E7A33414}"/>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5" name="Footer Placeholder 4">
            <a:extLst>
              <a:ext uri="{FF2B5EF4-FFF2-40B4-BE49-F238E27FC236}">
                <a16:creationId xmlns:a16="http://schemas.microsoft.com/office/drawing/2014/main" id="{7C7BDE2A-7710-40F1-9465-5212A3E05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3D5E0-D2C8-48EC-A025-3DF198657DB5}"/>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40985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48FC-52D7-4938-8BBE-7803634E9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2E0B0-E604-4C95-8D26-87F87D3F3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ECD73-1BE9-4D26-A48A-78B705B9DA78}"/>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5" name="Footer Placeholder 4">
            <a:extLst>
              <a:ext uri="{FF2B5EF4-FFF2-40B4-BE49-F238E27FC236}">
                <a16:creationId xmlns:a16="http://schemas.microsoft.com/office/drawing/2014/main" id="{43F4BAB8-AB00-48DA-AD50-6EBF5571B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C9E83-F024-47A7-8FDC-ADE5C3DC5D2D}"/>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204181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6E1B5-BEB9-488E-9CAB-884C66770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57CB36-7BAF-45FB-B014-1F790D87A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EA07-640E-4AE0-98FA-DFAA0A002560}"/>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5" name="Footer Placeholder 4">
            <a:extLst>
              <a:ext uri="{FF2B5EF4-FFF2-40B4-BE49-F238E27FC236}">
                <a16:creationId xmlns:a16="http://schemas.microsoft.com/office/drawing/2014/main" id="{9F341AB8-2B33-4302-B762-5CE436D36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D8F91-6A41-4E78-B9BE-DD786F50A58E}"/>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4193590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5"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2"/>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46"/>
            <a:ext cx="10993547" cy="590321"/>
          </a:xfrm>
        </p:spPr>
        <p:txBody>
          <a:bodyPr anchor="t">
            <a:normAutofit/>
          </a:bodyPr>
          <a:lstStyle>
            <a:lvl1pPr marL="0" indent="0" algn="l">
              <a:buNone/>
              <a:defRPr sz="1600" cap="all">
                <a:solidFill>
                  <a:schemeClr val="accent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4511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340865"/>
            <a:ext cx="11029615" cy="3634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618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5"/>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2393951"/>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8"/>
            <a:ext cx="11029615" cy="600556"/>
          </a:xfrm>
        </p:spPr>
        <p:txBody>
          <a:bodyPr anchor="t">
            <a:normAutofit/>
          </a:bodyPr>
          <a:lstStyle>
            <a:lvl1pPr marL="0" indent="0" algn="l">
              <a:buNone/>
              <a:defRPr sz="1800" cap="all">
                <a:solidFill>
                  <a:schemeClr val="accent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288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4"/>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1" y="2228004"/>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9209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3" y="2250891"/>
            <a:ext cx="5194769" cy="557784"/>
          </a:xfrm>
        </p:spPr>
        <p:txBody>
          <a:bodyPr anchor="ctr">
            <a:noAutofit/>
          </a:bodyPr>
          <a:lstStyle>
            <a:lvl1pPr marL="0" indent="0">
              <a:buNone/>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4"/>
            <a:ext cx="519476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1" cy="553373"/>
          </a:xfrm>
        </p:spPr>
        <p:txBody>
          <a:bodyPr anchor="ctr">
            <a:noAutofit/>
          </a:bodyPr>
          <a:lstStyle>
            <a:lvl1pPr marL="0" marR="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marR="0" lvl="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4"/>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6172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5"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250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2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1"/>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8" y="933451"/>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0"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8" y="2836655"/>
            <a:ext cx="3031852" cy="3001392"/>
          </a:xfrm>
        </p:spPr>
        <p:txBody>
          <a:bodyPr anchor="t">
            <a:normAutofit/>
          </a:bodyPr>
          <a:lstStyle>
            <a:lvl1pPr marL="0" indent="0" algn="l">
              <a:buNone/>
              <a:defRPr sz="1600">
                <a:solidFill>
                  <a:srgbClr val="FFFFFF"/>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3" y="6456916"/>
            <a:ext cx="2844799" cy="365125"/>
          </a:xfrm>
        </p:spPr>
        <p:txBody>
          <a:bodyPr/>
          <a:lstStyle/>
          <a:p>
            <a:fld id="{D82884F1-FFEA-405F-9602-3DCA865EDA4E}" type="datetime1">
              <a:rPr lang="en-US" smtClean="0"/>
              <a:t>2/28/2021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1"/>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1" y="6456916"/>
            <a:ext cx="1052511"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1267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3E15-13C0-485E-B6E6-D39F83E15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5BDA1-B23B-4676-8CBC-65B89BB87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4A0FC-6E0D-4044-9F04-2A349B90B8A9}"/>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5" name="Footer Placeholder 4">
            <a:extLst>
              <a:ext uri="{FF2B5EF4-FFF2-40B4-BE49-F238E27FC236}">
                <a16:creationId xmlns:a16="http://schemas.microsoft.com/office/drawing/2014/main" id="{4212FBFC-0A0E-4724-89A2-8848962D2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0B0F3-7B66-4C1C-9B96-E1D332D77413}"/>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25543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9"/>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2"/>
            <a:ext cx="11290859" cy="3651249"/>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7"/>
            <a:ext cx="11029617" cy="998148"/>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427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5086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6"/>
            <a:ext cx="3687316" cy="581695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1"/>
            <a:ext cx="3124200" cy="4807327"/>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5" y="863601"/>
            <a:ext cx="7161625" cy="4807327"/>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717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277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DD2A-0846-4D4E-986D-48D164816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AE8E76-772E-442F-80E3-384159D0F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4A923-742E-4E48-A041-4D9453D488B2}"/>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5" name="Footer Placeholder 4">
            <a:extLst>
              <a:ext uri="{FF2B5EF4-FFF2-40B4-BE49-F238E27FC236}">
                <a16:creationId xmlns:a16="http://schemas.microsoft.com/office/drawing/2014/main" id="{013749FA-035E-4B83-A791-3CEA155C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75054-AEB8-403B-B6EF-947C2773CA53}"/>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129562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3BE6-B401-46B1-9002-80C25CCBD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86514-16B1-4AB8-B73D-1F40CEF0F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C60A2E-CBBD-46EC-9B89-5AD405EB2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3B5877-9258-45DA-8B89-900DB12B0645}"/>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6" name="Footer Placeholder 5">
            <a:extLst>
              <a:ext uri="{FF2B5EF4-FFF2-40B4-BE49-F238E27FC236}">
                <a16:creationId xmlns:a16="http://schemas.microsoft.com/office/drawing/2014/main" id="{D5F381DA-0169-434D-AD8A-6EFB30463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0E6E8B-5D22-4443-9D48-03F84455B564}"/>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403595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879B-DBB1-42C5-8C03-0A56BCA6DD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9667F0-8369-4D6E-9E93-BB53D7589C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DEC2A7-512B-446A-BF3E-11EE0BE61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49B02F-27FA-4AFC-AB00-20F417D4B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D55B2F-A4D1-408C-94A2-3B4D9A79DE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B5DAA1-8F1F-4276-98B2-6D8B3CCB16E7}"/>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8" name="Footer Placeholder 7">
            <a:extLst>
              <a:ext uri="{FF2B5EF4-FFF2-40B4-BE49-F238E27FC236}">
                <a16:creationId xmlns:a16="http://schemas.microsoft.com/office/drawing/2014/main" id="{7703C621-CADC-4001-9C23-B8D8422CD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CA174-2E38-4D11-9C1E-A14EFBA4A96A}"/>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21127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5BD3-4CFF-487F-B46C-B9F12CC80D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79F93-998B-4D97-A2D1-38048C0459C0}"/>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4" name="Footer Placeholder 3">
            <a:extLst>
              <a:ext uri="{FF2B5EF4-FFF2-40B4-BE49-F238E27FC236}">
                <a16:creationId xmlns:a16="http://schemas.microsoft.com/office/drawing/2014/main" id="{FC739EC6-1CEC-40F6-99C0-C5211B1DD4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3F1EE-2989-4FD6-AE5B-51AEDC256B28}"/>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18571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D402A-DA3D-4649-A734-BC586F1BEF9F}"/>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3" name="Footer Placeholder 2">
            <a:extLst>
              <a:ext uri="{FF2B5EF4-FFF2-40B4-BE49-F238E27FC236}">
                <a16:creationId xmlns:a16="http://schemas.microsoft.com/office/drawing/2014/main" id="{0010876F-C291-436B-B037-28474AE548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235508-ED92-4F57-8EE6-1694ADEF51F2}"/>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11124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59C-D30A-4563-851A-8ACB419F9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C8858B-CE65-4887-AF62-626E2FD95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79B80A-63EC-479F-9E57-019ABBDD0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DE165-BCB8-48B0-A3A0-BFDC9522A1CC}"/>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6" name="Footer Placeholder 5">
            <a:extLst>
              <a:ext uri="{FF2B5EF4-FFF2-40B4-BE49-F238E27FC236}">
                <a16:creationId xmlns:a16="http://schemas.microsoft.com/office/drawing/2014/main" id="{E0C29B20-E4B7-4933-8AE5-34A51ACD2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90A9B-DDD2-4A73-BFFB-805262AA50D6}"/>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72167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DE61-53FF-490D-9B0C-F31A96150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00DC1-57CD-4AA2-B1CC-2CD951BC3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0EBB6E-607A-4CAD-88E1-3F0B55528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FADE7-87ED-4EE9-9E26-30EFA4FCDA5F}"/>
              </a:ext>
            </a:extLst>
          </p:cNvPr>
          <p:cNvSpPr>
            <a:spLocks noGrp="1"/>
          </p:cNvSpPr>
          <p:nvPr>
            <p:ph type="dt" sz="half" idx="10"/>
          </p:nvPr>
        </p:nvSpPr>
        <p:spPr/>
        <p:txBody>
          <a:bodyPr/>
          <a:lstStyle/>
          <a:p>
            <a:fld id="{8C912DAB-185B-4130-B4BC-36D442749FC9}" type="datetimeFigureOut">
              <a:rPr lang="en-US" smtClean="0"/>
              <a:t>2/28/2021</a:t>
            </a:fld>
            <a:endParaRPr lang="en-US"/>
          </a:p>
        </p:txBody>
      </p:sp>
      <p:sp>
        <p:nvSpPr>
          <p:cNvPr id="6" name="Footer Placeholder 5">
            <a:extLst>
              <a:ext uri="{FF2B5EF4-FFF2-40B4-BE49-F238E27FC236}">
                <a16:creationId xmlns:a16="http://schemas.microsoft.com/office/drawing/2014/main" id="{789A64B4-1450-4ACD-81ED-B664057EE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3B4FC-162E-42A9-B596-C313B32FE0AA}"/>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2322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C0B154-8AC5-4325-B67D-22541C636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263143-C89C-438B-ADFB-81D8AAFC9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E3FC4-DEB0-4B81-BE02-5A6726FBE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12DAB-185B-4130-B4BC-36D442749FC9}" type="datetimeFigureOut">
              <a:rPr lang="en-US" smtClean="0"/>
              <a:t>2/28/2021</a:t>
            </a:fld>
            <a:endParaRPr lang="en-US"/>
          </a:p>
        </p:txBody>
      </p:sp>
      <p:sp>
        <p:nvSpPr>
          <p:cNvPr id="5" name="Footer Placeholder 4">
            <a:extLst>
              <a:ext uri="{FF2B5EF4-FFF2-40B4-BE49-F238E27FC236}">
                <a16:creationId xmlns:a16="http://schemas.microsoft.com/office/drawing/2014/main" id="{3240B520-28C2-4B5A-A798-835C807D0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C13FF2-DD4D-4169-8E9E-B5404029E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2987E-5187-4368-BCE6-150F738B2739}" type="slidenum">
              <a:rPr lang="en-US" smtClean="0"/>
              <a:t>‹#›</a:t>
            </a:fld>
            <a:endParaRPr lang="en-US"/>
          </a:p>
        </p:txBody>
      </p:sp>
    </p:spTree>
    <p:extLst>
      <p:ext uri="{BB962C8B-B14F-4D97-AF65-F5344CB8AC3E}">
        <p14:creationId xmlns:p14="http://schemas.microsoft.com/office/powerpoint/2010/main" val="24402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3" y="6423915"/>
            <a:ext cx="2844799"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ED291B17-9318-49DB-B28B-6E5994AE9581}" type="datetime1">
              <a:rPr lang="en-US" smtClean="0"/>
              <a:t>2/28/2021</a:t>
            </a:fld>
            <a:endParaRPr lang="en-US" dirty="0"/>
          </a:p>
        </p:txBody>
      </p:sp>
      <p:sp>
        <p:nvSpPr>
          <p:cNvPr id="5" name="Footer Placeholder 4"/>
          <p:cNvSpPr>
            <a:spLocks noGrp="1"/>
          </p:cNvSpPr>
          <p:nvPr>
            <p:ph type="ftr" sz="quarter" idx="3"/>
          </p:nvPr>
        </p:nvSpPr>
        <p:spPr>
          <a:xfrm>
            <a:off x="581192" y="6423915"/>
            <a:ext cx="6917211" cy="365125"/>
          </a:xfrm>
          <a:prstGeom prst="rect">
            <a:avLst/>
          </a:prstGeom>
        </p:spPr>
        <p:txBody>
          <a:bodyPr vert="horz" lIns="91440" tIns="45720" rIns="91440" bIns="45720" rtlCol="0" anchor="ctr"/>
          <a:lstStyle>
            <a:lvl1pPr algn="l">
              <a:defRPr sz="851"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1" y="6423915"/>
            <a:ext cx="1052511"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44082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457189"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84"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899978" indent="-269993"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1969"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1960"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hyperlink" Target="https://journals.sagepub.com/doi/abs/10.1177/174569161140692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hyperlink" Target="https://journals.sagepub.com/doi/10.5127/jep.057316" TargetMode="External"/><Relationship Id="rId3" Type="http://schemas.openxmlformats.org/officeDocument/2006/relationships/hyperlink" Target="https://link.springer.com/article/10.3758/s13423-017-1262-3" TargetMode="External"/><Relationship Id="rId7" Type="http://schemas.openxmlformats.org/officeDocument/2006/relationships/hyperlink" Target="https://datascienceplus.com/bayesian-statistics-analysis-of-health-data/" TargetMode="Externa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hyperlink" Target="https://www.theoj.org/joss-papers/joss.01541/10.21105.joss.01541.pdf" TargetMode="External"/><Relationship Id="rId5" Type="http://schemas.openxmlformats.org/officeDocument/2006/relationships/hyperlink" Target="https://cran.r-project.org/web/packages/bayestestR/vignettes/bayestestR.html" TargetMode="External"/><Relationship Id="rId4" Type="http://schemas.openxmlformats.org/officeDocument/2006/relationships/hyperlink" Target="https://richarddmorey.github.io/BayesFactor/#fixe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sym typeface="Arial"/>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753CAF-45DE-46CB-8659-3AFF1E77859C}"/>
              </a:ext>
            </a:extLst>
          </p:cNvPr>
          <p:cNvSpPr>
            <a:spLocks noGrp="1"/>
          </p:cNvSpPr>
          <p:nvPr>
            <p:ph type="ctrTitle"/>
          </p:nvPr>
        </p:nvSpPr>
        <p:spPr>
          <a:xfrm>
            <a:off x="581193" y="1009399"/>
            <a:ext cx="6823988" cy="3453419"/>
          </a:xfrm>
        </p:spPr>
        <p:txBody>
          <a:bodyPr anchor="b">
            <a:normAutofit/>
          </a:bodyPr>
          <a:lstStyle/>
          <a:p>
            <a:r>
              <a:rPr lang="en-US" sz="6000" dirty="0">
                <a:solidFill>
                  <a:schemeClr val="tx1"/>
                </a:solidFill>
              </a:rPr>
              <a:t>Welcome to </a:t>
            </a:r>
            <a:r>
              <a:rPr lang="en-US" sz="6000" dirty="0" err="1">
                <a:solidFill>
                  <a:schemeClr val="tx1"/>
                </a:solidFill>
              </a:rPr>
              <a:t>Psy</a:t>
            </a:r>
            <a:r>
              <a:rPr lang="en-US" sz="6000" dirty="0">
                <a:solidFill>
                  <a:schemeClr val="tx1"/>
                </a:solidFill>
              </a:rPr>
              <a:t> 653 Lab!</a:t>
            </a:r>
          </a:p>
        </p:txBody>
      </p:sp>
      <p:sp>
        <p:nvSpPr>
          <p:cNvPr id="3" name="Subtitle 2">
            <a:extLst>
              <a:ext uri="{FF2B5EF4-FFF2-40B4-BE49-F238E27FC236}">
                <a16:creationId xmlns:a16="http://schemas.microsoft.com/office/drawing/2014/main" id="{7287E34D-37EB-4709-9D16-C445AC1226A3}"/>
              </a:ext>
            </a:extLst>
          </p:cNvPr>
          <p:cNvSpPr>
            <a:spLocks noGrp="1"/>
          </p:cNvSpPr>
          <p:nvPr>
            <p:ph type="subTitle" idx="1"/>
          </p:nvPr>
        </p:nvSpPr>
        <p:spPr>
          <a:xfrm>
            <a:off x="581191" y="4572001"/>
            <a:ext cx="6823988" cy="1023580"/>
          </a:xfrm>
        </p:spPr>
        <p:txBody>
          <a:bodyPr anchor="t">
            <a:normAutofit/>
          </a:bodyPr>
          <a:lstStyle/>
          <a:p>
            <a:pPr>
              <a:lnSpc>
                <a:spcPct val="100000"/>
              </a:lnSpc>
            </a:pPr>
            <a:r>
              <a:rPr lang="en-US" sz="2200" dirty="0">
                <a:solidFill>
                  <a:schemeClr val="tx1">
                    <a:alpha val="60000"/>
                  </a:schemeClr>
                </a:solidFill>
              </a:rPr>
              <a:t>Module 11: Minimum effects testing &amp; Bayesian analyses</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2"/>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Background pattern&#10;&#10;Description automatically generated">
            <a:extLst>
              <a:ext uri="{FF2B5EF4-FFF2-40B4-BE49-F238E27FC236}">
                <a16:creationId xmlns:a16="http://schemas.microsoft.com/office/drawing/2014/main" id="{5969250B-6145-4B41-B738-4C0DB791710C}"/>
              </a:ext>
            </a:extLst>
          </p:cNvPr>
          <p:cNvPicPr>
            <a:picLocks noChangeAspect="1"/>
          </p:cNvPicPr>
          <p:nvPr/>
        </p:nvPicPr>
        <p:blipFill rotWithShape="1">
          <a:blip r:embed="rId2"/>
          <a:srcRect l="19714" r="29627" b="-1"/>
          <a:stretch/>
        </p:blipFill>
        <p:spPr>
          <a:xfrm>
            <a:off x="8140429" y="10"/>
            <a:ext cx="4051572" cy="6857991"/>
          </a:xfrm>
          <a:prstGeom prst="rect">
            <a:avLst/>
          </a:prstGeom>
        </p:spPr>
      </p:pic>
      <p:sp>
        <p:nvSpPr>
          <p:cNvPr id="8" name="TextBox 7">
            <a:extLst>
              <a:ext uri="{FF2B5EF4-FFF2-40B4-BE49-F238E27FC236}">
                <a16:creationId xmlns:a16="http://schemas.microsoft.com/office/drawing/2014/main" id="{B8ECA64B-B386-4593-80E5-E8B9CE808D93}"/>
              </a:ext>
            </a:extLst>
          </p:cNvPr>
          <p:cNvSpPr txBox="1"/>
          <p:nvPr/>
        </p:nvSpPr>
        <p:spPr>
          <a:xfrm>
            <a:off x="0" y="6446978"/>
            <a:ext cx="62530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venir Next LT Pro" panose="020B0502020104020203"/>
                <a:ea typeface="+mn-ea"/>
                <a:cs typeface="+mn-cs"/>
              </a:rPr>
              <a:t>*Thanks to Gemma Wallace for her help with these slides</a:t>
            </a:r>
          </a:p>
        </p:txBody>
      </p:sp>
    </p:spTree>
    <p:extLst>
      <p:ext uri="{BB962C8B-B14F-4D97-AF65-F5344CB8AC3E}">
        <p14:creationId xmlns:p14="http://schemas.microsoft.com/office/powerpoint/2010/main" val="1267001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15600" y="2422167"/>
            <a:ext cx="4190800" cy="1321600"/>
          </a:xfrm>
          <a:prstGeom prst="rect">
            <a:avLst/>
          </a:prstGeom>
        </p:spPr>
        <p:txBody>
          <a:bodyPr spcFirstLastPara="1" wrap="square" lIns="121900" tIns="121900" rIns="121900" bIns="121900" anchor="ctr" anchorCtr="0">
            <a:noAutofit/>
          </a:bodyPr>
          <a:lstStyle/>
          <a:p>
            <a:pPr algn="ctr"/>
            <a:r>
              <a:rPr lang="en"/>
              <a:t>Comparison to a Nil effect</a:t>
            </a:r>
            <a:endParaRPr/>
          </a:p>
        </p:txBody>
      </p:sp>
      <p:pic>
        <p:nvPicPr>
          <p:cNvPr id="108" name="Google Shape;108;p21"/>
          <p:cNvPicPr preferRelativeResize="0"/>
          <p:nvPr/>
        </p:nvPicPr>
        <p:blipFill>
          <a:blip r:embed="rId3">
            <a:alphaModFix/>
          </a:blip>
          <a:stretch>
            <a:fillRect/>
          </a:stretch>
        </p:blipFill>
        <p:spPr>
          <a:xfrm>
            <a:off x="4606348" y="1"/>
            <a:ext cx="7652907" cy="6858001"/>
          </a:xfrm>
          <a:prstGeom prst="rect">
            <a:avLst/>
          </a:prstGeom>
          <a:noFill/>
          <a:ln>
            <a:noFill/>
          </a:ln>
        </p:spPr>
      </p:pic>
      <p:sp>
        <p:nvSpPr>
          <p:cNvPr id="109" name="Google Shape;109;p21"/>
          <p:cNvSpPr/>
          <p:nvPr/>
        </p:nvSpPr>
        <p:spPr>
          <a:xfrm>
            <a:off x="5476400" y="249667"/>
            <a:ext cx="515200" cy="66084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21"/>
          <p:cNvSpPr/>
          <p:nvPr/>
        </p:nvSpPr>
        <p:spPr>
          <a:xfrm>
            <a:off x="4643833" y="5305167"/>
            <a:ext cx="7510400" cy="1544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21"/>
          <p:cNvSpPr txBox="1">
            <a:spLocks noGrp="1"/>
          </p:cNvSpPr>
          <p:nvPr>
            <p:ph type="title"/>
          </p:nvPr>
        </p:nvSpPr>
        <p:spPr>
          <a:xfrm>
            <a:off x="314000" y="288567"/>
            <a:ext cx="4190800" cy="1321600"/>
          </a:xfrm>
          <a:prstGeom prst="rect">
            <a:avLst/>
          </a:prstGeom>
        </p:spPr>
        <p:txBody>
          <a:bodyPr spcFirstLastPara="1" wrap="square" lIns="121900" tIns="121900" rIns="121900" bIns="121900" anchor="ctr" anchorCtr="0">
            <a:noAutofit/>
          </a:bodyPr>
          <a:lstStyle/>
          <a:p>
            <a:pPr algn="ctr"/>
            <a:r>
              <a:rPr lang="en" b="1"/>
              <a:t>Minimum F required (Appendix B)</a:t>
            </a:r>
            <a:endParaRPr b="1"/>
          </a:p>
        </p:txBody>
      </p:sp>
      <p:sp>
        <p:nvSpPr>
          <p:cNvPr id="112" name="Google Shape;112;p21"/>
          <p:cNvSpPr txBox="1"/>
          <p:nvPr/>
        </p:nvSpPr>
        <p:spPr>
          <a:xfrm>
            <a:off x="249200" y="4215100"/>
            <a:ext cx="4190800" cy="235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With a DF</a:t>
            </a:r>
            <a:r>
              <a:rPr lang="en" sz="1867" kern="0" baseline="-25000">
                <a:solidFill>
                  <a:srgbClr val="000000"/>
                </a:solidFill>
                <a:latin typeface="Arial"/>
                <a:cs typeface="Arial"/>
                <a:sym typeface="Arial"/>
              </a:rPr>
              <a:t>hyp</a:t>
            </a:r>
            <a:r>
              <a:rPr lang="en" sz="1867" kern="0">
                <a:solidFill>
                  <a:srgbClr val="000000"/>
                </a:solidFill>
                <a:latin typeface="Arial"/>
                <a:cs typeface="Arial"/>
                <a:sym typeface="Arial"/>
              </a:rPr>
              <a:t> = 1 and DF</a:t>
            </a:r>
            <a:r>
              <a:rPr lang="en" sz="1867" kern="0" baseline="-25000">
                <a:solidFill>
                  <a:srgbClr val="000000"/>
                </a:solidFill>
                <a:latin typeface="Arial"/>
                <a:cs typeface="Arial"/>
                <a:sym typeface="Arial"/>
              </a:rPr>
              <a:t>err</a:t>
            </a:r>
            <a:r>
              <a:rPr lang="en" sz="1867" kern="0">
                <a:solidFill>
                  <a:srgbClr val="000000"/>
                </a:solidFill>
                <a:latin typeface="Arial"/>
                <a:cs typeface="Arial"/>
                <a:sym typeface="Arial"/>
              </a:rPr>
              <a:t> = 161, the Authors need an F-value of 3.89 or more to obtain a significant effect.</a:t>
            </a:r>
            <a:endParaRPr sz="1867" kern="0">
              <a:solidFill>
                <a:srgbClr val="000000"/>
              </a:solidFill>
              <a:latin typeface="Arial"/>
              <a:cs typeface="Arial"/>
              <a:sym typeface="Arial"/>
            </a:endParaRPr>
          </a:p>
          <a:p>
            <a:pPr defTabSz="1219170">
              <a:buClr>
                <a:srgbClr val="000000"/>
              </a:buClr>
            </a:pPr>
            <a:endParaRPr sz="1867" kern="0">
              <a:solidFill>
                <a:srgbClr val="000000"/>
              </a:solidFill>
              <a:latin typeface="Arial"/>
              <a:cs typeface="Arial"/>
              <a:sym typeface="Arial"/>
            </a:endParaRPr>
          </a:p>
          <a:p>
            <a:pPr defTabSz="1219170">
              <a:buClr>
                <a:srgbClr val="000000"/>
              </a:buClr>
            </a:pPr>
            <a:r>
              <a:rPr lang="en" sz="1867" b="1" kern="0">
                <a:solidFill>
                  <a:srgbClr val="000000"/>
                </a:solidFill>
                <a:latin typeface="Arial"/>
                <a:cs typeface="Arial"/>
                <a:sym typeface="Arial"/>
              </a:rPr>
              <a:t>Obtained F = 4.81</a:t>
            </a:r>
            <a:endParaRPr sz="1867" b="1" kern="0">
              <a:solidFill>
                <a:srgbClr val="000000"/>
              </a:solidFill>
              <a:latin typeface="Arial"/>
              <a:cs typeface="Arial"/>
              <a:sym typeface="Arial"/>
            </a:endParaRPr>
          </a:p>
          <a:p>
            <a:pPr defTabSz="1219170">
              <a:buClr>
                <a:srgbClr val="000000"/>
              </a:buClr>
            </a:pPr>
            <a:endParaRPr sz="1867" b="1" kern="0">
              <a:solidFill>
                <a:srgbClr val="000000"/>
              </a:solidFill>
              <a:latin typeface="Arial"/>
              <a:cs typeface="Arial"/>
              <a:sym typeface="Arial"/>
            </a:endParaRPr>
          </a:p>
          <a:p>
            <a:pPr defTabSz="1219170">
              <a:buClr>
                <a:srgbClr val="000000"/>
              </a:buClr>
            </a:pPr>
            <a:r>
              <a:rPr lang="en" sz="1867" b="1" kern="0">
                <a:solidFill>
                  <a:srgbClr val="38761D"/>
                </a:solidFill>
                <a:latin typeface="Arial"/>
                <a:cs typeface="Arial"/>
                <a:sym typeface="Arial"/>
              </a:rPr>
              <a:t>We have a significant effect</a:t>
            </a:r>
            <a:endParaRPr sz="1867" b="1" kern="0">
              <a:solidFill>
                <a:srgbClr val="38761D"/>
              </a:solidFill>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15600" y="2422167"/>
            <a:ext cx="4190800" cy="1321600"/>
          </a:xfrm>
          <a:prstGeom prst="rect">
            <a:avLst/>
          </a:prstGeom>
        </p:spPr>
        <p:txBody>
          <a:bodyPr spcFirstLastPara="1" wrap="square" lIns="121900" tIns="121900" rIns="121900" bIns="121900" anchor="ctr" anchorCtr="0">
            <a:noAutofit/>
          </a:bodyPr>
          <a:lstStyle/>
          <a:p>
            <a:pPr algn="ctr"/>
            <a:r>
              <a:rPr lang="en" dirty="0"/>
              <a:t>Comparison to a 1% effect</a:t>
            </a:r>
            <a:endParaRPr dirty="0"/>
          </a:p>
        </p:txBody>
      </p:sp>
      <p:pic>
        <p:nvPicPr>
          <p:cNvPr id="118" name="Google Shape;118;p22"/>
          <p:cNvPicPr preferRelativeResize="0"/>
          <p:nvPr/>
        </p:nvPicPr>
        <p:blipFill>
          <a:blip r:embed="rId3">
            <a:alphaModFix/>
          </a:blip>
          <a:stretch>
            <a:fillRect/>
          </a:stretch>
        </p:blipFill>
        <p:spPr>
          <a:xfrm>
            <a:off x="4606348" y="1"/>
            <a:ext cx="7652907" cy="6858001"/>
          </a:xfrm>
          <a:prstGeom prst="rect">
            <a:avLst/>
          </a:prstGeom>
          <a:noFill/>
          <a:ln>
            <a:noFill/>
          </a:ln>
        </p:spPr>
      </p:pic>
      <p:sp>
        <p:nvSpPr>
          <p:cNvPr id="119" name="Google Shape;119;p22"/>
          <p:cNvSpPr/>
          <p:nvPr/>
        </p:nvSpPr>
        <p:spPr>
          <a:xfrm>
            <a:off x="5476400" y="249667"/>
            <a:ext cx="515200" cy="66084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 name="Google Shape;120;p22"/>
          <p:cNvSpPr/>
          <p:nvPr/>
        </p:nvSpPr>
        <p:spPr>
          <a:xfrm>
            <a:off x="4677600" y="5768667"/>
            <a:ext cx="7510400" cy="1988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 name="Google Shape;121;p22"/>
          <p:cNvSpPr txBox="1"/>
          <p:nvPr/>
        </p:nvSpPr>
        <p:spPr>
          <a:xfrm>
            <a:off x="249200" y="4215100"/>
            <a:ext cx="4300000" cy="235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With a DF</a:t>
            </a:r>
            <a:r>
              <a:rPr lang="en" sz="1867" kern="0" baseline="-25000" dirty="0">
                <a:solidFill>
                  <a:srgbClr val="000000"/>
                </a:solidFill>
                <a:latin typeface="Arial"/>
                <a:cs typeface="Arial"/>
                <a:sym typeface="Arial"/>
              </a:rPr>
              <a:t>hyp</a:t>
            </a:r>
            <a:r>
              <a:rPr lang="en" sz="1867" kern="0" dirty="0">
                <a:solidFill>
                  <a:srgbClr val="000000"/>
                </a:solidFill>
                <a:latin typeface="Arial"/>
                <a:cs typeface="Arial"/>
                <a:sym typeface="Arial"/>
              </a:rPr>
              <a:t> = 1 and DF</a:t>
            </a:r>
            <a:r>
              <a:rPr lang="en" sz="1867" kern="0" baseline="-25000" dirty="0">
                <a:solidFill>
                  <a:srgbClr val="000000"/>
                </a:solidFill>
                <a:latin typeface="Arial"/>
                <a:cs typeface="Arial"/>
                <a:sym typeface="Arial"/>
              </a:rPr>
              <a:t>err</a:t>
            </a:r>
            <a:r>
              <a:rPr lang="en" sz="1867" kern="0" dirty="0">
                <a:solidFill>
                  <a:srgbClr val="000000"/>
                </a:solidFill>
                <a:latin typeface="Arial"/>
                <a:cs typeface="Arial"/>
                <a:sym typeface="Arial"/>
              </a:rPr>
              <a:t> = 161, the Authors need an F-value of 8.61 or more to obtain a significant effect.</a:t>
            </a:r>
            <a:endParaRPr sz="1867" kern="0" dirty="0">
              <a:solidFill>
                <a:srgbClr val="000000"/>
              </a:solidFill>
              <a:latin typeface="Arial"/>
              <a:cs typeface="Arial"/>
              <a:sym typeface="Arial"/>
            </a:endParaRPr>
          </a:p>
          <a:p>
            <a:pPr defTabSz="1219170">
              <a:buClr>
                <a:srgbClr val="000000"/>
              </a:buClr>
            </a:pPr>
            <a:endParaRPr sz="1867" kern="0" dirty="0">
              <a:solidFill>
                <a:srgbClr val="000000"/>
              </a:solidFill>
              <a:latin typeface="Arial"/>
              <a:cs typeface="Arial"/>
              <a:sym typeface="Arial"/>
            </a:endParaRPr>
          </a:p>
          <a:p>
            <a:pPr defTabSz="1219170">
              <a:buClr>
                <a:srgbClr val="000000"/>
              </a:buClr>
            </a:pPr>
            <a:r>
              <a:rPr lang="en" sz="1867" b="1" kern="0" dirty="0">
                <a:solidFill>
                  <a:srgbClr val="000000"/>
                </a:solidFill>
                <a:latin typeface="Arial"/>
                <a:cs typeface="Arial"/>
                <a:sym typeface="Arial"/>
              </a:rPr>
              <a:t>Obtained F = 4.81</a:t>
            </a:r>
            <a:endParaRPr sz="1867" b="1" kern="0" dirty="0">
              <a:solidFill>
                <a:srgbClr val="000000"/>
              </a:solidFill>
              <a:latin typeface="Arial"/>
              <a:cs typeface="Arial"/>
              <a:sym typeface="Arial"/>
            </a:endParaRPr>
          </a:p>
          <a:p>
            <a:pPr defTabSz="1219170">
              <a:buClr>
                <a:srgbClr val="000000"/>
              </a:buClr>
            </a:pPr>
            <a:endParaRPr sz="1867" b="1" kern="0" dirty="0">
              <a:solidFill>
                <a:srgbClr val="000000"/>
              </a:solidFill>
              <a:latin typeface="Arial"/>
              <a:cs typeface="Arial"/>
              <a:sym typeface="Arial"/>
            </a:endParaRPr>
          </a:p>
          <a:p>
            <a:pPr defTabSz="1219170">
              <a:buClr>
                <a:srgbClr val="000000"/>
              </a:buClr>
            </a:pPr>
            <a:r>
              <a:rPr lang="en" sz="1867" b="1" kern="0" dirty="0">
                <a:solidFill>
                  <a:srgbClr val="FF0000"/>
                </a:solidFill>
                <a:latin typeface="Arial"/>
                <a:cs typeface="Arial"/>
                <a:sym typeface="Arial"/>
              </a:rPr>
              <a:t>We do NOT have a significant effect</a:t>
            </a:r>
            <a:endParaRPr sz="1867" b="1" kern="0" dirty="0">
              <a:solidFill>
                <a:srgbClr val="FF0000"/>
              </a:solidFill>
              <a:latin typeface="Arial"/>
              <a:cs typeface="Arial"/>
              <a:sym typeface="Arial"/>
            </a:endParaRPr>
          </a:p>
        </p:txBody>
      </p:sp>
      <p:sp>
        <p:nvSpPr>
          <p:cNvPr id="122" name="Google Shape;122;p22"/>
          <p:cNvSpPr txBox="1">
            <a:spLocks noGrp="1"/>
          </p:cNvSpPr>
          <p:nvPr>
            <p:ph type="title"/>
          </p:nvPr>
        </p:nvSpPr>
        <p:spPr>
          <a:xfrm>
            <a:off x="314000" y="288567"/>
            <a:ext cx="4190800" cy="1321600"/>
          </a:xfrm>
          <a:prstGeom prst="rect">
            <a:avLst/>
          </a:prstGeom>
        </p:spPr>
        <p:txBody>
          <a:bodyPr spcFirstLastPara="1" wrap="square" lIns="121900" tIns="121900" rIns="121900" bIns="121900" anchor="ctr" anchorCtr="0">
            <a:noAutofit/>
          </a:bodyPr>
          <a:lstStyle/>
          <a:p>
            <a:pPr algn="ctr"/>
            <a:r>
              <a:rPr lang="en" b="1"/>
              <a:t>Minimum F required (Appendix B)</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1"/>
        <p:cNvGrpSpPr/>
        <p:nvPr/>
      </p:nvGrpSpPr>
      <p:grpSpPr>
        <a:xfrm>
          <a:off x="0" y="0"/>
          <a:ext cx="0" cy="0"/>
          <a:chOff x="0" y="0"/>
          <a:chExt cx="0" cy="0"/>
        </a:xfrm>
      </p:grpSpPr>
      <p:sp>
        <p:nvSpPr>
          <p:cNvPr id="93" name="Rectangle 92">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26"/>
          <p:cNvSpPr txBox="1">
            <a:spLocks noGrp="1"/>
          </p:cNvSpPr>
          <p:nvPr>
            <p:ph type="subTitle" idx="1"/>
          </p:nvPr>
        </p:nvSpPr>
        <p:spPr>
          <a:xfrm>
            <a:off x="7534655" y="1066800"/>
            <a:ext cx="3405015" cy="4724400"/>
          </a:xfrm>
          <a:prstGeom prst="rect">
            <a:avLst/>
          </a:prstGeom>
          <a:ln w="57150">
            <a:noFill/>
          </a:ln>
        </p:spPr>
        <p:txBody>
          <a:bodyPr spcFirstLastPara="1" lIns="121900" tIns="121900" rIns="121900" bIns="121900" anchor="ctr" anchorCtr="0">
            <a:normAutofit/>
          </a:bodyPr>
          <a:lstStyle/>
          <a:p>
            <a:pPr marL="0" indent="0"/>
            <a:r>
              <a:rPr lang="en-US" sz="2800">
                <a:solidFill>
                  <a:srgbClr val="FFFFFF"/>
                </a:solidFill>
              </a:rPr>
              <a:t>Part 2: Bayesian analyses</a:t>
            </a:r>
          </a:p>
        </p:txBody>
      </p:sp>
      <p:sp>
        <p:nvSpPr>
          <p:cNvPr id="95" name="Rectangle 94">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148067" y="434600"/>
            <a:ext cx="11360800" cy="763600"/>
          </a:xfrm>
          <a:prstGeom prst="rect">
            <a:avLst/>
          </a:prstGeom>
        </p:spPr>
        <p:txBody>
          <a:bodyPr spcFirstLastPara="1" wrap="square" lIns="121900" tIns="121900" rIns="121900" bIns="121900" anchor="t" anchorCtr="0">
            <a:noAutofit/>
          </a:bodyPr>
          <a:lstStyle/>
          <a:p>
            <a:r>
              <a:rPr lang="en" sz="3467" dirty="0"/>
              <a:t>A quick introduction to bayesian statistics</a:t>
            </a:r>
            <a:endParaRPr sz="3467" dirty="0"/>
          </a:p>
        </p:txBody>
      </p:sp>
      <p:sp>
        <p:nvSpPr>
          <p:cNvPr id="158" name="Google Shape;158;p27"/>
          <p:cNvSpPr txBox="1"/>
          <p:nvPr/>
        </p:nvSpPr>
        <p:spPr>
          <a:xfrm>
            <a:off x="148067" y="1198200"/>
            <a:ext cx="11787200" cy="4170400"/>
          </a:xfrm>
          <a:prstGeom prst="rect">
            <a:avLst/>
          </a:prstGeom>
          <a:noFill/>
          <a:ln>
            <a:noFill/>
          </a:ln>
        </p:spPr>
        <p:txBody>
          <a:bodyPr spcFirstLastPara="1" wrap="square" lIns="121900" tIns="121900" rIns="121900" bIns="121900" anchor="t" anchorCtr="0">
            <a:noAutofit/>
          </a:bodyPr>
          <a:lstStyle/>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Increasingly popular in psychology </a:t>
            </a:r>
            <a:endParaRPr sz="1867" kern="0" dirty="0">
              <a:solidFill>
                <a:srgbClr val="000000"/>
              </a:solidFill>
              <a:latin typeface="Arial"/>
              <a:cs typeface="Arial"/>
              <a:sym typeface="Arial"/>
            </a:endParaRPr>
          </a:p>
          <a:p>
            <a:pPr marL="609585" defTabSz="1219170">
              <a:buClr>
                <a:srgbClr val="000000"/>
              </a:buClr>
            </a:pPr>
            <a:endParaRPr sz="1867"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Models account for background knowledge </a:t>
            </a:r>
            <a:r>
              <a:rPr lang="en" sz="1600" i="1" kern="0" dirty="0">
                <a:solidFill>
                  <a:srgbClr val="000000"/>
                </a:solidFill>
                <a:latin typeface="Arial"/>
                <a:cs typeface="Arial"/>
                <a:sym typeface="Arial"/>
              </a:rPr>
              <a:t>(not discussed in detail in this lab)</a:t>
            </a:r>
            <a:endParaRPr sz="1600" i="1" kern="0" dirty="0">
              <a:solidFill>
                <a:srgbClr val="000000"/>
              </a:solidFill>
              <a:latin typeface="Arial"/>
              <a:cs typeface="Arial"/>
              <a:sym typeface="Arial"/>
            </a:endParaRPr>
          </a:p>
          <a:p>
            <a:pPr defTabSz="1219170">
              <a:buClr>
                <a:srgbClr val="000000"/>
              </a:buClr>
            </a:pPr>
            <a:endParaRPr sz="1867"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May allow us to overcome several limitations of NHSTs (e.g., the reproducibility crisis in psychology and reliance on large sample sizes)</a:t>
            </a:r>
            <a:endParaRPr sz="1867" kern="0" dirty="0">
              <a:solidFill>
                <a:srgbClr val="000000"/>
              </a:solidFill>
              <a:latin typeface="Arial"/>
              <a:cs typeface="Arial"/>
              <a:sym typeface="Arial"/>
            </a:endParaRPr>
          </a:p>
          <a:p>
            <a:pPr marL="609585" defTabSz="1219170">
              <a:buClr>
                <a:srgbClr val="000000"/>
              </a:buClr>
            </a:pPr>
            <a:endParaRPr sz="1867"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All common statistical analyses can be conducted in a bayesian framework (ANOVAs, regression, correlation, factor analysis, etc.)</a:t>
            </a:r>
            <a:endParaRPr sz="1867" kern="0" dirty="0">
              <a:solidFill>
                <a:srgbClr val="000000"/>
              </a:solidFill>
              <a:latin typeface="Arial"/>
              <a:cs typeface="Arial"/>
              <a:sym typeface="Arial"/>
            </a:endParaRPr>
          </a:p>
          <a:p>
            <a:pPr marL="609585" defTabSz="1219170">
              <a:buClr>
                <a:srgbClr val="000000"/>
              </a:buClr>
            </a:pPr>
            <a:endParaRPr sz="1867"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Interpretations are often more concrete than significance tests (clear probability statements)</a:t>
            </a:r>
          </a:p>
          <a:p>
            <a:pPr marL="609585" indent="-423323" defTabSz="1219170">
              <a:buClr>
                <a:srgbClr val="000000"/>
              </a:buClr>
              <a:buSzPts val="1400"/>
              <a:buFont typeface="Arial"/>
              <a:buChar char="○"/>
            </a:pPr>
            <a:endParaRPr lang="en" sz="1867"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Today we will be calculating a statistic called a “Bayes factor”</a:t>
            </a:r>
            <a:endParaRPr sz="1867" kern="0" dirty="0">
              <a:solidFill>
                <a:srgbClr val="000000"/>
              </a:solidFill>
              <a:latin typeface="Arial"/>
              <a:cs typeface="Arial"/>
              <a:sym typeface="Arial"/>
            </a:endParaRPr>
          </a:p>
          <a:p>
            <a:pPr marL="609585" defTabSz="1219170">
              <a:buClr>
                <a:srgbClr val="000000"/>
              </a:buClr>
            </a:pPr>
            <a:endParaRPr sz="1867" kern="0" dirty="0">
              <a:solidFill>
                <a:srgbClr val="000000"/>
              </a:solidFill>
              <a:latin typeface="Arial"/>
              <a:cs typeface="Arial"/>
              <a:sym typeface="Arial"/>
            </a:endParaRPr>
          </a:p>
          <a:p>
            <a:pPr marL="609585" defTabSz="1219170">
              <a:buClr>
                <a:srgbClr val="000000"/>
              </a:buClr>
            </a:pPr>
            <a:endParaRPr sz="1600" kern="0" dirty="0">
              <a:solidFill>
                <a:srgbClr val="000000"/>
              </a:solidFill>
              <a:latin typeface="Arial"/>
              <a:cs typeface="Arial"/>
              <a:sym typeface="Arial"/>
            </a:endParaRPr>
          </a:p>
          <a:p>
            <a:pPr defTabSz="1219170">
              <a:buClr>
                <a:srgbClr val="000000"/>
              </a:buClr>
            </a:pPr>
            <a:endParaRPr sz="1867" kern="0" dirty="0">
              <a:solidFill>
                <a:srgbClr val="000000"/>
              </a:solidFill>
              <a:latin typeface="Arial"/>
              <a:cs typeface="Arial"/>
              <a:sym typeface="Arial"/>
            </a:endParaRPr>
          </a:p>
        </p:txBody>
      </p:sp>
      <p:sp>
        <p:nvSpPr>
          <p:cNvPr id="159" name="Google Shape;159;p27"/>
          <p:cNvSpPr txBox="1"/>
          <p:nvPr/>
        </p:nvSpPr>
        <p:spPr>
          <a:xfrm>
            <a:off x="148067" y="5938433"/>
            <a:ext cx="11787200" cy="822000"/>
          </a:xfrm>
          <a:prstGeom prst="rect">
            <a:avLst/>
          </a:prstGeom>
          <a:solidFill>
            <a:srgbClr val="D0E0E3"/>
          </a:solidFill>
          <a:ln>
            <a:noFill/>
          </a:ln>
        </p:spPr>
        <p:txBody>
          <a:bodyPr spcFirstLastPara="1" wrap="square" lIns="121900" tIns="121900" rIns="121900" bIns="121900" anchor="t" anchorCtr="0">
            <a:noAutofit/>
          </a:bodyPr>
          <a:lstStyle/>
          <a:p>
            <a:pPr defTabSz="1219170">
              <a:buClr>
                <a:srgbClr val="000000"/>
              </a:buClr>
              <a:buSzPts val="1100"/>
            </a:pPr>
            <a:r>
              <a:rPr lang="en" sz="1467" kern="0">
                <a:solidFill>
                  <a:srgbClr val="000000"/>
                </a:solidFill>
                <a:latin typeface="Arial"/>
                <a:cs typeface="Arial"/>
                <a:sym typeface="Arial"/>
              </a:rPr>
              <a:t>Note: While bayesian analyses are on the rise and may overcome several limitations of frequentist methods, use of classical statistics has been argued for as well (e.g., this NY Times article from 2014: https://www.nytimes.com/2014/09/30/science/the-odds-continually-updated.html?_r=1)</a:t>
            </a:r>
            <a:endParaRPr sz="1600" kern="0">
              <a:solidFill>
                <a:srgbClr val="000000"/>
              </a:solidFill>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5750600" y="600767"/>
            <a:ext cx="6263600" cy="763600"/>
          </a:xfrm>
          <a:prstGeom prst="rect">
            <a:avLst/>
          </a:prstGeom>
        </p:spPr>
        <p:txBody>
          <a:bodyPr spcFirstLastPara="1" wrap="square" lIns="121900" tIns="121900" rIns="121900" bIns="121900" anchor="t" anchorCtr="0">
            <a:noAutofit/>
          </a:bodyPr>
          <a:lstStyle/>
          <a:p>
            <a:r>
              <a:rPr lang="en" sz="3200" dirty="0"/>
              <a:t>Rules of Thumb for Bayes Factor Interpretations</a:t>
            </a:r>
            <a:endParaRPr sz="3200" dirty="0"/>
          </a:p>
        </p:txBody>
      </p:sp>
      <p:pic>
        <p:nvPicPr>
          <p:cNvPr id="172" name="Google Shape;172;p29"/>
          <p:cNvPicPr preferRelativeResize="0"/>
          <p:nvPr/>
        </p:nvPicPr>
        <p:blipFill>
          <a:blip r:embed="rId3">
            <a:alphaModFix/>
          </a:blip>
          <a:stretch>
            <a:fillRect/>
          </a:stretch>
        </p:blipFill>
        <p:spPr>
          <a:xfrm>
            <a:off x="0" y="0"/>
            <a:ext cx="5467411" cy="6858000"/>
          </a:xfrm>
          <a:prstGeom prst="rect">
            <a:avLst/>
          </a:prstGeom>
          <a:noFill/>
          <a:ln>
            <a:noFill/>
          </a:ln>
        </p:spPr>
      </p:pic>
      <p:sp>
        <p:nvSpPr>
          <p:cNvPr id="173" name="Google Shape;173;p29"/>
          <p:cNvSpPr txBox="1">
            <a:spLocks noGrp="1"/>
          </p:cNvSpPr>
          <p:nvPr>
            <p:ph type="body" idx="1"/>
          </p:nvPr>
        </p:nvSpPr>
        <p:spPr>
          <a:xfrm>
            <a:off x="5361867" y="6017200"/>
            <a:ext cx="6772800" cy="7636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indent="0">
              <a:buNone/>
            </a:pPr>
            <a:r>
              <a:rPr lang="en" sz="1600" dirty="0"/>
              <a:t>Wetzels et al., 2011 </a:t>
            </a:r>
            <a:r>
              <a:rPr lang="en" sz="1600" u="sng" dirty="0">
                <a:solidFill>
                  <a:schemeClr val="hlink"/>
                </a:solidFill>
                <a:hlinkClick r:id="rId4"/>
              </a:rPr>
              <a:t>https://journals.sagepub.com/doi/abs/10.1177/1745691611406923</a:t>
            </a:r>
            <a:endParaRPr sz="1600" dirty="0"/>
          </a:p>
        </p:txBody>
      </p:sp>
      <p:sp>
        <p:nvSpPr>
          <p:cNvPr id="174" name="Google Shape;174;p29"/>
          <p:cNvSpPr/>
          <p:nvPr/>
        </p:nvSpPr>
        <p:spPr>
          <a:xfrm>
            <a:off x="5159900" y="4912033"/>
            <a:ext cx="382000" cy="1041600"/>
          </a:xfrm>
          <a:prstGeom prst="rightBrace">
            <a:avLst>
              <a:gd name="adj1" fmla="val 50000"/>
              <a:gd name="adj2" fmla="val 52717"/>
            </a:avLst>
          </a:prstGeom>
          <a:noFill/>
          <a:ln w="28575"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 name="Google Shape;175;p29"/>
          <p:cNvSpPr/>
          <p:nvPr/>
        </p:nvSpPr>
        <p:spPr>
          <a:xfrm>
            <a:off x="5085400" y="3662867"/>
            <a:ext cx="382000" cy="1041600"/>
          </a:xfrm>
          <a:prstGeom prst="rightBrace">
            <a:avLst>
              <a:gd name="adj1" fmla="val 50000"/>
              <a:gd name="adj2" fmla="val 52717"/>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 name="Google Shape;176;p29"/>
          <p:cNvSpPr txBox="1"/>
          <p:nvPr/>
        </p:nvSpPr>
        <p:spPr>
          <a:xfrm>
            <a:off x="5580367" y="3805333"/>
            <a:ext cx="5503600" cy="64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FF"/>
                </a:solidFill>
                <a:latin typeface="Arial"/>
                <a:cs typeface="Arial"/>
                <a:sym typeface="Arial"/>
              </a:rPr>
              <a:t>Evidence for alternative hypothesis (compared to null hypothesis)</a:t>
            </a:r>
            <a:endParaRPr sz="1867" kern="0">
              <a:solidFill>
                <a:srgbClr val="0000FF"/>
              </a:solidFill>
              <a:latin typeface="Arial"/>
              <a:cs typeface="Arial"/>
              <a:sym typeface="Arial"/>
            </a:endParaRPr>
          </a:p>
        </p:txBody>
      </p:sp>
      <p:sp>
        <p:nvSpPr>
          <p:cNvPr id="177" name="Google Shape;177;p29"/>
          <p:cNvSpPr txBox="1"/>
          <p:nvPr/>
        </p:nvSpPr>
        <p:spPr>
          <a:xfrm>
            <a:off x="5618600" y="5111833"/>
            <a:ext cx="5503600" cy="64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9900FF"/>
                </a:solidFill>
                <a:latin typeface="Arial"/>
                <a:cs typeface="Arial"/>
                <a:sym typeface="Arial"/>
              </a:rPr>
              <a:t>Evidence for null hypothesis (compared to alternative hypothesis)</a:t>
            </a:r>
            <a:endParaRPr sz="1867" kern="0">
              <a:solidFill>
                <a:srgbClr val="9900FF"/>
              </a:solidFill>
              <a:latin typeface="Arial"/>
              <a:cs typeface="Arial"/>
              <a:sym typeface="Arial"/>
            </a:endParaRPr>
          </a:p>
        </p:txBody>
      </p:sp>
      <p:sp>
        <p:nvSpPr>
          <p:cNvPr id="178" name="Google Shape;178;p29"/>
          <p:cNvSpPr txBox="1"/>
          <p:nvPr/>
        </p:nvSpPr>
        <p:spPr>
          <a:xfrm>
            <a:off x="5580367" y="2665400"/>
            <a:ext cx="6052000" cy="76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highlight>
                  <a:srgbClr val="FFFFFF"/>
                </a:highlight>
                <a:latin typeface="Calibri"/>
                <a:ea typeface="Calibri"/>
                <a:cs typeface="Calibri"/>
                <a:sym typeface="Calibri"/>
              </a:rPr>
              <a:t>Bayes factors are indices of </a:t>
            </a:r>
            <a:r>
              <a:rPr lang="en" sz="1867" i="1" kern="0">
                <a:solidFill>
                  <a:srgbClr val="000000"/>
                </a:solidFill>
                <a:highlight>
                  <a:srgbClr val="FFFFFF"/>
                </a:highlight>
                <a:latin typeface="Calibri"/>
                <a:ea typeface="Calibri"/>
                <a:cs typeface="Calibri"/>
                <a:sym typeface="Calibri"/>
              </a:rPr>
              <a:t>relative</a:t>
            </a:r>
            <a:r>
              <a:rPr lang="en" sz="1867" kern="0">
                <a:solidFill>
                  <a:srgbClr val="000000"/>
                </a:solidFill>
                <a:highlight>
                  <a:srgbClr val="FFFFFF"/>
                </a:highlight>
                <a:latin typeface="Calibri"/>
                <a:ea typeface="Calibri"/>
                <a:cs typeface="Calibri"/>
                <a:sym typeface="Calibri"/>
              </a:rPr>
              <a:t> evidence of one model (or hypothesis) over another</a:t>
            </a:r>
            <a:endParaRPr sz="1867" kern="0">
              <a:solidFill>
                <a:srgbClr val="000000"/>
              </a:solidFill>
              <a:latin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C551-7EE0-433A-85E3-22F53BDEE9E2}"/>
              </a:ext>
            </a:extLst>
          </p:cNvPr>
          <p:cNvSpPr>
            <a:spLocks noGrp="1"/>
          </p:cNvSpPr>
          <p:nvPr>
            <p:ph type="title"/>
          </p:nvPr>
        </p:nvSpPr>
        <p:spPr/>
        <p:txBody>
          <a:bodyPr/>
          <a:lstStyle/>
          <a:p>
            <a:r>
              <a:rPr lang="en-US" dirty="0"/>
              <a:t>Dataset description</a:t>
            </a:r>
          </a:p>
        </p:txBody>
      </p:sp>
      <p:sp>
        <p:nvSpPr>
          <p:cNvPr id="3" name="Text Placeholder 2">
            <a:extLst>
              <a:ext uri="{FF2B5EF4-FFF2-40B4-BE49-F238E27FC236}">
                <a16:creationId xmlns:a16="http://schemas.microsoft.com/office/drawing/2014/main" id="{ACBABA1E-897E-4745-9A6E-6F6AE3F73705}"/>
              </a:ext>
            </a:extLst>
          </p:cNvPr>
          <p:cNvSpPr>
            <a:spLocks noGrp="1"/>
          </p:cNvSpPr>
          <p:nvPr>
            <p:ph type="body" idx="1"/>
          </p:nvPr>
        </p:nvSpPr>
        <p:spPr/>
        <p:txBody>
          <a:bodyPr/>
          <a:lstStyle/>
          <a:p>
            <a:pPr marL="152396" indent="0">
              <a:buNone/>
            </a:pPr>
            <a:r>
              <a:rPr lang="en-US" b="1" dirty="0">
                <a:solidFill>
                  <a:schemeClr val="tx1"/>
                </a:solidFill>
              </a:rPr>
              <a:t>A team of researchers analyzed if People’s mental health after retirement was better or worse based on their sex and previous occupation. </a:t>
            </a:r>
          </a:p>
          <a:p>
            <a:pPr marL="152396" indent="0">
              <a:buNone/>
            </a:pPr>
            <a:endParaRPr lang="en-US" b="1" dirty="0">
              <a:solidFill>
                <a:schemeClr val="tx1"/>
              </a:solidFill>
            </a:endParaRPr>
          </a:p>
          <a:p>
            <a:pPr marL="152396" indent="0">
              <a:buNone/>
            </a:pPr>
            <a:endParaRPr lang="en-US" b="1" dirty="0">
              <a:solidFill>
                <a:schemeClr val="tx1"/>
              </a:solidFill>
            </a:endParaRPr>
          </a:p>
          <a:p>
            <a:pPr marL="152396" indent="0">
              <a:buNone/>
            </a:pPr>
            <a:endParaRPr lang="en-US" b="1" dirty="0">
              <a:solidFill>
                <a:schemeClr val="tx1"/>
              </a:solidFill>
            </a:endParaRPr>
          </a:p>
          <a:p>
            <a:r>
              <a:rPr lang="en-US" b="1" dirty="0">
                <a:solidFill>
                  <a:srgbClr val="0070C0"/>
                </a:solidFill>
              </a:rPr>
              <a:t>sex</a:t>
            </a:r>
            <a:r>
              <a:rPr lang="en-US" b="1" dirty="0">
                <a:solidFill>
                  <a:schemeClr val="tx1"/>
                </a:solidFill>
              </a:rPr>
              <a:t>:</a:t>
            </a:r>
            <a:r>
              <a:rPr lang="en-US" dirty="0">
                <a:solidFill>
                  <a:schemeClr val="tx1"/>
                </a:solidFill>
              </a:rPr>
              <a:t> participant sex. 1 = Female, 2 = Male</a:t>
            </a:r>
          </a:p>
          <a:p>
            <a:r>
              <a:rPr lang="en-US" b="1" dirty="0">
                <a:solidFill>
                  <a:srgbClr val="0070C0"/>
                </a:solidFill>
              </a:rPr>
              <a:t>occupation</a:t>
            </a:r>
            <a:r>
              <a:rPr lang="en-US" b="1" dirty="0">
                <a:solidFill>
                  <a:schemeClr val="tx1"/>
                </a:solidFill>
              </a:rPr>
              <a:t>:</a:t>
            </a:r>
            <a:r>
              <a:rPr lang="en-US" dirty="0">
                <a:solidFill>
                  <a:schemeClr val="tx1"/>
                </a:solidFill>
              </a:rPr>
              <a:t> Participant occupation prior to retirement. 1 = Professional, 2 = Manager, 3 = nonmanual worker, 4 = Skilled worker, 5 = semi-skilled worker, 6 = unskilled worker.</a:t>
            </a:r>
          </a:p>
          <a:p>
            <a:r>
              <a:rPr lang="en-US" b="1" dirty="0">
                <a:solidFill>
                  <a:srgbClr val="FF0000"/>
                </a:solidFill>
              </a:rPr>
              <a:t>mental</a:t>
            </a:r>
            <a:r>
              <a:rPr lang="en-US" b="1" dirty="0">
                <a:solidFill>
                  <a:schemeClr val="tx1"/>
                </a:solidFill>
              </a:rPr>
              <a:t>: </a:t>
            </a:r>
            <a:r>
              <a:rPr lang="en-US" dirty="0">
                <a:solidFill>
                  <a:schemeClr val="tx1"/>
                </a:solidFill>
              </a:rPr>
              <a:t>The participants score on a mental health measure. Higher scores indicate better mental health</a:t>
            </a:r>
            <a:r>
              <a:rPr lang="en-US" dirty="0"/>
              <a:t>.</a:t>
            </a:r>
            <a:r>
              <a:rPr lang="en-US" b="1" dirty="0"/>
              <a:t> </a:t>
            </a:r>
          </a:p>
        </p:txBody>
      </p:sp>
    </p:spTree>
    <p:extLst>
      <p:ext uri="{BB962C8B-B14F-4D97-AF65-F5344CB8AC3E}">
        <p14:creationId xmlns:p14="http://schemas.microsoft.com/office/powerpoint/2010/main" val="375882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7FC55-EAA1-4BC9-9D79-8315675A041D}"/>
              </a:ext>
            </a:extLst>
          </p:cNvPr>
          <p:cNvSpPr>
            <a:spLocks noGrp="1"/>
          </p:cNvSpPr>
          <p:nvPr>
            <p:ph type="ctrTitle"/>
          </p:nvPr>
        </p:nvSpPr>
        <p:spPr>
          <a:xfrm>
            <a:off x="783771" y="1066800"/>
            <a:ext cx="5727760" cy="4724400"/>
          </a:xfrm>
        </p:spPr>
        <p:txBody>
          <a:bodyPr anchor="ctr">
            <a:normAutofit/>
          </a:bodyPr>
          <a:lstStyle/>
          <a:p>
            <a:pPr algn="r"/>
            <a:r>
              <a:rPr lang="en-US" sz="6600">
                <a:solidFill>
                  <a:srgbClr val="FFFFFF">
                    <a:alpha val="90000"/>
                  </a:srgbClr>
                </a:solidFill>
              </a:rPr>
              <a:t>Let’s Code!</a:t>
            </a:r>
          </a:p>
        </p:txBody>
      </p:sp>
      <p:sp>
        <p:nvSpPr>
          <p:cNvPr id="7" name="Subtitle 2">
            <a:extLst>
              <a:ext uri="{FF2B5EF4-FFF2-40B4-BE49-F238E27FC236}">
                <a16:creationId xmlns:a16="http://schemas.microsoft.com/office/drawing/2014/main" id="{208FBD13-DBFB-4223-A243-974D43B76448}"/>
              </a:ext>
            </a:extLst>
          </p:cNvPr>
          <p:cNvSpPr>
            <a:spLocks noGrp="1"/>
          </p:cNvSpPr>
          <p:nvPr>
            <p:ph type="subTitle" idx="1"/>
          </p:nvPr>
        </p:nvSpPr>
        <p:spPr>
          <a:xfrm>
            <a:off x="7534655" y="1066800"/>
            <a:ext cx="3405015" cy="4724400"/>
          </a:xfrm>
          <a:ln w="57150">
            <a:noFill/>
          </a:ln>
        </p:spPr>
        <p:txBody>
          <a:bodyPr anchor="ctr">
            <a:normAutofit/>
          </a:bodyPr>
          <a:lstStyle/>
          <a:p>
            <a:r>
              <a:rPr lang="en-US" sz="2800" dirty="0">
                <a:solidFill>
                  <a:srgbClr val="FFFFFF"/>
                </a:solidFill>
              </a:rPr>
              <a:t>Last tutorial of the semester! </a:t>
            </a:r>
            <a:r>
              <a:rPr lang="en-US" sz="2800" dirty="0">
                <a:solidFill>
                  <a:srgbClr val="FFFFFF"/>
                </a:solidFill>
                <a:sym typeface="Wingdings" panose="05000000000000000000" pitchFamily="2" charset="2"/>
              </a:rPr>
              <a:t></a:t>
            </a:r>
          </a:p>
          <a:p>
            <a:r>
              <a:rPr lang="en-US" sz="2800" dirty="0">
                <a:solidFill>
                  <a:srgbClr val="FFFFFF"/>
                </a:solidFill>
                <a:sym typeface="Wingdings" panose="05000000000000000000" pitchFamily="2" charset="2"/>
              </a:rPr>
              <a:t>You all have been great!</a:t>
            </a:r>
            <a:endParaRPr lang="en-US" sz="2800" dirty="0">
              <a:solidFill>
                <a:srgbClr val="FFFFFF"/>
              </a:solidFill>
            </a:endParaRPr>
          </a:p>
        </p:txBody>
      </p:sp>
      <p:sp>
        <p:nvSpPr>
          <p:cNvPr id="27" name="Rectangle 13">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0204216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38" name="Rectangle 37">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191532-D73B-4B9C-A66F-1F2E32F0771F}"/>
              </a:ext>
            </a:extLst>
          </p:cNvPr>
          <p:cNvSpPr>
            <a:spLocks noGrp="1"/>
          </p:cNvSpPr>
          <p:nvPr>
            <p:ph type="title"/>
          </p:nvPr>
        </p:nvSpPr>
        <p:spPr>
          <a:xfrm>
            <a:off x="8109235" y="863695"/>
            <a:ext cx="3511233" cy="3779995"/>
          </a:xfrm>
        </p:spPr>
        <p:txBody>
          <a:bodyPr vert="horz" lIns="91440" tIns="45720" rIns="91440" bIns="45720" rtlCol="0" anchor="ctr">
            <a:normAutofit/>
          </a:bodyPr>
          <a:lstStyle/>
          <a:p>
            <a:pPr defTabSz="457200">
              <a:spcBef>
                <a:spcPct val="0"/>
              </a:spcBef>
            </a:pPr>
            <a:r>
              <a:rPr lang="en-US" sz="3600" dirty="0">
                <a:solidFill>
                  <a:schemeClr val="tx1"/>
                </a:solidFill>
              </a:rPr>
              <a:t>Create a new </a:t>
            </a:r>
            <a:br>
              <a:rPr lang="en-US" sz="3600" dirty="0">
                <a:solidFill>
                  <a:schemeClr val="tx1"/>
                </a:solidFill>
              </a:rPr>
            </a:br>
            <a:r>
              <a:rPr lang="en-US" sz="3600" dirty="0">
                <a:solidFill>
                  <a:schemeClr val="tx1"/>
                </a:solidFill>
              </a:rPr>
              <a:t>R-Project and </a:t>
            </a:r>
            <a:br>
              <a:rPr lang="en-US" sz="3600" dirty="0">
                <a:solidFill>
                  <a:schemeClr val="tx1"/>
                </a:solidFill>
              </a:rPr>
            </a:br>
            <a:r>
              <a:rPr lang="en-US" sz="3600" dirty="0">
                <a:solidFill>
                  <a:schemeClr val="tx1"/>
                </a:solidFill>
              </a:rPr>
              <a:t>r-notebook!</a:t>
            </a:r>
          </a:p>
        </p:txBody>
      </p:sp>
      <p:sp>
        <p:nvSpPr>
          <p:cNvPr id="40" name="Rectangle 3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5" name="Graphic 24" descr="R">
            <a:extLst>
              <a:ext uri="{FF2B5EF4-FFF2-40B4-BE49-F238E27FC236}">
                <a16:creationId xmlns:a16="http://schemas.microsoft.com/office/drawing/2014/main" id="{9A39C587-A837-4C63-BE24-509311218D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157" y="647808"/>
            <a:ext cx="5581779" cy="5581779"/>
          </a:xfrm>
          <a:prstGeom prst="rect">
            <a:avLst/>
          </a:prstGeom>
        </p:spPr>
      </p:pic>
      <p:sp>
        <p:nvSpPr>
          <p:cNvPr id="4" name="TextBox 3">
            <a:extLst>
              <a:ext uri="{FF2B5EF4-FFF2-40B4-BE49-F238E27FC236}">
                <a16:creationId xmlns:a16="http://schemas.microsoft.com/office/drawing/2014/main" id="{F7E79EE4-8B96-488B-810D-EDEAE99CB0BA}"/>
              </a:ext>
            </a:extLst>
          </p:cNvPr>
          <p:cNvSpPr txBox="1"/>
          <p:nvPr/>
        </p:nvSpPr>
        <p:spPr>
          <a:xfrm>
            <a:off x="7945150" y="4294909"/>
            <a:ext cx="367531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venir Next LT Pro" panose="020B0502020104020203"/>
                <a:ea typeface="+mn-ea"/>
                <a:cs typeface="+mn-cs"/>
              </a:rPr>
              <a:t>Download the “retirement.csv” file from Canvas and save it into your R-project file</a:t>
            </a:r>
          </a:p>
        </p:txBody>
      </p:sp>
    </p:spTree>
    <p:extLst>
      <p:ext uri="{BB962C8B-B14F-4D97-AF65-F5344CB8AC3E}">
        <p14:creationId xmlns:p14="http://schemas.microsoft.com/office/powerpoint/2010/main" val="411860579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34E7-6941-412C-824C-DEA70ADF9C87}"/>
              </a:ext>
            </a:extLst>
          </p:cNvPr>
          <p:cNvSpPr>
            <a:spLocks noGrp="1"/>
          </p:cNvSpPr>
          <p:nvPr>
            <p:ph type="title"/>
          </p:nvPr>
        </p:nvSpPr>
        <p:spPr/>
        <p:txBody>
          <a:bodyPr/>
          <a:lstStyle/>
          <a:p>
            <a:r>
              <a:rPr lang="en-US" dirty="0"/>
              <a:t>Load Libraries</a:t>
            </a:r>
          </a:p>
        </p:txBody>
      </p:sp>
      <p:sp>
        <p:nvSpPr>
          <p:cNvPr id="3" name="Content Placeholder 2">
            <a:extLst>
              <a:ext uri="{FF2B5EF4-FFF2-40B4-BE49-F238E27FC236}">
                <a16:creationId xmlns:a16="http://schemas.microsoft.com/office/drawing/2014/main" id="{DD07CCDD-B4CD-4542-8201-89A4217769E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185EBF1-3585-4258-B2BE-CA6BC3EB6236}"/>
              </a:ext>
            </a:extLst>
          </p:cNvPr>
          <p:cNvPicPr>
            <a:picLocks noChangeAspect="1"/>
          </p:cNvPicPr>
          <p:nvPr/>
        </p:nvPicPr>
        <p:blipFill>
          <a:blip r:embed="rId2"/>
          <a:stretch>
            <a:fillRect/>
          </a:stretch>
        </p:blipFill>
        <p:spPr>
          <a:xfrm>
            <a:off x="1873314" y="2340865"/>
            <a:ext cx="8445372" cy="3814979"/>
          </a:xfrm>
          <a:prstGeom prst="rect">
            <a:avLst/>
          </a:prstGeom>
        </p:spPr>
      </p:pic>
    </p:spTree>
    <p:extLst>
      <p:ext uri="{BB962C8B-B14F-4D97-AF65-F5344CB8AC3E}">
        <p14:creationId xmlns:p14="http://schemas.microsoft.com/office/powerpoint/2010/main" val="359360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E772-146E-4086-BB2C-7E24805A96DC}"/>
              </a:ext>
            </a:extLst>
          </p:cNvPr>
          <p:cNvSpPr>
            <a:spLocks noGrp="1"/>
          </p:cNvSpPr>
          <p:nvPr>
            <p:ph type="title"/>
          </p:nvPr>
        </p:nvSpPr>
        <p:spPr/>
        <p:txBody>
          <a:bodyPr/>
          <a:lstStyle/>
          <a:p>
            <a:r>
              <a:rPr lang="en-US" dirty="0"/>
              <a:t>Read in the </a:t>
            </a:r>
            <a:r>
              <a:rPr lang="en-US" cap="none" dirty="0"/>
              <a:t>retirement.csv</a:t>
            </a:r>
            <a:endParaRPr lang="en-US" dirty="0"/>
          </a:p>
        </p:txBody>
      </p:sp>
      <p:pic>
        <p:nvPicPr>
          <p:cNvPr id="5" name="Content Placeholder 4">
            <a:extLst>
              <a:ext uri="{FF2B5EF4-FFF2-40B4-BE49-F238E27FC236}">
                <a16:creationId xmlns:a16="http://schemas.microsoft.com/office/drawing/2014/main" id="{F74C2567-47B9-42B3-85A3-CED1613808E8}"/>
              </a:ext>
            </a:extLst>
          </p:cNvPr>
          <p:cNvPicPr>
            <a:picLocks noGrp="1" noChangeAspect="1"/>
          </p:cNvPicPr>
          <p:nvPr>
            <p:ph idx="1"/>
          </p:nvPr>
        </p:nvPicPr>
        <p:blipFill>
          <a:blip r:embed="rId2"/>
          <a:stretch>
            <a:fillRect/>
          </a:stretch>
        </p:blipFill>
        <p:spPr>
          <a:xfrm>
            <a:off x="2442048" y="2200728"/>
            <a:ext cx="7235351" cy="3955116"/>
          </a:xfrm>
        </p:spPr>
      </p:pic>
    </p:spTree>
    <p:extLst>
      <p:ext uri="{BB962C8B-B14F-4D97-AF65-F5344CB8AC3E}">
        <p14:creationId xmlns:p14="http://schemas.microsoft.com/office/powerpoint/2010/main" val="98507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9"/>
        <p:cNvGrpSpPr/>
        <p:nvPr/>
      </p:nvGrpSpPr>
      <p:grpSpPr>
        <a:xfrm>
          <a:off x="0" y="0"/>
          <a:ext cx="0" cy="0"/>
          <a:chOff x="0" y="0"/>
          <a:chExt cx="0" cy="0"/>
        </a:xfrm>
      </p:grpSpPr>
      <p:sp>
        <p:nvSpPr>
          <p:cNvPr id="98" name="Rectangle 9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9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103">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ctrTitle"/>
          </p:nvPr>
        </p:nvSpPr>
        <p:spPr>
          <a:xfrm>
            <a:off x="581192" y="1124999"/>
            <a:ext cx="4076149" cy="4608003"/>
          </a:xfrm>
          <a:prstGeom prst="rect">
            <a:avLst/>
          </a:prstGeom>
        </p:spPr>
        <p:txBody>
          <a:bodyPr spcFirstLastPara="1" vert="horz" lIns="91440" tIns="45720" rIns="91440" bIns="45720" rtlCol="0" anchor="ctr" anchorCtr="0">
            <a:normAutofit/>
          </a:bodyPr>
          <a:lstStyle/>
          <a:p>
            <a:pPr defTabSz="457200"/>
            <a:r>
              <a:rPr lang="en-US" sz="4000" b="0" kern="1200" cap="all" dirty="0">
                <a:solidFill>
                  <a:schemeClr val="accent1"/>
                </a:solidFill>
                <a:latin typeface="+mj-lt"/>
                <a:ea typeface="+mj-ea"/>
                <a:cs typeface="+mj-cs"/>
              </a:rPr>
              <a:t>Objectives</a:t>
            </a:r>
          </a:p>
        </p:txBody>
      </p:sp>
      <p:sp>
        <p:nvSpPr>
          <p:cNvPr id="106" name="Rectangle 105">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1" name="Google Shape;61;p14"/>
          <p:cNvSpPr txBox="1">
            <a:spLocks noGrp="1"/>
          </p:cNvSpPr>
          <p:nvPr>
            <p:ph type="subTitle" idx="1"/>
          </p:nvPr>
        </p:nvSpPr>
        <p:spPr>
          <a:xfrm>
            <a:off x="4474467" y="1303033"/>
            <a:ext cx="7227665" cy="1056800"/>
          </a:xfrm>
          <a:prstGeom prst="rect">
            <a:avLst/>
          </a:prstGeom>
        </p:spPr>
        <p:txBody>
          <a:bodyPr spcFirstLastPara="1" wrap="square" lIns="121900" tIns="121900" rIns="121900" bIns="121900" anchor="t" anchorCtr="0">
            <a:noAutofit/>
          </a:bodyPr>
          <a:lstStyle/>
          <a:p>
            <a:pPr marL="609585" indent="-499521" algn="l">
              <a:spcBef>
                <a:spcPts val="2000"/>
              </a:spcBef>
              <a:buClr>
                <a:srgbClr val="000000"/>
              </a:buClr>
              <a:buSzPts val="2300"/>
              <a:buAutoNum type="arabicParenR"/>
            </a:pPr>
            <a:r>
              <a:rPr lang="en" sz="2800" dirty="0">
                <a:solidFill>
                  <a:schemeClr val="tx1"/>
                </a:solidFill>
              </a:rPr>
              <a:t>Practice identifying minimum effects for rejecting specific hypotheses</a:t>
            </a:r>
            <a:endParaRPr sz="2800" dirty="0">
              <a:solidFill>
                <a:schemeClr val="tx1"/>
              </a:solidFill>
            </a:endParaRPr>
          </a:p>
          <a:p>
            <a:pPr marL="609585" indent="-499521" algn="l">
              <a:spcBef>
                <a:spcPts val="2000"/>
              </a:spcBef>
              <a:buClr>
                <a:srgbClr val="000000"/>
              </a:buClr>
              <a:buSzPts val="2300"/>
              <a:buAutoNum type="arabicParenR"/>
            </a:pPr>
            <a:r>
              <a:rPr lang="en" sz="2800" dirty="0">
                <a:solidFill>
                  <a:schemeClr val="tx1"/>
                </a:solidFill>
              </a:rPr>
              <a:t>Conduct regular and Bayesian ANOVAs to determine whether gender and occupation are related to mental health</a:t>
            </a:r>
            <a:endParaRPr sz="2800" dirty="0">
              <a:solidFill>
                <a:schemeClr val="tx1"/>
              </a:solidFill>
            </a:endParaRPr>
          </a:p>
          <a:p>
            <a:pPr marL="1219170" lvl="1" indent="-499521" algn="l">
              <a:spcBef>
                <a:spcPts val="2000"/>
              </a:spcBef>
              <a:spcAft>
                <a:spcPts val="1333"/>
              </a:spcAft>
              <a:buClr>
                <a:srgbClr val="000000"/>
              </a:buClr>
              <a:buSzPts val="2300"/>
              <a:buAutoNum type="alphaLcParenR"/>
            </a:pPr>
            <a:r>
              <a:rPr lang="en" sz="2800" dirty="0">
                <a:solidFill>
                  <a:schemeClr val="tx1"/>
                </a:solidFill>
              </a:rPr>
              <a:t>Interpret and compare results from the two analytic approaches</a:t>
            </a:r>
            <a:endParaRPr sz="28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C3F53A65-E05B-4690-84D8-102B1B38DAB3}"/>
              </a:ext>
            </a:extLst>
          </p:cNvPr>
          <p:cNvPicPr>
            <a:picLocks noGrp="1" noChangeAspect="1"/>
          </p:cNvPicPr>
          <p:nvPr>
            <p:ph idx="1"/>
          </p:nvPr>
        </p:nvPicPr>
        <p:blipFill>
          <a:blip r:embed="rId2"/>
          <a:stretch>
            <a:fillRect/>
          </a:stretch>
        </p:blipFill>
        <p:spPr>
          <a:xfrm>
            <a:off x="443883" y="1564038"/>
            <a:ext cx="11274641" cy="1860316"/>
          </a:xfrm>
          <a:prstGeom prst="rect">
            <a:avLst/>
          </a:prstGeom>
        </p:spPr>
      </p:pic>
      <p:sp>
        <p:nvSpPr>
          <p:cNvPr id="26" name="Rectangle 25">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BD36200-61F5-4A70-B85B-54299C79C0E9}"/>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defTabSz="457200"/>
            <a:r>
              <a:rPr lang="en-US" sz="3600">
                <a:solidFill>
                  <a:srgbClr val="FFFFFF"/>
                </a:solidFill>
              </a:rPr>
              <a:t>Factor categorical variables</a:t>
            </a:r>
          </a:p>
        </p:txBody>
      </p:sp>
    </p:spTree>
    <p:extLst>
      <p:ext uri="{BB962C8B-B14F-4D97-AF65-F5344CB8AC3E}">
        <p14:creationId xmlns:p14="http://schemas.microsoft.com/office/powerpoint/2010/main" val="273673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12CF-B9AF-4482-B211-5BCD80156762}"/>
              </a:ext>
            </a:extLst>
          </p:cNvPr>
          <p:cNvSpPr>
            <a:spLocks noGrp="1"/>
          </p:cNvSpPr>
          <p:nvPr>
            <p:ph type="title"/>
          </p:nvPr>
        </p:nvSpPr>
        <p:spPr/>
        <p:txBody>
          <a:bodyPr/>
          <a:lstStyle/>
          <a:p>
            <a:r>
              <a:rPr lang="en-US" dirty="0"/>
              <a:t>Describe data</a:t>
            </a:r>
          </a:p>
        </p:txBody>
      </p:sp>
      <p:pic>
        <p:nvPicPr>
          <p:cNvPr id="5" name="Picture 4">
            <a:extLst>
              <a:ext uri="{FF2B5EF4-FFF2-40B4-BE49-F238E27FC236}">
                <a16:creationId xmlns:a16="http://schemas.microsoft.com/office/drawing/2014/main" id="{FAB9D959-C3A8-4B9C-963F-4B399F901FBD}"/>
              </a:ext>
            </a:extLst>
          </p:cNvPr>
          <p:cNvPicPr>
            <a:picLocks noChangeAspect="1"/>
          </p:cNvPicPr>
          <p:nvPr/>
        </p:nvPicPr>
        <p:blipFill>
          <a:blip r:embed="rId2"/>
          <a:stretch>
            <a:fillRect/>
          </a:stretch>
        </p:blipFill>
        <p:spPr>
          <a:xfrm>
            <a:off x="204787" y="2340865"/>
            <a:ext cx="11782425" cy="3228975"/>
          </a:xfrm>
          <a:prstGeom prst="rect">
            <a:avLst/>
          </a:prstGeom>
        </p:spPr>
      </p:pic>
    </p:spTree>
    <p:extLst>
      <p:ext uri="{BB962C8B-B14F-4D97-AF65-F5344CB8AC3E}">
        <p14:creationId xmlns:p14="http://schemas.microsoft.com/office/powerpoint/2010/main" val="2261165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6CB6-7DD6-43BA-9C9D-028A2B6E4240}"/>
              </a:ext>
            </a:extLst>
          </p:cNvPr>
          <p:cNvSpPr>
            <a:spLocks noGrp="1"/>
          </p:cNvSpPr>
          <p:nvPr>
            <p:ph type="title"/>
          </p:nvPr>
        </p:nvSpPr>
        <p:spPr/>
        <p:txBody>
          <a:bodyPr/>
          <a:lstStyle/>
          <a:p>
            <a:r>
              <a:rPr lang="en-US" dirty="0"/>
              <a:t>Run a normal </a:t>
            </a:r>
            <a:r>
              <a:rPr lang="en-US" dirty="0" err="1"/>
              <a:t>anova</a:t>
            </a:r>
            <a:endParaRPr lang="en-US" dirty="0"/>
          </a:p>
        </p:txBody>
      </p:sp>
      <p:pic>
        <p:nvPicPr>
          <p:cNvPr id="5" name="Picture 4">
            <a:extLst>
              <a:ext uri="{FF2B5EF4-FFF2-40B4-BE49-F238E27FC236}">
                <a16:creationId xmlns:a16="http://schemas.microsoft.com/office/drawing/2014/main" id="{A57286A7-4601-415B-A853-C88D9FE9B71B}"/>
              </a:ext>
            </a:extLst>
          </p:cNvPr>
          <p:cNvPicPr>
            <a:picLocks noChangeAspect="1"/>
          </p:cNvPicPr>
          <p:nvPr/>
        </p:nvPicPr>
        <p:blipFill>
          <a:blip r:embed="rId2"/>
          <a:stretch>
            <a:fillRect/>
          </a:stretch>
        </p:blipFill>
        <p:spPr>
          <a:xfrm>
            <a:off x="1269852" y="2024226"/>
            <a:ext cx="9652296" cy="4264968"/>
          </a:xfrm>
          <a:prstGeom prst="rect">
            <a:avLst/>
          </a:prstGeom>
        </p:spPr>
      </p:pic>
    </p:spTree>
    <p:extLst>
      <p:ext uri="{BB962C8B-B14F-4D97-AF65-F5344CB8AC3E}">
        <p14:creationId xmlns:p14="http://schemas.microsoft.com/office/powerpoint/2010/main" val="732178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E73F-2D77-4EA1-B6DA-63C9F5D8D19F}"/>
              </a:ext>
            </a:extLst>
          </p:cNvPr>
          <p:cNvSpPr>
            <a:spLocks noGrp="1"/>
          </p:cNvSpPr>
          <p:nvPr>
            <p:ph type="title"/>
          </p:nvPr>
        </p:nvSpPr>
        <p:spPr/>
        <p:txBody>
          <a:bodyPr/>
          <a:lstStyle/>
          <a:p>
            <a:r>
              <a:rPr lang="en-US" dirty="0"/>
              <a:t>Calculate eta</a:t>
            </a:r>
            <a:r>
              <a:rPr lang="en-US" baseline="30000" dirty="0"/>
              <a:t>2</a:t>
            </a:r>
            <a:r>
              <a:rPr lang="en-US" dirty="0"/>
              <a:t> effect size</a:t>
            </a:r>
          </a:p>
        </p:txBody>
      </p:sp>
      <p:sp>
        <p:nvSpPr>
          <p:cNvPr id="3" name="Content Placeholder 2">
            <a:extLst>
              <a:ext uri="{FF2B5EF4-FFF2-40B4-BE49-F238E27FC236}">
                <a16:creationId xmlns:a16="http://schemas.microsoft.com/office/drawing/2014/main" id="{1AF1B13A-157E-45C8-8D5B-933E4F0E1988}"/>
              </a:ext>
            </a:extLst>
          </p:cNvPr>
          <p:cNvSpPr>
            <a:spLocks noGrp="1"/>
          </p:cNvSpPr>
          <p:nvPr>
            <p:ph idx="1"/>
          </p:nvPr>
        </p:nvSpPr>
        <p:spPr>
          <a:xfrm>
            <a:off x="581192" y="1835677"/>
            <a:ext cx="11029615" cy="910335"/>
          </a:xfrm>
        </p:spPr>
        <p:txBody>
          <a:bodyPr/>
          <a:lstStyle/>
          <a:p>
            <a:r>
              <a:rPr lang="en-US" dirty="0"/>
              <a:t>Eta</a:t>
            </a:r>
            <a:r>
              <a:rPr lang="en-US" baseline="30000" dirty="0"/>
              <a:t>2</a:t>
            </a:r>
            <a:r>
              <a:rPr lang="en-US" dirty="0"/>
              <a:t> = </a:t>
            </a:r>
            <a:r>
              <a:rPr lang="en-US" dirty="0" err="1"/>
              <a:t>SSeffect</a:t>
            </a:r>
            <a:r>
              <a:rPr lang="en-US" dirty="0"/>
              <a:t> / </a:t>
            </a:r>
            <a:r>
              <a:rPr lang="en-US" dirty="0" err="1"/>
              <a:t>SStotal</a:t>
            </a:r>
            <a:endParaRPr lang="en-US" dirty="0"/>
          </a:p>
        </p:txBody>
      </p:sp>
      <p:pic>
        <p:nvPicPr>
          <p:cNvPr id="5" name="Picture 4">
            <a:extLst>
              <a:ext uri="{FF2B5EF4-FFF2-40B4-BE49-F238E27FC236}">
                <a16:creationId xmlns:a16="http://schemas.microsoft.com/office/drawing/2014/main" id="{B19D1F9A-D561-4535-8864-1B45BADF9A70}"/>
              </a:ext>
            </a:extLst>
          </p:cNvPr>
          <p:cNvPicPr>
            <a:picLocks noChangeAspect="1"/>
          </p:cNvPicPr>
          <p:nvPr/>
        </p:nvPicPr>
        <p:blipFill>
          <a:blip r:embed="rId2"/>
          <a:stretch>
            <a:fillRect/>
          </a:stretch>
        </p:blipFill>
        <p:spPr>
          <a:xfrm>
            <a:off x="1765449" y="2690812"/>
            <a:ext cx="8418794" cy="3634487"/>
          </a:xfrm>
          <a:prstGeom prst="rect">
            <a:avLst/>
          </a:prstGeom>
        </p:spPr>
      </p:pic>
    </p:spTree>
    <p:extLst>
      <p:ext uri="{BB962C8B-B14F-4D97-AF65-F5344CB8AC3E}">
        <p14:creationId xmlns:p14="http://schemas.microsoft.com/office/powerpoint/2010/main" val="2661377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502C-C7FC-4F9B-A990-33DA60DC45BB}"/>
              </a:ext>
            </a:extLst>
          </p:cNvPr>
          <p:cNvSpPr>
            <a:spLocks noGrp="1"/>
          </p:cNvSpPr>
          <p:nvPr>
            <p:ph type="title"/>
          </p:nvPr>
        </p:nvSpPr>
        <p:spPr/>
        <p:txBody>
          <a:bodyPr/>
          <a:lstStyle/>
          <a:p>
            <a:r>
              <a:rPr lang="en-US" dirty="0"/>
              <a:t>Run Bayes Factor ANOVA, </a:t>
            </a:r>
            <a:r>
              <a:rPr lang="en-US" cap="none" dirty="0" err="1"/>
              <a:t>whichModels</a:t>
            </a:r>
            <a:r>
              <a:rPr lang="en-US" cap="none" dirty="0"/>
              <a:t> = “all”</a:t>
            </a:r>
            <a:endParaRPr lang="en-US" dirty="0"/>
          </a:p>
        </p:txBody>
      </p:sp>
      <p:sp>
        <p:nvSpPr>
          <p:cNvPr id="3" name="Content Placeholder 2">
            <a:extLst>
              <a:ext uri="{FF2B5EF4-FFF2-40B4-BE49-F238E27FC236}">
                <a16:creationId xmlns:a16="http://schemas.microsoft.com/office/drawing/2014/main" id="{82922360-E20E-462E-A113-F9A759BD5FE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B6DF408-1802-4923-85DA-E8837261C2FB}"/>
              </a:ext>
            </a:extLst>
          </p:cNvPr>
          <p:cNvPicPr>
            <a:picLocks noChangeAspect="1"/>
          </p:cNvPicPr>
          <p:nvPr/>
        </p:nvPicPr>
        <p:blipFill>
          <a:blip r:embed="rId2"/>
          <a:stretch>
            <a:fillRect/>
          </a:stretch>
        </p:blipFill>
        <p:spPr>
          <a:xfrm>
            <a:off x="219075" y="2252662"/>
            <a:ext cx="11753850" cy="4314825"/>
          </a:xfrm>
          <a:prstGeom prst="rect">
            <a:avLst/>
          </a:prstGeom>
        </p:spPr>
      </p:pic>
      <p:sp>
        <p:nvSpPr>
          <p:cNvPr id="6" name="TextBox 5">
            <a:extLst>
              <a:ext uri="{FF2B5EF4-FFF2-40B4-BE49-F238E27FC236}">
                <a16:creationId xmlns:a16="http://schemas.microsoft.com/office/drawing/2014/main" id="{864F24B9-EA78-42E5-852B-47B259A026E7}"/>
              </a:ext>
            </a:extLst>
          </p:cNvPr>
          <p:cNvSpPr txBox="1"/>
          <p:nvPr/>
        </p:nvSpPr>
        <p:spPr>
          <a:xfrm>
            <a:off x="7953206" y="3963096"/>
            <a:ext cx="3657600" cy="2308324"/>
          </a:xfrm>
          <a:prstGeom prst="rect">
            <a:avLst/>
          </a:prstGeom>
          <a:noFill/>
          <a:ln>
            <a:solidFill>
              <a:srgbClr val="FF0000"/>
            </a:solidFill>
          </a:ln>
        </p:spPr>
        <p:txBody>
          <a:bodyPr wrap="square" rtlCol="0">
            <a:spAutoFit/>
          </a:bodyPr>
          <a:lstStyle/>
          <a:p>
            <a:r>
              <a:rPr lang="en-US" b="1" dirty="0"/>
              <a:t>Shows Bayes factor for all possible models.</a:t>
            </a:r>
          </a:p>
          <a:p>
            <a:endParaRPr lang="en-US" b="1" dirty="0"/>
          </a:p>
          <a:p>
            <a:r>
              <a:rPr lang="en-US" b="1" dirty="0"/>
              <a:t>As can be seen: Any model with the inclusion of </a:t>
            </a:r>
            <a:r>
              <a:rPr lang="en-US" b="1" dirty="0" err="1"/>
              <a:t>occupation.f</a:t>
            </a:r>
            <a:r>
              <a:rPr lang="en-US" b="1" dirty="0"/>
              <a:t> main effect results in an extremely large Bayes factor!</a:t>
            </a:r>
          </a:p>
        </p:txBody>
      </p:sp>
    </p:spTree>
    <p:extLst>
      <p:ext uri="{BB962C8B-B14F-4D97-AF65-F5344CB8AC3E}">
        <p14:creationId xmlns:p14="http://schemas.microsoft.com/office/powerpoint/2010/main" val="1058398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9433-D375-4B16-B7D8-271EF2992A99}"/>
              </a:ext>
            </a:extLst>
          </p:cNvPr>
          <p:cNvSpPr>
            <a:spLocks noGrp="1"/>
          </p:cNvSpPr>
          <p:nvPr>
            <p:ph type="title"/>
          </p:nvPr>
        </p:nvSpPr>
        <p:spPr>
          <a:xfrm>
            <a:off x="369260" y="36294"/>
            <a:ext cx="11029616" cy="1188720"/>
          </a:xfrm>
        </p:spPr>
        <p:txBody>
          <a:bodyPr/>
          <a:lstStyle/>
          <a:p>
            <a:r>
              <a:rPr lang="en-US" dirty="0"/>
              <a:t>Plot Bayes Factor ANOVA, </a:t>
            </a:r>
            <a:r>
              <a:rPr lang="en-US" cap="none" dirty="0" err="1"/>
              <a:t>whichModels</a:t>
            </a:r>
            <a:r>
              <a:rPr lang="en-US" cap="none" dirty="0"/>
              <a:t> = “all”</a:t>
            </a:r>
            <a:endParaRPr lang="en-US" dirty="0"/>
          </a:p>
        </p:txBody>
      </p:sp>
      <p:pic>
        <p:nvPicPr>
          <p:cNvPr id="5" name="Picture 4">
            <a:extLst>
              <a:ext uri="{FF2B5EF4-FFF2-40B4-BE49-F238E27FC236}">
                <a16:creationId xmlns:a16="http://schemas.microsoft.com/office/drawing/2014/main" id="{FF19B27B-D3EC-4FFB-98E0-C628DAA7BBDA}"/>
              </a:ext>
            </a:extLst>
          </p:cNvPr>
          <p:cNvPicPr>
            <a:picLocks noChangeAspect="1"/>
          </p:cNvPicPr>
          <p:nvPr/>
        </p:nvPicPr>
        <p:blipFill>
          <a:blip r:embed="rId2"/>
          <a:stretch>
            <a:fillRect/>
          </a:stretch>
        </p:blipFill>
        <p:spPr>
          <a:xfrm>
            <a:off x="1504680" y="1225014"/>
            <a:ext cx="8953770" cy="5215864"/>
          </a:xfrm>
          <a:prstGeom prst="rect">
            <a:avLst/>
          </a:prstGeom>
        </p:spPr>
      </p:pic>
    </p:spTree>
    <p:extLst>
      <p:ext uri="{BB962C8B-B14F-4D97-AF65-F5344CB8AC3E}">
        <p14:creationId xmlns:p14="http://schemas.microsoft.com/office/powerpoint/2010/main" val="2865585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A2C4-006E-43E6-BF07-B5F6A845BB5C}"/>
              </a:ext>
            </a:extLst>
          </p:cNvPr>
          <p:cNvSpPr>
            <a:spLocks noGrp="1"/>
          </p:cNvSpPr>
          <p:nvPr>
            <p:ph type="title"/>
          </p:nvPr>
        </p:nvSpPr>
        <p:spPr/>
        <p:txBody>
          <a:bodyPr/>
          <a:lstStyle/>
          <a:p>
            <a:r>
              <a:rPr lang="en-US" dirty="0"/>
              <a:t>Run Bayes Factor ANOVA, </a:t>
            </a:r>
            <a:r>
              <a:rPr lang="en-US" cap="none" dirty="0" err="1"/>
              <a:t>whichModels</a:t>
            </a:r>
            <a:r>
              <a:rPr lang="en-US" cap="none" dirty="0"/>
              <a:t> = “top”</a:t>
            </a:r>
            <a:endParaRPr lang="en-US" dirty="0"/>
          </a:p>
        </p:txBody>
      </p:sp>
      <p:pic>
        <p:nvPicPr>
          <p:cNvPr id="5" name="Picture 4">
            <a:extLst>
              <a:ext uri="{FF2B5EF4-FFF2-40B4-BE49-F238E27FC236}">
                <a16:creationId xmlns:a16="http://schemas.microsoft.com/office/drawing/2014/main" id="{645EE695-883C-4088-9BA8-B74B749C4A0A}"/>
              </a:ext>
            </a:extLst>
          </p:cNvPr>
          <p:cNvPicPr>
            <a:picLocks noChangeAspect="1"/>
          </p:cNvPicPr>
          <p:nvPr/>
        </p:nvPicPr>
        <p:blipFill>
          <a:blip r:embed="rId2"/>
          <a:stretch>
            <a:fillRect/>
          </a:stretch>
        </p:blipFill>
        <p:spPr>
          <a:xfrm>
            <a:off x="257175" y="2340865"/>
            <a:ext cx="11677650" cy="3533775"/>
          </a:xfrm>
          <a:prstGeom prst="rect">
            <a:avLst/>
          </a:prstGeom>
        </p:spPr>
      </p:pic>
      <p:sp>
        <p:nvSpPr>
          <p:cNvPr id="6" name="TextBox 5">
            <a:extLst>
              <a:ext uri="{FF2B5EF4-FFF2-40B4-BE49-F238E27FC236}">
                <a16:creationId xmlns:a16="http://schemas.microsoft.com/office/drawing/2014/main" id="{9149E3EA-DC65-4BF8-891F-4FD2C6EA43AB}"/>
              </a:ext>
            </a:extLst>
          </p:cNvPr>
          <p:cNvSpPr txBox="1"/>
          <p:nvPr/>
        </p:nvSpPr>
        <p:spPr>
          <a:xfrm>
            <a:off x="8198344" y="3823854"/>
            <a:ext cx="3574473" cy="2862322"/>
          </a:xfrm>
          <a:prstGeom prst="rect">
            <a:avLst/>
          </a:prstGeom>
          <a:noFill/>
          <a:ln>
            <a:solidFill>
              <a:srgbClr val="FF0000"/>
            </a:solidFill>
          </a:ln>
        </p:spPr>
        <p:txBody>
          <a:bodyPr wrap="square" rtlCol="0">
            <a:spAutoFit/>
          </a:bodyPr>
          <a:lstStyle/>
          <a:p>
            <a:r>
              <a:rPr lang="en-US" b="1" dirty="0"/>
              <a:t>Shows how the </a:t>
            </a:r>
            <a:r>
              <a:rPr lang="en-US" b="1" i="1" dirty="0"/>
              <a:t>omission</a:t>
            </a:r>
            <a:r>
              <a:rPr lang="en-US" b="1" dirty="0"/>
              <a:t> of a variable will affect the Bayes factor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venir Next LT Pro" panose="020B0502020104020203"/>
                <a:ea typeface="+mn-ea"/>
                <a:cs typeface="+mn-cs"/>
              </a:rPr>
              <a:t>As can be seen: Any model with the </a:t>
            </a:r>
            <a:r>
              <a:rPr kumimoji="0" lang="en-US" sz="1800" b="1" i="1" u="none" strike="noStrike" kern="1200" cap="none" spc="0" normalizeH="0" baseline="0" noProof="0" dirty="0">
                <a:ln>
                  <a:noFill/>
                </a:ln>
                <a:solidFill>
                  <a:srgbClr val="000000"/>
                </a:solidFill>
                <a:effectLst/>
                <a:uLnTx/>
                <a:uFillTx/>
                <a:latin typeface="Avenir Next LT Pro" panose="020B0502020104020203"/>
                <a:ea typeface="+mn-ea"/>
                <a:cs typeface="+mn-cs"/>
              </a:rPr>
              <a:t>omission</a:t>
            </a:r>
            <a:r>
              <a:rPr kumimoji="0" lang="en-US" sz="1800" b="1" i="0" u="none" strike="noStrike" kern="1200" cap="none" spc="0" normalizeH="0" baseline="0" noProof="0" dirty="0">
                <a:ln>
                  <a:noFill/>
                </a:ln>
                <a:solidFill>
                  <a:srgbClr val="000000"/>
                </a:solidFill>
                <a:effectLst/>
                <a:uLnTx/>
                <a:uFillTx/>
                <a:latin typeface="Avenir Next LT Pro" panose="020B0502020104020203"/>
                <a:ea typeface="+mn-ea"/>
                <a:cs typeface="+mn-cs"/>
              </a:rPr>
              <a:t> of </a:t>
            </a:r>
            <a:r>
              <a:rPr kumimoji="0" lang="en-US" sz="1800" b="1" i="0" u="none" strike="noStrike" kern="1200" cap="none" spc="0" normalizeH="0" baseline="0" noProof="0" dirty="0" err="1">
                <a:ln>
                  <a:noFill/>
                </a:ln>
                <a:solidFill>
                  <a:srgbClr val="000000"/>
                </a:solidFill>
                <a:effectLst/>
                <a:uLnTx/>
                <a:uFillTx/>
                <a:latin typeface="Avenir Next LT Pro" panose="020B0502020104020203"/>
                <a:ea typeface="+mn-ea"/>
                <a:cs typeface="+mn-cs"/>
              </a:rPr>
              <a:t>occupation.f</a:t>
            </a:r>
            <a:r>
              <a:rPr kumimoji="0" lang="en-US" sz="1800" b="1" i="0" u="none" strike="noStrike" kern="1200" cap="none" spc="0" normalizeH="0" baseline="0" noProof="0" dirty="0">
                <a:ln>
                  <a:noFill/>
                </a:ln>
                <a:solidFill>
                  <a:srgbClr val="000000"/>
                </a:solidFill>
                <a:effectLst/>
                <a:uLnTx/>
                <a:uFillTx/>
                <a:latin typeface="Avenir Next LT Pro" panose="020B0502020104020203"/>
                <a:ea typeface="+mn-ea"/>
                <a:cs typeface="+mn-cs"/>
              </a:rPr>
              <a:t> main effect results in an extremely small Bayes factor!</a:t>
            </a:r>
          </a:p>
          <a:p>
            <a:endParaRPr lang="en-US" dirty="0"/>
          </a:p>
        </p:txBody>
      </p:sp>
    </p:spTree>
    <p:extLst>
      <p:ext uri="{BB962C8B-B14F-4D97-AF65-F5344CB8AC3E}">
        <p14:creationId xmlns:p14="http://schemas.microsoft.com/office/powerpoint/2010/main" val="3441549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6D91-F601-4B66-9D52-7C50EB78BA33}"/>
              </a:ext>
            </a:extLst>
          </p:cNvPr>
          <p:cNvSpPr>
            <a:spLocks noGrp="1"/>
          </p:cNvSpPr>
          <p:nvPr>
            <p:ph type="title"/>
          </p:nvPr>
        </p:nvSpPr>
        <p:spPr>
          <a:xfrm>
            <a:off x="581192" y="0"/>
            <a:ext cx="11029616" cy="1188720"/>
          </a:xfrm>
        </p:spPr>
        <p:txBody>
          <a:bodyPr/>
          <a:lstStyle/>
          <a:p>
            <a:r>
              <a:rPr lang="en-US" dirty="0"/>
              <a:t>Plot Bayes Factor ANOVA, </a:t>
            </a:r>
            <a:r>
              <a:rPr lang="en-US" cap="none" dirty="0" err="1"/>
              <a:t>whichModels</a:t>
            </a:r>
            <a:r>
              <a:rPr lang="en-US" cap="none" dirty="0"/>
              <a:t> = “top”</a:t>
            </a:r>
            <a:endParaRPr lang="en-US" dirty="0"/>
          </a:p>
        </p:txBody>
      </p:sp>
      <p:pic>
        <p:nvPicPr>
          <p:cNvPr id="6" name="Picture 5">
            <a:extLst>
              <a:ext uri="{FF2B5EF4-FFF2-40B4-BE49-F238E27FC236}">
                <a16:creationId xmlns:a16="http://schemas.microsoft.com/office/drawing/2014/main" id="{241E943A-4D14-4094-B567-4CAACD892523}"/>
              </a:ext>
            </a:extLst>
          </p:cNvPr>
          <p:cNvPicPr>
            <a:picLocks noChangeAspect="1"/>
          </p:cNvPicPr>
          <p:nvPr/>
        </p:nvPicPr>
        <p:blipFill>
          <a:blip r:embed="rId2"/>
          <a:stretch>
            <a:fillRect/>
          </a:stretch>
        </p:blipFill>
        <p:spPr>
          <a:xfrm>
            <a:off x="1523273" y="1188720"/>
            <a:ext cx="7860872" cy="5465011"/>
          </a:xfrm>
          <a:prstGeom prst="rect">
            <a:avLst/>
          </a:prstGeom>
        </p:spPr>
      </p:pic>
    </p:spTree>
    <p:extLst>
      <p:ext uri="{BB962C8B-B14F-4D97-AF65-F5344CB8AC3E}">
        <p14:creationId xmlns:p14="http://schemas.microsoft.com/office/powerpoint/2010/main" val="2739403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FF0C-C3EB-4AE8-9A68-CE8FE559F17B}"/>
              </a:ext>
            </a:extLst>
          </p:cNvPr>
          <p:cNvSpPr>
            <a:spLocks noGrp="1"/>
          </p:cNvSpPr>
          <p:nvPr>
            <p:ph type="title"/>
          </p:nvPr>
        </p:nvSpPr>
        <p:spPr/>
        <p:txBody>
          <a:bodyPr/>
          <a:lstStyle/>
          <a:p>
            <a:r>
              <a:rPr lang="en-US" dirty="0"/>
              <a:t>Run Bayes Factor ANOVA, </a:t>
            </a:r>
            <a:r>
              <a:rPr lang="en-US" cap="none" dirty="0" err="1"/>
              <a:t>whichModels</a:t>
            </a:r>
            <a:r>
              <a:rPr lang="en-US" cap="none" dirty="0"/>
              <a:t> = “bottom”</a:t>
            </a:r>
            <a:endParaRPr lang="en-US" dirty="0"/>
          </a:p>
        </p:txBody>
      </p:sp>
      <p:pic>
        <p:nvPicPr>
          <p:cNvPr id="5" name="Picture 4">
            <a:extLst>
              <a:ext uri="{FF2B5EF4-FFF2-40B4-BE49-F238E27FC236}">
                <a16:creationId xmlns:a16="http://schemas.microsoft.com/office/drawing/2014/main" id="{4D207D85-A5AA-468B-9B39-F91410E385C9}"/>
              </a:ext>
            </a:extLst>
          </p:cNvPr>
          <p:cNvPicPr>
            <a:picLocks noChangeAspect="1"/>
          </p:cNvPicPr>
          <p:nvPr/>
        </p:nvPicPr>
        <p:blipFill>
          <a:blip r:embed="rId2"/>
          <a:stretch>
            <a:fillRect/>
          </a:stretch>
        </p:blipFill>
        <p:spPr>
          <a:xfrm>
            <a:off x="247650" y="2214562"/>
            <a:ext cx="11696700" cy="3267075"/>
          </a:xfrm>
          <a:prstGeom prst="rect">
            <a:avLst/>
          </a:prstGeom>
        </p:spPr>
      </p:pic>
      <p:sp>
        <p:nvSpPr>
          <p:cNvPr id="6" name="TextBox 5">
            <a:extLst>
              <a:ext uri="{FF2B5EF4-FFF2-40B4-BE49-F238E27FC236}">
                <a16:creationId xmlns:a16="http://schemas.microsoft.com/office/drawing/2014/main" id="{30F63E01-6E72-481C-B3A7-45293B9CF76F}"/>
              </a:ext>
            </a:extLst>
          </p:cNvPr>
          <p:cNvSpPr txBox="1"/>
          <p:nvPr/>
        </p:nvSpPr>
        <p:spPr>
          <a:xfrm>
            <a:off x="8294255" y="3731491"/>
            <a:ext cx="3158836" cy="2308324"/>
          </a:xfrm>
          <a:prstGeom prst="rect">
            <a:avLst/>
          </a:prstGeom>
          <a:noFill/>
          <a:ln>
            <a:solidFill>
              <a:srgbClr val="FF0000"/>
            </a:solidFill>
          </a:ln>
        </p:spPr>
        <p:txBody>
          <a:bodyPr wrap="square" rtlCol="0">
            <a:spAutoFit/>
          </a:bodyPr>
          <a:lstStyle/>
          <a:p>
            <a:r>
              <a:rPr lang="en-US" b="1" dirty="0"/>
              <a:t>Shows Bayes factor for </a:t>
            </a:r>
            <a:r>
              <a:rPr lang="en-US" b="1" i="1" dirty="0"/>
              <a:t>adding in </a:t>
            </a:r>
            <a:r>
              <a:rPr lang="en-US" b="1" dirty="0"/>
              <a:t>a variable</a:t>
            </a:r>
          </a:p>
          <a:p>
            <a:endParaRPr lang="en-US" b="1" dirty="0"/>
          </a:p>
          <a:p>
            <a:r>
              <a:rPr lang="en-US" b="1" dirty="0"/>
              <a:t>As can be seen: Any model with the addition of </a:t>
            </a:r>
            <a:r>
              <a:rPr lang="en-US" b="1" dirty="0" err="1"/>
              <a:t>occupation.f</a:t>
            </a:r>
            <a:r>
              <a:rPr lang="en-US" b="1" dirty="0"/>
              <a:t> main effect results in an extremely large Bayes factor!</a:t>
            </a:r>
          </a:p>
        </p:txBody>
      </p:sp>
    </p:spTree>
    <p:extLst>
      <p:ext uri="{BB962C8B-B14F-4D97-AF65-F5344CB8AC3E}">
        <p14:creationId xmlns:p14="http://schemas.microsoft.com/office/powerpoint/2010/main" val="4155022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E95A-170C-4401-9BEF-2D89807405AB}"/>
              </a:ext>
            </a:extLst>
          </p:cNvPr>
          <p:cNvSpPr>
            <a:spLocks noGrp="1"/>
          </p:cNvSpPr>
          <p:nvPr>
            <p:ph type="title"/>
          </p:nvPr>
        </p:nvSpPr>
        <p:spPr>
          <a:xfrm>
            <a:off x="387229" y="0"/>
            <a:ext cx="11029616" cy="1188720"/>
          </a:xfrm>
        </p:spPr>
        <p:txBody>
          <a:bodyPr/>
          <a:lstStyle/>
          <a:p>
            <a:r>
              <a:rPr lang="en-US" dirty="0"/>
              <a:t>Plot Bayes Factor ANOVA, </a:t>
            </a:r>
            <a:r>
              <a:rPr lang="en-US" cap="none" dirty="0" err="1"/>
              <a:t>whichModels</a:t>
            </a:r>
            <a:r>
              <a:rPr lang="en-US" cap="none" dirty="0"/>
              <a:t> = “bottom”</a:t>
            </a:r>
            <a:endParaRPr lang="en-US" dirty="0"/>
          </a:p>
        </p:txBody>
      </p:sp>
      <p:pic>
        <p:nvPicPr>
          <p:cNvPr id="5" name="Picture 4">
            <a:extLst>
              <a:ext uri="{FF2B5EF4-FFF2-40B4-BE49-F238E27FC236}">
                <a16:creationId xmlns:a16="http://schemas.microsoft.com/office/drawing/2014/main" id="{BB04511B-CDE1-4332-A482-A1435EAB51D8}"/>
              </a:ext>
            </a:extLst>
          </p:cNvPr>
          <p:cNvPicPr>
            <a:picLocks noChangeAspect="1"/>
          </p:cNvPicPr>
          <p:nvPr/>
        </p:nvPicPr>
        <p:blipFill>
          <a:blip r:embed="rId2"/>
          <a:stretch>
            <a:fillRect/>
          </a:stretch>
        </p:blipFill>
        <p:spPr>
          <a:xfrm>
            <a:off x="2245519" y="1154683"/>
            <a:ext cx="7700962" cy="5202200"/>
          </a:xfrm>
          <a:prstGeom prst="rect">
            <a:avLst/>
          </a:prstGeom>
        </p:spPr>
      </p:pic>
    </p:spTree>
    <p:extLst>
      <p:ext uri="{BB962C8B-B14F-4D97-AF65-F5344CB8AC3E}">
        <p14:creationId xmlns:p14="http://schemas.microsoft.com/office/powerpoint/2010/main" val="308525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6"/>
        <p:cNvGrpSpPr/>
        <p:nvPr/>
      </p:nvGrpSpPr>
      <p:grpSpPr>
        <a:xfrm>
          <a:off x="0" y="0"/>
          <a:ext cx="0" cy="0"/>
          <a:chOff x="0" y="0"/>
          <a:chExt cx="0" cy="0"/>
        </a:xfrm>
      </p:grpSpPr>
      <p:sp>
        <p:nvSpPr>
          <p:cNvPr id="72" name="Rectangle 71">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Google Shape;67;p15"/>
          <p:cNvSpPr txBox="1">
            <a:spLocks noGrp="1"/>
          </p:cNvSpPr>
          <p:nvPr>
            <p:ph type="subTitle" idx="1"/>
          </p:nvPr>
        </p:nvSpPr>
        <p:spPr>
          <a:xfrm>
            <a:off x="7534655" y="1066800"/>
            <a:ext cx="3405015" cy="4724400"/>
          </a:xfrm>
          <a:prstGeom prst="rect">
            <a:avLst/>
          </a:prstGeom>
          <a:ln w="57150">
            <a:noFill/>
          </a:ln>
        </p:spPr>
        <p:txBody>
          <a:bodyPr spcFirstLastPara="1" lIns="121900" tIns="121900" rIns="121900" bIns="121900" anchor="ctr" anchorCtr="0">
            <a:normAutofit/>
          </a:bodyPr>
          <a:lstStyle/>
          <a:p>
            <a:pPr marL="0" indent="0"/>
            <a:r>
              <a:rPr lang="en-US" sz="2800">
                <a:solidFill>
                  <a:srgbClr val="FFFFFF"/>
                </a:solidFill>
              </a:rPr>
              <a:t>Part 1: Minimum effects practice</a:t>
            </a:r>
          </a:p>
        </p:txBody>
      </p:sp>
      <p:sp>
        <p:nvSpPr>
          <p:cNvPr id="74" name="Rectangle 73">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176650" y="443958"/>
            <a:ext cx="11360800" cy="763600"/>
          </a:xfrm>
          <a:prstGeom prst="rect">
            <a:avLst/>
          </a:prstGeom>
        </p:spPr>
        <p:txBody>
          <a:bodyPr spcFirstLastPara="1" wrap="square" lIns="121900" tIns="121900" rIns="121900" bIns="121900" anchor="t" anchorCtr="0">
            <a:noAutofit/>
          </a:bodyPr>
          <a:lstStyle/>
          <a:p>
            <a:r>
              <a:rPr lang="en" dirty="0"/>
              <a:t>Additional resources on bayesian approaches</a:t>
            </a:r>
            <a:endParaRPr dirty="0"/>
          </a:p>
        </p:txBody>
      </p:sp>
      <p:sp>
        <p:nvSpPr>
          <p:cNvPr id="301" name="Google Shape;301;p44"/>
          <p:cNvSpPr txBox="1">
            <a:spLocks noGrp="1"/>
          </p:cNvSpPr>
          <p:nvPr>
            <p:ph type="body" idx="1"/>
          </p:nvPr>
        </p:nvSpPr>
        <p:spPr>
          <a:xfrm>
            <a:off x="291400" y="1011133"/>
            <a:ext cx="11805200" cy="5476800"/>
          </a:xfrm>
          <a:prstGeom prst="rect">
            <a:avLst/>
          </a:prstGeom>
          <a:solidFill>
            <a:srgbClr val="D0E0E3"/>
          </a:solidFill>
        </p:spPr>
        <p:txBody>
          <a:bodyPr spcFirstLastPara="1" wrap="square" lIns="121900" tIns="121900" rIns="121900" bIns="121900" anchor="t" anchorCtr="0">
            <a:noAutofit/>
          </a:bodyPr>
          <a:lstStyle/>
          <a:p>
            <a:pPr marL="0" indent="0">
              <a:buClr>
                <a:schemeClr val="dk1"/>
              </a:buClr>
              <a:buSzPts val="1100"/>
              <a:buNone/>
            </a:pPr>
            <a:r>
              <a:rPr lang="en" sz="1867" dirty="0">
                <a:solidFill>
                  <a:srgbClr val="666666"/>
                </a:solidFill>
                <a:latin typeface="Calibri"/>
                <a:ea typeface="Calibri"/>
                <a:cs typeface="Calibri"/>
                <a:sym typeface="Calibri"/>
              </a:rPr>
              <a:t>An article by Etz &amp; Vandekerckhove (2018) about basic bayesian inferences. It opens with a quote by Dumbledore, so you know you want to read it! </a:t>
            </a:r>
            <a:r>
              <a:rPr lang="en" sz="1867" u="sng" dirty="0">
                <a:solidFill>
                  <a:srgbClr val="666666"/>
                </a:solidFill>
                <a:latin typeface="Calibri"/>
                <a:ea typeface="Calibri"/>
                <a:cs typeface="Calibri"/>
                <a:sym typeface="Calibri"/>
                <a:hlinkClick r:id="rId3"/>
              </a:rPr>
              <a:t>https://link.springer.com/article/10.3758/s13423-017-1262-3</a:t>
            </a:r>
            <a:endParaRPr sz="1867" u="sng" dirty="0">
              <a:solidFill>
                <a:srgbClr val="666666"/>
              </a:solidFill>
              <a:latin typeface="Calibri"/>
              <a:ea typeface="Calibri"/>
              <a:cs typeface="Calibri"/>
              <a:sym typeface="Calibri"/>
            </a:endParaRPr>
          </a:p>
          <a:p>
            <a:pPr marL="0" indent="0">
              <a:buClr>
                <a:schemeClr val="dk1"/>
              </a:buClr>
              <a:buSzPts val="1100"/>
              <a:buNone/>
            </a:pPr>
            <a:endParaRPr sz="1867" dirty="0">
              <a:solidFill>
                <a:srgbClr val="666666"/>
              </a:solidFill>
              <a:latin typeface="Calibri"/>
              <a:ea typeface="Calibri"/>
              <a:cs typeface="Calibri"/>
              <a:sym typeface="Calibri"/>
            </a:endParaRPr>
          </a:p>
          <a:p>
            <a:pPr marL="0" indent="0">
              <a:buClr>
                <a:schemeClr val="dk1"/>
              </a:buClr>
              <a:buSzPts val="1100"/>
              <a:buNone/>
            </a:pPr>
            <a:r>
              <a:rPr lang="en" sz="1867" dirty="0">
                <a:solidFill>
                  <a:srgbClr val="666666"/>
                </a:solidFill>
                <a:latin typeface="Calibri"/>
                <a:ea typeface="Calibri"/>
                <a:cs typeface="Calibri"/>
                <a:sym typeface="Calibri"/>
              </a:rPr>
              <a:t>Helpful tutorials for learning bayesian analyses using the BayesFactor package: </a:t>
            </a:r>
            <a:r>
              <a:rPr lang="en" sz="1867" u="sng" dirty="0">
                <a:solidFill>
                  <a:srgbClr val="666666"/>
                </a:solidFill>
                <a:latin typeface="Calibri"/>
                <a:ea typeface="Calibri"/>
                <a:cs typeface="Calibri"/>
                <a:sym typeface="Calibri"/>
                <a:hlinkClick r:id="rId4"/>
              </a:rPr>
              <a:t>https://richarddmorey.github.io/BayesFactor/#fixed</a:t>
            </a:r>
            <a:endParaRPr sz="1867" u="sng" dirty="0">
              <a:solidFill>
                <a:srgbClr val="666666"/>
              </a:solidFill>
              <a:latin typeface="Calibri"/>
              <a:ea typeface="Calibri"/>
              <a:cs typeface="Calibri"/>
              <a:sym typeface="Calibri"/>
            </a:endParaRPr>
          </a:p>
          <a:p>
            <a:pPr marL="0" indent="0">
              <a:buClr>
                <a:schemeClr val="dk1"/>
              </a:buClr>
              <a:buSzPts val="1100"/>
              <a:buNone/>
            </a:pPr>
            <a:endParaRPr sz="1867" dirty="0">
              <a:solidFill>
                <a:srgbClr val="666666"/>
              </a:solidFill>
              <a:latin typeface="Calibri"/>
              <a:ea typeface="Calibri"/>
              <a:cs typeface="Calibri"/>
              <a:sym typeface="Calibri"/>
            </a:endParaRPr>
          </a:p>
          <a:p>
            <a:pPr marL="0" indent="0">
              <a:buClr>
                <a:schemeClr val="dk1"/>
              </a:buClr>
              <a:buSzPts val="1100"/>
              <a:buNone/>
            </a:pPr>
            <a:r>
              <a:rPr lang="en" sz="1867" dirty="0">
                <a:solidFill>
                  <a:srgbClr val="666666"/>
                </a:solidFill>
                <a:latin typeface="Calibri"/>
                <a:ea typeface="Calibri"/>
                <a:cs typeface="Calibri"/>
                <a:sym typeface="Calibri"/>
              </a:rPr>
              <a:t>More great tutorials for getting started with bayesian analyses, this time from the BayestestR package: </a:t>
            </a:r>
            <a:r>
              <a:rPr lang="en" sz="1867" u="sng" dirty="0">
                <a:solidFill>
                  <a:srgbClr val="666666"/>
                </a:solidFill>
                <a:latin typeface="Calibri"/>
                <a:ea typeface="Calibri"/>
                <a:cs typeface="Calibri"/>
                <a:sym typeface="Calibri"/>
                <a:hlinkClick r:id="rId5"/>
              </a:rPr>
              <a:t>https://cran.r-project.org/web/packages/bayestestR/vignettes/bayestestR.html</a:t>
            </a:r>
            <a:endParaRPr sz="1867" u="sng" dirty="0">
              <a:solidFill>
                <a:srgbClr val="666666"/>
              </a:solidFill>
              <a:latin typeface="Calibri"/>
              <a:ea typeface="Calibri"/>
              <a:cs typeface="Calibri"/>
              <a:sym typeface="Calibri"/>
            </a:endParaRPr>
          </a:p>
          <a:p>
            <a:pPr indent="0">
              <a:buClr>
                <a:schemeClr val="dk1"/>
              </a:buClr>
              <a:buSzPts val="1100"/>
              <a:buNone/>
            </a:pPr>
            <a:r>
              <a:rPr lang="en" sz="1867" i="1" dirty="0">
                <a:solidFill>
                  <a:srgbClr val="666666"/>
                </a:solidFill>
                <a:latin typeface="Calibri"/>
                <a:ea typeface="Calibri"/>
                <a:cs typeface="Calibri"/>
                <a:sym typeface="Calibri"/>
              </a:rPr>
              <a:t>The accompanying citation for the BayestestR package can be found at: </a:t>
            </a:r>
            <a:r>
              <a:rPr lang="en" sz="1467" i="1" u="sng" dirty="0">
                <a:solidFill>
                  <a:srgbClr val="666666"/>
                </a:solidFill>
                <a:hlinkClick r:id="rId6"/>
              </a:rPr>
              <a:t>https://www.theoj.org/joss-papers/joss.01541/10.21105.joss.01541.pdf</a:t>
            </a:r>
            <a:endParaRPr sz="1867" i="1" u="sng" dirty="0">
              <a:solidFill>
                <a:srgbClr val="666666"/>
              </a:solidFill>
              <a:latin typeface="Calibri"/>
              <a:ea typeface="Calibri"/>
              <a:cs typeface="Calibri"/>
              <a:sym typeface="Calibri"/>
            </a:endParaRPr>
          </a:p>
          <a:p>
            <a:pPr marL="0" indent="0">
              <a:buClr>
                <a:schemeClr val="dk1"/>
              </a:buClr>
              <a:buSzPts val="1100"/>
              <a:buNone/>
            </a:pPr>
            <a:endParaRPr sz="1867" dirty="0">
              <a:solidFill>
                <a:srgbClr val="666666"/>
              </a:solidFill>
              <a:latin typeface="Calibri"/>
              <a:ea typeface="Calibri"/>
              <a:cs typeface="Calibri"/>
              <a:sym typeface="Calibri"/>
            </a:endParaRPr>
          </a:p>
          <a:p>
            <a:pPr marL="0" indent="0">
              <a:buClr>
                <a:schemeClr val="dk1"/>
              </a:buClr>
              <a:buSzPts val="1100"/>
              <a:buNone/>
            </a:pPr>
            <a:r>
              <a:rPr lang="en" sz="1867" dirty="0">
                <a:solidFill>
                  <a:srgbClr val="666666"/>
                </a:solidFill>
                <a:latin typeface="Calibri"/>
                <a:ea typeface="Calibri"/>
                <a:cs typeface="Calibri"/>
                <a:sym typeface="Calibri"/>
              </a:rPr>
              <a:t>An example of using top down and bottom-up approaches with bayesian analyses: </a:t>
            </a:r>
            <a:r>
              <a:rPr lang="en" sz="1867" u="sng" dirty="0">
                <a:solidFill>
                  <a:srgbClr val="666666"/>
                </a:solidFill>
                <a:latin typeface="Calibri"/>
                <a:ea typeface="Calibri"/>
                <a:cs typeface="Calibri"/>
                <a:sym typeface="Calibri"/>
                <a:hlinkClick r:id="rId7"/>
              </a:rPr>
              <a:t>https://datascienceplus.com/bayesian-statistics-analysis-of-health-data/</a:t>
            </a:r>
            <a:endParaRPr sz="1867" u="sng" dirty="0">
              <a:solidFill>
                <a:srgbClr val="666666"/>
              </a:solidFill>
              <a:latin typeface="Calibri"/>
              <a:ea typeface="Calibri"/>
              <a:cs typeface="Calibri"/>
              <a:sym typeface="Calibri"/>
            </a:endParaRPr>
          </a:p>
          <a:p>
            <a:pPr marL="0" indent="609585">
              <a:buClr>
                <a:schemeClr val="dk1"/>
              </a:buClr>
              <a:buSzPts val="1100"/>
              <a:buNone/>
            </a:pPr>
            <a:endParaRPr sz="1867" dirty="0">
              <a:solidFill>
                <a:srgbClr val="666666"/>
              </a:solidFill>
              <a:latin typeface="Calibri"/>
              <a:ea typeface="Calibri"/>
              <a:cs typeface="Calibri"/>
              <a:sym typeface="Calibri"/>
            </a:endParaRPr>
          </a:p>
          <a:p>
            <a:pPr marL="0" indent="0">
              <a:buClr>
                <a:schemeClr val="dk1"/>
              </a:buClr>
              <a:buSzPts val="1100"/>
              <a:buNone/>
            </a:pPr>
            <a:r>
              <a:rPr lang="en" sz="1867" dirty="0">
                <a:solidFill>
                  <a:srgbClr val="666666"/>
                </a:solidFill>
                <a:latin typeface="Calibri"/>
                <a:ea typeface="Calibri"/>
                <a:cs typeface="Calibri"/>
                <a:sym typeface="Calibri"/>
              </a:rPr>
              <a:t>An article by Krypotos et al. (2017) that calls for increased use of Bayesian approaches (and less NHST) in experimental psychology: </a:t>
            </a:r>
            <a:r>
              <a:rPr lang="en" sz="1867" u="sng" dirty="0">
                <a:solidFill>
                  <a:srgbClr val="666666"/>
                </a:solidFill>
                <a:latin typeface="Calibri"/>
                <a:ea typeface="Calibri"/>
                <a:cs typeface="Calibri"/>
                <a:sym typeface="Calibri"/>
                <a:hlinkClick r:id="rId8"/>
              </a:rPr>
              <a:t>https://journals.sagepub.com/doi/10.5127/jep.057316</a:t>
            </a:r>
            <a:endParaRPr sz="1867" u="sng" dirty="0">
              <a:solidFill>
                <a:srgbClr val="666666"/>
              </a:solidFill>
              <a:latin typeface="Calibri"/>
              <a:ea typeface="Calibri"/>
              <a:cs typeface="Calibri"/>
              <a:sym typeface="Calibri"/>
            </a:endParaRPr>
          </a:p>
          <a:p>
            <a:pPr marL="0" indent="0">
              <a:buClr>
                <a:schemeClr val="dk1"/>
              </a:buClr>
              <a:buSzPts val="1100"/>
              <a:buNone/>
            </a:pPr>
            <a:endParaRPr sz="1867" dirty="0">
              <a:solidFill>
                <a:srgbClr val="666666"/>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738A-56F0-4916-AE59-F19935A7D6B6}"/>
              </a:ext>
            </a:extLst>
          </p:cNvPr>
          <p:cNvSpPr>
            <a:spLocks noGrp="1"/>
          </p:cNvSpPr>
          <p:nvPr>
            <p:ph type="title"/>
          </p:nvPr>
        </p:nvSpPr>
        <p:spPr/>
        <p:txBody>
          <a:bodyPr/>
          <a:lstStyle/>
          <a:p>
            <a:r>
              <a:rPr lang="en-US" dirty="0"/>
              <a:t>Thanks for a great semester!</a:t>
            </a:r>
          </a:p>
        </p:txBody>
      </p:sp>
      <p:sp>
        <p:nvSpPr>
          <p:cNvPr id="3" name="Text Placeholder 2">
            <a:extLst>
              <a:ext uri="{FF2B5EF4-FFF2-40B4-BE49-F238E27FC236}">
                <a16:creationId xmlns:a16="http://schemas.microsoft.com/office/drawing/2014/main" id="{D7001E03-883A-497B-9F2D-EE52D80D730B}"/>
              </a:ext>
            </a:extLst>
          </p:cNvPr>
          <p:cNvSpPr>
            <a:spLocks noGrp="1"/>
          </p:cNvSpPr>
          <p:nvPr>
            <p:ph type="body" idx="1"/>
          </p:nvPr>
        </p:nvSpPr>
        <p:spPr/>
        <p:txBody>
          <a:bodyPr anchor="ctr"/>
          <a:lstStyle/>
          <a:p>
            <a:r>
              <a:rPr lang="en-US" sz="2800" dirty="0"/>
              <a:t>Once a student, always a student!</a:t>
            </a:r>
          </a:p>
          <a:p>
            <a:r>
              <a:rPr lang="en-US" sz="2800" dirty="0"/>
              <a:t>Never hesitate to reach out in the future! - </a:t>
            </a:r>
            <a:r>
              <a:rPr lang="en-US" sz="2800" i="1" dirty="0"/>
              <a:t>ndyetz@gmail.com</a:t>
            </a:r>
          </a:p>
          <a:p>
            <a:r>
              <a:rPr lang="en-US" sz="2800" dirty="0"/>
              <a:t>I will keep all the YouTube videos up for your future reference</a:t>
            </a:r>
          </a:p>
          <a:p>
            <a:endParaRPr lang="en-US" sz="2800" dirty="0"/>
          </a:p>
          <a:p>
            <a:pPr marL="152396" indent="0" algn="ctr">
              <a:buNone/>
            </a:pPr>
            <a:r>
              <a:rPr lang="en-US" sz="2800" b="1" dirty="0"/>
              <a:t>THANK YOU FOR BEING SUCH A WONDERFUL CLASS!</a:t>
            </a:r>
          </a:p>
          <a:p>
            <a:pPr marL="152396" indent="0" algn="ctr">
              <a:buNone/>
            </a:pPr>
            <a:r>
              <a:rPr lang="en-US" sz="2800" dirty="0"/>
              <a:t>I enjoyed every minute of it!</a:t>
            </a:r>
          </a:p>
        </p:txBody>
      </p:sp>
    </p:spTree>
    <p:extLst>
      <p:ext uri="{BB962C8B-B14F-4D97-AF65-F5344CB8AC3E}">
        <p14:creationId xmlns:p14="http://schemas.microsoft.com/office/powerpoint/2010/main" val="275584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Minimum Effects Testing (MET)</a:t>
            </a:r>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indent="-474121">
              <a:lnSpc>
                <a:spcPct val="90000"/>
              </a:lnSpc>
              <a:spcBef>
                <a:spcPts val="1333"/>
              </a:spcBef>
              <a:buClr>
                <a:srgbClr val="000000"/>
              </a:buClr>
              <a:buSzPts val="2000"/>
              <a:buFont typeface="Calibri"/>
              <a:buChar char="●"/>
            </a:pPr>
            <a:r>
              <a:rPr lang="en" sz="2667" dirty="0">
                <a:solidFill>
                  <a:srgbClr val="000000"/>
                </a:solidFill>
                <a:latin typeface="Calibri"/>
                <a:ea typeface="Calibri"/>
                <a:cs typeface="Calibri"/>
                <a:sym typeface="Calibri"/>
              </a:rPr>
              <a:t>It tests the hypothesis that the effect of treatments falls somewhere in an interval between zero and some number</a:t>
            </a:r>
            <a:endParaRPr sz="2667" dirty="0">
              <a:solidFill>
                <a:srgbClr val="000000"/>
              </a:solidFill>
              <a:latin typeface="Calibri"/>
              <a:ea typeface="Calibri"/>
              <a:cs typeface="Calibri"/>
              <a:sym typeface="Calibri"/>
            </a:endParaRPr>
          </a:p>
          <a:p>
            <a:pPr marL="0" indent="0">
              <a:buNone/>
            </a:pPr>
            <a:endParaRPr dirty="0">
              <a:solidFill>
                <a:srgbClr val="000000"/>
              </a:solidFill>
            </a:endParaRPr>
          </a:p>
          <a:p>
            <a:pPr>
              <a:spcBef>
                <a:spcPts val="2133"/>
              </a:spcBef>
              <a:buClr>
                <a:srgbClr val="000000"/>
              </a:buClr>
            </a:pPr>
            <a:r>
              <a:rPr lang="en" sz="2670" dirty="0">
                <a:solidFill>
                  <a:srgbClr val="000000"/>
                </a:solidFill>
                <a:latin typeface="Calibri" panose="020F0502020204030204" pitchFamily="34" charset="0"/>
                <a:cs typeface="Calibri" panose="020F0502020204030204" pitchFamily="34" charset="0"/>
              </a:rPr>
              <a:t>Rather than testing if an effect is precisely zero, we can test if it falls above a range of values (The minimum effect you are testing)</a:t>
            </a:r>
            <a:endParaRPr sz="2670"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415600" y="593750"/>
            <a:ext cx="11360800" cy="2426541"/>
          </a:xfrm>
          <a:prstGeom prst="rect">
            <a:avLst/>
          </a:prstGeom>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 sz="2667" b="1" dirty="0"/>
              <a:t>The authors used Right Wing Authoritarianism (RWA) to predict differences in response time to in-group and out-group faces, and found a squared correlation of .07, which was significant, with F(1,161) = 4.81</a:t>
            </a:r>
            <a:endParaRPr sz="2667"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Identifying minimum effects: Kevin’s minimum effects code</a:t>
            </a:r>
            <a:endParaRPr/>
          </a:p>
        </p:txBody>
      </p:sp>
      <p:sp>
        <p:nvSpPr>
          <p:cNvPr id="84" name="Google Shape;84;p18"/>
          <p:cNvSpPr txBox="1">
            <a:spLocks noGrp="1"/>
          </p:cNvSpPr>
          <p:nvPr>
            <p:ph type="body" idx="1"/>
          </p:nvPr>
        </p:nvSpPr>
        <p:spPr>
          <a:xfrm>
            <a:off x="6695200" y="1536633"/>
            <a:ext cx="5081200" cy="4555200"/>
          </a:xfrm>
          <a:prstGeom prst="rect">
            <a:avLst/>
          </a:prstGeom>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indent="0">
              <a:buNone/>
            </a:pPr>
            <a:endParaRPr/>
          </a:p>
          <a:p>
            <a:pPr marL="0" indent="0">
              <a:spcBef>
                <a:spcPts val="2133"/>
              </a:spcBef>
              <a:buNone/>
            </a:pPr>
            <a:r>
              <a:rPr lang="en">
                <a:solidFill>
                  <a:srgbClr val="000000"/>
                </a:solidFill>
              </a:rPr>
              <a:t>F(</a:t>
            </a:r>
            <a:r>
              <a:rPr lang="en" b="1">
                <a:solidFill>
                  <a:srgbClr val="0000FF"/>
                </a:solidFill>
              </a:rPr>
              <a:t>1</a:t>
            </a:r>
            <a:r>
              <a:rPr lang="en">
                <a:solidFill>
                  <a:srgbClr val="000000"/>
                </a:solidFill>
              </a:rPr>
              <a:t>,</a:t>
            </a:r>
            <a:r>
              <a:rPr lang="en" b="1">
                <a:solidFill>
                  <a:srgbClr val="0000FF"/>
                </a:solidFill>
              </a:rPr>
              <a:t>161</a:t>
            </a:r>
            <a:r>
              <a:rPr lang="en">
                <a:solidFill>
                  <a:srgbClr val="000000"/>
                </a:solidFill>
              </a:rPr>
              <a:t>)</a:t>
            </a:r>
            <a:r>
              <a:rPr lang="en"/>
              <a:t> </a:t>
            </a:r>
            <a:r>
              <a:rPr lang="en">
                <a:solidFill>
                  <a:srgbClr val="000000"/>
                </a:solidFill>
              </a:rPr>
              <a:t>= 4.81, </a:t>
            </a:r>
            <a:endParaRPr>
              <a:solidFill>
                <a:srgbClr val="000000"/>
              </a:solidFill>
            </a:endParaRPr>
          </a:p>
          <a:p>
            <a:pPr marL="0" indent="0">
              <a:spcBef>
                <a:spcPts val="2133"/>
              </a:spcBef>
              <a:buNone/>
            </a:pPr>
            <a:r>
              <a:rPr lang="en">
                <a:solidFill>
                  <a:srgbClr val="000000"/>
                </a:solidFill>
              </a:rPr>
              <a:t>𝝰 =</a:t>
            </a:r>
            <a:r>
              <a:rPr lang="en" b="1">
                <a:solidFill>
                  <a:srgbClr val="000000"/>
                </a:solidFill>
              </a:rPr>
              <a:t> </a:t>
            </a:r>
            <a:r>
              <a:rPr lang="en" b="1">
                <a:solidFill>
                  <a:srgbClr val="0000FF"/>
                </a:solidFill>
              </a:rPr>
              <a:t>.05</a:t>
            </a:r>
            <a:r>
              <a:rPr lang="en">
                <a:solidFill>
                  <a:srgbClr val="000000"/>
                </a:solidFill>
              </a:rPr>
              <a:t>, </a:t>
            </a:r>
            <a:endParaRPr>
              <a:solidFill>
                <a:srgbClr val="000000"/>
              </a:solidFill>
            </a:endParaRPr>
          </a:p>
          <a:p>
            <a:pPr marL="0" indent="0">
              <a:spcBef>
                <a:spcPts val="2133"/>
              </a:spcBef>
              <a:buNone/>
            </a:pPr>
            <a:r>
              <a:rPr lang="en">
                <a:solidFill>
                  <a:srgbClr val="000000"/>
                </a:solidFill>
              </a:rPr>
              <a:t>Minimum effect = </a:t>
            </a:r>
            <a:r>
              <a:rPr lang="en" b="1">
                <a:solidFill>
                  <a:srgbClr val="0000FF"/>
                </a:solidFill>
              </a:rPr>
              <a:t>1%</a:t>
            </a:r>
            <a:endParaRPr b="1">
              <a:solidFill>
                <a:srgbClr val="0000FF"/>
              </a:solidFill>
            </a:endParaRPr>
          </a:p>
          <a:p>
            <a:pPr marL="0" indent="0">
              <a:spcBef>
                <a:spcPts val="2133"/>
              </a:spcBef>
              <a:spcAft>
                <a:spcPts val="2133"/>
              </a:spcAft>
              <a:buNone/>
            </a:pPr>
            <a:r>
              <a:rPr lang="en" b="1">
                <a:solidFill>
                  <a:srgbClr val="FF0000"/>
                </a:solidFill>
              </a:rPr>
              <a:t>Don’t change</a:t>
            </a:r>
            <a:endParaRPr b="1">
              <a:solidFill>
                <a:srgbClr val="FF0000"/>
              </a:solidFill>
            </a:endParaRPr>
          </a:p>
        </p:txBody>
      </p:sp>
      <p:pic>
        <p:nvPicPr>
          <p:cNvPr id="85" name="Google Shape;85;p18"/>
          <p:cNvPicPr preferRelativeResize="0"/>
          <p:nvPr/>
        </p:nvPicPr>
        <p:blipFill>
          <a:blip r:embed="rId3">
            <a:alphaModFix/>
          </a:blip>
          <a:stretch>
            <a:fillRect/>
          </a:stretch>
        </p:blipFill>
        <p:spPr>
          <a:xfrm>
            <a:off x="0" y="1992669"/>
            <a:ext cx="6418133" cy="3569399"/>
          </a:xfrm>
          <a:prstGeom prst="rect">
            <a:avLst/>
          </a:prstGeom>
          <a:noFill/>
          <a:ln>
            <a:noFill/>
          </a:ln>
        </p:spPr>
      </p:pic>
      <p:sp>
        <p:nvSpPr>
          <p:cNvPr id="86" name="Google Shape;86;p18"/>
          <p:cNvSpPr/>
          <p:nvPr/>
        </p:nvSpPr>
        <p:spPr>
          <a:xfrm>
            <a:off x="77533" y="3562800"/>
            <a:ext cx="3656400" cy="1150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Detecting minimum effects: Kevin’s minimum effects code</a:t>
            </a:r>
            <a:endParaRPr/>
          </a:p>
        </p:txBody>
      </p:sp>
      <p:sp>
        <p:nvSpPr>
          <p:cNvPr id="92" name="Google Shape;92;p19"/>
          <p:cNvSpPr txBox="1">
            <a:spLocks noGrp="1"/>
          </p:cNvSpPr>
          <p:nvPr>
            <p:ph type="body" idx="1"/>
          </p:nvPr>
        </p:nvSpPr>
        <p:spPr>
          <a:xfrm>
            <a:off x="6695200" y="1536633"/>
            <a:ext cx="5081200" cy="4326400"/>
          </a:xfrm>
          <a:prstGeom prst="rect">
            <a:avLst/>
          </a:prstGeom>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indent="0" algn="ctr">
              <a:spcAft>
                <a:spcPts val="2133"/>
              </a:spcAft>
              <a:buNone/>
            </a:pPr>
            <a:r>
              <a:rPr lang="en">
                <a:solidFill>
                  <a:srgbClr val="000000"/>
                </a:solidFill>
              </a:rPr>
              <a:t>F(1,161) = </a:t>
            </a:r>
            <a:r>
              <a:rPr lang="en" b="1">
                <a:solidFill>
                  <a:srgbClr val="000000"/>
                </a:solidFill>
              </a:rPr>
              <a:t>4.81</a:t>
            </a:r>
            <a:endParaRPr b="1">
              <a:solidFill>
                <a:srgbClr val="000000"/>
              </a:solidFill>
            </a:endParaRPr>
          </a:p>
        </p:txBody>
      </p:sp>
      <p:pic>
        <p:nvPicPr>
          <p:cNvPr id="93" name="Google Shape;93;p19"/>
          <p:cNvPicPr preferRelativeResize="0"/>
          <p:nvPr/>
        </p:nvPicPr>
        <p:blipFill>
          <a:blip r:embed="rId3">
            <a:alphaModFix/>
          </a:blip>
          <a:stretch>
            <a:fillRect/>
          </a:stretch>
        </p:blipFill>
        <p:spPr>
          <a:xfrm>
            <a:off x="0" y="1992669"/>
            <a:ext cx="6418133" cy="3569399"/>
          </a:xfrm>
          <a:prstGeom prst="rect">
            <a:avLst/>
          </a:prstGeom>
          <a:noFill/>
          <a:ln>
            <a:noFill/>
          </a:ln>
        </p:spPr>
      </p:pic>
      <p:sp>
        <p:nvSpPr>
          <p:cNvPr id="94" name="Google Shape;94;p19"/>
          <p:cNvSpPr/>
          <p:nvPr/>
        </p:nvSpPr>
        <p:spPr>
          <a:xfrm>
            <a:off x="154800" y="5021933"/>
            <a:ext cx="1433600" cy="489200"/>
          </a:xfrm>
          <a:prstGeom prst="rect">
            <a:avLst/>
          </a:prstGeom>
          <a:noFill/>
          <a:ln w="9525"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95" name="Google Shape;95;p19"/>
          <p:cNvCxnSpPr>
            <a:stCxn id="94" idx="3"/>
          </p:cNvCxnSpPr>
          <p:nvPr/>
        </p:nvCxnSpPr>
        <p:spPr>
          <a:xfrm rot="10800000" flipH="1">
            <a:off x="1588400" y="3734533"/>
            <a:ext cx="8016400" cy="1532000"/>
          </a:xfrm>
          <a:prstGeom prst="straightConnector1">
            <a:avLst/>
          </a:prstGeom>
          <a:noFill/>
          <a:ln w="9525" cap="flat" cmpd="sng">
            <a:solidFill>
              <a:srgbClr val="9900FF"/>
            </a:solidFill>
            <a:prstDash val="solid"/>
            <a:round/>
            <a:headEnd type="none" w="med" len="med"/>
            <a:tailEnd type="triangle" w="med" len="med"/>
          </a:ln>
        </p:spPr>
      </p:cxnSp>
      <p:sp>
        <p:nvSpPr>
          <p:cNvPr id="96" name="Google Shape;96;p19"/>
          <p:cNvSpPr/>
          <p:nvPr/>
        </p:nvSpPr>
        <p:spPr>
          <a:xfrm>
            <a:off x="9439300" y="3380705"/>
            <a:ext cx="926800" cy="331292"/>
          </a:xfrm>
          <a:prstGeom prst="rect">
            <a:avLst/>
          </a:prstGeom>
          <a:noFill/>
          <a:ln w="9525"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9"/>
          <p:cNvSpPr txBox="1"/>
          <p:nvPr/>
        </p:nvSpPr>
        <p:spPr>
          <a:xfrm>
            <a:off x="148067" y="5938433"/>
            <a:ext cx="11787200" cy="822000"/>
          </a:xfrm>
          <a:prstGeom prst="rect">
            <a:avLst/>
          </a:prstGeom>
          <a:solidFill>
            <a:srgbClr val="D0E0E3"/>
          </a:solidFill>
          <a:ln>
            <a:noFill/>
          </a:ln>
        </p:spPr>
        <p:txBody>
          <a:bodyPr spcFirstLastPara="1" wrap="square" lIns="121900" tIns="121900" rIns="121900" bIns="121900" anchor="t" anchorCtr="0">
            <a:noAutofit/>
          </a:bodyPr>
          <a:lstStyle/>
          <a:p>
            <a:pPr defTabSz="1219170">
              <a:buClr>
                <a:srgbClr val="000000"/>
              </a:buClr>
              <a:buSzPts val="1100"/>
            </a:pPr>
            <a:r>
              <a:rPr lang="en" sz="1467" kern="0">
                <a:solidFill>
                  <a:srgbClr val="000000"/>
                </a:solidFill>
                <a:latin typeface="Arial"/>
                <a:cs typeface="Arial"/>
                <a:sym typeface="Arial"/>
              </a:rPr>
              <a:t>Compare the resulting minimum F-value needed to test an effect of 1% or more to the obtained F-value.</a:t>
            </a:r>
            <a:endParaRPr sz="1467" kern="0">
              <a:solidFill>
                <a:srgbClr val="000000"/>
              </a:solidFill>
              <a:latin typeface="Arial"/>
              <a:cs typeface="Arial"/>
              <a:sym typeface="Arial"/>
            </a:endParaRPr>
          </a:p>
          <a:p>
            <a:pPr defTabSz="1219170">
              <a:buClr>
                <a:srgbClr val="000000"/>
              </a:buClr>
              <a:buSzPts val="1100"/>
            </a:pPr>
            <a:r>
              <a:rPr lang="en" sz="1467" kern="0">
                <a:solidFill>
                  <a:srgbClr val="000000"/>
                </a:solidFill>
                <a:latin typeface="Arial"/>
                <a:cs typeface="Arial"/>
                <a:sym typeface="Arial"/>
              </a:rPr>
              <a:t>In this case we did NOT reach the threshold F-value to have a significant effect at 1%. The authors need an F-value of 8.68 to obtain a significant effect at a minimum effect of 1%.</a:t>
            </a:r>
            <a:endParaRPr sz="1600" kern="0">
              <a:solidFill>
                <a:srgbClr val="000000"/>
              </a:solidFill>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subTitle" idx="1"/>
          </p:nvPr>
        </p:nvSpPr>
        <p:spPr>
          <a:xfrm>
            <a:off x="415600" y="538867"/>
            <a:ext cx="11360800" cy="2402800"/>
          </a:xfrm>
          <a:prstGeom prst="rect">
            <a:avLst/>
          </a:prstGeom>
        </p:spPr>
        <p:txBody>
          <a:bodyPr spcFirstLastPara="1" wrap="square" lIns="121900" tIns="121900" rIns="121900" bIns="121900" anchor="ctr" anchorCtr="0">
            <a:noAutofit/>
          </a:bodyPr>
          <a:lstStyle/>
          <a:p>
            <a:pPr marL="0" indent="0"/>
            <a:r>
              <a:rPr lang="en" sz="4800" dirty="0">
                <a:solidFill>
                  <a:srgbClr val="000000"/>
                </a:solidFill>
              </a:rPr>
              <a:t>Identifying minimum effects via Murphy, Myors &amp; Woloch (2014) “One Stop” F-table (Appendix B)</a:t>
            </a:r>
            <a:endParaRPr sz="4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4606348" y="1"/>
            <a:ext cx="7652907" cy="6858001"/>
          </a:xfrm>
          <a:prstGeom prst="rect">
            <a:avLst/>
          </a:prstGeom>
          <a:noFill/>
          <a:ln>
            <a:noFill/>
          </a:ln>
        </p:spPr>
      </p:pic>
      <p:sp>
        <p:nvSpPr>
          <p:cNvPr id="111" name="Google Shape;111;p21"/>
          <p:cNvSpPr txBox="1">
            <a:spLocks noGrp="1"/>
          </p:cNvSpPr>
          <p:nvPr>
            <p:ph type="title"/>
          </p:nvPr>
        </p:nvSpPr>
        <p:spPr>
          <a:xfrm>
            <a:off x="314000" y="288567"/>
            <a:ext cx="4190800" cy="1321600"/>
          </a:xfrm>
          <a:prstGeom prst="rect">
            <a:avLst/>
          </a:prstGeom>
        </p:spPr>
        <p:txBody>
          <a:bodyPr spcFirstLastPara="1" wrap="square" lIns="121900" tIns="121900" rIns="121900" bIns="121900" anchor="ctr" anchorCtr="0">
            <a:noAutofit/>
          </a:bodyPr>
          <a:lstStyle/>
          <a:p>
            <a:pPr algn="ctr"/>
            <a:r>
              <a:rPr lang="en" b="1"/>
              <a:t>Minimum F required (Appendix B)</a:t>
            </a:r>
            <a:endParaRPr b="1"/>
          </a:p>
        </p:txBody>
      </p:sp>
      <p:sp>
        <p:nvSpPr>
          <p:cNvPr id="112" name="Google Shape;112;p21"/>
          <p:cNvSpPr txBox="1"/>
          <p:nvPr/>
        </p:nvSpPr>
        <p:spPr>
          <a:xfrm>
            <a:off x="249200" y="4215100"/>
            <a:ext cx="4190800" cy="23516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1867" b="0" i="0" u="none" strike="noStrike" kern="0" cap="none" spc="0" normalizeH="0" baseline="0" noProof="0" dirty="0">
                <a:ln>
                  <a:noFill/>
                </a:ln>
                <a:solidFill>
                  <a:srgbClr val="000000"/>
                </a:solidFill>
                <a:effectLst/>
                <a:uLnTx/>
                <a:uFillTx/>
                <a:latin typeface="Arial"/>
                <a:ea typeface="+mn-ea"/>
                <a:cs typeface="Arial"/>
                <a:sym typeface="Arial"/>
              </a:rPr>
              <a:t>With a DF</a:t>
            </a:r>
            <a:r>
              <a:rPr kumimoji="0" lang="en" sz="1867" b="0" i="0" u="none" strike="noStrike" kern="0" cap="none" spc="0" normalizeH="0" baseline="-25000" noProof="0" dirty="0">
                <a:ln>
                  <a:noFill/>
                </a:ln>
                <a:solidFill>
                  <a:srgbClr val="000000"/>
                </a:solidFill>
                <a:effectLst/>
                <a:uLnTx/>
                <a:uFillTx/>
                <a:latin typeface="Arial"/>
                <a:ea typeface="+mn-ea"/>
                <a:cs typeface="Arial"/>
                <a:sym typeface="Arial"/>
              </a:rPr>
              <a:t>hyp</a:t>
            </a:r>
            <a:r>
              <a:rPr kumimoji="0" lang="en" sz="1867" b="0" i="0" u="none" strike="noStrike" kern="0" cap="none" spc="0" normalizeH="0" baseline="0" noProof="0" dirty="0">
                <a:ln>
                  <a:noFill/>
                </a:ln>
                <a:solidFill>
                  <a:srgbClr val="000000"/>
                </a:solidFill>
                <a:effectLst/>
                <a:uLnTx/>
                <a:uFillTx/>
                <a:latin typeface="Arial"/>
                <a:ea typeface="+mn-ea"/>
                <a:cs typeface="Arial"/>
                <a:sym typeface="Arial"/>
              </a:rPr>
              <a:t> = 1 and DF</a:t>
            </a:r>
            <a:r>
              <a:rPr kumimoji="0" lang="en" sz="1867" b="0" i="0" u="none" strike="noStrike" kern="0" cap="none" spc="0" normalizeH="0" baseline="-25000" noProof="0" dirty="0">
                <a:ln>
                  <a:noFill/>
                </a:ln>
                <a:solidFill>
                  <a:srgbClr val="000000"/>
                </a:solidFill>
                <a:effectLst/>
                <a:uLnTx/>
                <a:uFillTx/>
                <a:latin typeface="Arial"/>
                <a:ea typeface="+mn-ea"/>
                <a:cs typeface="Arial"/>
                <a:sym typeface="Arial"/>
              </a:rPr>
              <a:t>err</a:t>
            </a:r>
            <a:r>
              <a:rPr kumimoji="0" lang="en" sz="1867" b="0" i="0" u="none" strike="noStrike" kern="0" cap="none" spc="0" normalizeH="0" baseline="0" noProof="0" dirty="0">
                <a:ln>
                  <a:noFill/>
                </a:ln>
                <a:solidFill>
                  <a:srgbClr val="000000"/>
                </a:solidFill>
                <a:effectLst/>
                <a:uLnTx/>
                <a:uFillTx/>
                <a:latin typeface="Arial"/>
                <a:ea typeface="+mn-ea"/>
                <a:cs typeface="Arial"/>
                <a:sym typeface="Arial"/>
              </a:rPr>
              <a:t> = 161, the Authors need an F-value of 3.89 or more to obtain a significant effect.</a:t>
            </a: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1867" b="1" i="0" u="none" strike="noStrike" kern="0" cap="none" spc="0" normalizeH="0" baseline="0" noProof="0" dirty="0">
                <a:ln>
                  <a:noFill/>
                </a:ln>
                <a:solidFill>
                  <a:srgbClr val="000000"/>
                </a:solidFill>
                <a:effectLst/>
                <a:uLnTx/>
                <a:uFillTx/>
                <a:latin typeface="Arial"/>
                <a:ea typeface="+mn-ea"/>
                <a:cs typeface="Arial"/>
                <a:sym typeface="Arial"/>
              </a:rPr>
              <a:t>Obtained F = 4.81</a:t>
            </a:r>
            <a:endParaRPr kumimoji="0" sz="1867" b="1"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1" i="0" u="none" strike="noStrike" kern="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25346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AnalogousFromLightSeedLeftStep">
      <a:dk1>
        <a:srgbClr val="000000"/>
      </a:dk1>
      <a:lt1>
        <a:srgbClr val="FFFFFF"/>
      </a:lt1>
      <a:dk2>
        <a:srgbClr val="213B38"/>
      </a:dk2>
      <a:lt2>
        <a:srgbClr val="E8E6E2"/>
      </a:lt2>
      <a:accent1>
        <a:srgbClr val="96A4C6"/>
      </a:accent1>
      <a:accent2>
        <a:srgbClr val="7FA8BA"/>
      </a:accent2>
      <a:accent3>
        <a:srgbClr val="82ACA7"/>
      </a:accent3>
      <a:accent4>
        <a:srgbClr val="77AE91"/>
      </a:accent4>
      <a:accent5>
        <a:srgbClr val="81AC83"/>
      </a:accent5>
      <a:accent6>
        <a:srgbClr val="8BAE77"/>
      </a:accent6>
      <a:hlink>
        <a:srgbClr val="918158"/>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2720</TotalTime>
  <Words>1214</Words>
  <Application>Microsoft Office PowerPoint</Application>
  <PresentationFormat>Widescreen</PresentationFormat>
  <Paragraphs>115</Paragraphs>
  <Slides>31</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Avenir Next LT Pro</vt:lpstr>
      <vt:lpstr>Calibri</vt:lpstr>
      <vt:lpstr>Calibri Light</vt:lpstr>
      <vt:lpstr>Gill Sans MT</vt:lpstr>
      <vt:lpstr>Wingdings 2</vt:lpstr>
      <vt:lpstr>Office Theme</vt:lpstr>
      <vt:lpstr>DividendVTI</vt:lpstr>
      <vt:lpstr>Welcome to Psy 653 Lab!</vt:lpstr>
      <vt:lpstr>Objectives</vt:lpstr>
      <vt:lpstr>PowerPoint Presentation</vt:lpstr>
      <vt:lpstr>Minimum Effects Testing (MET)</vt:lpstr>
      <vt:lpstr>The authors used Right Wing Authoritarianism (RWA) to predict differences in response time to in-group and out-group faces, and found a squared correlation of .07, which was significant, with F(1,161) = 4.81</vt:lpstr>
      <vt:lpstr>Identifying minimum effects: Kevin’s minimum effects code</vt:lpstr>
      <vt:lpstr>Detecting minimum effects: Kevin’s minimum effects code</vt:lpstr>
      <vt:lpstr>PowerPoint Presentation</vt:lpstr>
      <vt:lpstr>Minimum F required (Appendix B)</vt:lpstr>
      <vt:lpstr>Comparison to a Nil effect</vt:lpstr>
      <vt:lpstr>Comparison to a 1% effect</vt:lpstr>
      <vt:lpstr>PowerPoint Presentation</vt:lpstr>
      <vt:lpstr>A quick introduction to bayesian statistics</vt:lpstr>
      <vt:lpstr>Rules of Thumb for Bayes Factor Interpretations</vt:lpstr>
      <vt:lpstr>Dataset description</vt:lpstr>
      <vt:lpstr>Let’s Code!</vt:lpstr>
      <vt:lpstr>Create a new  R-Project and  r-notebook!</vt:lpstr>
      <vt:lpstr>Load Libraries</vt:lpstr>
      <vt:lpstr>Read in the retirement.csv</vt:lpstr>
      <vt:lpstr>Factor categorical variables</vt:lpstr>
      <vt:lpstr>Describe data</vt:lpstr>
      <vt:lpstr>Run a normal anova</vt:lpstr>
      <vt:lpstr>Calculate eta2 effect size</vt:lpstr>
      <vt:lpstr>Run Bayes Factor ANOVA, whichModels = “all”</vt:lpstr>
      <vt:lpstr>Plot Bayes Factor ANOVA, whichModels = “all”</vt:lpstr>
      <vt:lpstr>Run Bayes Factor ANOVA, whichModels = “top”</vt:lpstr>
      <vt:lpstr>Plot Bayes Factor ANOVA, whichModels = “top”</vt:lpstr>
      <vt:lpstr>Run Bayes Factor ANOVA, whichModels = “bottom”</vt:lpstr>
      <vt:lpstr>Plot Bayes Factor ANOVA, whichModels = “bottom”</vt:lpstr>
      <vt:lpstr>Additional resources on bayesian approaches</vt:lpstr>
      <vt:lpstr>Thanks for a great semester!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Psy 653 Lab!</dc:title>
  <dc:creator>Neil Yetz</dc:creator>
  <cp:lastModifiedBy>Neil Yetz</cp:lastModifiedBy>
  <cp:revision>11</cp:revision>
  <dcterms:created xsi:type="dcterms:W3CDTF">2021-01-22T18:27:36Z</dcterms:created>
  <dcterms:modified xsi:type="dcterms:W3CDTF">2021-03-02T17:56:12Z</dcterms:modified>
</cp:coreProperties>
</file>