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d4c0d0dd3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d4c0d0dd3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d4c0d0dd3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d4c0d0dd3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d4c0d0dd3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d4c0d0dd3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d4c0d0dd3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d4c0d0dd3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d4c0d0dd3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d4c0d0dd3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d4c0d0dd3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d4c0d0dd3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d4c0d0dd3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d4c0d0dd3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d536e47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d536e47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d536e47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d536e47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d4c0d0dd3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d4c0d0dd3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d4c0d0d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d4c0d0d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d536e47d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d536e47d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d5c36406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d5c364067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d5c364067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d5c364067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d5c364067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d5c364067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d5c36406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d5c36406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d5c36406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d5c36406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d5c36406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d5c36406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d4c0d0dd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d4c0d0dd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d4c0d0dd3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d4c0d0dd3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d4c0d0dd3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d4c0d0dd3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d4c0d0dd3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d4c0d0dd3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d4c0d0dd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d4c0d0dd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Moderated Regression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Gemma Wallace &amp; Neil Yetz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277850" y="233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Examine correlations between the predictors</a:t>
            </a:r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1241"/>
            <a:ext cx="9143999" cy="168101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/>
          <p:nvPr/>
        </p:nvSpPr>
        <p:spPr>
          <a:xfrm>
            <a:off x="421850" y="2612450"/>
            <a:ext cx="1539300" cy="318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429250" y="3063900"/>
            <a:ext cx="8540400" cy="16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5525" y="1953800"/>
            <a:ext cx="5168475" cy="31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311700" y="216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Examine correlations between the predictors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1241"/>
            <a:ext cx="9143999" cy="168101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/>
          <p:nvPr/>
        </p:nvSpPr>
        <p:spPr>
          <a:xfrm>
            <a:off x="370050" y="2982500"/>
            <a:ext cx="8570100" cy="318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354000" y="106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cross-product of the two predictors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776" y="1329545"/>
            <a:ext cx="6220100" cy="99090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/>
        </p:nvSpPr>
        <p:spPr>
          <a:xfrm>
            <a:off x="1920625" y="2970675"/>
            <a:ext cx="5008200" cy="1125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The cross-product is the interaction term. We’ll include this as an additional predictor in the regression model.</a:t>
            </a:r>
            <a:endParaRPr sz="2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the cross product</a:t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1" y="2302420"/>
            <a:ext cx="6220100" cy="990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7413" y="94938"/>
            <a:ext cx="3076575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260925" y="157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the main effects model</a:t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8275"/>
            <a:ext cx="9144000" cy="196412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 txBox="1"/>
          <p:nvPr/>
        </p:nvSpPr>
        <p:spPr>
          <a:xfrm>
            <a:off x="567075" y="3570750"/>
            <a:ext cx="7681500" cy="1234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This is just a regular multiple linear regression. </a:t>
            </a:r>
            <a:endParaRPr sz="20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We first want to examine the main effects between each predictor and the outcome before adding the interaction term.</a:t>
            </a:r>
            <a:endParaRPr sz="2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227100" y="127050"/>
            <a:ext cx="16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effects model results</a:t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000" y="270850"/>
            <a:ext cx="7065426" cy="466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83275" y="148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the same model with the interaction term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(aka a Moderated Regression)</a:t>
            </a:r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7075"/>
            <a:ext cx="9144000" cy="142689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 txBox="1"/>
          <p:nvPr/>
        </p:nvSpPr>
        <p:spPr>
          <a:xfrm>
            <a:off x="1260725" y="3545350"/>
            <a:ext cx="6277200" cy="972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att1att3 is the cross-product variable we made earlier</a:t>
            </a:r>
            <a:endParaRPr sz="20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It represents att1*att3</a:t>
            </a:r>
            <a:endParaRPr sz="2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388" y="47625"/>
            <a:ext cx="7858125" cy="504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/>
          <p:nvPr/>
        </p:nvSpPr>
        <p:spPr>
          <a:xfrm>
            <a:off x="413325" y="4410825"/>
            <a:ext cx="7519200" cy="3255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9"/>
          <p:cNvSpPr txBox="1"/>
          <p:nvPr/>
        </p:nvSpPr>
        <p:spPr>
          <a:xfrm>
            <a:off x="6489300" y="2335400"/>
            <a:ext cx="969600" cy="7821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Simple Slopes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192" name="Google Shape;192;p29"/>
          <p:cNvCxnSpPr>
            <a:stCxn id="191" idx="2"/>
            <a:endCxn id="190" idx="0"/>
          </p:cNvCxnSpPr>
          <p:nvPr/>
        </p:nvCxnSpPr>
        <p:spPr>
          <a:xfrm flipH="1">
            <a:off x="4173000" y="3117500"/>
            <a:ext cx="2801100" cy="12933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3" name="Google Shape;193;p29"/>
          <p:cNvSpPr txBox="1"/>
          <p:nvPr/>
        </p:nvSpPr>
        <p:spPr>
          <a:xfrm>
            <a:off x="7566800" y="2335400"/>
            <a:ext cx="1105800" cy="782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Interaction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413325" y="4736325"/>
            <a:ext cx="7519200" cy="217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5" name="Google Shape;195;p29"/>
          <p:cNvCxnSpPr>
            <a:stCxn id="193" idx="2"/>
            <a:endCxn id="194" idx="3"/>
          </p:cNvCxnSpPr>
          <p:nvPr/>
        </p:nvCxnSpPr>
        <p:spPr>
          <a:xfrm rot="5400000">
            <a:off x="7162250" y="3887750"/>
            <a:ext cx="1727700" cy="187200"/>
          </a:xfrm>
          <a:prstGeom prst="curved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" name="Google Shape;196;p29"/>
          <p:cNvSpPr txBox="1">
            <a:spLocks noGrp="1"/>
          </p:cNvSpPr>
          <p:nvPr>
            <p:ph type="title"/>
          </p:nvPr>
        </p:nvSpPr>
        <p:spPr>
          <a:xfrm>
            <a:off x="6404000" y="89725"/>
            <a:ext cx="2352000" cy="1890600"/>
          </a:xfrm>
          <a:prstGeom prst="rect">
            <a:avLst/>
          </a:prstGeom>
          <a:solidFill>
            <a:srgbClr val="CFE2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with interaction term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91725" y="39000"/>
            <a:ext cx="6038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the moderated regression</a:t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5868776" cy="40133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0"/>
          <p:cNvSpPr txBox="1">
            <a:spLocks noGrp="1"/>
          </p:cNvSpPr>
          <p:nvPr>
            <p:ph type="body" idx="1"/>
          </p:nvPr>
        </p:nvSpPr>
        <p:spPr>
          <a:xfrm>
            <a:off x="5794775" y="368675"/>
            <a:ext cx="3037500" cy="4586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000000"/>
                </a:solidFill>
              </a:rPr>
              <a:t>att1:</a:t>
            </a:r>
            <a:r>
              <a:rPr lang="en" dirty="0">
                <a:solidFill>
                  <a:srgbClr val="000000"/>
                </a:solidFill>
              </a:rPr>
              <a:t> This is the predicted change in our outcome for every 1 unit increase in att1 </a:t>
            </a:r>
            <a:r>
              <a:rPr lang="en" b="1" i="1" dirty="0">
                <a:solidFill>
                  <a:srgbClr val="FF0000"/>
                </a:solidFill>
              </a:rPr>
              <a:t>when att3 is 0.</a:t>
            </a:r>
            <a:endParaRPr b="1" i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000000"/>
                </a:solidFill>
              </a:rPr>
              <a:t>att3:</a:t>
            </a:r>
            <a:r>
              <a:rPr lang="en" dirty="0">
                <a:solidFill>
                  <a:srgbClr val="000000"/>
                </a:solidFill>
              </a:rPr>
              <a:t> This is the predicted change in our outcome for every 1 unit increase in att3 </a:t>
            </a:r>
            <a:r>
              <a:rPr lang="en" b="1" i="1" dirty="0">
                <a:solidFill>
                  <a:srgbClr val="FF0000"/>
                </a:solidFill>
              </a:rPr>
              <a:t>when att1 is 0.</a:t>
            </a:r>
            <a:endParaRPr b="1" i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>
                <a:solidFill>
                  <a:srgbClr val="000000"/>
                </a:solidFill>
              </a:rPr>
              <a:t>att1att3:</a:t>
            </a:r>
            <a:r>
              <a:rPr lang="en" dirty="0">
                <a:solidFill>
                  <a:srgbClr val="000000"/>
                </a:solidFill>
              </a:rPr>
              <a:t> This is the predicted </a:t>
            </a:r>
            <a:r>
              <a:rPr lang="en" b="1" dirty="0">
                <a:solidFill>
                  <a:srgbClr val="FF0000"/>
                </a:solidFill>
              </a:rPr>
              <a:t>change in the effect of att1</a:t>
            </a:r>
            <a:r>
              <a:rPr lang="en" b="1" dirty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rgbClr val="000000"/>
                </a:solidFill>
              </a:rPr>
              <a:t>on our outcome </a:t>
            </a:r>
            <a:r>
              <a:rPr lang="en" b="1" dirty="0">
                <a:solidFill>
                  <a:srgbClr val="FF0000"/>
                </a:solidFill>
              </a:rPr>
              <a:t>for every one unit increase in att3.</a:t>
            </a:r>
            <a:endParaRPr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494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the two models via hierarchical regression</a:t>
            </a:r>
            <a:endParaRPr/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75" y="711750"/>
            <a:ext cx="7162800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1"/>
          <p:cNvSpPr txBox="1"/>
          <p:nvPr/>
        </p:nvSpPr>
        <p:spPr>
          <a:xfrm>
            <a:off x="714325" y="4230600"/>
            <a:ext cx="6750900" cy="760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Does including the interaction term significantly improve the amount of variance our model explains in out4?</a:t>
            </a:r>
            <a:endParaRPr sz="2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Moderation?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moderator is a variable that changes (i.e., moderates) the relationship between two (or more) other variables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Moderation models are used to determine if the magnitude and/or direction of a certain regression slope varies as a function of some third variable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800" y="2611650"/>
            <a:ext cx="5321125" cy="2221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375625" y="4455225"/>
            <a:ext cx="17391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©Kimberly Henry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142500" y="157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the two models via hierarchical regression</a:t>
            </a:r>
            <a:endParaRPr/>
          </a:p>
        </p:txBody>
      </p:sp>
      <p:pic>
        <p:nvPicPr>
          <p:cNvPr id="216" name="Google Shape;2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25" y="889400"/>
            <a:ext cx="7162800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/>
          <p:nvPr/>
        </p:nvSpPr>
        <p:spPr>
          <a:xfrm>
            <a:off x="494675" y="3102925"/>
            <a:ext cx="5151000" cy="4662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2"/>
          <p:cNvSpPr txBox="1"/>
          <p:nvPr/>
        </p:nvSpPr>
        <p:spPr>
          <a:xfrm>
            <a:off x="494675" y="4340575"/>
            <a:ext cx="8049900" cy="718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At p&lt;0.05, the moderated regression model explained significantly more variance in out4 than the main effects model</a:t>
            </a:r>
            <a:endParaRPr sz="2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>
            <a:spLocks noGrp="1"/>
          </p:cNvSpPr>
          <p:nvPr>
            <p:ph type="title"/>
          </p:nvPr>
        </p:nvSpPr>
        <p:spPr>
          <a:xfrm>
            <a:off x="348700" y="37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interaction - Visualized</a:t>
            </a:r>
            <a:endParaRPr/>
          </a:p>
        </p:txBody>
      </p:sp>
      <p:grpSp>
        <p:nvGrpSpPr>
          <p:cNvPr id="224" name="Google Shape;224;p33"/>
          <p:cNvGrpSpPr/>
          <p:nvPr/>
        </p:nvGrpSpPr>
        <p:grpSpPr>
          <a:xfrm>
            <a:off x="5758" y="610675"/>
            <a:ext cx="8031342" cy="4529775"/>
            <a:chOff x="5758" y="610675"/>
            <a:chExt cx="8031342" cy="4529775"/>
          </a:xfrm>
        </p:grpSpPr>
        <p:pic>
          <p:nvPicPr>
            <p:cNvPr id="225" name="Google Shape;225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58" y="610675"/>
              <a:ext cx="7339943" cy="4529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33"/>
            <p:cNvSpPr txBox="1"/>
            <p:nvPr/>
          </p:nvSpPr>
          <p:spPr>
            <a:xfrm>
              <a:off x="6927100" y="2571750"/>
              <a:ext cx="1110000" cy="244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1 SD below</a:t>
              </a:r>
              <a:endParaRPr sz="1200"/>
            </a:p>
          </p:txBody>
        </p:sp>
        <p:sp>
          <p:nvSpPr>
            <p:cNvPr id="227" name="Google Shape;227;p33"/>
            <p:cNvSpPr txBox="1"/>
            <p:nvPr/>
          </p:nvSpPr>
          <p:spPr>
            <a:xfrm>
              <a:off x="6927100" y="2815950"/>
              <a:ext cx="1110000" cy="244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Mean</a:t>
              </a:r>
              <a:endParaRPr sz="1200"/>
            </a:p>
          </p:txBody>
        </p:sp>
        <p:sp>
          <p:nvSpPr>
            <p:cNvPr id="228" name="Google Shape;228;p33"/>
            <p:cNvSpPr txBox="1"/>
            <p:nvPr/>
          </p:nvSpPr>
          <p:spPr>
            <a:xfrm>
              <a:off x="6927100" y="3060150"/>
              <a:ext cx="1110000" cy="244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1 SD Above</a:t>
              </a:r>
              <a:endParaRPr sz="1200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>
            <a:spLocks noGrp="1"/>
          </p:cNvSpPr>
          <p:nvPr>
            <p:ph type="title"/>
          </p:nvPr>
        </p:nvSpPr>
        <p:spPr>
          <a:xfrm>
            <a:off x="348700" y="37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interaction - Visualized</a:t>
            </a:r>
            <a:endParaRPr/>
          </a:p>
        </p:txBody>
      </p:sp>
      <p:grpSp>
        <p:nvGrpSpPr>
          <p:cNvPr id="234" name="Google Shape;234;p34"/>
          <p:cNvGrpSpPr/>
          <p:nvPr/>
        </p:nvGrpSpPr>
        <p:grpSpPr>
          <a:xfrm>
            <a:off x="5758" y="610675"/>
            <a:ext cx="8031342" cy="4529775"/>
            <a:chOff x="5758" y="610675"/>
            <a:chExt cx="8031342" cy="4529775"/>
          </a:xfrm>
        </p:grpSpPr>
        <p:pic>
          <p:nvPicPr>
            <p:cNvPr id="235" name="Google Shape;235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58" y="610675"/>
              <a:ext cx="7339943" cy="4529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" name="Google Shape;236;p34"/>
            <p:cNvSpPr txBox="1"/>
            <p:nvPr/>
          </p:nvSpPr>
          <p:spPr>
            <a:xfrm>
              <a:off x="6927100" y="2571750"/>
              <a:ext cx="1110000" cy="244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1 SD below</a:t>
              </a:r>
              <a:endParaRPr sz="1200"/>
            </a:p>
          </p:txBody>
        </p:sp>
        <p:sp>
          <p:nvSpPr>
            <p:cNvPr id="237" name="Google Shape;237;p34"/>
            <p:cNvSpPr txBox="1"/>
            <p:nvPr/>
          </p:nvSpPr>
          <p:spPr>
            <a:xfrm>
              <a:off x="6927100" y="2815950"/>
              <a:ext cx="1110000" cy="244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Mean</a:t>
              </a:r>
              <a:endParaRPr sz="1200"/>
            </a:p>
          </p:txBody>
        </p:sp>
        <p:sp>
          <p:nvSpPr>
            <p:cNvPr id="238" name="Google Shape;238;p34"/>
            <p:cNvSpPr txBox="1"/>
            <p:nvPr/>
          </p:nvSpPr>
          <p:spPr>
            <a:xfrm>
              <a:off x="6927100" y="3060150"/>
              <a:ext cx="1110000" cy="244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1 SD Above</a:t>
              </a:r>
              <a:endParaRPr sz="1200"/>
            </a:p>
          </p:txBody>
        </p:sp>
      </p:grpSp>
      <p:sp>
        <p:nvSpPr>
          <p:cNvPr id="239" name="Google Shape;239;p34"/>
          <p:cNvSpPr/>
          <p:nvPr/>
        </p:nvSpPr>
        <p:spPr>
          <a:xfrm>
            <a:off x="888075" y="3966800"/>
            <a:ext cx="392100" cy="384900"/>
          </a:xfrm>
          <a:prstGeom prst="ellipse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0" name="Google Shape;240;p34"/>
          <p:cNvCxnSpPr>
            <a:stCxn id="239" idx="0"/>
            <a:endCxn id="241" idx="2"/>
          </p:cNvCxnSpPr>
          <p:nvPr/>
        </p:nvCxnSpPr>
        <p:spPr>
          <a:xfrm rot="10800000">
            <a:off x="1084125" y="3123200"/>
            <a:ext cx="0" cy="84360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1" name="Google Shape;241;p34"/>
          <p:cNvSpPr txBox="1"/>
          <p:nvPr/>
        </p:nvSpPr>
        <p:spPr>
          <a:xfrm>
            <a:off x="699225" y="2509100"/>
            <a:ext cx="769800" cy="614100"/>
          </a:xfrm>
          <a:prstGeom prst="rect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Lines cross</a:t>
            </a:r>
            <a:endParaRPr/>
          </a:p>
        </p:txBody>
      </p:sp>
      <p:sp>
        <p:nvSpPr>
          <p:cNvPr id="242" name="Google Shape;242;p34"/>
          <p:cNvSpPr/>
          <p:nvPr/>
        </p:nvSpPr>
        <p:spPr>
          <a:xfrm rot="-1751953">
            <a:off x="2159139" y="2137424"/>
            <a:ext cx="3567302" cy="1647121"/>
          </a:xfrm>
          <a:prstGeom prst="arc">
            <a:avLst>
              <a:gd name="adj1" fmla="val 11523150"/>
              <a:gd name="adj2" fmla="val 20980627"/>
            </a:avLst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4"/>
          <p:cNvSpPr txBox="1"/>
          <p:nvPr/>
        </p:nvSpPr>
        <p:spPr>
          <a:xfrm rot="-1899148">
            <a:off x="2553208" y="2027877"/>
            <a:ext cx="1502385" cy="325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Slopes differ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APA write up</a:t>
            </a:r>
            <a:endParaRPr/>
          </a:p>
        </p:txBody>
      </p:sp>
      <p:sp>
        <p:nvSpPr>
          <p:cNvPr id="249" name="Google Shape;249;p35"/>
          <p:cNvSpPr txBox="1"/>
          <p:nvPr/>
        </p:nvSpPr>
        <p:spPr>
          <a:xfrm>
            <a:off x="74000" y="1709575"/>
            <a:ext cx="8903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differential effect of att1 on out4, using att3 as a moderator, was examined among 692 participants. A moderation model was estimated, out4 was regressed on att1, att3, and the interaction between the two. The simple slope of att1 was not statistically significant </a:t>
            </a:r>
            <a:r>
              <a:rPr lang="en" sz="1800">
                <a:solidFill>
                  <a:schemeClr val="dk1"/>
                </a:solidFill>
              </a:rPr>
              <a:t>(b = -0.03, 95%CI -0.12, 0.06)</a:t>
            </a:r>
            <a:r>
              <a:rPr lang="en" sz="1800"/>
              <a:t> and the simple slope of att3 </a:t>
            </a:r>
            <a:r>
              <a:rPr lang="en" sz="1800">
                <a:solidFill>
                  <a:schemeClr val="dk1"/>
                </a:solidFill>
              </a:rPr>
              <a:t>(b = 0.39, 95%CI 0.31, 0.48) </a:t>
            </a:r>
            <a:r>
              <a:rPr lang="en" sz="1800"/>
              <a:t>was statistically significant. The interaction term is statistically significant (b = 0.05, 95%CI 0.01, 0.09), indicating that the effect of att1 on out4 is larger as att3 increases. 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>
            <a:spLocks noGrp="1"/>
          </p:cNvSpPr>
          <p:nvPr>
            <p:ph type="title"/>
          </p:nvPr>
        </p:nvSpPr>
        <p:spPr>
          <a:xfrm>
            <a:off x="66375" y="132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considerations for moderation</a:t>
            </a:r>
            <a:endParaRPr/>
          </a:p>
        </p:txBody>
      </p:sp>
      <p:sp>
        <p:nvSpPr>
          <p:cNvPr id="255" name="Google Shape;255;p36"/>
          <p:cNvSpPr txBox="1">
            <a:spLocks noGrp="1"/>
          </p:cNvSpPr>
          <p:nvPr>
            <p:ph type="body" idx="1"/>
          </p:nvPr>
        </p:nvSpPr>
        <p:spPr>
          <a:xfrm>
            <a:off x="235550" y="771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Power is important! </a:t>
            </a:r>
            <a:endParaRPr dirty="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dirty="0">
                <a:solidFill>
                  <a:srgbClr val="000000"/>
                </a:solidFill>
              </a:rPr>
              <a:t>N needed to detect interaction effect can be up to 9x larger than for detecting main effects (e.g., Wahlsten, 1991)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dirty="0">
                <a:solidFill>
                  <a:srgbClr val="000000"/>
                </a:solidFill>
              </a:rPr>
              <a:t>For every interaction term you add, N needed to detect effect increases</a:t>
            </a:r>
            <a:endParaRPr sz="1800" dirty="0"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You can examine interactions between more than two variables</a:t>
            </a:r>
            <a:endParaRPr dirty="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dirty="0">
                <a:solidFill>
                  <a:srgbClr val="000000"/>
                </a:solidFill>
              </a:rPr>
              <a:t>E.g., 3-day interactions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endParaRPr lang="en" sz="1800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Char char="○"/>
            </a:pPr>
            <a:r>
              <a:rPr lang="en" sz="2200" dirty="0">
                <a:solidFill>
                  <a:srgbClr val="000000"/>
                </a:solidFill>
              </a:rPr>
              <a:t>Interpretation is easier with categorical predictors</a:t>
            </a:r>
          </a:p>
          <a:p>
            <a:pPr lvl="1"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</a:rPr>
              <a:t>E</a:t>
            </a:r>
            <a:r>
              <a:rPr lang="en" sz="1800" dirty="0">
                <a:solidFill>
                  <a:srgbClr val="000000"/>
                </a:solidFill>
              </a:rPr>
              <a:t>.g. </a:t>
            </a:r>
            <a:r>
              <a:rPr lang="en-US" sz="1800" dirty="0">
                <a:solidFill>
                  <a:srgbClr val="000000"/>
                </a:solidFill>
              </a:rPr>
              <a:t>You can turn continuous variables into categorical by using cut-off scores </a:t>
            </a:r>
            <a:endParaRPr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83300" y="89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moderation?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502075" y="1940775"/>
            <a:ext cx="8520600" cy="18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 	 	 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An interaction term = the predicted difference in the effect of x on y for a one-unit increase in z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(i.e., how the simple slope of x on y changes as z increases)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650" y="882400"/>
            <a:ext cx="5760150" cy="24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1683475" y="2960900"/>
            <a:ext cx="30000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©Kimberly Henry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176350" y="115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an interaction (aka moderation) effect look like?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584150" y="1227913"/>
            <a:ext cx="29946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 interaction observed:</a:t>
            </a:r>
            <a:endParaRPr sz="1800"/>
          </a:p>
        </p:txBody>
      </p:sp>
      <p:sp>
        <p:nvSpPr>
          <p:cNvPr id="78" name="Google Shape;78;p16"/>
          <p:cNvSpPr txBox="1"/>
          <p:nvPr/>
        </p:nvSpPr>
        <p:spPr>
          <a:xfrm>
            <a:off x="5507675" y="1159700"/>
            <a:ext cx="48729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Interaction observed:</a:t>
            </a:r>
            <a:endParaRPr sz="1800"/>
          </a:p>
        </p:txBody>
      </p:sp>
      <p:cxnSp>
        <p:nvCxnSpPr>
          <p:cNvPr id="79" name="Google Shape;79;p16"/>
          <p:cNvCxnSpPr/>
          <p:nvPr/>
        </p:nvCxnSpPr>
        <p:spPr>
          <a:xfrm>
            <a:off x="778550" y="1728200"/>
            <a:ext cx="8400" cy="21573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6"/>
          <p:cNvCxnSpPr/>
          <p:nvPr/>
        </p:nvCxnSpPr>
        <p:spPr>
          <a:xfrm>
            <a:off x="740425" y="3885500"/>
            <a:ext cx="2419500" cy="84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16"/>
          <p:cNvCxnSpPr/>
          <p:nvPr/>
        </p:nvCxnSpPr>
        <p:spPr>
          <a:xfrm>
            <a:off x="5507675" y="3877100"/>
            <a:ext cx="2419500" cy="84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6"/>
          <p:cNvCxnSpPr/>
          <p:nvPr/>
        </p:nvCxnSpPr>
        <p:spPr>
          <a:xfrm>
            <a:off x="5507675" y="1728200"/>
            <a:ext cx="8400" cy="21573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6"/>
          <p:cNvCxnSpPr/>
          <p:nvPr/>
        </p:nvCxnSpPr>
        <p:spPr>
          <a:xfrm rot="10800000" flipH="1">
            <a:off x="835738" y="1747800"/>
            <a:ext cx="2182500" cy="15312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6"/>
          <p:cNvCxnSpPr/>
          <p:nvPr/>
        </p:nvCxnSpPr>
        <p:spPr>
          <a:xfrm rot="10800000" flipH="1">
            <a:off x="1032500" y="2090400"/>
            <a:ext cx="2182500" cy="15312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6"/>
          <p:cNvCxnSpPr/>
          <p:nvPr/>
        </p:nvCxnSpPr>
        <p:spPr>
          <a:xfrm rot="10800000" flipH="1">
            <a:off x="5761600" y="2559988"/>
            <a:ext cx="2224500" cy="10743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6"/>
          <p:cNvCxnSpPr/>
          <p:nvPr/>
        </p:nvCxnSpPr>
        <p:spPr>
          <a:xfrm rot="10800000" flipH="1">
            <a:off x="5583950" y="1684725"/>
            <a:ext cx="1641000" cy="17844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6"/>
          <p:cNvSpPr txBox="1"/>
          <p:nvPr/>
        </p:nvSpPr>
        <p:spPr>
          <a:xfrm>
            <a:off x="330175" y="2571750"/>
            <a:ext cx="48729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Y</a:t>
            </a:r>
            <a:endParaRPr sz="2000">
              <a:solidFill>
                <a:srgbClr val="0000FF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436900" y="3933250"/>
            <a:ext cx="15492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X</a:t>
            </a:r>
            <a:endParaRPr sz="2000">
              <a:solidFill>
                <a:srgbClr val="0000FF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1685950" y="4010375"/>
            <a:ext cx="4821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X</a:t>
            </a:r>
            <a:endParaRPr sz="2000">
              <a:solidFill>
                <a:srgbClr val="0000FF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5084650" y="2522600"/>
            <a:ext cx="48729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Y</a:t>
            </a:r>
            <a:endParaRPr sz="2000">
              <a:solidFill>
                <a:srgbClr val="0000FF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2948625" y="2522600"/>
            <a:ext cx="48729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FF"/>
                </a:solidFill>
              </a:rPr>
              <a:t>High level of Z</a:t>
            </a:r>
            <a:endParaRPr sz="2000" b="1"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FF00"/>
                </a:solidFill>
              </a:rPr>
              <a:t>Low level of Z</a:t>
            </a:r>
            <a:endParaRPr sz="2000" b="1">
              <a:solidFill>
                <a:srgbClr val="00FF00"/>
              </a:solidFill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4996800" y="4349350"/>
            <a:ext cx="41472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Note: crossed lines would also indicate an interaction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libraries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0" y="1744925"/>
            <a:ext cx="9059275" cy="19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in Data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963" y="1027800"/>
            <a:ext cx="6522074" cy="40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134377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descriptives</a:t>
            </a: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3513"/>
            <a:ext cx="9144000" cy="361432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5186200" y="687175"/>
            <a:ext cx="3536100" cy="522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This is a simulated dataset (i.e., the variables don’t have specific meaning)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125575" y="19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variables of interest</a:t>
            </a: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3513"/>
            <a:ext cx="9144000" cy="3614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/>
          <p:nvPr/>
        </p:nvSpPr>
        <p:spPr>
          <a:xfrm>
            <a:off x="399650" y="2205425"/>
            <a:ext cx="8688300" cy="1923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399650" y="2586425"/>
            <a:ext cx="8688300" cy="1923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455700" y="4132625"/>
            <a:ext cx="8688300" cy="192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399650" y="2421975"/>
            <a:ext cx="8688300" cy="14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399650" y="2802975"/>
            <a:ext cx="8688300" cy="129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1280325" y="2886275"/>
            <a:ext cx="6024300" cy="10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FF"/>
                </a:solidFill>
              </a:rPr>
              <a:t>Predictors</a:t>
            </a:r>
            <a:endParaRPr sz="2000" b="1"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</a:rPr>
              <a:t>Outcome</a:t>
            </a:r>
            <a:endParaRPr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277175" y="174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Examine correlations between the predictors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6750"/>
            <a:ext cx="9144000" cy="122663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1108500" y="3443825"/>
            <a:ext cx="6742500" cy="1057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In general, we want to avoid multicollinearity in multiple linear regression</a:t>
            </a:r>
            <a:endParaRPr sz="2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692</Words>
  <Application>Microsoft Office PowerPoint</Application>
  <PresentationFormat>On-screen Show (16:9)</PresentationFormat>
  <Paragraphs>84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Arial</vt:lpstr>
      <vt:lpstr>Simple Light</vt:lpstr>
      <vt:lpstr>Moderated Regression</vt:lpstr>
      <vt:lpstr>What is Moderation?</vt:lpstr>
      <vt:lpstr>What is moderation?</vt:lpstr>
      <vt:lpstr>What does an interaction (aka moderation) effect look like?</vt:lpstr>
      <vt:lpstr>Load libraries</vt:lpstr>
      <vt:lpstr>Read in Data</vt:lpstr>
      <vt:lpstr>Calculate descriptives</vt:lpstr>
      <vt:lpstr>Our variables of interest</vt:lpstr>
      <vt:lpstr>Examine correlations between the predictors</vt:lpstr>
      <vt:lpstr>Examine correlations between the predictors</vt:lpstr>
      <vt:lpstr>Examine correlations between the predictors </vt:lpstr>
      <vt:lpstr>Create the cross-product of the two predictors</vt:lpstr>
      <vt:lpstr>Create the cross product</vt:lpstr>
      <vt:lpstr>Run the main effects model</vt:lpstr>
      <vt:lpstr>Main effects model results</vt:lpstr>
      <vt:lpstr>Run the same model with the interaction term (aka a Moderated Regression)</vt:lpstr>
      <vt:lpstr>Model  results with interaction term</vt:lpstr>
      <vt:lpstr>Interpreting the moderated regression</vt:lpstr>
      <vt:lpstr>Compare the two models via hierarchical regression</vt:lpstr>
      <vt:lpstr>Compare the two models via hierarchical regression</vt:lpstr>
      <vt:lpstr>Our interaction - Visualized</vt:lpstr>
      <vt:lpstr>Our interaction - Visualized</vt:lpstr>
      <vt:lpstr>Example APA write up</vt:lpstr>
      <vt:lpstr>Additional considerations for moderation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Moderated Regression</dc:title>
  <dc:creator>Neil Yetz</dc:creator>
  <cp:lastModifiedBy>Neil Yetz</cp:lastModifiedBy>
  <cp:revision>4</cp:revision>
  <dcterms:modified xsi:type="dcterms:W3CDTF">2020-02-06T01:11:32Z</dcterms:modified>
</cp:coreProperties>
</file>