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3700343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3700343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37003436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37003436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3825a96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3825a96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3825a96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825a96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37003436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7003436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2200"/>
              </a:spcAft>
              <a:buNone/>
            </a:pPr>
            <a:r>
              <a:t/>
            </a:r>
            <a:endParaRPr sz="1150">
              <a:solidFill>
                <a:srgbClr val="242729"/>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3700343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3700343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37003436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7003436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39482f1a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9482f1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39482f1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39482f1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37003436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7003436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3b188b6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3b188b6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37003436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37003436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3825a962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3825a962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Odd that these were quite different in this data but essentially identical in the bac data? Did I make a mistake in mine?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3825a962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3825a962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37003436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37003436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3700343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70034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3700343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3700343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3825a96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3825a96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3825a96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825a96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3700343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700343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3700343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700343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03608" y="587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t>Analyses Involving Categorical Dependent Variables</a:t>
            </a:r>
            <a:endParaRPr sz="4600"/>
          </a:p>
        </p:txBody>
      </p:sp>
      <p:sp>
        <p:nvSpPr>
          <p:cNvPr id="55" name="Google Shape;55;p13"/>
          <p:cNvSpPr txBox="1"/>
          <p:nvPr>
            <p:ph idx="1" type="subTitle"/>
          </p:nvPr>
        </p:nvSpPr>
        <p:spPr>
          <a:xfrm>
            <a:off x="311700" y="31852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Gemma Wallace &amp; Neil Yetz</a:t>
            </a:r>
            <a:endParaRPr sz="2600"/>
          </a:p>
          <a:p>
            <a:pPr indent="0" lvl="0" marL="0" rtl="0" algn="ctr">
              <a:spcBef>
                <a:spcPts val="0"/>
              </a:spcBef>
              <a:spcAft>
                <a:spcPts val="0"/>
              </a:spcAft>
              <a:buNone/>
            </a:pPr>
            <a:r>
              <a:rPr lang="en" sz="2600"/>
              <a:t>PSY 653 Module 10 Lab</a:t>
            </a:r>
            <a:endParaRPr sz="2600"/>
          </a:p>
          <a:p>
            <a:pPr indent="0" lvl="0" marL="0" rtl="0" algn="ctr">
              <a:spcBef>
                <a:spcPts val="0"/>
              </a:spcBef>
              <a:spcAft>
                <a:spcPts val="0"/>
              </a:spcAft>
              <a:buNone/>
            </a:pPr>
            <a:r>
              <a:rPr lang="en" sz="2600"/>
              <a:t>Apr 15, 2020</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0" y="572700"/>
            <a:ext cx="5630775" cy="4137725"/>
          </a:xfrm>
          <a:prstGeom prst="rect">
            <a:avLst/>
          </a:prstGeom>
          <a:noFill/>
          <a:ln>
            <a:noFill/>
          </a:ln>
        </p:spPr>
      </p:pic>
      <p:sp>
        <p:nvSpPr>
          <p:cNvPr id="113" name="Google Shape;113;p22"/>
          <p:cNvSpPr txBox="1"/>
          <p:nvPr>
            <p:ph idx="1" type="body"/>
          </p:nvPr>
        </p:nvSpPr>
        <p:spPr>
          <a:xfrm>
            <a:off x="5630775" y="274500"/>
            <a:ext cx="3366000" cy="45945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rPr>
              <a:t>Intercept: When all predictors are zero, the expected Y is .680.</a:t>
            </a:r>
            <a:endParaRPr sz="1400">
              <a:solidFill>
                <a:srgbClr val="000000"/>
              </a:solidFill>
            </a:endParaRPr>
          </a:p>
          <a:p>
            <a:pPr indent="0" lvl="0" marL="0" rtl="0" algn="l">
              <a:spcBef>
                <a:spcPts val="1600"/>
              </a:spcBef>
              <a:spcAft>
                <a:spcPts val="0"/>
              </a:spcAft>
              <a:buNone/>
            </a:pPr>
            <a:r>
              <a:rPr lang="en" sz="1400">
                <a:solidFill>
                  <a:srgbClr val="000000"/>
                </a:solidFill>
              </a:rPr>
              <a:t>X1: Holding all other variables constant; For every one-unit increase X1, there is an expected .345 increase in Y.</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X2: Holding all other variables constant; For every one-unit increase X2, there is an expected -.0.12 increase in Y.</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X3: Holding all other variables constant; For every one-unit increase X3, there is an expected -.053 increase in Y.</a:t>
            </a:r>
            <a:endParaRPr sz="1400">
              <a:solidFill>
                <a:srgbClr val="000000"/>
              </a:solidFill>
            </a:endParaRPr>
          </a:p>
          <a:p>
            <a:pPr indent="0" lvl="0" marL="0" rtl="0" algn="l">
              <a:spcBef>
                <a:spcPts val="1600"/>
              </a:spcBef>
              <a:spcAft>
                <a:spcPts val="0"/>
              </a:spcAft>
              <a:buClr>
                <a:schemeClr val="dk1"/>
              </a:buClr>
              <a:buSzPts val="1100"/>
              <a:buFont typeface="Arial"/>
              <a:buNone/>
            </a:pPr>
            <a:r>
              <a:rPr b="1" lang="en" sz="1400">
                <a:solidFill>
                  <a:srgbClr val="000000"/>
                </a:solidFill>
              </a:rPr>
              <a:t>This model explains 21.64% of the variance in Y. </a:t>
            </a:r>
            <a:r>
              <a:rPr b="1" lang="en" sz="1400">
                <a:solidFill>
                  <a:schemeClr val="dk1"/>
                </a:solidFill>
              </a:rPr>
              <a:t>This is not much higher than Model 2 (19.58%).</a:t>
            </a:r>
            <a:endParaRPr b="1" sz="1400">
              <a:solidFill>
                <a:srgbClr val="000000"/>
              </a:solidFill>
            </a:endParaRPr>
          </a:p>
          <a:p>
            <a:pPr indent="0" lvl="0" marL="0" rtl="0" algn="l">
              <a:spcBef>
                <a:spcPts val="1600"/>
              </a:spcBef>
              <a:spcAft>
                <a:spcPts val="0"/>
              </a:spcAft>
              <a:buClr>
                <a:schemeClr val="dk1"/>
              </a:buClr>
              <a:buSzPts val="1100"/>
              <a:buFont typeface="Arial"/>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
        <p:nvSpPr>
          <p:cNvPr id="114" name="Google Shape;114;p22"/>
          <p:cNvSpPr txBox="1"/>
          <p:nvPr>
            <p:ph type="title"/>
          </p:nvPr>
        </p:nvSpPr>
        <p:spPr>
          <a:xfrm>
            <a:off x="0" y="0"/>
            <a:ext cx="613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OLS Regression Model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34150" y="445025"/>
            <a:ext cx="5480201" cy="4151500"/>
          </a:xfrm>
          <a:prstGeom prst="rect">
            <a:avLst/>
          </a:prstGeom>
          <a:noFill/>
          <a:ln>
            <a:noFill/>
          </a:ln>
        </p:spPr>
      </p:pic>
      <p:sp>
        <p:nvSpPr>
          <p:cNvPr id="120" name="Google Shape;120;p23"/>
          <p:cNvSpPr txBox="1"/>
          <p:nvPr>
            <p:ph type="title"/>
          </p:nvPr>
        </p:nvSpPr>
        <p:spPr>
          <a:xfrm>
            <a:off x="0" y="0"/>
            <a:ext cx="613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OLS Regression Model 4</a:t>
            </a:r>
            <a:endParaRPr/>
          </a:p>
        </p:txBody>
      </p:sp>
      <p:sp>
        <p:nvSpPr>
          <p:cNvPr id="121" name="Google Shape;121;p23"/>
          <p:cNvSpPr txBox="1"/>
          <p:nvPr>
            <p:ph idx="1" type="body"/>
          </p:nvPr>
        </p:nvSpPr>
        <p:spPr>
          <a:xfrm>
            <a:off x="5612225" y="107375"/>
            <a:ext cx="3366000" cy="48504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Intercept: When all predictors are zero, the expected Y is .316.</a:t>
            </a:r>
            <a:endParaRPr sz="1400">
              <a:solidFill>
                <a:srgbClr val="000000"/>
              </a:solidFill>
            </a:endParaRPr>
          </a:p>
          <a:p>
            <a:pPr indent="0" lvl="0" marL="0" rtl="0" algn="l">
              <a:spcBef>
                <a:spcPts val="800"/>
              </a:spcBef>
              <a:spcAft>
                <a:spcPts val="0"/>
              </a:spcAft>
              <a:buNone/>
            </a:pPr>
            <a:r>
              <a:rPr lang="en" sz="1400">
                <a:solidFill>
                  <a:srgbClr val="000000"/>
                </a:solidFill>
              </a:rPr>
              <a:t>X1: Holding all other variables constant; For every one-unit increase X1, there is an expected .287 increase in Y.</a:t>
            </a:r>
            <a:endParaRPr sz="1400">
              <a:solidFill>
                <a:srgbClr val="000000"/>
              </a:solidFill>
            </a:endParaRPr>
          </a:p>
          <a:p>
            <a:pPr indent="0" lvl="0" marL="0" rtl="0" algn="l">
              <a:spcBef>
                <a:spcPts val="800"/>
              </a:spcBef>
              <a:spcAft>
                <a:spcPts val="0"/>
              </a:spcAft>
              <a:buNone/>
            </a:pPr>
            <a:r>
              <a:rPr lang="en" sz="1400">
                <a:solidFill>
                  <a:srgbClr val="000000"/>
                </a:solidFill>
              </a:rPr>
              <a:t>X2: Holding all other variables constant; For every one-unit increase X2, there is an expected -.013 increase in Y.</a:t>
            </a:r>
            <a:endParaRPr sz="1400">
              <a:solidFill>
                <a:srgbClr val="000000"/>
              </a:solidFill>
            </a:endParaRPr>
          </a:p>
          <a:p>
            <a:pPr indent="0" lvl="0" marL="0" rtl="0" algn="l">
              <a:spcBef>
                <a:spcPts val="800"/>
              </a:spcBef>
              <a:spcAft>
                <a:spcPts val="0"/>
              </a:spcAft>
              <a:buNone/>
            </a:pPr>
            <a:r>
              <a:rPr lang="en" sz="1400">
                <a:solidFill>
                  <a:srgbClr val="000000"/>
                </a:solidFill>
              </a:rPr>
              <a:t>X3: Holding all other variables constant; For every one-unit increase X3, there is an expected -.028 increase in Y.</a:t>
            </a:r>
            <a:endParaRPr sz="1400">
              <a:solidFill>
                <a:srgbClr val="000000"/>
              </a:solidFill>
            </a:endParaRPr>
          </a:p>
          <a:p>
            <a:pPr indent="0" lvl="0" marL="0" rtl="0" algn="l">
              <a:spcBef>
                <a:spcPts val="800"/>
              </a:spcBef>
              <a:spcAft>
                <a:spcPts val="0"/>
              </a:spcAft>
              <a:buNone/>
            </a:pPr>
            <a:r>
              <a:rPr lang="en" sz="1400">
                <a:solidFill>
                  <a:srgbClr val="000000"/>
                </a:solidFill>
              </a:rPr>
              <a:t>X4: Holding all other variables constant; For every one-unit increase X4, there is an expected .115 increase in Y.</a:t>
            </a:r>
            <a:endParaRPr sz="1400">
              <a:solidFill>
                <a:srgbClr val="000000"/>
              </a:solidFill>
            </a:endParaRPr>
          </a:p>
          <a:p>
            <a:pPr indent="0" lvl="0" marL="0" rtl="0" algn="l">
              <a:spcBef>
                <a:spcPts val="800"/>
              </a:spcBef>
              <a:spcAft>
                <a:spcPts val="0"/>
              </a:spcAft>
              <a:buNone/>
            </a:pPr>
            <a:r>
              <a:rPr b="1" lang="en" sz="1400">
                <a:solidFill>
                  <a:srgbClr val="000000"/>
                </a:solidFill>
              </a:rPr>
              <a:t>This model explains 26.87% of the variance in Y. </a:t>
            </a:r>
            <a:r>
              <a:rPr b="1" lang="en" sz="1400">
                <a:solidFill>
                  <a:schemeClr val="dk1"/>
                </a:solidFill>
              </a:rPr>
              <a:t>This is a bit higher than Model 3 (21.64%).</a:t>
            </a:r>
            <a:endParaRPr b="1" sz="1400">
              <a:solidFill>
                <a:srgbClr val="000000"/>
              </a:solidFill>
            </a:endParaRPr>
          </a:p>
          <a:p>
            <a:pPr indent="0" lvl="0" marL="0" rtl="0" algn="l">
              <a:spcBef>
                <a:spcPts val="8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63150" y="11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OLS model comparisons</a:t>
            </a:r>
            <a:endParaRPr/>
          </a:p>
        </p:txBody>
      </p:sp>
      <p:sp>
        <p:nvSpPr>
          <p:cNvPr id="127" name="Google Shape;127;p24"/>
          <p:cNvSpPr txBox="1"/>
          <p:nvPr>
            <p:ph idx="1" type="body"/>
          </p:nvPr>
        </p:nvSpPr>
        <p:spPr>
          <a:xfrm>
            <a:off x="163150" y="3789175"/>
            <a:ext cx="3736500" cy="12345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While the effect size (i.e.</a:t>
            </a:r>
            <a:r>
              <a:rPr lang="en" sz="1600">
                <a:solidFill>
                  <a:srgbClr val="000000"/>
                </a:solidFill>
                <a:latin typeface="Calibri"/>
                <a:ea typeface="Calibri"/>
                <a:cs typeface="Calibri"/>
                <a:sym typeface="Calibri"/>
              </a:rPr>
              <a:t>, </a:t>
            </a:r>
            <a:r>
              <a:rPr lang="en" sz="1600">
                <a:solidFill>
                  <a:schemeClr val="dk1"/>
                </a:solidFill>
                <a:latin typeface="Calibri"/>
                <a:ea typeface="Calibri"/>
                <a:cs typeface="Calibri"/>
                <a:sym typeface="Calibri"/>
              </a:rPr>
              <a:t>R</a:t>
            </a:r>
            <a:r>
              <a:rPr baseline="30000" lang="en" sz="1600">
                <a:solidFill>
                  <a:schemeClr val="dk1"/>
                </a:solidFill>
                <a:latin typeface="Calibri"/>
                <a:ea typeface="Calibri"/>
                <a:cs typeface="Calibri"/>
                <a:sym typeface="Calibri"/>
              </a:rPr>
              <a:t>2</a:t>
            </a:r>
            <a:r>
              <a:rPr lang="en" sz="1600">
                <a:solidFill>
                  <a:schemeClr val="dk1"/>
                </a:solidFill>
                <a:latin typeface="Calibri"/>
                <a:ea typeface="Calibri"/>
                <a:cs typeface="Calibri"/>
                <a:sym typeface="Calibri"/>
              </a:rPr>
              <a:t> </a:t>
            </a:r>
            <a:r>
              <a:rPr lang="en" sz="1600">
                <a:solidFill>
                  <a:srgbClr val="000000"/>
                </a:solidFill>
                <a:latin typeface="Calibri"/>
                <a:ea typeface="Calibri"/>
                <a:cs typeface="Calibri"/>
                <a:sym typeface="Calibri"/>
              </a:rPr>
              <a:t>diff</a:t>
            </a:r>
            <a:r>
              <a:rPr lang="en" sz="1600">
                <a:solidFill>
                  <a:srgbClr val="000000"/>
                </a:solidFill>
              </a:rPr>
              <a:t>erence) is most important, you can also test for significant improvements to model fit using anova().</a:t>
            </a:r>
            <a:endParaRPr sz="1600">
              <a:solidFill>
                <a:srgbClr val="000000"/>
              </a:solidFill>
            </a:endParaRPr>
          </a:p>
        </p:txBody>
      </p:sp>
      <p:pic>
        <p:nvPicPr>
          <p:cNvPr id="128" name="Google Shape;128;p24"/>
          <p:cNvPicPr preferRelativeResize="0"/>
          <p:nvPr/>
        </p:nvPicPr>
        <p:blipFill>
          <a:blip r:embed="rId3">
            <a:alphaModFix/>
          </a:blip>
          <a:stretch>
            <a:fillRect/>
          </a:stretch>
        </p:blipFill>
        <p:spPr>
          <a:xfrm>
            <a:off x="5580125" y="2288950"/>
            <a:ext cx="3360925" cy="2661726"/>
          </a:xfrm>
          <a:prstGeom prst="rect">
            <a:avLst/>
          </a:prstGeom>
          <a:noFill/>
          <a:ln>
            <a:noFill/>
          </a:ln>
        </p:spPr>
      </p:pic>
      <p:sp>
        <p:nvSpPr>
          <p:cNvPr id="129" name="Google Shape;129;p24"/>
          <p:cNvSpPr txBox="1"/>
          <p:nvPr/>
        </p:nvSpPr>
        <p:spPr>
          <a:xfrm>
            <a:off x="1652875" y="1439875"/>
            <a:ext cx="53478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nvSpPr>
        <p:spPr>
          <a:xfrm>
            <a:off x="306600" y="799275"/>
            <a:ext cx="4595700" cy="2088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Percent variance explained in 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Model 1 (Y~X1) = 19.31</a:t>
            </a:r>
            <a:endParaRPr sz="1800"/>
          </a:p>
          <a:p>
            <a:pPr indent="0" lvl="0" marL="0" rtl="0" algn="l">
              <a:spcBef>
                <a:spcPts val="0"/>
              </a:spcBef>
              <a:spcAft>
                <a:spcPts val="0"/>
              </a:spcAft>
              <a:buNone/>
            </a:pPr>
            <a:r>
              <a:rPr lang="en" sz="1800">
                <a:solidFill>
                  <a:schemeClr val="dk1"/>
                </a:solidFill>
              </a:rPr>
              <a:t>Model 2 (Y~X1+X2) = 19.58</a:t>
            </a:r>
            <a:endParaRPr sz="1800">
              <a:solidFill>
                <a:schemeClr val="dk1"/>
              </a:solidFill>
            </a:endParaRPr>
          </a:p>
          <a:p>
            <a:pPr indent="0" lvl="0" marL="0" rtl="0" algn="l">
              <a:spcBef>
                <a:spcPts val="0"/>
              </a:spcBef>
              <a:spcAft>
                <a:spcPts val="0"/>
              </a:spcAft>
              <a:buNone/>
            </a:pPr>
            <a:r>
              <a:rPr lang="en" sz="1800">
                <a:solidFill>
                  <a:schemeClr val="dk1"/>
                </a:solidFill>
              </a:rPr>
              <a:t>Model 3 (Y~X1+X2+X3) = 21.64</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Model 4(Y~X1 + X2 + X3 + X4) = 26.87</a:t>
            </a:r>
            <a:endParaRPr sz="1800">
              <a:solidFill>
                <a:schemeClr val="dk1"/>
              </a:solidFill>
            </a:endParaRPr>
          </a:p>
        </p:txBody>
      </p:sp>
      <p:cxnSp>
        <p:nvCxnSpPr>
          <p:cNvPr id="131" name="Google Shape;131;p24"/>
          <p:cNvCxnSpPr>
            <a:stCxn id="127" idx="3"/>
          </p:cNvCxnSpPr>
          <p:nvPr/>
        </p:nvCxnSpPr>
        <p:spPr>
          <a:xfrm flipH="1" rot="10800000">
            <a:off x="3899650" y="2702425"/>
            <a:ext cx="1652700" cy="1704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4294967295" type="subTitle"/>
          </p:nvPr>
        </p:nvSpPr>
        <p:spPr>
          <a:xfrm>
            <a:off x="265275" y="16364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t>Part 2: Conduct analyses with Logistic Regression</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688" y="27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glm() function</a:t>
            </a:r>
            <a:endParaRPr/>
          </a:p>
        </p:txBody>
      </p:sp>
      <p:pic>
        <p:nvPicPr>
          <p:cNvPr id="142" name="Google Shape;142;p26"/>
          <p:cNvPicPr preferRelativeResize="0"/>
          <p:nvPr/>
        </p:nvPicPr>
        <p:blipFill>
          <a:blip r:embed="rId3">
            <a:alphaModFix/>
          </a:blip>
          <a:stretch>
            <a:fillRect/>
          </a:stretch>
        </p:blipFill>
        <p:spPr>
          <a:xfrm>
            <a:off x="528638" y="1305088"/>
            <a:ext cx="8086725" cy="1419225"/>
          </a:xfrm>
          <a:prstGeom prst="rect">
            <a:avLst/>
          </a:prstGeom>
          <a:noFill/>
          <a:ln>
            <a:noFill/>
          </a:ln>
        </p:spPr>
      </p:pic>
      <p:sp>
        <p:nvSpPr>
          <p:cNvPr id="143" name="Google Shape;143;p26"/>
          <p:cNvSpPr/>
          <p:nvPr/>
        </p:nvSpPr>
        <p:spPr>
          <a:xfrm>
            <a:off x="4633750" y="1764825"/>
            <a:ext cx="1741500" cy="408600"/>
          </a:xfrm>
          <a:prstGeom prst="roundRect">
            <a:avLst>
              <a:gd fmla="val 0"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txBox="1"/>
          <p:nvPr/>
        </p:nvSpPr>
        <p:spPr>
          <a:xfrm>
            <a:off x="761575" y="3087625"/>
            <a:ext cx="77082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900FF"/>
                </a:solidFill>
              </a:rPr>
              <a:t>family = binomial </a:t>
            </a:r>
            <a:r>
              <a:rPr b="1" lang="en"/>
              <a:t>tells the model that the outcome variable is binary (zeros and ones)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141175" y="572700"/>
            <a:ext cx="5117250" cy="4379874"/>
          </a:xfrm>
          <a:prstGeom prst="rect">
            <a:avLst/>
          </a:prstGeom>
          <a:noFill/>
          <a:ln>
            <a:noFill/>
          </a:ln>
        </p:spPr>
      </p:pic>
      <p:sp>
        <p:nvSpPr>
          <p:cNvPr id="150" name="Google Shape;150;p27"/>
          <p:cNvSpPr txBox="1"/>
          <p:nvPr>
            <p:ph idx="1" type="body"/>
          </p:nvPr>
        </p:nvSpPr>
        <p:spPr>
          <a:xfrm>
            <a:off x="5678025" y="616825"/>
            <a:ext cx="3023100" cy="31005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000000"/>
                </a:solidFill>
              </a:rPr>
              <a:t>The model displays the </a:t>
            </a:r>
            <a:r>
              <a:rPr b="1" lang="en" sz="1500">
                <a:solidFill>
                  <a:srgbClr val="000000"/>
                </a:solidFill>
              </a:rPr>
              <a:t>log odds</a:t>
            </a:r>
            <a:r>
              <a:rPr lang="en" sz="1500">
                <a:solidFill>
                  <a:srgbClr val="000000"/>
                </a:solidFill>
              </a:rPr>
              <a:t> of each predictor variable (While controlling for all other predictors in the model) on the outcome of Y. </a:t>
            </a:r>
            <a:endParaRPr sz="1500">
              <a:solidFill>
                <a:srgbClr val="000000"/>
              </a:solidFill>
            </a:endParaRPr>
          </a:p>
          <a:p>
            <a:pPr indent="0" lvl="0" marL="0" rtl="0" algn="l">
              <a:spcBef>
                <a:spcPts val="1600"/>
              </a:spcBef>
              <a:spcAft>
                <a:spcPts val="1600"/>
              </a:spcAft>
              <a:buNone/>
            </a:pPr>
            <a:r>
              <a:rPr lang="en" sz="1500">
                <a:solidFill>
                  <a:srgbClr val="000000"/>
                </a:solidFill>
              </a:rPr>
              <a:t>We can see that X1 and X4 are statistically significant. However, to have a better interpretation of each with odds ratios, we need to exponentiate the coefficients. </a:t>
            </a:r>
            <a:endParaRPr sz="1500">
              <a:solidFill>
                <a:srgbClr val="000000"/>
              </a:solidFill>
            </a:endParaRPr>
          </a:p>
        </p:txBody>
      </p:sp>
      <p:sp>
        <p:nvSpPr>
          <p:cNvPr id="151" name="Google Shape;151;p27"/>
          <p:cNvSpPr txBox="1"/>
          <p:nvPr>
            <p:ph type="title"/>
          </p:nvPr>
        </p:nvSpPr>
        <p:spPr>
          <a:xfrm>
            <a:off x="0" y="0"/>
            <a:ext cx="578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model</a:t>
            </a:r>
            <a:endParaRPr/>
          </a:p>
        </p:txBody>
      </p:sp>
      <p:sp>
        <p:nvSpPr>
          <p:cNvPr id="152" name="Google Shape;152;p27"/>
          <p:cNvSpPr txBox="1"/>
          <p:nvPr/>
        </p:nvSpPr>
        <p:spPr>
          <a:xfrm>
            <a:off x="4411500" y="4209100"/>
            <a:ext cx="4552200" cy="8022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we don’t need to build up the model step-by-step here because we can back-calculate the variance explained by each added variable (shown later!)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8"/>
          <p:cNvPicPr preferRelativeResize="0"/>
          <p:nvPr/>
        </p:nvPicPr>
        <p:blipFill>
          <a:blip r:embed="rId3">
            <a:alphaModFix/>
          </a:blip>
          <a:stretch>
            <a:fillRect/>
          </a:stretch>
        </p:blipFill>
        <p:spPr>
          <a:xfrm>
            <a:off x="178550" y="1525527"/>
            <a:ext cx="7576326" cy="3419125"/>
          </a:xfrm>
          <a:prstGeom prst="rect">
            <a:avLst/>
          </a:prstGeom>
          <a:noFill/>
          <a:ln>
            <a:noFill/>
          </a:ln>
        </p:spPr>
      </p:pic>
      <p:sp>
        <p:nvSpPr>
          <p:cNvPr id="158" name="Google Shape;158;p28"/>
          <p:cNvSpPr txBox="1"/>
          <p:nvPr/>
        </p:nvSpPr>
        <p:spPr>
          <a:xfrm>
            <a:off x="141850" y="213000"/>
            <a:ext cx="8542500" cy="102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t>Exponentiate the coefficients and </a:t>
            </a:r>
            <a:r>
              <a:rPr lang="en" sz="2500"/>
              <a:t>confidence</a:t>
            </a:r>
            <a:r>
              <a:rPr lang="en" sz="2500"/>
              <a:t> intervals to obtain </a:t>
            </a:r>
            <a:r>
              <a:rPr lang="en" sz="2500"/>
              <a:t>interpretable</a:t>
            </a:r>
            <a:r>
              <a:rPr lang="en" sz="2500"/>
              <a:t> Odds ratios.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9"/>
          <p:cNvGrpSpPr/>
          <p:nvPr/>
        </p:nvGrpSpPr>
        <p:grpSpPr>
          <a:xfrm>
            <a:off x="28575" y="1719627"/>
            <a:ext cx="7576326" cy="3419125"/>
            <a:chOff x="28575" y="1719627"/>
            <a:chExt cx="7576326" cy="3419125"/>
          </a:xfrm>
        </p:grpSpPr>
        <p:pic>
          <p:nvPicPr>
            <p:cNvPr id="164" name="Google Shape;164;p29"/>
            <p:cNvPicPr preferRelativeResize="0"/>
            <p:nvPr/>
          </p:nvPicPr>
          <p:blipFill>
            <a:blip r:embed="rId3">
              <a:alphaModFix/>
            </a:blip>
            <a:stretch>
              <a:fillRect/>
            </a:stretch>
          </p:blipFill>
          <p:spPr>
            <a:xfrm>
              <a:off x="28575" y="1719627"/>
              <a:ext cx="7576326" cy="3419125"/>
            </a:xfrm>
            <a:prstGeom prst="rect">
              <a:avLst/>
            </a:prstGeom>
            <a:noFill/>
            <a:ln>
              <a:noFill/>
            </a:ln>
          </p:spPr>
        </p:pic>
        <p:sp>
          <p:nvSpPr>
            <p:cNvPr id="165" name="Google Shape;165;p29"/>
            <p:cNvSpPr/>
            <p:nvPr/>
          </p:nvSpPr>
          <p:spPr>
            <a:xfrm>
              <a:off x="586025" y="2176700"/>
              <a:ext cx="3012600" cy="199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598900" y="2402000"/>
              <a:ext cx="3012600" cy="199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a:off x="611775" y="2897675"/>
              <a:ext cx="6849300" cy="624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a:off x="586025" y="3657300"/>
              <a:ext cx="3791700" cy="1326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txBox="1"/>
            <p:nvPr/>
          </p:nvSpPr>
          <p:spPr>
            <a:xfrm>
              <a:off x="5027850" y="3715225"/>
              <a:ext cx="1480500" cy="3861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ODDS RATIOS</a:t>
              </a:r>
              <a:endParaRPr b="1">
                <a:solidFill>
                  <a:srgbClr val="0000FF"/>
                </a:solidFill>
              </a:endParaRPr>
            </a:p>
          </p:txBody>
        </p:sp>
        <p:sp>
          <p:nvSpPr>
            <p:cNvPr id="170" name="Google Shape;170;p29"/>
            <p:cNvSpPr txBox="1"/>
            <p:nvPr/>
          </p:nvSpPr>
          <p:spPr>
            <a:xfrm>
              <a:off x="5027850" y="4172425"/>
              <a:ext cx="1480500" cy="77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CONFIDENCE INTERVALS</a:t>
              </a:r>
              <a:endParaRPr b="1">
                <a:solidFill>
                  <a:srgbClr val="FF0000"/>
                </a:solidFill>
              </a:endParaRPr>
            </a:p>
          </p:txBody>
        </p:sp>
      </p:grpSp>
      <p:sp>
        <p:nvSpPr>
          <p:cNvPr id="171" name="Google Shape;171;p29"/>
          <p:cNvSpPr txBox="1"/>
          <p:nvPr/>
        </p:nvSpPr>
        <p:spPr>
          <a:xfrm>
            <a:off x="141850" y="213000"/>
            <a:ext cx="8542500" cy="102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t>Exponentiate the coefficients and confidence intervals to obtain interpretable odds ratios </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37925" y="1076975"/>
            <a:ext cx="5102275" cy="2426300"/>
          </a:xfrm>
          <a:prstGeom prst="rect">
            <a:avLst/>
          </a:prstGeom>
          <a:noFill/>
          <a:ln>
            <a:noFill/>
          </a:ln>
        </p:spPr>
      </p:pic>
      <p:sp>
        <p:nvSpPr>
          <p:cNvPr id="177" name="Google Shape;177;p30"/>
          <p:cNvSpPr txBox="1"/>
          <p:nvPr/>
        </p:nvSpPr>
        <p:spPr>
          <a:xfrm>
            <a:off x="5064350" y="896900"/>
            <a:ext cx="3993000" cy="4075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Intercept:</a:t>
            </a:r>
            <a:r>
              <a:rPr lang="en" sz="1000"/>
              <a:t> When all of the X variables are zero, the odds are .421 times as likely of developing the outcome of Y (Or we can take the inverse and state the they are 2.38 times as likely NOT to develop the outcome of Y). This is not statistically significant.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X1</a:t>
            </a:r>
            <a:r>
              <a:rPr lang="en" sz="1000"/>
              <a:t> (Binary): After controlling for all variables in the model, Those coded as 1 are 5.88 times as likely to develop the outcome of Y as compared to those coded 0. This is statistically significant.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X2 </a:t>
            </a:r>
            <a:r>
              <a:rPr lang="en" sz="1000"/>
              <a:t>(Continuous): After controlling for all variables in the model, For every one unit increase in X2, there is an expected increase of 0.918 times of developing Y (Or we can take the inverse and state that for every one unit increase in X2, there is a 1.09 increase in the odds of NOT developing the outcome of Y). This is not statistically significant.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X3 </a:t>
            </a:r>
            <a:r>
              <a:rPr lang="en" sz="1000"/>
              <a:t>(Continuous): After controlling for all variables in the model, For every one unit increase in X3, there is an expected increase of 0.856 times in the odds of developing Y (Or we can take the inverse and state that for every one unit increase in X2, there is a 1.17 increase in the odds of NOT developing the outcome of Y). This not is statistically significant.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X4 </a:t>
            </a:r>
            <a:r>
              <a:rPr lang="en" sz="1000"/>
              <a:t>(Continuous): After controlling for all variables in the model, For every one unit increase in X4, there is an expected increase of 1.81 times in the odds of developing Y. This is statistically significant. </a:t>
            </a:r>
            <a:endParaRPr sz="1000"/>
          </a:p>
        </p:txBody>
      </p:sp>
      <p:sp>
        <p:nvSpPr>
          <p:cNvPr id="178" name="Google Shape;178;p30"/>
          <p:cNvSpPr txBox="1"/>
          <p:nvPr>
            <p:ph type="title"/>
          </p:nvPr>
        </p:nvSpPr>
        <p:spPr>
          <a:xfrm>
            <a:off x="0" y="0"/>
            <a:ext cx="669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model interpretations</a:t>
            </a:r>
            <a:endParaRPr/>
          </a:p>
        </p:txBody>
      </p:sp>
      <p:sp>
        <p:nvSpPr>
          <p:cNvPr id="179" name="Google Shape;179;p30"/>
          <p:cNvSpPr txBox="1"/>
          <p:nvPr/>
        </p:nvSpPr>
        <p:spPr>
          <a:xfrm>
            <a:off x="211975" y="3839925"/>
            <a:ext cx="3732000" cy="1070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logistic regression, an effect is significant if the confidence interval </a:t>
            </a:r>
            <a:r>
              <a:rPr b="1" lang="en"/>
              <a:t>does not contain 1</a:t>
            </a:r>
            <a:r>
              <a:rPr lang="en"/>
              <a:t> (not zero, as in ols analyses; odds of 1 represent equal odds)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8200" y="48025"/>
            <a:ext cx="897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Examine deviance between models</a:t>
            </a:r>
            <a:endParaRPr/>
          </a:p>
        </p:txBody>
      </p:sp>
      <p:pic>
        <p:nvPicPr>
          <p:cNvPr id="185" name="Google Shape;185;p31"/>
          <p:cNvPicPr preferRelativeResize="0"/>
          <p:nvPr/>
        </p:nvPicPr>
        <p:blipFill>
          <a:blip r:embed="rId3">
            <a:alphaModFix/>
          </a:blip>
          <a:stretch>
            <a:fillRect/>
          </a:stretch>
        </p:blipFill>
        <p:spPr>
          <a:xfrm>
            <a:off x="76175" y="883749"/>
            <a:ext cx="4761424" cy="3228275"/>
          </a:xfrm>
          <a:prstGeom prst="rect">
            <a:avLst/>
          </a:prstGeom>
          <a:noFill/>
          <a:ln>
            <a:noFill/>
          </a:ln>
        </p:spPr>
      </p:pic>
      <p:sp>
        <p:nvSpPr>
          <p:cNvPr id="186" name="Google Shape;186;p31"/>
          <p:cNvSpPr txBox="1"/>
          <p:nvPr/>
        </p:nvSpPr>
        <p:spPr>
          <a:xfrm>
            <a:off x="4837600" y="1069125"/>
            <a:ext cx="4306500" cy="3042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This compares deviance, an estimate of model fit, between each model and the null model. The values represent: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X1 = model with just X1 vs. NULL model</a:t>
            </a:r>
            <a:endParaRPr/>
          </a:p>
          <a:p>
            <a:pPr indent="0" lvl="0" marL="0" rtl="0" algn="l">
              <a:spcBef>
                <a:spcPts val="0"/>
              </a:spcBef>
              <a:spcAft>
                <a:spcPts val="0"/>
              </a:spcAft>
              <a:buClr>
                <a:schemeClr val="dk1"/>
              </a:buClr>
              <a:buSzPts val="1100"/>
              <a:buFont typeface="Arial"/>
              <a:buNone/>
            </a:pPr>
            <a:r>
              <a:rPr lang="en"/>
              <a:t>X2 = model with X1 + X2 vs. NULL model</a:t>
            </a:r>
            <a:endParaRPr/>
          </a:p>
          <a:p>
            <a:pPr indent="0" lvl="0" marL="0" rtl="0" algn="l">
              <a:spcBef>
                <a:spcPts val="0"/>
              </a:spcBef>
              <a:spcAft>
                <a:spcPts val="0"/>
              </a:spcAft>
              <a:buClr>
                <a:schemeClr val="dk1"/>
              </a:buClr>
              <a:buSzPts val="1100"/>
              <a:buFont typeface="Arial"/>
              <a:buNone/>
            </a:pPr>
            <a:r>
              <a:rPr lang="en"/>
              <a:t>X3 = model with X1 + X2 + X3 vs. NULL model</a:t>
            </a:r>
            <a:endParaRPr/>
          </a:p>
          <a:p>
            <a:pPr indent="0" lvl="0" marL="0" rtl="0" algn="l">
              <a:spcBef>
                <a:spcPts val="0"/>
              </a:spcBef>
              <a:spcAft>
                <a:spcPts val="0"/>
              </a:spcAft>
              <a:buNone/>
            </a:pPr>
            <a:r>
              <a:rPr lang="en"/>
              <a:t>X4 = model with X1 + X2 + X3 + X4 vs. NULL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These comparisons tell us whether adding information to the null model leads to better prediction. In this case, the X2 and X3 models do not significantly improve model fit.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Logistic regression is used when you have a categorical outcome </a:t>
            </a:r>
            <a:endParaRPr/>
          </a:p>
          <a:p>
            <a:pPr indent="-342900" lvl="0" marL="457200" rtl="0" algn="l">
              <a:lnSpc>
                <a:spcPct val="200000"/>
              </a:lnSpc>
              <a:spcBef>
                <a:spcPts val="0"/>
              </a:spcBef>
              <a:spcAft>
                <a:spcPts val="0"/>
              </a:spcAft>
              <a:buSzPts val="1800"/>
              <a:buChar char="●"/>
            </a:pPr>
            <a:r>
              <a:rPr lang="en"/>
              <a:t>Uses a logit link to link the </a:t>
            </a:r>
            <a:r>
              <a:rPr lang="en"/>
              <a:t>categorical</a:t>
            </a:r>
            <a:r>
              <a:rPr lang="en"/>
              <a:t> outcome with the predictor </a:t>
            </a:r>
            <a:r>
              <a:rPr lang="en"/>
              <a:t>variables</a:t>
            </a:r>
            <a:endParaRPr/>
          </a:p>
          <a:p>
            <a:pPr indent="-342900" lvl="0" marL="457200" rtl="0" algn="l">
              <a:lnSpc>
                <a:spcPct val="200000"/>
              </a:lnSpc>
              <a:spcBef>
                <a:spcPts val="0"/>
              </a:spcBef>
              <a:spcAft>
                <a:spcPts val="0"/>
              </a:spcAft>
              <a:buSzPts val="1800"/>
              <a:buChar char="●"/>
            </a:pPr>
            <a:r>
              <a:rPr lang="en"/>
              <a:t>You can derive interpretable odds ratios from logistic regression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126425" y="118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McFadden’s </a:t>
            </a:r>
            <a:r>
              <a:rPr lang="en">
                <a:latin typeface="Calibri"/>
                <a:ea typeface="Calibri"/>
                <a:cs typeface="Calibri"/>
                <a:sym typeface="Calibri"/>
              </a:rPr>
              <a:t>R</a:t>
            </a:r>
            <a:r>
              <a:rPr baseline="30000" lang="en">
                <a:latin typeface="Calibri"/>
                <a:ea typeface="Calibri"/>
                <a:cs typeface="Calibri"/>
                <a:sym typeface="Calibri"/>
              </a:rPr>
              <a:t>2</a:t>
            </a:r>
            <a:r>
              <a:rPr lang="en">
                <a:latin typeface="Calibri"/>
                <a:ea typeface="Calibri"/>
                <a:cs typeface="Calibri"/>
                <a:sym typeface="Calibri"/>
              </a:rPr>
              <a:t> </a:t>
            </a:r>
            <a:endParaRPr/>
          </a:p>
        </p:txBody>
      </p:sp>
      <p:sp>
        <p:nvSpPr>
          <p:cNvPr id="192" name="Google Shape;192;p32"/>
          <p:cNvSpPr txBox="1"/>
          <p:nvPr>
            <p:ph idx="1" type="body"/>
          </p:nvPr>
        </p:nvSpPr>
        <p:spPr>
          <a:xfrm>
            <a:off x="5700425" y="850075"/>
            <a:ext cx="2946600" cy="23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On the previous slide, we showed how deviance comparisons give information about how each subsequent model compares to the null model.</a:t>
            </a:r>
            <a:endParaRPr sz="1600">
              <a:solidFill>
                <a:srgbClr val="000000"/>
              </a:solidFill>
            </a:endParaRPr>
          </a:p>
          <a:p>
            <a:pPr indent="0" lvl="0" marL="0" rtl="0" algn="l">
              <a:spcBef>
                <a:spcPts val="1600"/>
              </a:spcBef>
              <a:spcAft>
                <a:spcPts val="1600"/>
              </a:spcAft>
              <a:buNone/>
            </a:pPr>
            <a:r>
              <a:rPr lang="en" sz="1600">
                <a:solidFill>
                  <a:srgbClr val="000000"/>
                </a:solidFill>
              </a:rPr>
              <a:t>McFadde</a:t>
            </a:r>
            <a:r>
              <a:rPr lang="en" sz="1600">
                <a:solidFill>
                  <a:srgbClr val="000000"/>
                </a:solidFill>
                <a:latin typeface="Calibri"/>
                <a:ea typeface="Calibri"/>
                <a:cs typeface="Calibri"/>
                <a:sym typeface="Calibri"/>
              </a:rPr>
              <a:t>n’s </a:t>
            </a:r>
            <a:r>
              <a:rPr lang="en" sz="1600">
                <a:solidFill>
                  <a:schemeClr val="dk1"/>
                </a:solidFill>
                <a:latin typeface="Calibri"/>
                <a:ea typeface="Calibri"/>
                <a:cs typeface="Calibri"/>
                <a:sym typeface="Calibri"/>
              </a:rPr>
              <a:t>R</a:t>
            </a:r>
            <a:r>
              <a:rPr baseline="30000" lang="en" sz="1600">
                <a:solidFill>
                  <a:schemeClr val="dk1"/>
                </a:solidFill>
                <a:latin typeface="Calibri"/>
                <a:ea typeface="Calibri"/>
                <a:cs typeface="Calibri"/>
                <a:sym typeface="Calibri"/>
              </a:rPr>
              <a:t>2</a:t>
            </a:r>
            <a:r>
              <a:rPr lang="en" sz="1600">
                <a:solidFill>
                  <a:schemeClr val="dk1"/>
                </a:solidFill>
                <a:latin typeface="Calibri"/>
                <a:ea typeface="Calibri"/>
                <a:cs typeface="Calibri"/>
                <a:sym typeface="Calibri"/>
              </a:rPr>
              <a:t> </a:t>
            </a:r>
            <a:r>
              <a:rPr lang="en" sz="1600">
                <a:solidFill>
                  <a:srgbClr val="000000"/>
                </a:solidFill>
                <a:latin typeface="Calibri"/>
                <a:ea typeface="Calibri"/>
                <a:cs typeface="Calibri"/>
                <a:sym typeface="Calibri"/>
              </a:rPr>
              <a:t>all</a:t>
            </a:r>
            <a:r>
              <a:rPr lang="en" sz="1600">
                <a:solidFill>
                  <a:srgbClr val="000000"/>
                </a:solidFill>
              </a:rPr>
              <a:t>ows you to estimate the </a:t>
            </a:r>
            <a:r>
              <a:rPr i="1" lang="en" sz="1600">
                <a:solidFill>
                  <a:srgbClr val="000000"/>
                </a:solidFill>
              </a:rPr>
              <a:t>percent variance </a:t>
            </a:r>
            <a:r>
              <a:rPr lang="en" sz="1600">
                <a:solidFill>
                  <a:srgbClr val="000000"/>
                </a:solidFill>
              </a:rPr>
              <a:t>explained by each model, which can serve as an effect size.</a:t>
            </a:r>
            <a:endParaRPr sz="1600">
              <a:solidFill>
                <a:srgbClr val="000000"/>
              </a:solidFill>
            </a:endParaRPr>
          </a:p>
        </p:txBody>
      </p:sp>
      <p:sp>
        <p:nvSpPr>
          <p:cNvPr id="193" name="Google Shape;193;p32"/>
          <p:cNvSpPr txBox="1"/>
          <p:nvPr/>
        </p:nvSpPr>
        <p:spPr>
          <a:xfrm>
            <a:off x="188175" y="997700"/>
            <a:ext cx="5126100" cy="476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1800">
                <a:solidFill>
                  <a:schemeClr val="dk1"/>
                </a:solidFill>
                <a:latin typeface="Calibri"/>
                <a:ea typeface="Calibri"/>
                <a:cs typeface="Calibri"/>
                <a:sym typeface="Calibri"/>
              </a:rPr>
              <a:t>McFadden R</a:t>
            </a:r>
            <a:r>
              <a:rPr b="1" baseline="30000" lang="en" sz="1800">
                <a:solidFill>
                  <a:schemeClr val="dk1"/>
                </a:solidFill>
                <a:latin typeface="Calibri"/>
                <a:ea typeface="Calibri"/>
                <a:cs typeface="Calibri"/>
                <a:sym typeface="Calibri"/>
              </a:rPr>
              <a:t>2</a:t>
            </a:r>
            <a:r>
              <a:rPr b="1" lang="en" sz="1800">
                <a:solidFill>
                  <a:schemeClr val="dk1"/>
                </a:solidFill>
                <a:latin typeface="Calibri"/>
                <a:ea typeface="Calibri"/>
                <a:cs typeface="Calibri"/>
                <a:sym typeface="Calibri"/>
              </a:rPr>
              <a:t> =  1-(</a:t>
            </a:r>
            <a:r>
              <a:rPr b="1" lang="en" sz="1800">
                <a:solidFill>
                  <a:schemeClr val="dk1"/>
                </a:solidFill>
                <a:highlight>
                  <a:srgbClr val="D5A6BD"/>
                </a:highlight>
                <a:latin typeface="Calibri"/>
                <a:ea typeface="Calibri"/>
                <a:cs typeface="Calibri"/>
                <a:sym typeface="Calibri"/>
              </a:rPr>
              <a:t>Deviance model</a:t>
            </a:r>
            <a:r>
              <a:rPr b="1" lang="en" sz="1800">
                <a:solidFill>
                  <a:schemeClr val="dk1"/>
                </a:solidFill>
                <a:latin typeface="Calibri"/>
                <a:ea typeface="Calibri"/>
                <a:cs typeface="Calibri"/>
                <a:sym typeface="Calibri"/>
              </a:rPr>
              <a:t>/</a:t>
            </a:r>
            <a:r>
              <a:rPr b="1" lang="en" sz="1800">
                <a:solidFill>
                  <a:schemeClr val="dk1"/>
                </a:solidFill>
                <a:highlight>
                  <a:srgbClr val="4A86E8"/>
                </a:highlight>
                <a:latin typeface="Calibri"/>
                <a:ea typeface="Calibri"/>
                <a:cs typeface="Calibri"/>
                <a:sym typeface="Calibri"/>
              </a:rPr>
              <a:t>Deviance Null</a:t>
            </a:r>
            <a:r>
              <a:rPr b="1" lang="en"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p:txBody>
      </p:sp>
      <p:pic>
        <p:nvPicPr>
          <p:cNvPr id="194" name="Google Shape;194;p32"/>
          <p:cNvPicPr preferRelativeResize="0"/>
          <p:nvPr/>
        </p:nvPicPr>
        <p:blipFill>
          <a:blip r:embed="rId3">
            <a:alphaModFix/>
          </a:blip>
          <a:stretch>
            <a:fillRect/>
          </a:stretch>
        </p:blipFill>
        <p:spPr>
          <a:xfrm>
            <a:off x="302875" y="1660125"/>
            <a:ext cx="4620299" cy="3132599"/>
          </a:xfrm>
          <a:prstGeom prst="rect">
            <a:avLst/>
          </a:prstGeom>
          <a:noFill/>
          <a:ln>
            <a:noFill/>
          </a:ln>
        </p:spPr>
      </p:pic>
      <p:sp>
        <p:nvSpPr>
          <p:cNvPr id="195" name="Google Shape;195;p32"/>
          <p:cNvSpPr/>
          <p:nvPr/>
        </p:nvSpPr>
        <p:spPr>
          <a:xfrm>
            <a:off x="2699925" y="3855425"/>
            <a:ext cx="432300" cy="572700"/>
          </a:xfrm>
          <a:prstGeom prst="rect">
            <a:avLst/>
          </a:prstGeom>
          <a:noFill/>
          <a:ln cap="flat" cmpd="sng" w="28575">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32"/>
          <p:cNvCxnSpPr>
            <a:endCxn id="195" idx="1"/>
          </p:cNvCxnSpPr>
          <p:nvPr/>
        </p:nvCxnSpPr>
        <p:spPr>
          <a:xfrm>
            <a:off x="2223525" y="1464575"/>
            <a:ext cx="476400" cy="2677200"/>
          </a:xfrm>
          <a:prstGeom prst="straightConnector1">
            <a:avLst/>
          </a:prstGeom>
          <a:noFill/>
          <a:ln cap="flat" cmpd="sng" w="28575">
            <a:solidFill>
              <a:srgbClr val="D5A6BD"/>
            </a:solidFill>
            <a:prstDash val="solid"/>
            <a:round/>
            <a:headEnd len="med" w="med" type="none"/>
            <a:tailEnd len="med" w="med" type="triangle"/>
          </a:ln>
        </p:spPr>
      </p:cxnSp>
      <p:sp>
        <p:nvSpPr>
          <p:cNvPr id="197" name="Google Shape;197;p32"/>
          <p:cNvSpPr/>
          <p:nvPr/>
        </p:nvSpPr>
        <p:spPr>
          <a:xfrm>
            <a:off x="2699925" y="3696425"/>
            <a:ext cx="476400" cy="1590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32"/>
          <p:cNvCxnSpPr>
            <a:endCxn id="197" idx="3"/>
          </p:cNvCxnSpPr>
          <p:nvPr/>
        </p:nvCxnSpPr>
        <p:spPr>
          <a:xfrm flipH="1">
            <a:off x="3176325" y="1429325"/>
            <a:ext cx="1270500" cy="2346600"/>
          </a:xfrm>
          <a:prstGeom prst="straightConnector1">
            <a:avLst/>
          </a:prstGeom>
          <a:noFill/>
          <a:ln cap="flat" cmpd="sng" w="28575">
            <a:solidFill>
              <a:srgbClr val="4A86E8"/>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117625" y="100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Logistic regression: McFadden’s </a:t>
            </a:r>
            <a:r>
              <a:rPr lang="en">
                <a:latin typeface="Calibri"/>
                <a:ea typeface="Calibri"/>
                <a:cs typeface="Calibri"/>
                <a:sym typeface="Calibri"/>
              </a:rPr>
              <a:t>R</a:t>
            </a:r>
            <a:r>
              <a:rPr baseline="30000" lang="en">
                <a:latin typeface="Calibri"/>
                <a:ea typeface="Calibri"/>
                <a:cs typeface="Calibri"/>
                <a:sym typeface="Calibri"/>
              </a:rPr>
              <a:t>2</a:t>
            </a:r>
            <a:r>
              <a:rPr lang="en">
                <a:latin typeface="Calibri"/>
                <a:ea typeface="Calibri"/>
                <a:cs typeface="Calibri"/>
                <a:sym typeface="Calibri"/>
              </a:rPr>
              <a:t> </a:t>
            </a:r>
            <a:endParaRPr/>
          </a:p>
        </p:txBody>
      </p:sp>
      <p:sp>
        <p:nvSpPr>
          <p:cNvPr id="204" name="Google Shape;204;p33"/>
          <p:cNvSpPr txBox="1"/>
          <p:nvPr>
            <p:ph idx="1" type="body"/>
          </p:nvPr>
        </p:nvSpPr>
        <p:spPr>
          <a:xfrm>
            <a:off x="170525" y="728850"/>
            <a:ext cx="8520600" cy="12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the McFadden’s R</a:t>
            </a:r>
            <a:r>
              <a:rPr baseline="30000" lang="en"/>
              <a:t>2</a:t>
            </a:r>
            <a:r>
              <a:rPr lang="en"/>
              <a:t> values to compare changes in the percent of variance in Y for the addition of each variable, like we do in OLS hierarchical regression comparisons: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5" name="Google Shape;205;p33"/>
          <p:cNvPicPr preferRelativeResize="0"/>
          <p:nvPr/>
        </p:nvPicPr>
        <p:blipFill>
          <a:blip r:embed="rId3">
            <a:alphaModFix/>
          </a:blip>
          <a:stretch>
            <a:fillRect/>
          </a:stretch>
        </p:blipFill>
        <p:spPr>
          <a:xfrm>
            <a:off x="170525" y="2020350"/>
            <a:ext cx="4007038" cy="3123150"/>
          </a:xfrm>
          <a:prstGeom prst="rect">
            <a:avLst/>
          </a:prstGeom>
          <a:noFill/>
          <a:ln>
            <a:noFill/>
          </a:ln>
        </p:spPr>
      </p:pic>
      <p:sp>
        <p:nvSpPr>
          <p:cNvPr id="206" name="Google Shape;206;p33"/>
          <p:cNvSpPr txBox="1"/>
          <p:nvPr/>
        </p:nvSpPr>
        <p:spPr>
          <a:xfrm>
            <a:off x="4572000" y="2020350"/>
            <a:ext cx="4321200" cy="2088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Percent variance explained in 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Model 1 (Y~X1) = 17.02</a:t>
            </a:r>
            <a:endParaRPr sz="1800"/>
          </a:p>
          <a:p>
            <a:pPr indent="0" lvl="0" marL="0" rtl="0" algn="l">
              <a:spcBef>
                <a:spcPts val="0"/>
              </a:spcBef>
              <a:spcAft>
                <a:spcPts val="0"/>
              </a:spcAft>
              <a:buNone/>
            </a:pPr>
            <a:r>
              <a:rPr lang="en" sz="1800">
                <a:solidFill>
                  <a:schemeClr val="dk1"/>
                </a:solidFill>
              </a:rPr>
              <a:t>Model 2 (Y~X1+X2) = 17.26</a:t>
            </a:r>
            <a:endParaRPr sz="1800">
              <a:solidFill>
                <a:schemeClr val="dk1"/>
              </a:solidFill>
            </a:endParaRPr>
          </a:p>
          <a:p>
            <a:pPr indent="0" lvl="0" marL="0" rtl="0" algn="l">
              <a:spcBef>
                <a:spcPts val="0"/>
              </a:spcBef>
              <a:spcAft>
                <a:spcPts val="0"/>
              </a:spcAft>
              <a:buNone/>
            </a:pPr>
            <a:r>
              <a:rPr lang="en" sz="1800">
                <a:solidFill>
                  <a:schemeClr val="dk1"/>
                </a:solidFill>
              </a:rPr>
              <a:t>Model 3 (Y~X1+X2+X3) = 19.07</a:t>
            </a:r>
            <a:endParaRPr sz="1800">
              <a:solidFill>
                <a:schemeClr val="dk1"/>
              </a:solidFill>
            </a:endParaRPr>
          </a:p>
          <a:p>
            <a:pPr indent="0" lvl="0" marL="0" rtl="0" algn="l">
              <a:spcBef>
                <a:spcPts val="0"/>
              </a:spcBef>
              <a:spcAft>
                <a:spcPts val="0"/>
              </a:spcAft>
              <a:buNone/>
            </a:pPr>
            <a:r>
              <a:rPr lang="en" sz="1800">
                <a:solidFill>
                  <a:schemeClr val="dk1"/>
                </a:solidFill>
              </a:rPr>
              <a:t>Model 4(Y~X1 + X2 + X3 + X4) = 23.47</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76200" y="80175"/>
            <a:ext cx="899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Part 3: Compare results from OLS vs. logistic regression</a:t>
            </a:r>
            <a:endParaRPr sz="2700"/>
          </a:p>
        </p:txBody>
      </p:sp>
      <p:sp>
        <p:nvSpPr>
          <p:cNvPr id="212" name="Google Shape;212;p34"/>
          <p:cNvSpPr txBox="1"/>
          <p:nvPr>
            <p:ph idx="1" type="body"/>
          </p:nvPr>
        </p:nvSpPr>
        <p:spPr>
          <a:xfrm>
            <a:off x="51750" y="4473650"/>
            <a:ext cx="902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While</a:t>
            </a:r>
            <a:r>
              <a:rPr lang="en" sz="1500"/>
              <a:t> the results are similar, logistic regression is preferred because it provides concrete, meaningful interpretations.</a:t>
            </a:r>
            <a:endParaRPr sz="1500"/>
          </a:p>
        </p:txBody>
      </p:sp>
      <p:sp>
        <p:nvSpPr>
          <p:cNvPr id="213" name="Google Shape;213;p34"/>
          <p:cNvSpPr txBox="1"/>
          <p:nvPr/>
        </p:nvSpPr>
        <p:spPr>
          <a:xfrm>
            <a:off x="60650" y="714650"/>
            <a:ext cx="4461600" cy="37590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OLS regression</a:t>
            </a:r>
            <a:endParaRPr/>
          </a:p>
        </p:txBody>
      </p:sp>
      <p:sp>
        <p:nvSpPr>
          <p:cNvPr id="214" name="Google Shape;214;p34"/>
          <p:cNvSpPr txBox="1"/>
          <p:nvPr/>
        </p:nvSpPr>
        <p:spPr>
          <a:xfrm>
            <a:off x="4692175" y="714650"/>
            <a:ext cx="4382400" cy="37590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Logistic</a:t>
            </a:r>
            <a:r>
              <a:rPr lang="en"/>
              <a:t> regression</a:t>
            </a:r>
            <a:endParaRPr/>
          </a:p>
        </p:txBody>
      </p:sp>
      <p:pic>
        <p:nvPicPr>
          <p:cNvPr id="215" name="Google Shape;215;p34"/>
          <p:cNvPicPr preferRelativeResize="0"/>
          <p:nvPr/>
        </p:nvPicPr>
        <p:blipFill>
          <a:blip r:embed="rId3">
            <a:alphaModFix/>
          </a:blip>
          <a:stretch>
            <a:fillRect/>
          </a:stretch>
        </p:blipFill>
        <p:spPr>
          <a:xfrm>
            <a:off x="4803400" y="1094750"/>
            <a:ext cx="4237099" cy="1773274"/>
          </a:xfrm>
          <a:prstGeom prst="rect">
            <a:avLst/>
          </a:prstGeom>
          <a:noFill/>
          <a:ln>
            <a:noFill/>
          </a:ln>
        </p:spPr>
      </p:pic>
      <p:sp>
        <p:nvSpPr>
          <p:cNvPr id="216" name="Google Shape;216;p34"/>
          <p:cNvSpPr txBox="1"/>
          <p:nvPr/>
        </p:nvSpPr>
        <p:spPr>
          <a:xfrm>
            <a:off x="4912013" y="3105525"/>
            <a:ext cx="3359700" cy="1215600"/>
          </a:xfrm>
          <a:prstGeom prst="rect">
            <a:avLst/>
          </a:prstGeom>
          <a:solidFill>
            <a:srgbClr val="D0E0E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Percent variance explained in 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Model 1 (Y~X1) = 17.02</a:t>
            </a:r>
            <a:endParaRPr sz="1200"/>
          </a:p>
          <a:p>
            <a:pPr indent="0" lvl="0" marL="0" rtl="0" algn="l">
              <a:spcBef>
                <a:spcPts val="0"/>
              </a:spcBef>
              <a:spcAft>
                <a:spcPts val="0"/>
              </a:spcAft>
              <a:buNone/>
            </a:pPr>
            <a:r>
              <a:rPr lang="en" sz="1200">
                <a:solidFill>
                  <a:schemeClr val="dk1"/>
                </a:solidFill>
              </a:rPr>
              <a:t>Model 2 (Y~X1+X2) = 17.26</a:t>
            </a:r>
            <a:endParaRPr sz="1200">
              <a:solidFill>
                <a:schemeClr val="dk1"/>
              </a:solidFill>
            </a:endParaRPr>
          </a:p>
          <a:p>
            <a:pPr indent="0" lvl="0" marL="0" rtl="0" algn="l">
              <a:spcBef>
                <a:spcPts val="0"/>
              </a:spcBef>
              <a:spcAft>
                <a:spcPts val="0"/>
              </a:spcAft>
              <a:buNone/>
            </a:pPr>
            <a:r>
              <a:rPr lang="en" sz="1200">
                <a:solidFill>
                  <a:schemeClr val="dk1"/>
                </a:solidFill>
              </a:rPr>
              <a:t>Model 3 (Y~X1+X2+X3) = 19.07</a:t>
            </a:r>
            <a:endParaRPr sz="1200">
              <a:solidFill>
                <a:schemeClr val="dk1"/>
              </a:solidFill>
            </a:endParaRPr>
          </a:p>
          <a:p>
            <a:pPr indent="0" lvl="0" marL="0" rtl="0" algn="l">
              <a:spcBef>
                <a:spcPts val="0"/>
              </a:spcBef>
              <a:spcAft>
                <a:spcPts val="0"/>
              </a:spcAft>
              <a:buNone/>
            </a:pPr>
            <a:r>
              <a:rPr lang="en" sz="1200">
                <a:solidFill>
                  <a:schemeClr val="dk1"/>
                </a:solidFill>
              </a:rPr>
              <a:t>Model 4(Y~X1 + X2 + X3 + X4) = 23.47</a:t>
            </a:r>
            <a:endParaRPr sz="1200">
              <a:solidFill>
                <a:schemeClr val="dk1"/>
              </a:solidFill>
            </a:endParaRPr>
          </a:p>
        </p:txBody>
      </p:sp>
      <p:pic>
        <p:nvPicPr>
          <p:cNvPr id="217" name="Google Shape;217;p34"/>
          <p:cNvPicPr preferRelativeResize="0"/>
          <p:nvPr/>
        </p:nvPicPr>
        <p:blipFill>
          <a:blip r:embed="rId4">
            <a:alphaModFix/>
          </a:blip>
          <a:stretch>
            <a:fillRect/>
          </a:stretch>
        </p:blipFill>
        <p:spPr>
          <a:xfrm>
            <a:off x="123075" y="1140025"/>
            <a:ext cx="4382399" cy="1397283"/>
          </a:xfrm>
          <a:prstGeom prst="rect">
            <a:avLst/>
          </a:prstGeom>
          <a:noFill/>
          <a:ln>
            <a:noFill/>
          </a:ln>
        </p:spPr>
      </p:pic>
      <p:sp>
        <p:nvSpPr>
          <p:cNvPr id="218" name="Google Shape;218;p34"/>
          <p:cNvSpPr txBox="1"/>
          <p:nvPr/>
        </p:nvSpPr>
        <p:spPr>
          <a:xfrm>
            <a:off x="729500" y="3024450"/>
            <a:ext cx="3123900" cy="1254600"/>
          </a:xfrm>
          <a:prstGeom prst="rect">
            <a:avLst/>
          </a:prstGeom>
          <a:solidFill>
            <a:srgbClr val="D0E0E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Percent variance explained in 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Model 1 (Y~X1) = 19.31</a:t>
            </a:r>
            <a:endParaRPr sz="1200"/>
          </a:p>
          <a:p>
            <a:pPr indent="0" lvl="0" marL="0" rtl="0" algn="l">
              <a:spcBef>
                <a:spcPts val="0"/>
              </a:spcBef>
              <a:spcAft>
                <a:spcPts val="0"/>
              </a:spcAft>
              <a:buNone/>
            </a:pPr>
            <a:r>
              <a:rPr lang="en" sz="1200">
                <a:solidFill>
                  <a:schemeClr val="dk1"/>
                </a:solidFill>
              </a:rPr>
              <a:t>Model 2 (Y~X1+X2) = 19.58</a:t>
            </a:r>
            <a:endParaRPr sz="1200">
              <a:solidFill>
                <a:schemeClr val="dk1"/>
              </a:solidFill>
            </a:endParaRPr>
          </a:p>
          <a:p>
            <a:pPr indent="0" lvl="0" marL="0" rtl="0" algn="l">
              <a:spcBef>
                <a:spcPts val="0"/>
              </a:spcBef>
              <a:spcAft>
                <a:spcPts val="0"/>
              </a:spcAft>
              <a:buNone/>
            </a:pPr>
            <a:r>
              <a:rPr lang="en" sz="1200">
                <a:solidFill>
                  <a:schemeClr val="dk1"/>
                </a:solidFill>
              </a:rPr>
              <a:t>Model 3 (Y~X1+X2+X3) = 21.64</a:t>
            </a:r>
            <a:endParaRPr sz="1200">
              <a:solidFill>
                <a:schemeClr val="dk1"/>
              </a:solidFill>
            </a:endParaRPr>
          </a:p>
          <a:p>
            <a:pPr indent="0" lvl="0" marL="0" rtl="0" algn="l">
              <a:spcBef>
                <a:spcPts val="0"/>
              </a:spcBef>
              <a:spcAft>
                <a:spcPts val="0"/>
              </a:spcAft>
              <a:buNone/>
            </a:pPr>
            <a:r>
              <a:rPr lang="en" sz="1200">
                <a:solidFill>
                  <a:schemeClr val="dk1"/>
                </a:solidFill>
              </a:rPr>
              <a:t>Model 4(Y~X1 + X2 + X3 + X4) = 26.87</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74550" y="17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Odds Ratios </a:t>
            </a:r>
            <a:endParaRPr/>
          </a:p>
        </p:txBody>
      </p:sp>
      <p:sp>
        <p:nvSpPr>
          <p:cNvPr id="67" name="Google Shape;67;p15"/>
          <p:cNvSpPr txBox="1"/>
          <p:nvPr>
            <p:ph idx="1" type="body"/>
          </p:nvPr>
        </p:nvSpPr>
        <p:spPr>
          <a:xfrm>
            <a:off x="311700" y="1003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Probability and odds ratios are fundamental for logistic regression</a:t>
            </a:r>
            <a:endParaRPr/>
          </a:p>
          <a:p>
            <a:pPr indent="-342900" lvl="0" marL="457200" rtl="0" algn="l">
              <a:spcBef>
                <a:spcPts val="1600"/>
              </a:spcBef>
              <a:spcAft>
                <a:spcPts val="0"/>
              </a:spcAft>
              <a:buSzPts val="1800"/>
              <a:buChar char="-"/>
            </a:pPr>
            <a:r>
              <a:rPr lang="en"/>
              <a:t>A proportion can serve as an estimate for the probability (aka </a:t>
            </a:r>
            <a:r>
              <a:rPr i="1" lang="en"/>
              <a:t>risk</a:t>
            </a:r>
            <a:r>
              <a:rPr lang="en"/>
              <a:t>) of an event</a:t>
            </a:r>
            <a:endParaRPr/>
          </a:p>
          <a:p>
            <a:pPr indent="-317500" lvl="1" marL="914400" rtl="0" algn="l">
              <a:spcBef>
                <a:spcPts val="0"/>
              </a:spcBef>
              <a:spcAft>
                <a:spcPts val="0"/>
              </a:spcAft>
              <a:buSzPts val="1400"/>
              <a:buChar char="-"/>
            </a:pPr>
            <a:r>
              <a:rPr lang="en"/>
              <a:t>E.g., If 75% of students who studied received a passing grade, the probability, or risk, of a randomly sampled student who studied getting a passing grade is 0.75</a:t>
            </a:r>
            <a:endParaRPr/>
          </a:p>
          <a:p>
            <a:pPr indent="-342900" lvl="0" marL="457200" rtl="0" algn="l">
              <a:spcBef>
                <a:spcPts val="0"/>
              </a:spcBef>
              <a:spcAft>
                <a:spcPts val="0"/>
              </a:spcAft>
              <a:buSzPts val="1800"/>
              <a:buChar char="-"/>
            </a:pPr>
            <a:r>
              <a:rPr lang="en"/>
              <a:t>Risk Ratios (aka relative risk) allow us to compare probability or risk </a:t>
            </a:r>
            <a:r>
              <a:rPr i="1" lang="en"/>
              <a:t>across multiple groups</a:t>
            </a:r>
            <a:endParaRPr i="1"/>
          </a:p>
          <a:p>
            <a:pPr indent="-317500" lvl="1" marL="914400" rtl="0" algn="l">
              <a:spcBef>
                <a:spcPts val="0"/>
              </a:spcBef>
              <a:spcAft>
                <a:spcPts val="0"/>
              </a:spcAft>
              <a:buSzPts val="1400"/>
              <a:buChar char="-"/>
            </a:pPr>
            <a:r>
              <a:rPr lang="en"/>
              <a:t>RR = (Probability of group 1/probability of group 2) → risk of outcome for one group compared to another group</a:t>
            </a:r>
            <a:endParaRPr/>
          </a:p>
          <a:p>
            <a:pPr indent="-342900" lvl="0" marL="457200" rtl="0" algn="l">
              <a:spcBef>
                <a:spcPts val="0"/>
              </a:spcBef>
              <a:spcAft>
                <a:spcPts val="0"/>
              </a:spcAft>
              <a:buSzPts val="1800"/>
              <a:buChar char="-"/>
            </a:pPr>
            <a:r>
              <a:rPr lang="en"/>
              <a:t>Odds Ratios = another way to describe the </a:t>
            </a:r>
            <a:r>
              <a:rPr lang="en"/>
              <a:t>likelihood</a:t>
            </a:r>
            <a:r>
              <a:rPr lang="en"/>
              <a:t> of an event</a:t>
            </a:r>
            <a:endParaRPr/>
          </a:p>
          <a:p>
            <a:pPr indent="-317500" lvl="1" marL="914400" rtl="0" algn="l">
              <a:spcBef>
                <a:spcPts val="0"/>
              </a:spcBef>
              <a:spcAft>
                <a:spcPts val="0"/>
              </a:spcAft>
              <a:buSzPts val="1400"/>
              <a:buChar char="-"/>
            </a:pPr>
            <a:r>
              <a:rPr lang="en"/>
              <a:t>OR = (chances event will occur)/(chances event will not occur) → odds that the outcome will occur</a:t>
            </a:r>
            <a:endParaRPr/>
          </a:p>
          <a:p>
            <a:pPr indent="0" lvl="0" marL="914400" rtl="0" algn="l">
              <a:spcBef>
                <a:spcPts val="1600"/>
              </a:spcBef>
              <a:spcAft>
                <a:spcPts val="1600"/>
              </a:spcAft>
              <a:buNone/>
            </a:pPr>
            <a:r>
              <a:t/>
            </a:r>
            <a:endParaRPr>
              <a:highlight>
                <a:srgbClr val="FF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5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Libraries</a:t>
            </a:r>
            <a:endParaRPr/>
          </a:p>
        </p:txBody>
      </p:sp>
      <p:pic>
        <p:nvPicPr>
          <p:cNvPr id="73" name="Google Shape;73;p16"/>
          <p:cNvPicPr preferRelativeResize="0"/>
          <p:nvPr/>
        </p:nvPicPr>
        <p:blipFill>
          <a:blip r:embed="rId3">
            <a:alphaModFix/>
          </a:blip>
          <a:stretch>
            <a:fillRect/>
          </a:stretch>
        </p:blipFill>
        <p:spPr>
          <a:xfrm>
            <a:off x="728500" y="1144150"/>
            <a:ext cx="5923000" cy="229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38688" y="7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in data</a:t>
            </a:r>
            <a:endParaRPr/>
          </a:p>
        </p:txBody>
      </p:sp>
      <p:pic>
        <p:nvPicPr>
          <p:cNvPr id="79" name="Google Shape;79;p17"/>
          <p:cNvPicPr preferRelativeResize="0"/>
          <p:nvPr/>
        </p:nvPicPr>
        <p:blipFill>
          <a:blip r:embed="rId3">
            <a:alphaModFix/>
          </a:blip>
          <a:stretch>
            <a:fillRect/>
          </a:stretch>
        </p:blipFill>
        <p:spPr>
          <a:xfrm>
            <a:off x="138700" y="920900"/>
            <a:ext cx="5153724" cy="3397300"/>
          </a:xfrm>
          <a:prstGeom prst="rect">
            <a:avLst/>
          </a:prstGeom>
          <a:noFill/>
          <a:ln>
            <a:noFill/>
          </a:ln>
        </p:spPr>
      </p:pic>
      <p:sp>
        <p:nvSpPr>
          <p:cNvPr id="80" name="Google Shape;80;p17"/>
          <p:cNvSpPr txBox="1"/>
          <p:nvPr/>
        </p:nvSpPr>
        <p:spPr>
          <a:xfrm>
            <a:off x="5517225" y="725000"/>
            <a:ext cx="3445500" cy="3926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This is a simulated dataset with N=164 and 5 variables: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800">
                <a:solidFill>
                  <a:schemeClr val="dk1"/>
                </a:solidFill>
                <a:latin typeface="Calibri"/>
                <a:ea typeface="Calibri"/>
                <a:cs typeface="Calibri"/>
                <a:sym typeface="Calibri"/>
              </a:rPr>
              <a:t>Y:</a:t>
            </a:r>
            <a:r>
              <a:rPr lang="en" sz="1800">
                <a:solidFill>
                  <a:schemeClr val="dk1"/>
                </a:solidFill>
                <a:latin typeface="Calibri"/>
                <a:ea typeface="Calibri"/>
                <a:cs typeface="Calibri"/>
                <a:sym typeface="Calibri"/>
              </a:rPr>
              <a:t> </a:t>
            </a:r>
            <a:r>
              <a:rPr i="1" lang="en" sz="1800" u="sng">
                <a:solidFill>
                  <a:schemeClr val="dk1"/>
                </a:solidFill>
                <a:latin typeface="Calibri"/>
                <a:ea typeface="Calibri"/>
                <a:cs typeface="Calibri"/>
                <a:sym typeface="Calibri"/>
              </a:rPr>
              <a:t>A binary categorical variable</a:t>
            </a:r>
            <a:r>
              <a:rPr lang="en" sz="1800">
                <a:solidFill>
                  <a:schemeClr val="dk1"/>
                </a:solidFill>
                <a:latin typeface="Calibri"/>
                <a:ea typeface="Calibri"/>
                <a:cs typeface="Calibri"/>
                <a:sym typeface="Calibri"/>
              </a:rPr>
              <a:t> (Coded as 0 or 1).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800">
                <a:solidFill>
                  <a:schemeClr val="dk1"/>
                </a:solidFill>
                <a:latin typeface="Calibri"/>
                <a:ea typeface="Calibri"/>
                <a:cs typeface="Calibri"/>
                <a:sym typeface="Calibri"/>
              </a:rPr>
              <a:t>X1</a:t>
            </a:r>
            <a:r>
              <a:rPr lang="en" sz="1800">
                <a:solidFill>
                  <a:schemeClr val="dk1"/>
                </a:solidFill>
                <a:latin typeface="Calibri"/>
                <a:ea typeface="Calibri"/>
                <a:cs typeface="Calibri"/>
                <a:sym typeface="Calibri"/>
              </a:rPr>
              <a:t>: A binary variable (Coded as 0 or 1)</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800">
                <a:solidFill>
                  <a:schemeClr val="dk1"/>
                </a:solidFill>
                <a:latin typeface="Calibri"/>
                <a:ea typeface="Calibri"/>
                <a:cs typeface="Calibri"/>
                <a:sym typeface="Calibri"/>
              </a:rPr>
              <a:t>X2: </a:t>
            </a:r>
            <a:r>
              <a:rPr lang="en" sz="1800">
                <a:solidFill>
                  <a:schemeClr val="dk1"/>
                </a:solidFill>
                <a:latin typeface="Calibri"/>
                <a:ea typeface="Calibri"/>
                <a:cs typeface="Calibri"/>
                <a:sym typeface="Calibri"/>
              </a:rPr>
              <a:t>A continuous variable ranging from 0 to 10</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800">
                <a:solidFill>
                  <a:schemeClr val="dk1"/>
                </a:solidFill>
                <a:latin typeface="Calibri"/>
                <a:ea typeface="Calibri"/>
                <a:cs typeface="Calibri"/>
                <a:sym typeface="Calibri"/>
              </a:rPr>
              <a:t>X3:</a:t>
            </a:r>
            <a:r>
              <a:rPr lang="en" sz="1800">
                <a:solidFill>
                  <a:schemeClr val="dk1"/>
                </a:solidFill>
                <a:latin typeface="Calibri"/>
                <a:ea typeface="Calibri"/>
                <a:cs typeface="Calibri"/>
                <a:sym typeface="Calibri"/>
              </a:rPr>
              <a:t> A continuous variable ranging from 0 to 5</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800">
                <a:solidFill>
                  <a:schemeClr val="dk1"/>
                </a:solidFill>
                <a:latin typeface="Calibri"/>
                <a:ea typeface="Calibri"/>
                <a:cs typeface="Calibri"/>
                <a:sym typeface="Calibri"/>
              </a:rPr>
              <a:t>X4: </a:t>
            </a:r>
            <a:r>
              <a:rPr lang="en" sz="1800">
                <a:solidFill>
                  <a:schemeClr val="dk1"/>
                </a:solidFill>
                <a:latin typeface="Calibri"/>
                <a:ea typeface="Calibri"/>
                <a:cs typeface="Calibri"/>
                <a:sym typeface="Calibri"/>
              </a:rPr>
              <a:t>A continuous variable ranging from 0 to 4</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107450" y="64975"/>
            <a:ext cx="8520600" cy="84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Goals for this activity:</a:t>
            </a:r>
            <a:endParaRPr sz="3600"/>
          </a:p>
        </p:txBody>
      </p:sp>
      <p:sp>
        <p:nvSpPr>
          <p:cNvPr id="86" name="Google Shape;86;p18"/>
          <p:cNvSpPr txBox="1"/>
          <p:nvPr>
            <p:ph idx="1" type="subTitle"/>
          </p:nvPr>
        </p:nvSpPr>
        <p:spPr>
          <a:xfrm>
            <a:off x="256000" y="977275"/>
            <a:ext cx="8520600" cy="792600"/>
          </a:xfrm>
          <a:prstGeom prst="rect">
            <a:avLst/>
          </a:prstGeom>
        </p:spPr>
        <p:txBody>
          <a:bodyPr anchorCtr="0" anchor="t" bIns="91425" lIns="91425" spcFirstLastPara="1" rIns="91425" wrap="square" tIns="91425">
            <a:noAutofit/>
          </a:bodyPr>
          <a:lstStyle/>
          <a:p>
            <a:pPr indent="-393700" lvl="0" marL="457200" rtl="0" algn="l">
              <a:spcBef>
                <a:spcPts val="1500"/>
              </a:spcBef>
              <a:spcAft>
                <a:spcPts val="0"/>
              </a:spcAft>
              <a:buSzPts val="2600"/>
              <a:buAutoNum type="arabicParenR"/>
            </a:pPr>
            <a:r>
              <a:rPr lang="en" sz="2600"/>
              <a:t>Regress Y on all of the predictor (X) variables using OLS multiple regression and interpret the results.</a:t>
            </a:r>
            <a:endParaRPr sz="2600"/>
          </a:p>
          <a:p>
            <a:pPr indent="-393700" lvl="0" marL="457200" rtl="0" algn="l">
              <a:spcBef>
                <a:spcPts val="1500"/>
              </a:spcBef>
              <a:spcAft>
                <a:spcPts val="0"/>
              </a:spcAft>
              <a:buSzPts val="2600"/>
              <a:buAutoNum type="arabicParenR"/>
            </a:pPr>
            <a:r>
              <a:rPr lang="en" sz="2600"/>
              <a:t>Regress Y on all of the predictor (X) variables using logistic regression and interpret the results</a:t>
            </a:r>
            <a:endParaRPr sz="2600"/>
          </a:p>
          <a:p>
            <a:pPr indent="-393700" lvl="0" marL="457200" rtl="0" algn="l">
              <a:spcBef>
                <a:spcPts val="1500"/>
              </a:spcBef>
              <a:spcAft>
                <a:spcPts val="1000"/>
              </a:spcAft>
              <a:buSzPts val="2600"/>
              <a:buAutoNum type="arabicParenR"/>
            </a:pPr>
            <a:r>
              <a:rPr lang="en" sz="2600"/>
              <a:t>Compare the results from the two analytic approaches</a:t>
            </a:r>
            <a:endParaRPr sz="2600"/>
          </a:p>
        </p:txBody>
      </p:sp>
      <p:sp>
        <p:nvSpPr>
          <p:cNvPr id="87" name="Google Shape;87;p18"/>
          <p:cNvSpPr txBox="1"/>
          <p:nvPr/>
        </p:nvSpPr>
        <p:spPr>
          <a:xfrm>
            <a:off x="616950" y="4169475"/>
            <a:ext cx="7910100" cy="624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Though not shown in the demo, remember that it’s good practice to examine descriptives and visualize your data before conducting analyses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subTitle"/>
          </p:nvPr>
        </p:nvSpPr>
        <p:spPr>
          <a:xfrm>
            <a:off x="311700" y="13208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Part 1: Conduct analyses with OLS Regression</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7375" y="55075"/>
            <a:ext cx="613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OLS Regression Model 1</a:t>
            </a:r>
            <a:endParaRPr/>
          </a:p>
        </p:txBody>
      </p:sp>
      <p:pic>
        <p:nvPicPr>
          <p:cNvPr id="98" name="Google Shape;98;p20"/>
          <p:cNvPicPr preferRelativeResize="0"/>
          <p:nvPr/>
        </p:nvPicPr>
        <p:blipFill>
          <a:blip r:embed="rId3">
            <a:alphaModFix/>
          </a:blip>
          <a:stretch>
            <a:fillRect/>
          </a:stretch>
        </p:blipFill>
        <p:spPr>
          <a:xfrm>
            <a:off x="199050" y="590625"/>
            <a:ext cx="5118900" cy="3745951"/>
          </a:xfrm>
          <a:prstGeom prst="rect">
            <a:avLst/>
          </a:prstGeom>
          <a:noFill/>
          <a:ln>
            <a:noFill/>
          </a:ln>
        </p:spPr>
      </p:pic>
      <p:sp>
        <p:nvSpPr>
          <p:cNvPr id="99" name="Google Shape;99;p20"/>
          <p:cNvSpPr txBox="1"/>
          <p:nvPr/>
        </p:nvSpPr>
        <p:spPr>
          <a:xfrm>
            <a:off x="5647650" y="817650"/>
            <a:ext cx="2905800" cy="2274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Intercept: When X1 is zero, the expected Y is .500.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X1: For every one-unit increase X1, there is an expected .408 increase in 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model explains 19.31% of the variance in Y.</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199050" y="4391600"/>
            <a:ext cx="8745900" cy="704400"/>
          </a:xfrm>
          <a:prstGeom prst="rect">
            <a:avLst/>
          </a:prstGeom>
          <a:solidFill>
            <a:srgbClr val="D9EAD3"/>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We will use a hierarchical regression approach to build up to the full model that evaluates all of the predictors simultaneously. </a:t>
            </a:r>
            <a:r>
              <a:rPr lang="en" sz="1400">
                <a:solidFill>
                  <a:srgbClr val="434343"/>
                </a:solidFill>
              </a:rPr>
              <a:t>We’ll compare model </a:t>
            </a:r>
            <a:r>
              <a:rPr lang="en" sz="1600">
                <a:solidFill>
                  <a:srgbClr val="434343"/>
                </a:solidFill>
                <a:latin typeface="Calibri"/>
                <a:ea typeface="Calibri"/>
                <a:cs typeface="Calibri"/>
                <a:sym typeface="Calibri"/>
              </a:rPr>
              <a:t>R</a:t>
            </a:r>
            <a:r>
              <a:rPr baseline="30000" lang="en" sz="1600">
                <a:solidFill>
                  <a:srgbClr val="434343"/>
                </a:solidFill>
                <a:latin typeface="Calibri"/>
                <a:ea typeface="Calibri"/>
                <a:cs typeface="Calibri"/>
                <a:sym typeface="Calibri"/>
              </a:rPr>
              <a:t>2</a:t>
            </a:r>
            <a:r>
              <a:rPr lang="en" sz="1400">
                <a:solidFill>
                  <a:srgbClr val="434343"/>
                </a:solidFill>
              </a:rPr>
              <a:t> at each stage. </a:t>
            </a:r>
            <a:r>
              <a:rPr lang="en" sz="1400">
                <a:solidFill>
                  <a:srgbClr val="434343"/>
                </a:solidFill>
              </a:rPr>
              <a:t>No need to test interactions in this activity.</a:t>
            </a:r>
            <a:endParaRPr sz="1400">
              <a:solidFill>
                <a:srgbClr val="434343"/>
              </a:solidFill>
            </a:endParaRPr>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46150" y="649400"/>
            <a:ext cx="5618875" cy="4122851"/>
          </a:xfrm>
          <a:prstGeom prst="rect">
            <a:avLst/>
          </a:prstGeom>
          <a:noFill/>
          <a:ln>
            <a:noFill/>
          </a:ln>
        </p:spPr>
      </p:pic>
      <p:sp>
        <p:nvSpPr>
          <p:cNvPr id="106" name="Google Shape;106;p21"/>
          <p:cNvSpPr txBox="1"/>
          <p:nvPr>
            <p:ph type="title"/>
          </p:nvPr>
        </p:nvSpPr>
        <p:spPr>
          <a:xfrm>
            <a:off x="0" y="0"/>
            <a:ext cx="613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OLS Regression Model 2</a:t>
            </a:r>
            <a:endParaRPr/>
          </a:p>
        </p:txBody>
      </p:sp>
      <p:sp>
        <p:nvSpPr>
          <p:cNvPr id="107" name="Google Shape;107;p21"/>
          <p:cNvSpPr txBox="1"/>
          <p:nvPr>
            <p:ph idx="1" type="body"/>
          </p:nvPr>
        </p:nvSpPr>
        <p:spPr>
          <a:xfrm>
            <a:off x="5711450" y="798300"/>
            <a:ext cx="3386100" cy="3546900"/>
          </a:xfrm>
          <a:prstGeom prst="rect">
            <a:avLst/>
          </a:prstGeom>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rPr>
              <a:t>Intercept: When all predictors are zero, the expected Y is .584.</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X1: Holding all other variables constant; For every one-unit increase X1, there is an expected .405 increase in Y.</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X2: Holding all other variables constant; For every one-unit increase X2, there is an expected .013 decrease in Y.</a:t>
            </a:r>
            <a:endParaRPr sz="1400">
              <a:solidFill>
                <a:srgbClr val="000000"/>
              </a:solidFill>
            </a:endParaRPr>
          </a:p>
          <a:p>
            <a:pPr indent="0" lvl="0" marL="0" rtl="0" algn="l">
              <a:spcBef>
                <a:spcPts val="1600"/>
              </a:spcBef>
              <a:spcAft>
                <a:spcPts val="0"/>
              </a:spcAft>
              <a:buClr>
                <a:schemeClr val="dk1"/>
              </a:buClr>
              <a:buSzPts val="1100"/>
              <a:buFont typeface="Arial"/>
              <a:buNone/>
            </a:pPr>
            <a:r>
              <a:rPr b="1" lang="en" sz="1400">
                <a:solidFill>
                  <a:srgbClr val="000000"/>
                </a:solidFill>
              </a:rPr>
              <a:t>This model explains 19.58% of the variance in Y. This is not much higher than Model 1 (19.3%)</a:t>
            </a:r>
            <a:endParaRPr b="1"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