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2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b3c06d4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b3c06d4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4b3c06d4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4b3c06d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b3c06d4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4b3c06d4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4b3c06d4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4b3c06d4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9dc6f9ea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9dc6f9ea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49dc6f9e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49dc6f9e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49dc6f9ea_1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49dc6f9ea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49dc6f9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49dc6f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9dc6f9ea_1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49dc6f9ea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49dc6f9ea_1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49dc6f9ea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49dc6f9e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49dc6f9e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49dc6f9ea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49dc6f9ea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49dc6f9ea_1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49dc6f9ea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49dc6f9ea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49dc6f9ea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49dc6f9ea_1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49dc6f9ea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49dc6f9ea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49dc6f9ea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49dc6f9ea_1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49dc6f9ea_1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49dc6f9ea_1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49dc6f9ea_1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49dc6f9ea_1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49dc6f9ea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49dc6f9ea_1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49dc6f9ea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49dc6f9ea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49dc6f9ea_1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49dc6f9ea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49dc6f9ea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49dc6f9ea_1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49dc6f9ea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49dc6f9ea_1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49dc6f9ea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47310422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47310422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cd1d919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cd1d91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b3c06d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b3c06d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49dc6f9ea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49dc6f9e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4b3c06d4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4b3c06d4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b3c06d4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b3c06d4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4b3c06d4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4b3c06d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pmc/articles/PMC4158865/"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journals.sagepub.com/doi/abs/10.1177/174569161140692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8" Type="http://schemas.openxmlformats.org/officeDocument/2006/relationships/hyperlink" Target="https://journals.sagepub.com/doi/10.5127/jep.057316" TargetMode="External"/><Relationship Id="rId3" Type="http://schemas.openxmlformats.org/officeDocument/2006/relationships/hyperlink" Target="https://link.springer.com/article/10.3758/s13423-017-1262-3" TargetMode="External"/><Relationship Id="rId7" Type="http://schemas.openxmlformats.org/officeDocument/2006/relationships/hyperlink" Target="https://datascienceplus.com/bayesian-statistics-analysis-of-health-data/"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theoj.org/joss-papers/joss.01541/10.21105.joss.01541.pdf" TargetMode="External"/><Relationship Id="rId5" Type="http://schemas.openxmlformats.org/officeDocument/2006/relationships/hyperlink" Target="https://cran.r-project.org/web/packages/bayestestR/vignettes/bayestestR.html" TargetMode="External"/><Relationship Id="rId4" Type="http://schemas.openxmlformats.org/officeDocument/2006/relationships/hyperlink" Target="https://richarddmorey.github.io/BayesFactor/#fixe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03608" y="587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a:t>Testing the hypothesis that something important happened</a:t>
            </a:r>
            <a:endParaRPr sz="4600"/>
          </a:p>
        </p:txBody>
      </p:sp>
      <p:sp>
        <p:nvSpPr>
          <p:cNvPr id="55" name="Google Shape;55;p13"/>
          <p:cNvSpPr txBox="1">
            <a:spLocks noGrp="1"/>
          </p:cNvSpPr>
          <p:nvPr>
            <p:ph type="subTitle" idx="1"/>
          </p:nvPr>
        </p:nvSpPr>
        <p:spPr>
          <a:xfrm>
            <a:off x="311700" y="31852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t>Gemma Wallace &amp; Neil Yetz</a:t>
            </a:r>
            <a:endParaRPr sz="2600"/>
          </a:p>
          <a:p>
            <a:pPr marL="0" lvl="0" indent="0" algn="ctr" rtl="0">
              <a:spcBef>
                <a:spcPts val="0"/>
              </a:spcBef>
              <a:spcAft>
                <a:spcPts val="0"/>
              </a:spcAft>
              <a:buNone/>
            </a:pPr>
            <a:r>
              <a:rPr lang="en" sz="2600"/>
              <a:t>PSY 653 Module 11 Lab</a:t>
            </a:r>
            <a:endParaRPr sz="2600"/>
          </a:p>
          <a:p>
            <a:pPr marL="0" lvl="0" indent="0" algn="ctr" rtl="0">
              <a:spcBef>
                <a:spcPts val="0"/>
              </a:spcBef>
              <a:spcAft>
                <a:spcPts val="0"/>
              </a:spcAft>
              <a:buNone/>
            </a:pPr>
            <a:r>
              <a:rPr lang="en" sz="2600"/>
              <a:t>Apr 22, 2020</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18166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to a 1% effect</a:t>
            </a:r>
            <a:endParaRPr/>
          </a:p>
        </p:txBody>
      </p:sp>
      <p:pic>
        <p:nvPicPr>
          <p:cNvPr id="118" name="Google Shape;118;p22"/>
          <p:cNvPicPr preferRelativeResize="0"/>
          <p:nvPr/>
        </p:nvPicPr>
        <p:blipFill>
          <a:blip r:embed="rId3">
            <a:alphaModFix/>
          </a:blip>
          <a:stretch>
            <a:fillRect/>
          </a:stretch>
        </p:blipFill>
        <p:spPr>
          <a:xfrm>
            <a:off x="3454761" y="0"/>
            <a:ext cx="5739680" cy="5143501"/>
          </a:xfrm>
          <a:prstGeom prst="rect">
            <a:avLst/>
          </a:prstGeom>
          <a:noFill/>
          <a:ln>
            <a:noFill/>
          </a:ln>
        </p:spPr>
      </p:pic>
      <p:sp>
        <p:nvSpPr>
          <p:cNvPr id="119" name="Google Shape;119;p22"/>
          <p:cNvSpPr/>
          <p:nvPr/>
        </p:nvSpPr>
        <p:spPr>
          <a:xfrm>
            <a:off x="4107300" y="187250"/>
            <a:ext cx="386400" cy="49563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3508200" y="4326500"/>
            <a:ext cx="5632800" cy="149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txBox="1"/>
          <p:nvPr/>
        </p:nvSpPr>
        <p:spPr>
          <a:xfrm>
            <a:off x="186900" y="3161325"/>
            <a:ext cx="32250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With a DF</a:t>
            </a:r>
            <a:r>
              <a:rPr lang="en" baseline="-25000"/>
              <a:t>hyp</a:t>
            </a:r>
            <a:r>
              <a:rPr lang="en"/>
              <a:t> = 1 and DF</a:t>
            </a:r>
            <a:r>
              <a:rPr lang="en" baseline="-25000"/>
              <a:t>err</a:t>
            </a:r>
            <a:r>
              <a:rPr lang="en"/>
              <a:t> = 161, the Authors need an F-value of 8.61 or more to obtain a significant effect.</a:t>
            </a:r>
            <a:endParaRPr/>
          </a:p>
          <a:p>
            <a:pPr marL="0" lvl="0" indent="0" algn="l" rtl="0">
              <a:spcBef>
                <a:spcPts val="0"/>
              </a:spcBef>
              <a:spcAft>
                <a:spcPts val="0"/>
              </a:spcAft>
              <a:buNone/>
            </a:pPr>
            <a:endParaRPr/>
          </a:p>
          <a:p>
            <a:pPr marL="0" lvl="0" indent="0" algn="l" rtl="0">
              <a:spcBef>
                <a:spcPts val="0"/>
              </a:spcBef>
              <a:spcAft>
                <a:spcPts val="0"/>
              </a:spcAft>
              <a:buNone/>
            </a:pPr>
            <a:r>
              <a:rPr lang="en" b="1"/>
              <a:t>Obtained F = 4.81</a:t>
            </a:r>
            <a:endParaRPr b="1"/>
          </a:p>
          <a:p>
            <a:pPr marL="0" lvl="0" indent="0" algn="l" rtl="0">
              <a:spcBef>
                <a:spcPts val="0"/>
              </a:spcBef>
              <a:spcAft>
                <a:spcPts val="0"/>
              </a:spcAft>
              <a:buNone/>
            </a:pPr>
            <a:endParaRPr b="1"/>
          </a:p>
          <a:p>
            <a:pPr marL="0" lvl="0" indent="0" algn="l" rtl="0">
              <a:spcBef>
                <a:spcPts val="0"/>
              </a:spcBef>
              <a:spcAft>
                <a:spcPts val="0"/>
              </a:spcAft>
              <a:buNone/>
            </a:pPr>
            <a:r>
              <a:rPr lang="en" b="1">
                <a:solidFill>
                  <a:srgbClr val="FF0000"/>
                </a:solidFill>
              </a:rPr>
              <a:t>We do NOT have a significant effect</a:t>
            </a:r>
            <a:endParaRPr b="1">
              <a:solidFill>
                <a:srgbClr val="FF0000"/>
              </a:solidFill>
            </a:endParaRPr>
          </a:p>
        </p:txBody>
      </p:sp>
      <p:sp>
        <p:nvSpPr>
          <p:cNvPr id="122" name="Google Shape;122;p22"/>
          <p:cNvSpPr txBox="1">
            <a:spLocks noGrp="1"/>
          </p:cNvSpPr>
          <p:nvPr>
            <p:ph type="title"/>
          </p:nvPr>
        </p:nvSpPr>
        <p:spPr>
          <a:xfrm>
            <a:off x="235500" y="2164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Minimum F required (Appendix B)</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subTitle" idx="1"/>
          </p:nvPr>
        </p:nvSpPr>
        <p:spPr>
          <a:xfrm>
            <a:off x="311700" y="1861475"/>
            <a:ext cx="8520600" cy="18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000000"/>
                </a:solidFill>
              </a:rPr>
              <a:t>Identifying minimum sample size via Murphy, Myors &amp; Woloch (2014)        “One Stop” PV-table (Appendix C)</a:t>
            </a:r>
            <a:endParaRPr sz="3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4017350" y="0"/>
            <a:ext cx="5102903" cy="5108699"/>
          </a:xfrm>
          <a:prstGeom prst="rect">
            <a:avLst/>
          </a:prstGeom>
          <a:noFill/>
          <a:ln>
            <a:noFill/>
          </a:ln>
        </p:spPr>
      </p:pic>
      <p:sp>
        <p:nvSpPr>
          <p:cNvPr id="133" name="Google Shape;133;p24"/>
          <p:cNvSpPr txBox="1">
            <a:spLocks noGrp="1"/>
          </p:cNvSpPr>
          <p:nvPr>
            <p:ph type="title"/>
          </p:nvPr>
        </p:nvSpPr>
        <p:spPr>
          <a:xfrm>
            <a:off x="311700" y="18166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to a Nil effect</a:t>
            </a:r>
            <a:endParaRPr/>
          </a:p>
        </p:txBody>
      </p:sp>
      <p:sp>
        <p:nvSpPr>
          <p:cNvPr id="134" name="Google Shape;134;p24"/>
          <p:cNvSpPr/>
          <p:nvPr/>
        </p:nvSpPr>
        <p:spPr>
          <a:xfrm>
            <a:off x="4693100" y="187250"/>
            <a:ext cx="333900" cy="49215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4139475" y="4174100"/>
            <a:ext cx="5001600" cy="149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
          <p:cNvSpPr txBox="1">
            <a:spLocks noGrp="1"/>
          </p:cNvSpPr>
          <p:nvPr>
            <p:ph type="title"/>
          </p:nvPr>
        </p:nvSpPr>
        <p:spPr>
          <a:xfrm>
            <a:off x="235500" y="1402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Minimum sample size needed (Appendix C)</a:t>
            </a:r>
            <a:endParaRPr b="1"/>
          </a:p>
        </p:txBody>
      </p:sp>
      <p:sp>
        <p:nvSpPr>
          <p:cNvPr id="137" name="Google Shape;137;p24"/>
          <p:cNvSpPr txBox="1"/>
          <p:nvPr/>
        </p:nvSpPr>
        <p:spPr>
          <a:xfrm>
            <a:off x="186900" y="3161325"/>
            <a:ext cx="30063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authors need a minimum sample size of 122 to have power of .80 with the effect they obtained.</a:t>
            </a:r>
            <a:endParaRPr/>
          </a:p>
          <a:p>
            <a:pPr marL="0" lvl="0" indent="0" algn="l" rtl="0">
              <a:spcBef>
                <a:spcPts val="0"/>
              </a:spcBef>
              <a:spcAft>
                <a:spcPts val="0"/>
              </a:spcAft>
              <a:buNone/>
            </a:pPr>
            <a:endParaRPr/>
          </a:p>
          <a:p>
            <a:pPr marL="0" lvl="0" indent="0" algn="l" rtl="0">
              <a:spcBef>
                <a:spcPts val="0"/>
              </a:spcBef>
              <a:spcAft>
                <a:spcPts val="0"/>
              </a:spcAft>
              <a:buNone/>
            </a:pPr>
            <a:r>
              <a:rPr lang="en" b="1"/>
              <a:t>Obtained R</a:t>
            </a:r>
            <a:r>
              <a:rPr lang="en" b="1" baseline="30000"/>
              <a:t>2 </a:t>
            </a:r>
            <a:r>
              <a:rPr lang="en" b="1"/>
              <a:t>= .07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3919775" y="0"/>
            <a:ext cx="5219764" cy="5108700"/>
          </a:xfrm>
          <a:prstGeom prst="rect">
            <a:avLst/>
          </a:prstGeom>
          <a:noFill/>
          <a:ln>
            <a:noFill/>
          </a:ln>
        </p:spPr>
      </p:pic>
      <p:sp>
        <p:nvSpPr>
          <p:cNvPr id="143" name="Google Shape;143;p25"/>
          <p:cNvSpPr txBox="1">
            <a:spLocks noGrp="1"/>
          </p:cNvSpPr>
          <p:nvPr>
            <p:ph type="title"/>
          </p:nvPr>
        </p:nvSpPr>
        <p:spPr>
          <a:xfrm>
            <a:off x="311700" y="18166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to a 1% effect</a:t>
            </a:r>
            <a:endParaRPr/>
          </a:p>
        </p:txBody>
      </p:sp>
      <p:sp>
        <p:nvSpPr>
          <p:cNvPr id="144" name="Google Shape;144;p25"/>
          <p:cNvSpPr/>
          <p:nvPr/>
        </p:nvSpPr>
        <p:spPr>
          <a:xfrm>
            <a:off x="4640700" y="187250"/>
            <a:ext cx="361500" cy="49215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a:off x="4248925" y="2192900"/>
            <a:ext cx="4892100" cy="1638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txBox="1"/>
          <p:nvPr/>
        </p:nvSpPr>
        <p:spPr>
          <a:xfrm>
            <a:off x="186900" y="3161325"/>
            <a:ext cx="30063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authors need a minimum sample size of 302 to have power of .80 with the effect they obtained.</a:t>
            </a:r>
            <a:endParaRPr/>
          </a:p>
          <a:p>
            <a:pPr marL="0" lvl="0" indent="0" algn="l" rtl="0">
              <a:spcBef>
                <a:spcPts val="0"/>
              </a:spcBef>
              <a:spcAft>
                <a:spcPts val="0"/>
              </a:spcAft>
              <a:buNone/>
            </a:pPr>
            <a:endParaRPr/>
          </a:p>
          <a:p>
            <a:pPr marL="0" lvl="0" indent="0" algn="l" rtl="0">
              <a:spcBef>
                <a:spcPts val="0"/>
              </a:spcBef>
              <a:spcAft>
                <a:spcPts val="0"/>
              </a:spcAft>
              <a:buNone/>
            </a:pPr>
            <a:r>
              <a:rPr lang="en" b="1"/>
              <a:t>Obtained R</a:t>
            </a:r>
            <a:r>
              <a:rPr lang="en" b="1" baseline="30000"/>
              <a:t>2</a:t>
            </a:r>
            <a:r>
              <a:rPr lang="en" b="1"/>
              <a:t> = .07  </a:t>
            </a:r>
            <a:endParaRPr b="1"/>
          </a:p>
        </p:txBody>
      </p:sp>
      <p:sp>
        <p:nvSpPr>
          <p:cNvPr id="147" name="Google Shape;147;p25"/>
          <p:cNvSpPr txBox="1">
            <a:spLocks noGrp="1"/>
          </p:cNvSpPr>
          <p:nvPr>
            <p:ph type="title"/>
          </p:nvPr>
        </p:nvSpPr>
        <p:spPr>
          <a:xfrm>
            <a:off x="235500" y="1402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Minimum sample size needed (Appendix C)</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subTitle" idx="1"/>
          </p:nvPr>
        </p:nvSpPr>
        <p:spPr>
          <a:xfrm>
            <a:off x="311700" y="186147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0000"/>
                </a:solidFill>
              </a:rPr>
              <a:t>Part 2: Practice with bayesian analyses</a:t>
            </a:r>
            <a:endParaRPr sz="36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11050" y="129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A quick introduction to bayesian statistics</a:t>
            </a:r>
            <a:endParaRPr sz="2600"/>
          </a:p>
        </p:txBody>
      </p:sp>
      <p:sp>
        <p:nvSpPr>
          <p:cNvPr id="158" name="Google Shape;158;p27"/>
          <p:cNvSpPr txBox="1"/>
          <p:nvPr/>
        </p:nvSpPr>
        <p:spPr>
          <a:xfrm>
            <a:off x="111050" y="898650"/>
            <a:ext cx="8840400" cy="3127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Increasingly popular in psychology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Allows us to make probabilistic statements about events/hypotheses (tells us the probability of specific events given the observed data included in the analysis)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Models account for background knowledge </a:t>
            </a:r>
            <a:r>
              <a:rPr lang="en" sz="1200" i="1"/>
              <a:t>(not discussed in detail in this lab)</a:t>
            </a:r>
            <a:endParaRPr sz="1200" i="1"/>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May allow us to overcome several limitations of NHSTs (e.g., the reproducibility crisis in psychology and reliance on large sample sizes)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All common statistical analyses can be conducted in a bayesian framework (ANOVAs, regression, correlation, factor analysis, etc.)</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Interpretations are often more concrete than significance tests (clear probability statements)</a:t>
            </a:r>
            <a:endParaRPr/>
          </a:p>
          <a:p>
            <a:pPr marL="457200" lvl="0" indent="0" algn="l" rtl="0">
              <a:spcBef>
                <a:spcPts val="0"/>
              </a:spcBef>
              <a:spcAft>
                <a:spcPts val="0"/>
              </a:spcAft>
              <a:buNone/>
            </a:pPr>
            <a:endParaRPr/>
          </a:p>
          <a:p>
            <a:pPr marL="457200" lvl="0" indent="0" algn="l" rtl="0">
              <a:spcBef>
                <a:spcPts val="0"/>
              </a:spcBef>
              <a:spcAft>
                <a:spcPts val="0"/>
              </a:spcAft>
              <a:buNone/>
            </a:pPr>
            <a:endParaRPr sz="1200"/>
          </a:p>
          <a:p>
            <a:pPr marL="0" lvl="0" indent="0" algn="l" rtl="0">
              <a:spcBef>
                <a:spcPts val="0"/>
              </a:spcBef>
              <a:spcAft>
                <a:spcPts val="0"/>
              </a:spcAft>
              <a:buNone/>
            </a:pPr>
            <a:endParaRPr/>
          </a:p>
        </p:txBody>
      </p:sp>
      <p:sp>
        <p:nvSpPr>
          <p:cNvPr id="159" name="Google Shape;159;p27"/>
          <p:cNvSpPr txBox="1"/>
          <p:nvPr/>
        </p:nvSpPr>
        <p:spPr>
          <a:xfrm>
            <a:off x="111050" y="4453825"/>
            <a:ext cx="8840400" cy="6165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Note: While bayesian analyses are on the rise and may overcome several limitations of frequentist methods, use of classical statistics has been argued for as well (e.g., this NY Times article from 2014: https://www.nytimes.com/2014/09/30/science/the-odds-continually-updated.html?_r=1)</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159300" y="76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Compare bayesian and frequentist statistics</a:t>
            </a:r>
            <a:endParaRPr sz="2600"/>
          </a:p>
        </p:txBody>
      </p:sp>
      <p:sp>
        <p:nvSpPr>
          <p:cNvPr id="165" name="Google Shape;165;p28"/>
          <p:cNvSpPr txBox="1">
            <a:spLocks noGrp="1"/>
          </p:cNvSpPr>
          <p:nvPr>
            <p:ph type="body" idx="1"/>
          </p:nvPr>
        </p:nvSpPr>
        <p:spPr>
          <a:xfrm>
            <a:off x="159300" y="4410850"/>
            <a:ext cx="8856600" cy="65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a:solidFill>
                  <a:srgbClr val="000000"/>
                </a:solidFill>
              </a:rPr>
              <a:t>This table is from: </a:t>
            </a:r>
            <a:r>
              <a:rPr lang="en" sz="1100">
                <a:solidFill>
                  <a:schemeClr val="dk1"/>
                </a:solidFill>
              </a:rPr>
              <a:t>Van de Schoot, R., Kaplan, D., Denissen, J., Asendorpf, J. B., Neyer, F. J., &amp; Van Aken, M. A. (2014). A gentle introduction to Bayesian analysis: Applications to developmental research. Child development, 85(3), 842-860. </a:t>
            </a:r>
            <a:r>
              <a:rPr lang="en" sz="1100" u="sng">
                <a:solidFill>
                  <a:schemeClr val="hlink"/>
                </a:solidFill>
                <a:hlinkClick r:id="rId3"/>
              </a:rPr>
              <a:t>https://www.ncbi.nlm.nih.gov/pmc/articles/PMC4158865/</a:t>
            </a:r>
            <a:endParaRPr sz="1100">
              <a:solidFill>
                <a:schemeClr val="dk1"/>
              </a:solidFill>
            </a:endParaRPr>
          </a:p>
        </p:txBody>
      </p:sp>
      <p:pic>
        <p:nvPicPr>
          <p:cNvPr id="166" name="Google Shape;166;p28"/>
          <p:cNvPicPr preferRelativeResize="0"/>
          <p:nvPr/>
        </p:nvPicPr>
        <p:blipFill>
          <a:blip r:embed="rId4">
            <a:alphaModFix/>
          </a:blip>
          <a:stretch>
            <a:fillRect/>
          </a:stretch>
        </p:blipFill>
        <p:spPr>
          <a:xfrm>
            <a:off x="628875" y="725525"/>
            <a:ext cx="7426849" cy="3527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312950" y="58075"/>
            <a:ext cx="469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Rules of Thumb for Bayes Factor Interpretations</a:t>
            </a:r>
            <a:endParaRPr sz="2400"/>
          </a:p>
        </p:txBody>
      </p:sp>
      <p:pic>
        <p:nvPicPr>
          <p:cNvPr id="172" name="Google Shape;172;p29"/>
          <p:cNvPicPr preferRelativeResize="0"/>
          <p:nvPr/>
        </p:nvPicPr>
        <p:blipFill>
          <a:blip r:embed="rId3">
            <a:alphaModFix/>
          </a:blip>
          <a:stretch>
            <a:fillRect/>
          </a:stretch>
        </p:blipFill>
        <p:spPr>
          <a:xfrm>
            <a:off x="0" y="0"/>
            <a:ext cx="4100558" cy="5143500"/>
          </a:xfrm>
          <a:prstGeom prst="rect">
            <a:avLst/>
          </a:prstGeom>
          <a:noFill/>
          <a:ln>
            <a:noFill/>
          </a:ln>
        </p:spPr>
      </p:pic>
      <p:sp>
        <p:nvSpPr>
          <p:cNvPr id="173" name="Google Shape;173;p29"/>
          <p:cNvSpPr txBox="1">
            <a:spLocks noGrp="1"/>
          </p:cNvSpPr>
          <p:nvPr>
            <p:ph type="body" idx="1"/>
          </p:nvPr>
        </p:nvSpPr>
        <p:spPr>
          <a:xfrm>
            <a:off x="4021400" y="4512900"/>
            <a:ext cx="5079600" cy="572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t>Wetzels et al., 2011 </a:t>
            </a:r>
            <a:r>
              <a:rPr lang="en" sz="1300" u="sng">
                <a:solidFill>
                  <a:schemeClr val="hlink"/>
                </a:solidFill>
                <a:hlinkClick r:id="rId4"/>
              </a:rPr>
              <a:t>https://journals.sagepub.com/doi/abs/10.1177/1745691611406923</a:t>
            </a:r>
            <a:endParaRPr sz="1300"/>
          </a:p>
        </p:txBody>
      </p:sp>
      <p:sp>
        <p:nvSpPr>
          <p:cNvPr id="174" name="Google Shape;174;p29"/>
          <p:cNvSpPr/>
          <p:nvPr/>
        </p:nvSpPr>
        <p:spPr>
          <a:xfrm>
            <a:off x="3869925" y="3684025"/>
            <a:ext cx="286500" cy="781200"/>
          </a:xfrm>
          <a:prstGeom prst="rightBrace">
            <a:avLst>
              <a:gd name="adj1" fmla="val 50000"/>
              <a:gd name="adj2" fmla="val 52717"/>
            </a:avLst>
          </a:prstGeom>
          <a:noFill/>
          <a:ln w="2857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3814050" y="2747150"/>
            <a:ext cx="286500" cy="781200"/>
          </a:xfrm>
          <a:prstGeom prst="rightBrace">
            <a:avLst>
              <a:gd name="adj1" fmla="val 50000"/>
              <a:gd name="adj2" fmla="val 5271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txBox="1"/>
          <p:nvPr/>
        </p:nvSpPr>
        <p:spPr>
          <a:xfrm>
            <a:off x="4185275" y="2854000"/>
            <a:ext cx="4127700" cy="4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Evidence for alternative hypothesis (compared to null hypothesis)</a:t>
            </a:r>
            <a:endParaRPr>
              <a:solidFill>
                <a:srgbClr val="0000FF"/>
              </a:solidFill>
            </a:endParaRPr>
          </a:p>
        </p:txBody>
      </p:sp>
      <p:sp>
        <p:nvSpPr>
          <p:cNvPr id="177" name="Google Shape;177;p29"/>
          <p:cNvSpPr txBox="1"/>
          <p:nvPr/>
        </p:nvSpPr>
        <p:spPr>
          <a:xfrm>
            <a:off x="4213950" y="3833875"/>
            <a:ext cx="4127700" cy="4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900FF"/>
                </a:solidFill>
              </a:rPr>
              <a:t>Evidence for null hypothesis (compared to alternative hypothesis)</a:t>
            </a:r>
            <a:endParaRPr>
              <a:solidFill>
                <a:srgbClr val="9900FF"/>
              </a:solidFill>
            </a:endParaRPr>
          </a:p>
        </p:txBody>
      </p:sp>
      <p:sp>
        <p:nvSpPr>
          <p:cNvPr id="178" name="Google Shape;178;p29"/>
          <p:cNvSpPr txBox="1"/>
          <p:nvPr/>
        </p:nvSpPr>
        <p:spPr>
          <a:xfrm>
            <a:off x="4185275" y="1999050"/>
            <a:ext cx="4539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latin typeface="Calibri"/>
                <a:ea typeface="Calibri"/>
                <a:cs typeface="Calibri"/>
                <a:sym typeface="Calibri"/>
              </a:rPr>
              <a:t>Bayes factors are indices of </a:t>
            </a:r>
            <a:r>
              <a:rPr lang="en" i="1">
                <a:highlight>
                  <a:srgbClr val="FFFFFF"/>
                </a:highlight>
                <a:latin typeface="Calibri"/>
                <a:ea typeface="Calibri"/>
                <a:cs typeface="Calibri"/>
                <a:sym typeface="Calibri"/>
              </a:rPr>
              <a:t>relative</a:t>
            </a:r>
            <a:r>
              <a:rPr lang="en">
                <a:highlight>
                  <a:srgbClr val="FFFFFF"/>
                </a:highlight>
                <a:latin typeface="Calibri"/>
                <a:ea typeface="Calibri"/>
                <a:cs typeface="Calibri"/>
                <a:sym typeface="Calibri"/>
              </a:rPr>
              <a:t> evidence of one model (or hypothesis) over another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204200" y="64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Load libraries and read in data</a:t>
            </a:r>
            <a:endParaRPr sz="2600"/>
          </a:p>
        </p:txBody>
      </p:sp>
      <p:sp>
        <p:nvSpPr>
          <p:cNvPr id="184" name="Google Shape;184;p30"/>
          <p:cNvSpPr txBox="1">
            <a:spLocks noGrp="1"/>
          </p:cNvSpPr>
          <p:nvPr>
            <p:ph type="body" idx="1"/>
          </p:nvPr>
        </p:nvSpPr>
        <p:spPr>
          <a:xfrm>
            <a:off x="4092075" y="1309550"/>
            <a:ext cx="4865700" cy="2724600"/>
          </a:xfrm>
          <a:prstGeom prst="rect">
            <a:avLst/>
          </a:prstGeom>
          <a:solidFill>
            <a:srgbClr val="D0E0E3"/>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000000"/>
                </a:solidFill>
              </a:rPr>
              <a:t>The retirement dataset has N=1910 for 3 variables:</a:t>
            </a:r>
            <a:endParaRPr sz="1600">
              <a:solidFill>
                <a:srgbClr val="000000"/>
              </a:solidFill>
            </a:endParaRPr>
          </a:p>
          <a:p>
            <a:pPr marL="0" lvl="0" indent="0" algn="l" rtl="0">
              <a:spcBef>
                <a:spcPts val="1600"/>
              </a:spcBef>
              <a:spcAft>
                <a:spcPts val="0"/>
              </a:spcAft>
              <a:buClr>
                <a:schemeClr val="dk1"/>
              </a:buClr>
              <a:buSzPts val="1100"/>
              <a:buFont typeface="Arial"/>
              <a:buNone/>
            </a:pPr>
            <a:r>
              <a:rPr lang="en" sz="1600" b="1">
                <a:solidFill>
                  <a:srgbClr val="000000"/>
                </a:solidFill>
              </a:rPr>
              <a:t>Occupation</a:t>
            </a:r>
            <a:r>
              <a:rPr lang="en" sz="1600">
                <a:solidFill>
                  <a:srgbClr val="000000"/>
                </a:solidFill>
              </a:rPr>
              <a:t>: 1 = professor, 2 = manager, 3 = non manual worker, 4 = skilled worker, 5 = semi-skilled worker, 6 = unskilled worker</a:t>
            </a:r>
            <a:endParaRPr sz="1600">
              <a:solidFill>
                <a:srgbClr val="000000"/>
              </a:solidFill>
            </a:endParaRPr>
          </a:p>
          <a:p>
            <a:pPr marL="0" lvl="0" indent="0" algn="l" rtl="0">
              <a:spcBef>
                <a:spcPts val="1600"/>
              </a:spcBef>
              <a:spcAft>
                <a:spcPts val="0"/>
              </a:spcAft>
              <a:buClr>
                <a:schemeClr val="dk1"/>
              </a:buClr>
              <a:buSzPts val="1100"/>
              <a:buFont typeface="Arial"/>
              <a:buNone/>
            </a:pPr>
            <a:r>
              <a:rPr lang="en" sz="1600" b="1">
                <a:solidFill>
                  <a:srgbClr val="000000"/>
                </a:solidFill>
              </a:rPr>
              <a:t>Sex</a:t>
            </a:r>
            <a:r>
              <a:rPr lang="en" sz="1600">
                <a:solidFill>
                  <a:srgbClr val="000000"/>
                </a:solidFill>
              </a:rPr>
              <a:t>: 1 = female, 2 = male</a:t>
            </a:r>
            <a:endParaRPr sz="1600">
              <a:solidFill>
                <a:srgbClr val="000000"/>
              </a:solidFill>
            </a:endParaRPr>
          </a:p>
          <a:p>
            <a:pPr marL="0" lvl="0" indent="0" algn="l" rtl="0">
              <a:spcBef>
                <a:spcPts val="1600"/>
              </a:spcBef>
              <a:spcAft>
                <a:spcPts val="1600"/>
              </a:spcAft>
              <a:buClr>
                <a:schemeClr val="dk1"/>
              </a:buClr>
              <a:buSzPts val="1100"/>
              <a:buFont typeface="Arial"/>
              <a:buNone/>
            </a:pPr>
            <a:r>
              <a:rPr lang="en" sz="1600" b="1">
                <a:solidFill>
                  <a:srgbClr val="000000"/>
                </a:solidFill>
              </a:rPr>
              <a:t>Mental</a:t>
            </a:r>
            <a:r>
              <a:rPr lang="en" sz="1600">
                <a:solidFill>
                  <a:srgbClr val="000000"/>
                </a:solidFill>
              </a:rPr>
              <a:t>: Continuous outcome variable indicating mental health (1-5)</a:t>
            </a:r>
            <a:endParaRPr sz="1600">
              <a:solidFill>
                <a:srgbClr val="000000"/>
              </a:solidFill>
            </a:endParaRPr>
          </a:p>
        </p:txBody>
      </p:sp>
      <p:pic>
        <p:nvPicPr>
          <p:cNvPr id="185" name="Google Shape;185;p30"/>
          <p:cNvPicPr preferRelativeResize="0"/>
          <p:nvPr/>
        </p:nvPicPr>
        <p:blipFill>
          <a:blip r:embed="rId3">
            <a:alphaModFix/>
          </a:blip>
          <a:stretch>
            <a:fillRect/>
          </a:stretch>
        </p:blipFill>
        <p:spPr>
          <a:xfrm>
            <a:off x="80975" y="1064575"/>
            <a:ext cx="3852525" cy="332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118225" y="86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Factor the categorical variables</a:t>
            </a:r>
            <a:endParaRPr sz="2600"/>
          </a:p>
        </p:txBody>
      </p:sp>
      <p:sp>
        <p:nvSpPr>
          <p:cNvPr id="191" name="Google Shape;191;p31"/>
          <p:cNvSpPr txBox="1">
            <a:spLocks noGrp="1"/>
          </p:cNvSpPr>
          <p:nvPr>
            <p:ph type="body" idx="1"/>
          </p:nvPr>
        </p:nvSpPr>
        <p:spPr>
          <a:xfrm>
            <a:off x="551975" y="3684600"/>
            <a:ext cx="7739400" cy="36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Tell R to read sex identity and occupation as categorical when conducting analyses</a:t>
            </a:r>
            <a:endParaRPr>
              <a:solidFill>
                <a:srgbClr val="000000"/>
              </a:solidFill>
            </a:endParaRPr>
          </a:p>
        </p:txBody>
      </p:sp>
      <p:pic>
        <p:nvPicPr>
          <p:cNvPr id="192" name="Google Shape;192;p31"/>
          <p:cNvPicPr preferRelativeResize="0"/>
          <p:nvPr/>
        </p:nvPicPr>
        <p:blipFill>
          <a:blip r:embed="rId3">
            <a:alphaModFix/>
          </a:blip>
          <a:stretch>
            <a:fillRect/>
          </a:stretch>
        </p:blipFill>
        <p:spPr>
          <a:xfrm>
            <a:off x="0" y="1442263"/>
            <a:ext cx="9144000" cy="1434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07450" y="64975"/>
            <a:ext cx="8520600" cy="84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Goals for this activity:</a:t>
            </a:r>
            <a:endParaRPr sz="3600"/>
          </a:p>
        </p:txBody>
      </p:sp>
      <p:sp>
        <p:nvSpPr>
          <p:cNvPr id="61" name="Google Shape;61;p14"/>
          <p:cNvSpPr txBox="1">
            <a:spLocks noGrp="1"/>
          </p:cNvSpPr>
          <p:nvPr>
            <p:ph type="subTitle" idx="1"/>
          </p:nvPr>
        </p:nvSpPr>
        <p:spPr>
          <a:xfrm>
            <a:off x="256000" y="977275"/>
            <a:ext cx="8520600" cy="792600"/>
          </a:xfrm>
          <a:prstGeom prst="rect">
            <a:avLst/>
          </a:prstGeom>
        </p:spPr>
        <p:txBody>
          <a:bodyPr spcFirstLastPara="1" wrap="square" lIns="91425" tIns="91425" rIns="91425" bIns="91425" anchor="t" anchorCtr="0">
            <a:noAutofit/>
          </a:bodyPr>
          <a:lstStyle/>
          <a:p>
            <a:pPr marL="457200" lvl="0" indent="-374650" algn="l" rtl="0">
              <a:spcBef>
                <a:spcPts val="1500"/>
              </a:spcBef>
              <a:spcAft>
                <a:spcPts val="0"/>
              </a:spcAft>
              <a:buClr>
                <a:srgbClr val="000000"/>
              </a:buClr>
              <a:buSzPts val="2300"/>
              <a:buAutoNum type="arabicParenR"/>
            </a:pPr>
            <a:r>
              <a:rPr lang="en" sz="2300">
                <a:solidFill>
                  <a:srgbClr val="000000"/>
                </a:solidFill>
              </a:rPr>
              <a:t>Practice identifying minimum effects for rejecting specific hypotheses</a:t>
            </a:r>
            <a:endParaRPr sz="2300">
              <a:solidFill>
                <a:srgbClr val="000000"/>
              </a:solidFill>
            </a:endParaRPr>
          </a:p>
          <a:p>
            <a:pPr marL="457200" lvl="0" indent="-374650" algn="l" rtl="0">
              <a:spcBef>
                <a:spcPts val="1500"/>
              </a:spcBef>
              <a:spcAft>
                <a:spcPts val="0"/>
              </a:spcAft>
              <a:buClr>
                <a:srgbClr val="000000"/>
              </a:buClr>
              <a:buSzPts val="2300"/>
              <a:buAutoNum type="arabicParenR"/>
            </a:pPr>
            <a:r>
              <a:rPr lang="en" sz="2300">
                <a:solidFill>
                  <a:srgbClr val="000000"/>
                </a:solidFill>
              </a:rPr>
              <a:t>Using the sleep hygiene data, conduct regular and Bayesian ANOVAs to determine whether gender and occupation are related to mental health</a:t>
            </a:r>
            <a:endParaRPr sz="2300">
              <a:solidFill>
                <a:srgbClr val="000000"/>
              </a:solidFill>
            </a:endParaRPr>
          </a:p>
          <a:p>
            <a:pPr marL="914400" lvl="1" indent="-374650" algn="l" rtl="0">
              <a:spcBef>
                <a:spcPts val="1500"/>
              </a:spcBef>
              <a:spcAft>
                <a:spcPts val="1000"/>
              </a:spcAft>
              <a:buClr>
                <a:srgbClr val="000000"/>
              </a:buClr>
              <a:buSzPts val="2300"/>
              <a:buAutoNum type="alphaLcParenR"/>
            </a:pPr>
            <a:r>
              <a:rPr lang="en" sz="2300">
                <a:solidFill>
                  <a:srgbClr val="000000"/>
                </a:solidFill>
              </a:rPr>
              <a:t>Interpret and compare results from the two analytic approaches</a:t>
            </a:r>
            <a:endParaRPr sz="2300">
              <a:solidFill>
                <a:srgbClr val="000000"/>
              </a:solidFill>
            </a:endParaRPr>
          </a:p>
        </p:txBody>
      </p:sp>
      <p:sp>
        <p:nvSpPr>
          <p:cNvPr id="62" name="Google Shape;62;p14"/>
          <p:cNvSpPr txBox="1"/>
          <p:nvPr/>
        </p:nvSpPr>
        <p:spPr>
          <a:xfrm>
            <a:off x="561250" y="4448975"/>
            <a:ext cx="7910100" cy="6240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Though not shown in the demo, remember that it’s best practice to examine descriptives and visualize your data before conducting analyses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143675" y="116250"/>
            <a:ext cx="8847900" cy="5727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AutoNum type="arabicParenR"/>
            </a:pPr>
            <a:r>
              <a:rPr lang="en" sz="2600"/>
              <a:t>Conduct a regular ANOVA in which gender, occupation, and the interaction between the two predict mental health</a:t>
            </a:r>
            <a:endParaRPr sz="2600"/>
          </a:p>
        </p:txBody>
      </p:sp>
      <p:sp>
        <p:nvSpPr>
          <p:cNvPr id="198" name="Google Shape;198;p32"/>
          <p:cNvSpPr txBox="1"/>
          <p:nvPr/>
        </p:nvSpPr>
        <p:spPr>
          <a:xfrm>
            <a:off x="143675" y="4252800"/>
            <a:ext cx="8918400" cy="8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Results indicate that only the main effect of occupation significantly predicts mental health.</a:t>
            </a:r>
            <a:endParaRPr/>
          </a:p>
          <a:p>
            <a:pPr marL="0" lvl="0" indent="0" algn="l" rtl="0">
              <a:spcBef>
                <a:spcPts val="0"/>
              </a:spcBef>
              <a:spcAft>
                <a:spcPts val="0"/>
              </a:spcAft>
              <a:buNone/>
            </a:pPr>
            <a:r>
              <a:rPr lang="en"/>
              <a:t>This effect has the largest eta squared value, suggesting that occupation explains ~3% of the variance in mental health. </a:t>
            </a:r>
            <a:endParaRPr/>
          </a:p>
        </p:txBody>
      </p:sp>
      <p:pic>
        <p:nvPicPr>
          <p:cNvPr id="199" name="Google Shape;199;p32"/>
          <p:cNvPicPr preferRelativeResize="0"/>
          <p:nvPr/>
        </p:nvPicPr>
        <p:blipFill>
          <a:blip r:embed="rId3">
            <a:alphaModFix/>
          </a:blip>
          <a:stretch>
            <a:fillRect/>
          </a:stretch>
        </p:blipFill>
        <p:spPr>
          <a:xfrm>
            <a:off x="143675" y="1755750"/>
            <a:ext cx="5106175" cy="1951575"/>
          </a:xfrm>
          <a:prstGeom prst="rect">
            <a:avLst/>
          </a:prstGeom>
          <a:noFill/>
          <a:ln w="9525" cap="flat" cmpd="sng">
            <a:solidFill>
              <a:srgbClr val="666666"/>
            </a:solidFill>
            <a:prstDash val="solid"/>
            <a:round/>
            <a:headEnd type="none" w="sm" len="sm"/>
            <a:tailEnd type="none" w="sm" len="sm"/>
          </a:ln>
        </p:spPr>
      </p:pic>
      <p:pic>
        <p:nvPicPr>
          <p:cNvPr id="200" name="Google Shape;200;p32"/>
          <p:cNvPicPr preferRelativeResize="0"/>
          <p:nvPr/>
        </p:nvPicPr>
        <p:blipFill>
          <a:blip r:embed="rId4">
            <a:alphaModFix/>
          </a:blip>
          <a:stretch>
            <a:fillRect/>
          </a:stretch>
        </p:blipFill>
        <p:spPr>
          <a:xfrm>
            <a:off x="5410975" y="1755750"/>
            <a:ext cx="3580625" cy="2237012"/>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194800" y="5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2) Conduct a bayesian ANOVA, starting with all models</a:t>
            </a:r>
            <a:endParaRPr sz="2600"/>
          </a:p>
        </p:txBody>
      </p:sp>
      <p:sp>
        <p:nvSpPr>
          <p:cNvPr id="206" name="Google Shape;206;p33"/>
          <p:cNvSpPr txBox="1"/>
          <p:nvPr/>
        </p:nvSpPr>
        <p:spPr>
          <a:xfrm>
            <a:off x="194800" y="4449450"/>
            <a:ext cx="8257200" cy="5406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Gives us the bayes factor for each possible model (i.e., all combinations of effects that we can test).</a:t>
            </a:r>
            <a:endParaRPr/>
          </a:p>
          <a:p>
            <a:pPr marL="0" lvl="0" indent="0" algn="l" rtl="0">
              <a:spcBef>
                <a:spcPts val="0"/>
              </a:spcBef>
              <a:spcAft>
                <a:spcPts val="0"/>
              </a:spcAft>
              <a:buNone/>
            </a:pPr>
            <a:r>
              <a:rPr lang="en"/>
              <a:t>In this notation, a:b denotes an interaction term.</a:t>
            </a:r>
            <a:endParaRPr/>
          </a:p>
        </p:txBody>
      </p:sp>
      <p:pic>
        <p:nvPicPr>
          <p:cNvPr id="207" name="Google Shape;207;p33"/>
          <p:cNvPicPr preferRelativeResize="0"/>
          <p:nvPr/>
        </p:nvPicPr>
        <p:blipFill>
          <a:blip r:embed="rId3">
            <a:alphaModFix/>
          </a:blip>
          <a:stretch>
            <a:fillRect/>
          </a:stretch>
        </p:blipFill>
        <p:spPr>
          <a:xfrm>
            <a:off x="194800" y="1103375"/>
            <a:ext cx="7336274" cy="381000"/>
          </a:xfrm>
          <a:prstGeom prst="rect">
            <a:avLst/>
          </a:prstGeom>
          <a:noFill/>
          <a:ln w="9525" cap="flat" cmpd="sng">
            <a:solidFill>
              <a:srgbClr val="666666"/>
            </a:solidFill>
            <a:prstDash val="solid"/>
            <a:round/>
            <a:headEnd type="none" w="sm" len="sm"/>
            <a:tailEnd type="none" w="sm" len="sm"/>
          </a:ln>
        </p:spPr>
      </p:pic>
      <p:pic>
        <p:nvPicPr>
          <p:cNvPr id="208" name="Google Shape;208;p33"/>
          <p:cNvPicPr preferRelativeResize="0"/>
          <p:nvPr/>
        </p:nvPicPr>
        <p:blipFill>
          <a:blip r:embed="rId4">
            <a:alphaModFix/>
          </a:blip>
          <a:stretch>
            <a:fillRect/>
          </a:stretch>
        </p:blipFill>
        <p:spPr>
          <a:xfrm>
            <a:off x="194800" y="1636775"/>
            <a:ext cx="5774923" cy="2660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4"/>
          <p:cNvPicPr preferRelativeResize="0"/>
          <p:nvPr/>
        </p:nvPicPr>
        <p:blipFill>
          <a:blip r:embed="rId3">
            <a:alphaModFix/>
          </a:blip>
          <a:stretch>
            <a:fillRect/>
          </a:stretch>
        </p:blipFill>
        <p:spPr>
          <a:xfrm>
            <a:off x="194800" y="1636787"/>
            <a:ext cx="5774923" cy="2660275"/>
          </a:xfrm>
          <a:prstGeom prst="rect">
            <a:avLst/>
          </a:prstGeom>
          <a:noFill/>
          <a:ln w="9525" cap="flat" cmpd="sng">
            <a:solidFill>
              <a:srgbClr val="666666"/>
            </a:solidFill>
            <a:prstDash val="solid"/>
            <a:round/>
            <a:headEnd type="none" w="sm" len="sm"/>
            <a:tailEnd type="none" w="sm" len="sm"/>
          </a:ln>
        </p:spPr>
      </p:pic>
      <p:sp>
        <p:nvSpPr>
          <p:cNvPr id="214" name="Google Shape;214;p34"/>
          <p:cNvSpPr txBox="1">
            <a:spLocks noGrp="1"/>
          </p:cNvSpPr>
          <p:nvPr>
            <p:ph type="title"/>
          </p:nvPr>
        </p:nvSpPr>
        <p:spPr>
          <a:xfrm>
            <a:off x="194800" y="5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2) Conduct a bayesian ANOVA, starting with all models</a:t>
            </a:r>
            <a:endParaRPr sz="2600"/>
          </a:p>
        </p:txBody>
      </p:sp>
      <p:sp>
        <p:nvSpPr>
          <p:cNvPr id="215" name="Google Shape;215;p34"/>
          <p:cNvSpPr txBox="1"/>
          <p:nvPr/>
        </p:nvSpPr>
        <p:spPr>
          <a:xfrm>
            <a:off x="6294600" y="1754950"/>
            <a:ext cx="2289300" cy="22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A86E8"/>
                </a:solidFill>
              </a:rPr>
              <a:t>Main takeaway:</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None/>
            </a:pPr>
            <a:r>
              <a:rPr lang="en" b="1">
                <a:solidFill>
                  <a:srgbClr val="4A86E8"/>
                </a:solidFill>
              </a:rPr>
              <a:t>Models that include occupation as a main effect have large bayes factors</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None/>
            </a:pPr>
            <a:r>
              <a:rPr lang="en" b="1">
                <a:solidFill>
                  <a:srgbClr val="4A86E8"/>
                </a:solidFill>
              </a:rPr>
              <a:t>BF &gt; 100 = “decisive evidence for H</a:t>
            </a:r>
            <a:r>
              <a:rPr lang="en" b="1" baseline="-25000">
                <a:solidFill>
                  <a:srgbClr val="4A86E8"/>
                </a:solidFill>
              </a:rPr>
              <a:t>A</a:t>
            </a:r>
            <a:r>
              <a:rPr lang="en" b="1">
                <a:solidFill>
                  <a:srgbClr val="4A86E8"/>
                </a:solidFill>
              </a:rPr>
              <a:t>”</a:t>
            </a:r>
            <a:endParaRPr b="1">
              <a:solidFill>
                <a:srgbClr val="4A86E8"/>
              </a:solidFill>
            </a:endParaRPr>
          </a:p>
          <a:p>
            <a:pPr marL="0" lvl="0" indent="0" algn="l" rtl="0">
              <a:spcBef>
                <a:spcPts val="0"/>
              </a:spcBef>
              <a:spcAft>
                <a:spcPts val="0"/>
              </a:spcAft>
              <a:buNone/>
            </a:pPr>
            <a:endParaRPr/>
          </a:p>
        </p:txBody>
      </p:sp>
      <p:sp>
        <p:nvSpPr>
          <p:cNvPr id="216" name="Google Shape;216;p34"/>
          <p:cNvSpPr/>
          <p:nvPr/>
        </p:nvSpPr>
        <p:spPr>
          <a:xfrm>
            <a:off x="4062100" y="2266875"/>
            <a:ext cx="679500" cy="1806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4"/>
          <p:cNvSpPr/>
          <p:nvPr/>
        </p:nvSpPr>
        <p:spPr>
          <a:xfrm>
            <a:off x="4062100" y="2876613"/>
            <a:ext cx="679500" cy="1806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4"/>
          <p:cNvSpPr/>
          <p:nvPr/>
        </p:nvSpPr>
        <p:spPr>
          <a:xfrm>
            <a:off x="4062100" y="3057225"/>
            <a:ext cx="679500" cy="2265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4062100" y="2571750"/>
            <a:ext cx="679500" cy="1806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 name="Google Shape;220;p34"/>
          <p:cNvPicPr preferRelativeResize="0"/>
          <p:nvPr/>
        </p:nvPicPr>
        <p:blipFill>
          <a:blip r:embed="rId4">
            <a:alphaModFix/>
          </a:blip>
          <a:stretch>
            <a:fillRect/>
          </a:stretch>
        </p:blipFill>
        <p:spPr>
          <a:xfrm>
            <a:off x="194800" y="1103375"/>
            <a:ext cx="7336274" cy="38100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5"/>
          <p:cNvPicPr preferRelativeResize="0"/>
          <p:nvPr/>
        </p:nvPicPr>
        <p:blipFill>
          <a:blip r:embed="rId3">
            <a:alphaModFix/>
          </a:blip>
          <a:stretch>
            <a:fillRect/>
          </a:stretch>
        </p:blipFill>
        <p:spPr>
          <a:xfrm>
            <a:off x="228923" y="783925"/>
            <a:ext cx="5201951" cy="4359574"/>
          </a:xfrm>
          <a:prstGeom prst="rect">
            <a:avLst/>
          </a:prstGeom>
          <a:noFill/>
          <a:ln>
            <a:noFill/>
          </a:ln>
        </p:spPr>
      </p:pic>
      <p:sp>
        <p:nvSpPr>
          <p:cNvPr id="226" name="Google Shape;226;p35"/>
          <p:cNvSpPr txBox="1">
            <a:spLocks noGrp="1"/>
          </p:cNvSpPr>
          <p:nvPr>
            <p:ph type="title"/>
          </p:nvPr>
        </p:nvSpPr>
        <p:spPr>
          <a:xfrm>
            <a:off x="20475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2a) Plot the bayes factor values for all models </a:t>
            </a:r>
            <a:endParaRPr sz="2600"/>
          </a:p>
        </p:txBody>
      </p:sp>
      <p:sp>
        <p:nvSpPr>
          <p:cNvPr id="227" name="Google Shape;227;p35"/>
          <p:cNvSpPr txBox="1"/>
          <p:nvPr/>
        </p:nvSpPr>
        <p:spPr>
          <a:xfrm>
            <a:off x="6110075" y="4632700"/>
            <a:ext cx="2310300" cy="285000"/>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300"/>
              <a:t>x-axis = bayes factor (BF)</a:t>
            </a:r>
            <a:endParaRPr sz="1300"/>
          </a:p>
        </p:txBody>
      </p:sp>
      <p:cxnSp>
        <p:nvCxnSpPr>
          <p:cNvPr id="228" name="Google Shape;228;p35"/>
          <p:cNvCxnSpPr/>
          <p:nvPr/>
        </p:nvCxnSpPr>
        <p:spPr>
          <a:xfrm rot="10800000">
            <a:off x="5466275" y="4814700"/>
            <a:ext cx="643800" cy="18300"/>
          </a:xfrm>
          <a:prstGeom prst="straightConnector1">
            <a:avLst/>
          </a:prstGeom>
          <a:noFill/>
          <a:ln w="19050" cap="flat" cmpd="sng">
            <a:solidFill>
              <a:srgbClr val="000000"/>
            </a:solidFill>
            <a:prstDash val="solid"/>
            <a:round/>
            <a:headEnd type="none" w="med" len="med"/>
            <a:tailEnd type="triangle" w="med" len="med"/>
          </a:ln>
        </p:spPr>
      </p:cxnSp>
      <p:sp>
        <p:nvSpPr>
          <p:cNvPr id="229" name="Google Shape;229;p35"/>
          <p:cNvSpPr txBox="1"/>
          <p:nvPr/>
        </p:nvSpPr>
        <p:spPr>
          <a:xfrm>
            <a:off x="6281850" y="1569225"/>
            <a:ext cx="2189400" cy="1776900"/>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Remember, a BF of 1 = no evidence for either the H</a:t>
            </a:r>
            <a:r>
              <a:rPr lang="en" baseline="-25000"/>
              <a:t>A</a:t>
            </a:r>
            <a:r>
              <a:rPr lang="en"/>
              <a:t> or the H</a:t>
            </a:r>
            <a:r>
              <a:rPr lang="en" baseline="-25000"/>
              <a:t>O</a:t>
            </a:r>
            <a:endParaRPr baseline="-25000"/>
          </a:p>
          <a:p>
            <a:pPr marL="0" lvl="0" indent="0" algn="l" rtl="0">
              <a:spcBef>
                <a:spcPts val="0"/>
              </a:spcBef>
              <a:spcAft>
                <a:spcPts val="0"/>
              </a:spcAft>
              <a:buNone/>
            </a:pPr>
            <a:endParaRPr baseline="-25000"/>
          </a:p>
          <a:p>
            <a:pPr marL="0" lvl="0" indent="0" algn="l" rtl="0">
              <a:spcBef>
                <a:spcPts val="0"/>
              </a:spcBef>
              <a:spcAft>
                <a:spcPts val="0"/>
              </a:spcAft>
              <a:buNone/>
            </a:pPr>
            <a:r>
              <a:rPr lang="en">
                <a:highlight>
                  <a:srgbClr val="8E7CC3"/>
                </a:highlight>
              </a:rPr>
              <a:t>     </a:t>
            </a:r>
            <a:r>
              <a:rPr lang="en"/>
              <a:t>= evidence for </a:t>
            </a:r>
            <a:r>
              <a:rPr lang="en">
                <a:solidFill>
                  <a:schemeClr val="dk1"/>
                </a:solidFill>
              </a:rPr>
              <a:t>H</a:t>
            </a:r>
            <a:r>
              <a:rPr lang="en" baseline="-25000">
                <a:solidFill>
                  <a:schemeClr val="dk1"/>
                </a:solidFill>
              </a:rPr>
              <a:t>A</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CE5CD"/>
                </a:highlight>
              </a:rPr>
              <a:t>     </a:t>
            </a:r>
            <a:r>
              <a:rPr lang="en"/>
              <a:t>= evidence for </a:t>
            </a:r>
            <a:r>
              <a:rPr lang="en">
                <a:solidFill>
                  <a:schemeClr val="dk1"/>
                </a:solidFill>
              </a:rPr>
              <a:t>H</a:t>
            </a:r>
            <a:r>
              <a:rPr lang="en" baseline="-25000">
                <a:solidFill>
                  <a:schemeClr val="dk1"/>
                </a:solidFill>
              </a:rPr>
              <a:t>O</a:t>
            </a:r>
            <a:endParaRPr baseline="-250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baseline="-25000"/>
          </a:p>
          <a:p>
            <a:pPr marL="0" lvl="0" indent="0" algn="l" rtl="0">
              <a:spcBef>
                <a:spcPts val="0"/>
              </a:spcBef>
              <a:spcAft>
                <a:spcPts val="0"/>
              </a:spcAft>
              <a:buNone/>
            </a:pPr>
            <a:endParaRPr baseline="-25000"/>
          </a:p>
        </p:txBody>
      </p:sp>
      <p:sp>
        <p:nvSpPr>
          <p:cNvPr id="230" name="Google Shape;230;p35"/>
          <p:cNvSpPr txBox="1"/>
          <p:nvPr/>
        </p:nvSpPr>
        <p:spPr>
          <a:xfrm>
            <a:off x="255900" y="4578300"/>
            <a:ext cx="1220100" cy="491100"/>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300"/>
              <a:t>y-axis = the models</a:t>
            </a:r>
            <a:endParaRPr sz="1300"/>
          </a:p>
        </p:txBody>
      </p:sp>
      <p:cxnSp>
        <p:nvCxnSpPr>
          <p:cNvPr id="231" name="Google Shape;231;p35"/>
          <p:cNvCxnSpPr>
            <a:stCxn id="230" idx="0"/>
          </p:cNvCxnSpPr>
          <p:nvPr/>
        </p:nvCxnSpPr>
        <p:spPr>
          <a:xfrm rot="10800000" flipH="1">
            <a:off x="865950" y="3708900"/>
            <a:ext cx="500400" cy="869400"/>
          </a:xfrm>
          <a:prstGeom prst="straightConnector1">
            <a:avLst/>
          </a:prstGeom>
          <a:noFill/>
          <a:ln w="19050" cap="flat" cmpd="sng">
            <a:solidFill>
              <a:srgbClr val="000000"/>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194800" y="123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3) Conduct a bayesian ANOVA, using a “top-down” approach</a:t>
            </a:r>
            <a:endParaRPr sz="2600"/>
          </a:p>
        </p:txBody>
      </p:sp>
      <p:sp>
        <p:nvSpPr>
          <p:cNvPr id="237" name="Google Shape;237;p36"/>
          <p:cNvSpPr txBox="1"/>
          <p:nvPr/>
        </p:nvSpPr>
        <p:spPr>
          <a:xfrm>
            <a:off x="72025" y="4274100"/>
            <a:ext cx="8001300" cy="3618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Gives us the change in the model’s bayes factor when each effect is </a:t>
            </a:r>
            <a:r>
              <a:rPr lang="en" i="1"/>
              <a:t>eliminated</a:t>
            </a:r>
            <a:r>
              <a:rPr lang="en"/>
              <a:t> one at a time</a:t>
            </a:r>
            <a:endParaRPr/>
          </a:p>
        </p:txBody>
      </p:sp>
      <p:pic>
        <p:nvPicPr>
          <p:cNvPr id="238" name="Google Shape;238;p36"/>
          <p:cNvPicPr preferRelativeResize="0"/>
          <p:nvPr/>
        </p:nvPicPr>
        <p:blipFill>
          <a:blip r:embed="rId3">
            <a:alphaModFix/>
          </a:blip>
          <a:stretch>
            <a:fillRect/>
          </a:stretch>
        </p:blipFill>
        <p:spPr>
          <a:xfrm>
            <a:off x="173088" y="1261825"/>
            <a:ext cx="6521751" cy="332594"/>
          </a:xfrm>
          <a:prstGeom prst="rect">
            <a:avLst/>
          </a:prstGeom>
          <a:noFill/>
          <a:ln w="9525" cap="flat" cmpd="sng">
            <a:solidFill>
              <a:srgbClr val="666666"/>
            </a:solidFill>
            <a:prstDash val="solid"/>
            <a:round/>
            <a:headEnd type="none" w="sm" len="sm"/>
            <a:tailEnd type="none" w="sm" len="sm"/>
          </a:ln>
        </p:spPr>
      </p:pic>
      <p:pic>
        <p:nvPicPr>
          <p:cNvPr id="239" name="Google Shape;239;p36"/>
          <p:cNvPicPr preferRelativeResize="0"/>
          <p:nvPr/>
        </p:nvPicPr>
        <p:blipFill>
          <a:blip r:embed="rId4">
            <a:alphaModFix/>
          </a:blip>
          <a:stretch>
            <a:fillRect/>
          </a:stretch>
        </p:blipFill>
        <p:spPr>
          <a:xfrm>
            <a:off x="130475" y="1974575"/>
            <a:ext cx="6699851" cy="2034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7"/>
          <p:cNvPicPr preferRelativeResize="0"/>
          <p:nvPr/>
        </p:nvPicPr>
        <p:blipFill>
          <a:blip r:embed="rId3">
            <a:alphaModFix/>
          </a:blip>
          <a:stretch>
            <a:fillRect/>
          </a:stretch>
        </p:blipFill>
        <p:spPr>
          <a:xfrm>
            <a:off x="173100" y="1985475"/>
            <a:ext cx="6608174" cy="2007075"/>
          </a:xfrm>
          <a:prstGeom prst="rect">
            <a:avLst/>
          </a:prstGeom>
          <a:noFill/>
          <a:ln w="9525" cap="flat" cmpd="sng">
            <a:solidFill>
              <a:schemeClr val="dk2"/>
            </a:solidFill>
            <a:prstDash val="solid"/>
            <a:round/>
            <a:headEnd type="none" w="sm" len="sm"/>
            <a:tailEnd type="none" w="sm" len="sm"/>
          </a:ln>
        </p:spPr>
      </p:pic>
      <p:sp>
        <p:nvSpPr>
          <p:cNvPr id="245" name="Google Shape;245;p37"/>
          <p:cNvSpPr txBox="1">
            <a:spLocks noGrp="1"/>
          </p:cNvSpPr>
          <p:nvPr>
            <p:ph type="title"/>
          </p:nvPr>
        </p:nvSpPr>
        <p:spPr>
          <a:xfrm>
            <a:off x="194800" y="123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3) Conduct a bayesian ANOVA, using a “top-down” approach</a:t>
            </a:r>
            <a:endParaRPr sz="2600"/>
          </a:p>
        </p:txBody>
      </p:sp>
      <p:sp>
        <p:nvSpPr>
          <p:cNvPr id="246" name="Google Shape;246;p37"/>
          <p:cNvSpPr txBox="1"/>
          <p:nvPr/>
        </p:nvSpPr>
        <p:spPr>
          <a:xfrm>
            <a:off x="6810850" y="1685700"/>
            <a:ext cx="2289300" cy="22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A86E8"/>
                </a:solidFill>
              </a:rPr>
              <a:t>Main takeaway:</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Clr>
                <a:schemeClr val="dk1"/>
              </a:buClr>
              <a:buSzPts val="1100"/>
              <a:buFont typeface="Arial"/>
              <a:buNone/>
            </a:pPr>
            <a:r>
              <a:rPr lang="en" b="1">
                <a:solidFill>
                  <a:srgbClr val="4A86E8"/>
                </a:solidFill>
              </a:rPr>
              <a:t>Removing occupation leaves a model with a very small bayes factor</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None/>
            </a:pPr>
            <a:endParaRPr/>
          </a:p>
        </p:txBody>
      </p:sp>
      <p:sp>
        <p:nvSpPr>
          <p:cNvPr id="247" name="Google Shape;247;p37"/>
          <p:cNvSpPr/>
          <p:nvPr/>
        </p:nvSpPr>
        <p:spPr>
          <a:xfrm>
            <a:off x="2564200" y="2704050"/>
            <a:ext cx="1026600" cy="2265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37"/>
          <p:cNvPicPr preferRelativeResize="0"/>
          <p:nvPr/>
        </p:nvPicPr>
        <p:blipFill>
          <a:blip r:embed="rId4">
            <a:alphaModFix/>
          </a:blip>
          <a:stretch>
            <a:fillRect/>
          </a:stretch>
        </p:blipFill>
        <p:spPr>
          <a:xfrm>
            <a:off x="173088" y="1261825"/>
            <a:ext cx="6521751" cy="332594"/>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231350" y="87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3a) Plot the change in bayes factor values for the “top-down” approach</a:t>
            </a:r>
            <a:endParaRPr sz="2600"/>
          </a:p>
        </p:txBody>
      </p:sp>
      <p:pic>
        <p:nvPicPr>
          <p:cNvPr id="254" name="Google Shape;254;p38"/>
          <p:cNvPicPr preferRelativeResize="0"/>
          <p:nvPr/>
        </p:nvPicPr>
        <p:blipFill>
          <a:blip r:embed="rId3">
            <a:alphaModFix/>
          </a:blip>
          <a:stretch>
            <a:fillRect/>
          </a:stretch>
        </p:blipFill>
        <p:spPr>
          <a:xfrm>
            <a:off x="252425" y="1357448"/>
            <a:ext cx="6103251" cy="504702"/>
          </a:xfrm>
          <a:prstGeom prst="rect">
            <a:avLst/>
          </a:prstGeom>
          <a:noFill/>
          <a:ln>
            <a:noFill/>
          </a:ln>
        </p:spPr>
      </p:pic>
      <p:pic>
        <p:nvPicPr>
          <p:cNvPr id="255" name="Google Shape;255;p38"/>
          <p:cNvPicPr preferRelativeResize="0"/>
          <p:nvPr/>
        </p:nvPicPr>
        <p:blipFill>
          <a:blip r:embed="rId4">
            <a:alphaModFix/>
          </a:blip>
          <a:stretch>
            <a:fillRect/>
          </a:stretch>
        </p:blipFill>
        <p:spPr>
          <a:xfrm>
            <a:off x="152400" y="2014550"/>
            <a:ext cx="4657019" cy="2976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129050" y="167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a:t>4) Conduct a bayesian ANOVA, using a “bottom-up” approach</a:t>
            </a:r>
            <a:endParaRPr sz="2600"/>
          </a:p>
        </p:txBody>
      </p:sp>
      <p:sp>
        <p:nvSpPr>
          <p:cNvPr id="261" name="Google Shape;261;p39"/>
          <p:cNvSpPr txBox="1"/>
          <p:nvPr/>
        </p:nvSpPr>
        <p:spPr>
          <a:xfrm>
            <a:off x="129050" y="4602875"/>
            <a:ext cx="8001300" cy="3618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Gives us the change in the model’s bayes factor when each effect is </a:t>
            </a:r>
            <a:r>
              <a:rPr lang="en" i="1"/>
              <a:t>added</a:t>
            </a:r>
            <a:r>
              <a:rPr lang="en"/>
              <a:t> one at a time</a:t>
            </a:r>
            <a:endParaRPr/>
          </a:p>
        </p:txBody>
      </p:sp>
      <p:pic>
        <p:nvPicPr>
          <p:cNvPr id="262" name="Google Shape;262;p39"/>
          <p:cNvPicPr preferRelativeResize="0"/>
          <p:nvPr/>
        </p:nvPicPr>
        <p:blipFill>
          <a:blip r:embed="rId3">
            <a:alphaModFix/>
          </a:blip>
          <a:stretch>
            <a:fillRect/>
          </a:stretch>
        </p:blipFill>
        <p:spPr>
          <a:xfrm>
            <a:off x="152400" y="1425900"/>
            <a:ext cx="6839181" cy="401875"/>
          </a:xfrm>
          <a:prstGeom prst="rect">
            <a:avLst/>
          </a:prstGeom>
          <a:noFill/>
          <a:ln w="9525" cap="flat" cmpd="sng">
            <a:solidFill>
              <a:srgbClr val="666666"/>
            </a:solidFill>
            <a:prstDash val="solid"/>
            <a:round/>
            <a:headEnd type="none" w="sm" len="sm"/>
            <a:tailEnd type="none" w="sm" len="sm"/>
          </a:ln>
        </p:spPr>
      </p:pic>
      <p:pic>
        <p:nvPicPr>
          <p:cNvPr id="263" name="Google Shape;263;p39"/>
          <p:cNvPicPr preferRelativeResize="0"/>
          <p:nvPr/>
        </p:nvPicPr>
        <p:blipFill>
          <a:blip r:embed="rId4">
            <a:alphaModFix/>
          </a:blip>
          <a:stretch>
            <a:fillRect/>
          </a:stretch>
        </p:blipFill>
        <p:spPr>
          <a:xfrm>
            <a:off x="179975" y="1980175"/>
            <a:ext cx="4462768" cy="247030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0"/>
          <p:cNvPicPr preferRelativeResize="0"/>
          <p:nvPr/>
        </p:nvPicPr>
        <p:blipFill>
          <a:blip r:embed="rId3">
            <a:alphaModFix/>
          </a:blip>
          <a:stretch>
            <a:fillRect/>
          </a:stretch>
        </p:blipFill>
        <p:spPr>
          <a:xfrm>
            <a:off x="129050" y="1980175"/>
            <a:ext cx="4462768" cy="2470300"/>
          </a:xfrm>
          <a:prstGeom prst="rect">
            <a:avLst/>
          </a:prstGeom>
          <a:noFill/>
          <a:ln w="9525" cap="flat" cmpd="sng">
            <a:solidFill>
              <a:srgbClr val="666666"/>
            </a:solidFill>
            <a:prstDash val="solid"/>
            <a:round/>
            <a:headEnd type="none" w="sm" len="sm"/>
            <a:tailEnd type="none" w="sm" len="sm"/>
          </a:ln>
        </p:spPr>
      </p:pic>
      <p:sp>
        <p:nvSpPr>
          <p:cNvPr id="269" name="Google Shape;269;p40"/>
          <p:cNvSpPr txBox="1">
            <a:spLocks noGrp="1"/>
          </p:cNvSpPr>
          <p:nvPr>
            <p:ph type="title"/>
          </p:nvPr>
        </p:nvSpPr>
        <p:spPr>
          <a:xfrm>
            <a:off x="129050" y="167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4) Conduct a bayesian ANOVA, using a “bottom-up” approach</a:t>
            </a:r>
            <a:endParaRPr sz="2600"/>
          </a:p>
        </p:txBody>
      </p:sp>
      <p:sp>
        <p:nvSpPr>
          <p:cNvPr id="270" name="Google Shape;270;p40"/>
          <p:cNvSpPr txBox="1"/>
          <p:nvPr/>
        </p:nvSpPr>
        <p:spPr>
          <a:xfrm>
            <a:off x="5663300" y="2214771"/>
            <a:ext cx="2289300" cy="15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A86E8"/>
                </a:solidFill>
              </a:rPr>
              <a:t>Main takeaway:</a:t>
            </a:r>
            <a:endParaRPr b="1">
              <a:solidFill>
                <a:srgbClr val="4A86E8"/>
              </a:solidFill>
            </a:endParaRPr>
          </a:p>
          <a:p>
            <a:pPr marL="0" lvl="0" indent="0" algn="l" rtl="0">
              <a:spcBef>
                <a:spcPts val="0"/>
              </a:spcBef>
              <a:spcAft>
                <a:spcPts val="0"/>
              </a:spcAft>
              <a:buNone/>
            </a:pPr>
            <a:endParaRPr b="1">
              <a:solidFill>
                <a:srgbClr val="4A86E8"/>
              </a:solidFill>
            </a:endParaRPr>
          </a:p>
          <a:p>
            <a:pPr marL="0" lvl="0" indent="0" algn="l" rtl="0">
              <a:spcBef>
                <a:spcPts val="0"/>
              </a:spcBef>
              <a:spcAft>
                <a:spcPts val="0"/>
              </a:spcAft>
              <a:buNone/>
            </a:pPr>
            <a:r>
              <a:rPr lang="en" b="1">
                <a:solidFill>
                  <a:srgbClr val="4A86E8"/>
                </a:solidFill>
              </a:rPr>
              <a:t>Adding occupation increases the model’s bayes factor by a large amount</a:t>
            </a:r>
            <a:endParaRPr b="1">
              <a:solidFill>
                <a:srgbClr val="4A86E8"/>
              </a:solidFill>
            </a:endParaRPr>
          </a:p>
          <a:p>
            <a:pPr marL="0" lvl="0" indent="0" algn="l" rtl="0">
              <a:spcBef>
                <a:spcPts val="0"/>
              </a:spcBef>
              <a:spcAft>
                <a:spcPts val="0"/>
              </a:spcAft>
              <a:buNone/>
            </a:pPr>
            <a:endParaRPr/>
          </a:p>
        </p:txBody>
      </p:sp>
      <p:sp>
        <p:nvSpPr>
          <p:cNvPr id="271" name="Google Shape;271;p40"/>
          <p:cNvSpPr/>
          <p:nvPr/>
        </p:nvSpPr>
        <p:spPr>
          <a:xfrm>
            <a:off x="2626175" y="2778125"/>
            <a:ext cx="920400" cy="2265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2" name="Google Shape;272;p40"/>
          <p:cNvPicPr preferRelativeResize="0"/>
          <p:nvPr/>
        </p:nvPicPr>
        <p:blipFill>
          <a:blip r:embed="rId4">
            <a:alphaModFix/>
          </a:blip>
          <a:stretch>
            <a:fillRect/>
          </a:stretch>
        </p:blipFill>
        <p:spPr>
          <a:xfrm>
            <a:off x="152400" y="1425900"/>
            <a:ext cx="6839181" cy="4018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xfrm>
            <a:off x="202125" y="123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4a) Plot the change in bayes factor values for the “bottom-up” approach</a:t>
            </a:r>
            <a:endParaRPr sz="2600"/>
          </a:p>
        </p:txBody>
      </p:sp>
      <p:pic>
        <p:nvPicPr>
          <p:cNvPr id="278" name="Google Shape;278;p41"/>
          <p:cNvPicPr preferRelativeResize="0"/>
          <p:nvPr/>
        </p:nvPicPr>
        <p:blipFill>
          <a:blip r:embed="rId3">
            <a:alphaModFix/>
          </a:blip>
          <a:stretch>
            <a:fillRect/>
          </a:stretch>
        </p:blipFill>
        <p:spPr>
          <a:xfrm>
            <a:off x="185750" y="1163550"/>
            <a:ext cx="6823775" cy="546200"/>
          </a:xfrm>
          <a:prstGeom prst="rect">
            <a:avLst/>
          </a:prstGeom>
          <a:noFill/>
          <a:ln>
            <a:noFill/>
          </a:ln>
        </p:spPr>
      </p:pic>
      <p:pic>
        <p:nvPicPr>
          <p:cNvPr id="279" name="Google Shape;279;p41"/>
          <p:cNvPicPr preferRelativeResize="0"/>
          <p:nvPr/>
        </p:nvPicPr>
        <p:blipFill>
          <a:blip r:embed="rId4">
            <a:alphaModFix/>
          </a:blip>
          <a:stretch>
            <a:fillRect/>
          </a:stretch>
        </p:blipFill>
        <p:spPr>
          <a:xfrm>
            <a:off x="348225" y="1864650"/>
            <a:ext cx="4707275" cy="3183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subTitle" idx="1"/>
          </p:nvPr>
        </p:nvSpPr>
        <p:spPr>
          <a:xfrm>
            <a:off x="340375" y="18654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0000"/>
                </a:solidFill>
              </a:rPr>
              <a:t>Part 1: Minimum effects practice</a:t>
            </a:r>
            <a:endParaRPr sz="3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172875" y="108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Summary of results from the Bayesian analyses</a:t>
            </a:r>
            <a:endParaRPr sz="2600"/>
          </a:p>
        </p:txBody>
      </p:sp>
      <p:sp>
        <p:nvSpPr>
          <p:cNvPr id="285" name="Google Shape;285;p42"/>
          <p:cNvSpPr txBox="1">
            <a:spLocks noGrp="1"/>
          </p:cNvSpPr>
          <p:nvPr>
            <p:ph type="body" idx="1"/>
          </p:nvPr>
        </p:nvSpPr>
        <p:spPr>
          <a:xfrm>
            <a:off x="172875" y="863550"/>
            <a:ext cx="8520600" cy="38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All three bayesian analysis steps (“all models”, “top-down”, and “bottom-up”) support the same conclusion:</a:t>
            </a: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There is decisive evidence to support the hypothesis that occupation influences mental health. </a:t>
            </a:r>
            <a:endParaRPr>
              <a:solidFill>
                <a:srgbClr val="000000"/>
              </a:solidFill>
            </a:endParaRPr>
          </a:p>
          <a:p>
            <a:pPr marL="457200" lvl="0" indent="-342900" algn="l" rtl="0">
              <a:spcBef>
                <a:spcPts val="1000"/>
              </a:spcBef>
              <a:spcAft>
                <a:spcPts val="0"/>
              </a:spcAft>
              <a:buClr>
                <a:srgbClr val="000000"/>
              </a:buClr>
              <a:buSzPts val="1800"/>
              <a:buChar char="●"/>
            </a:pPr>
            <a:r>
              <a:rPr lang="en">
                <a:solidFill>
                  <a:srgbClr val="000000"/>
                </a:solidFill>
              </a:rPr>
              <a:t>There is strong evidence to support the </a:t>
            </a:r>
            <a:r>
              <a:rPr lang="en" i="1">
                <a:solidFill>
                  <a:srgbClr val="000000"/>
                </a:solidFill>
              </a:rPr>
              <a:t>null hypothesis</a:t>
            </a:r>
            <a:r>
              <a:rPr lang="en">
                <a:solidFill>
                  <a:srgbClr val="000000"/>
                </a:solidFill>
              </a:rPr>
              <a:t> that sex identity influences mental health (i.e., the null hypothesis, stating that gender does </a:t>
            </a:r>
            <a:r>
              <a:rPr lang="en" i="1">
                <a:solidFill>
                  <a:srgbClr val="000000"/>
                </a:solidFill>
              </a:rPr>
              <a:t>not</a:t>
            </a:r>
            <a:r>
              <a:rPr lang="en">
                <a:solidFill>
                  <a:srgbClr val="000000"/>
                </a:solidFill>
              </a:rPr>
              <a:t> predict mental health, is likely to be true).</a:t>
            </a:r>
            <a:endParaRPr>
              <a:solidFill>
                <a:srgbClr val="000000"/>
              </a:solidFill>
            </a:endParaRPr>
          </a:p>
          <a:p>
            <a:pPr marL="457200" lvl="0" indent="-342900" algn="l" rtl="0">
              <a:spcBef>
                <a:spcPts val="1000"/>
              </a:spcBef>
              <a:spcAft>
                <a:spcPts val="500"/>
              </a:spcAft>
              <a:buClr>
                <a:srgbClr val="000000"/>
              </a:buClr>
              <a:buSzPts val="1800"/>
              <a:buChar char="●"/>
            </a:pPr>
            <a:r>
              <a:rPr lang="en">
                <a:solidFill>
                  <a:srgbClr val="000000"/>
                </a:solidFill>
              </a:rPr>
              <a:t>There is decisive evidence to support the </a:t>
            </a:r>
            <a:r>
              <a:rPr lang="en" i="1">
                <a:solidFill>
                  <a:srgbClr val="000000"/>
                </a:solidFill>
              </a:rPr>
              <a:t>null hypothesis</a:t>
            </a:r>
            <a:r>
              <a:rPr lang="en">
                <a:solidFill>
                  <a:srgbClr val="000000"/>
                </a:solidFill>
              </a:rPr>
              <a:t> that the interaction between sex identity and occupation influences mental health (i.e., the null hypothesis is likely to be true).</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3"/>
          <p:cNvPicPr preferRelativeResize="0"/>
          <p:nvPr/>
        </p:nvPicPr>
        <p:blipFill>
          <a:blip r:embed="rId3">
            <a:alphaModFix/>
          </a:blip>
          <a:stretch>
            <a:fillRect/>
          </a:stretch>
        </p:blipFill>
        <p:spPr>
          <a:xfrm>
            <a:off x="55500" y="792350"/>
            <a:ext cx="4110576" cy="1834675"/>
          </a:xfrm>
          <a:prstGeom prst="rect">
            <a:avLst/>
          </a:prstGeom>
          <a:noFill/>
          <a:ln w="9525" cap="flat" cmpd="sng">
            <a:solidFill>
              <a:schemeClr val="dk2"/>
            </a:solidFill>
            <a:prstDash val="solid"/>
            <a:round/>
            <a:headEnd type="none" w="sm" len="sm"/>
            <a:tailEnd type="none" w="sm" len="sm"/>
          </a:ln>
        </p:spPr>
      </p:pic>
      <p:pic>
        <p:nvPicPr>
          <p:cNvPr id="291" name="Google Shape;291;p43"/>
          <p:cNvPicPr preferRelativeResize="0"/>
          <p:nvPr/>
        </p:nvPicPr>
        <p:blipFill>
          <a:blip r:embed="rId4">
            <a:alphaModFix/>
          </a:blip>
          <a:stretch>
            <a:fillRect/>
          </a:stretch>
        </p:blipFill>
        <p:spPr>
          <a:xfrm>
            <a:off x="4205875" y="754850"/>
            <a:ext cx="4678549" cy="2155219"/>
          </a:xfrm>
          <a:prstGeom prst="rect">
            <a:avLst/>
          </a:prstGeom>
          <a:noFill/>
          <a:ln w="9525" cap="flat" cmpd="sng">
            <a:solidFill>
              <a:schemeClr val="dk2"/>
            </a:solidFill>
            <a:prstDash val="solid"/>
            <a:round/>
            <a:headEnd type="none" w="sm" len="sm"/>
            <a:tailEnd type="none" w="sm" len="sm"/>
          </a:ln>
        </p:spPr>
      </p:pic>
      <p:sp>
        <p:nvSpPr>
          <p:cNvPr id="292" name="Google Shape;292;p43"/>
          <p:cNvSpPr txBox="1">
            <a:spLocks noGrp="1"/>
          </p:cNvSpPr>
          <p:nvPr>
            <p:ph type="title"/>
          </p:nvPr>
        </p:nvSpPr>
        <p:spPr>
          <a:xfrm>
            <a:off x="63300" y="79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Compare the regular ANOVA vs. Bayesian ANOVA</a:t>
            </a:r>
            <a:endParaRPr sz="2600"/>
          </a:p>
        </p:txBody>
      </p:sp>
      <p:sp>
        <p:nvSpPr>
          <p:cNvPr id="293" name="Google Shape;293;p43"/>
          <p:cNvSpPr txBox="1">
            <a:spLocks noGrp="1"/>
          </p:cNvSpPr>
          <p:nvPr>
            <p:ph type="body" idx="1"/>
          </p:nvPr>
        </p:nvSpPr>
        <p:spPr>
          <a:xfrm>
            <a:off x="176150" y="3229300"/>
            <a:ext cx="8879400" cy="7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Both analyses indicate that occupation predicts mental health, while gender and gender*occupation do not.</a:t>
            </a:r>
            <a:endParaRPr sz="1400">
              <a:solidFill>
                <a:srgbClr val="000000"/>
              </a:solidFill>
            </a:endParaRPr>
          </a:p>
          <a:p>
            <a:pPr marL="0" lvl="0" indent="0" algn="l" rtl="0">
              <a:spcBef>
                <a:spcPts val="1600"/>
              </a:spcBef>
              <a:spcAft>
                <a:spcPts val="0"/>
              </a:spcAft>
              <a:buNone/>
            </a:pPr>
            <a:r>
              <a:rPr lang="en" sz="1400">
                <a:solidFill>
                  <a:srgbClr val="000000"/>
                </a:solidFill>
              </a:rPr>
              <a:t>The bayesian approach provides information that the frequentist approach does not:</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degree of evidence for the null hypothesis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concrete statements about how well supported each model hypothesis is compared to the alternative hypothesis (e.g., null vs. alternative)</a:t>
            </a:r>
            <a:endParaRPr sz="1400">
              <a:solidFill>
                <a:srgbClr val="000000"/>
              </a:solidFill>
            </a:endParaRPr>
          </a:p>
          <a:p>
            <a:pPr marL="0" lvl="0" indent="0" algn="l" rtl="0">
              <a:spcBef>
                <a:spcPts val="1600"/>
              </a:spcBef>
              <a:spcAft>
                <a:spcPts val="1600"/>
              </a:spcAft>
              <a:buNone/>
            </a:pPr>
            <a:endParaRPr sz="1400">
              <a:solidFill>
                <a:srgbClr val="000000"/>
              </a:solidFill>
            </a:endParaRPr>
          </a:p>
        </p:txBody>
      </p:sp>
      <p:sp>
        <p:nvSpPr>
          <p:cNvPr id="294" name="Google Shape;294;p43"/>
          <p:cNvSpPr txBox="1"/>
          <p:nvPr/>
        </p:nvSpPr>
        <p:spPr>
          <a:xfrm>
            <a:off x="6433500" y="652425"/>
            <a:ext cx="27105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B4A7D6"/>
                </a:highlight>
              </a:rPr>
              <a:t>Bayesian “all models” ANOVA</a:t>
            </a:r>
            <a:endParaRPr>
              <a:highlight>
                <a:srgbClr val="B4A7D6"/>
              </a:highlight>
            </a:endParaRPr>
          </a:p>
        </p:txBody>
      </p:sp>
      <p:sp>
        <p:nvSpPr>
          <p:cNvPr id="295" name="Google Shape;295;p43"/>
          <p:cNvSpPr txBox="1"/>
          <p:nvPr/>
        </p:nvSpPr>
        <p:spPr>
          <a:xfrm>
            <a:off x="2897300" y="695250"/>
            <a:ext cx="16065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B4A7D6"/>
                </a:highlight>
              </a:rPr>
              <a:t>NHST ANOVA</a:t>
            </a:r>
            <a:endParaRPr>
              <a:highlight>
                <a:srgbClr val="B4A7D6"/>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118200" y="93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resources on bayesian approaches</a:t>
            </a:r>
            <a:endParaRPr/>
          </a:p>
        </p:txBody>
      </p:sp>
      <p:sp>
        <p:nvSpPr>
          <p:cNvPr id="301" name="Google Shape;301;p44"/>
          <p:cNvSpPr txBox="1">
            <a:spLocks noGrp="1"/>
          </p:cNvSpPr>
          <p:nvPr>
            <p:ph type="body" idx="1"/>
          </p:nvPr>
        </p:nvSpPr>
        <p:spPr>
          <a:xfrm>
            <a:off x="218550" y="758350"/>
            <a:ext cx="8853900" cy="4107600"/>
          </a:xfrm>
          <a:prstGeom prst="rect">
            <a:avLst/>
          </a:prstGeom>
          <a:solidFill>
            <a:srgbClr val="D0E0E3"/>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An article by Etz &amp; Vandekerckhove (2018) about basic bayesian inferences. It opens with a quote by Dumbledore, so you know you want to read it! </a:t>
            </a:r>
            <a:r>
              <a:rPr lang="en" sz="1400" u="sng">
                <a:solidFill>
                  <a:srgbClr val="666666"/>
                </a:solidFill>
                <a:latin typeface="Calibri"/>
                <a:ea typeface="Calibri"/>
                <a:cs typeface="Calibri"/>
                <a:sym typeface="Calibri"/>
                <a:hlinkClick r:id="rId3"/>
              </a:rPr>
              <a:t>https://link.springer.com/article/10.3758/s13423-017-1262-3</a:t>
            </a:r>
            <a:endParaRPr sz="1400" u="sng">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Helpful tutorials for learning bayesian analyses using the BayesFactor package: </a:t>
            </a:r>
            <a:r>
              <a:rPr lang="en" sz="1400" u="sng">
                <a:solidFill>
                  <a:srgbClr val="666666"/>
                </a:solidFill>
                <a:latin typeface="Calibri"/>
                <a:ea typeface="Calibri"/>
                <a:cs typeface="Calibri"/>
                <a:sym typeface="Calibri"/>
                <a:hlinkClick r:id="rId4"/>
              </a:rPr>
              <a:t>https://richarddmorey.github.io/BayesFactor/#fixed</a:t>
            </a:r>
            <a:endParaRPr sz="1400" u="sng">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More great tutorials for getting started with bayesian analyses, this time from the BayestestR package: </a:t>
            </a:r>
            <a:r>
              <a:rPr lang="en" sz="1400" u="sng">
                <a:solidFill>
                  <a:srgbClr val="666666"/>
                </a:solidFill>
                <a:latin typeface="Calibri"/>
                <a:ea typeface="Calibri"/>
                <a:cs typeface="Calibri"/>
                <a:sym typeface="Calibri"/>
                <a:hlinkClick r:id="rId5"/>
              </a:rPr>
              <a:t>https://cran.r-project.org/web/packages/bayestestR/vignettes/bayestestR.html</a:t>
            </a:r>
            <a:endParaRPr sz="1400" u="sng">
              <a:solidFill>
                <a:srgbClr val="666666"/>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 sz="1400" i="1">
                <a:solidFill>
                  <a:srgbClr val="666666"/>
                </a:solidFill>
                <a:latin typeface="Calibri"/>
                <a:ea typeface="Calibri"/>
                <a:cs typeface="Calibri"/>
                <a:sym typeface="Calibri"/>
              </a:rPr>
              <a:t>The accompanying citation for the BayestestR package can be found at: </a:t>
            </a:r>
            <a:r>
              <a:rPr lang="en" sz="1100" i="1" u="sng">
                <a:solidFill>
                  <a:srgbClr val="666666"/>
                </a:solidFill>
                <a:hlinkClick r:id="rId6"/>
              </a:rPr>
              <a:t>https://www.theoj.org/joss-papers/joss.01541/10.21105.joss.01541.pdf</a:t>
            </a:r>
            <a:endParaRPr sz="1400" i="1" u="sng">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An example of using top down and bottom-up approaches with bayesian analyses: </a:t>
            </a:r>
            <a:r>
              <a:rPr lang="en" sz="1400" u="sng">
                <a:solidFill>
                  <a:srgbClr val="666666"/>
                </a:solidFill>
                <a:latin typeface="Calibri"/>
                <a:ea typeface="Calibri"/>
                <a:cs typeface="Calibri"/>
                <a:sym typeface="Calibri"/>
                <a:hlinkClick r:id="rId7"/>
              </a:rPr>
              <a:t>https://datascienceplus.com/bayesian-statistics-analysis-of-health-data/</a:t>
            </a:r>
            <a:endParaRPr sz="1400" u="sng">
              <a:solidFill>
                <a:srgbClr val="666666"/>
              </a:solidFill>
              <a:latin typeface="Calibri"/>
              <a:ea typeface="Calibri"/>
              <a:cs typeface="Calibri"/>
              <a:sym typeface="Calibri"/>
            </a:endParaRPr>
          </a:p>
          <a:p>
            <a:pPr marL="0" lvl="0" indent="45720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rgbClr val="666666"/>
                </a:solidFill>
                <a:latin typeface="Calibri"/>
                <a:ea typeface="Calibri"/>
                <a:cs typeface="Calibri"/>
                <a:sym typeface="Calibri"/>
              </a:rPr>
              <a:t>An article by Krypotos et al. (2017) that calls for increased use of Bayesian approaches (and less NHST) in experimental psychology: </a:t>
            </a:r>
            <a:r>
              <a:rPr lang="en" sz="1400" u="sng">
                <a:solidFill>
                  <a:srgbClr val="666666"/>
                </a:solidFill>
                <a:latin typeface="Calibri"/>
                <a:ea typeface="Calibri"/>
                <a:cs typeface="Calibri"/>
                <a:sym typeface="Calibri"/>
                <a:hlinkClick r:id="rId8"/>
              </a:rPr>
              <a:t>https://journals.sagepub.com/doi/10.5127/jep.057316</a:t>
            </a:r>
            <a:endParaRPr sz="1400" u="sng">
              <a:solidFill>
                <a:srgbClr val="666666"/>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solidFill>
                <a:srgbClr val="66666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Minimum Effects Testing (MET)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90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It tests the hypothesis that the effect of treatments falls somewhere in an interval between zero and some number</a:t>
            </a:r>
            <a:endParaRPr sz="2000">
              <a:solidFill>
                <a:srgbClr val="000000"/>
              </a:solidFill>
              <a:latin typeface="Calibri"/>
              <a:ea typeface="Calibri"/>
              <a:cs typeface="Calibri"/>
              <a:sym typeface="Calibri"/>
            </a:endParaRPr>
          </a:p>
          <a:p>
            <a:pPr marL="0" lvl="0" indent="0" algn="l" rtl="0">
              <a:spcBef>
                <a:spcPts val="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Rather than testing if an effect is precisely zero, we can test if it falls above a range of values (The minimum effect you are testing)</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1545450"/>
            <a:ext cx="8520600" cy="20526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The authors used Right Wing Authoritarianism (RWA) to predict differences in response time to in-group and out-group faces, and found a squared correlation of .07, which was significant, with F(1,161) = 4.81</a:t>
            </a:r>
            <a:endParaRPr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Identifying minimum effects: Kevin’s minimum effects code</a:t>
            </a:r>
            <a:endParaRPr/>
          </a:p>
        </p:txBody>
      </p:sp>
      <p:sp>
        <p:nvSpPr>
          <p:cNvPr id="84" name="Google Shape;84;p18"/>
          <p:cNvSpPr txBox="1">
            <a:spLocks noGrp="1"/>
          </p:cNvSpPr>
          <p:nvPr>
            <p:ph type="body" idx="1"/>
          </p:nvPr>
        </p:nvSpPr>
        <p:spPr>
          <a:xfrm>
            <a:off x="5021400" y="1152475"/>
            <a:ext cx="38109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solidFill>
                  <a:srgbClr val="000000"/>
                </a:solidFill>
              </a:rPr>
              <a:t>F(</a:t>
            </a:r>
            <a:r>
              <a:rPr lang="en" b="1">
                <a:solidFill>
                  <a:srgbClr val="0000FF"/>
                </a:solidFill>
              </a:rPr>
              <a:t>1</a:t>
            </a:r>
            <a:r>
              <a:rPr lang="en">
                <a:solidFill>
                  <a:srgbClr val="000000"/>
                </a:solidFill>
              </a:rPr>
              <a:t>,</a:t>
            </a:r>
            <a:r>
              <a:rPr lang="en" b="1">
                <a:solidFill>
                  <a:srgbClr val="0000FF"/>
                </a:solidFill>
              </a:rPr>
              <a:t>161</a:t>
            </a:r>
            <a:r>
              <a:rPr lang="en">
                <a:solidFill>
                  <a:srgbClr val="000000"/>
                </a:solidFill>
              </a:rPr>
              <a:t>)</a:t>
            </a:r>
            <a:r>
              <a:rPr lang="en"/>
              <a:t> </a:t>
            </a:r>
            <a:r>
              <a:rPr lang="en">
                <a:solidFill>
                  <a:srgbClr val="000000"/>
                </a:solidFill>
              </a:rPr>
              <a:t>= 4.81, </a:t>
            </a:r>
            <a:endParaRPr>
              <a:solidFill>
                <a:srgbClr val="000000"/>
              </a:solidFill>
            </a:endParaRPr>
          </a:p>
          <a:p>
            <a:pPr marL="0" lvl="0" indent="0" algn="l" rtl="0">
              <a:spcBef>
                <a:spcPts val="1600"/>
              </a:spcBef>
              <a:spcAft>
                <a:spcPts val="0"/>
              </a:spcAft>
              <a:buNone/>
            </a:pPr>
            <a:r>
              <a:rPr lang="en">
                <a:solidFill>
                  <a:srgbClr val="000000"/>
                </a:solidFill>
              </a:rPr>
              <a:t>𝝰 =</a:t>
            </a:r>
            <a:r>
              <a:rPr lang="en" b="1">
                <a:solidFill>
                  <a:srgbClr val="000000"/>
                </a:solidFill>
              </a:rPr>
              <a:t> </a:t>
            </a:r>
            <a:r>
              <a:rPr lang="en" b="1">
                <a:solidFill>
                  <a:srgbClr val="0000FF"/>
                </a:solidFill>
              </a:rPr>
              <a:t>.05</a:t>
            </a:r>
            <a:r>
              <a:rPr lang="en">
                <a:solidFill>
                  <a:srgbClr val="000000"/>
                </a:solidFill>
              </a:rPr>
              <a:t>, </a:t>
            </a:r>
            <a:endParaRPr>
              <a:solidFill>
                <a:srgbClr val="000000"/>
              </a:solidFill>
            </a:endParaRPr>
          </a:p>
          <a:p>
            <a:pPr marL="0" lvl="0" indent="0" algn="l" rtl="0">
              <a:spcBef>
                <a:spcPts val="1600"/>
              </a:spcBef>
              <a:spcAft>
                <a:spcPts val="0"/>
              </a:spcAft>
              <a:buNone/>
            </a:pPr>
            <a:r>
              <a:rPr lang="en">
                <a:solidFill>
                  <a:srgbClr val="000000"/>
                </a:solidFill>
              </a:rPr>
              <a:t>Minimum effect = </a:t>
            </a:r>
            <a:r>
              <a:rPr lang="en" b="1">
                <a:solidFill>
                  <a:srgbClr val="0000FF"/>
                </a:solidFill>
              </a:rPr>
              <a:t>1%</a:t>
            </a:r>
            <a:endParaRPr b="1">
              <a:solidFill>
                <a:srgbClr val="0000FF"/>
              </a:solidFill>
            </a:endParaRPr>
          </a:p>
          <a:p>
            <a:pPr marL="0" lvl="0" indent="0" algn="l" rtl="0">
              <a:spcBef>
                <a:spcPts val="1600"/>
              </a:spcBef>
              <a:spcAft>
                <a:spcPts val="1600"/>
              </a:spcAft>
              <a:buNone/>
            </a:pPr>
            <a:r>
              <a:rPr lang="en" b="1">
                <a:solidFill>
                  <a:srgbClr val="FF0000"/>
                </a:solidFill>
              </a:rPr>
              <a:t>Don’t change</a:t>
            </a:r>
            <a:endParaRPr b="1">
              <a:solidFill>
                <a:srgbClr val="FF0000"/>
              </a:solidFill>
            </a:endParaRPr>
          </a:p>
        </p:txBody>
      </p:sp>
      <p:pic>
        <p:nvPicPr>
          <p:cNvPr id="85" name="Google Shape;85;p18"/>
          <p:cNvPicPr preferRelativeResize="0"/>
          <p:nvPr/>
        </p:nvPicPr>
        <p:blipFill>
          <a:blip r:embed="rId3">
            <a:alphaModFix/>
          </a:blip>
          <a:stretch>
            <a:fillRect/>
          </a:stretch>
        </p:blipFill>
        <p:spPr>
          <a:xfrm>
            <a:off x="0" y="1494501"/>
            <a:ext cx="4813600" cy="2677049"/>
          </a:xfrm>
          <a:prstGeom prst="rect">
            <a:avLst/>
          </a:prstGeom>
          <a:noFill/>
          <a:ln>
            <a:noFill/>
          </a:ln>
        </p:spPr>
      </p:pic>
      <p:sp>
        <p:nvSpPr>
          <p:cNvPr id="86" name="Google Shape;86;p18"/>
          <p:cNvSpPr/>
          <p:nvPr/>
        </p:nvSpPr>
        <p:spPr>
          <a:xfrm>
            <a:off x="58150" y="2672100"/>
            <a:ext cx="2742300" cy="862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Detecting minimum effects: Kevin’s minimum effects code</a:t>
            </a:r>
            <a:endParaRPr/>
          </a:p>
        </p:txBody>
      </p:sp>
      <p:sp>
        <p:nvSpPr>
          <p:cNvPr id="92" name="Google Shape;92;p19"/>
          <p:cNvSpPr txBox="1">
            <a:spLocks noGrp="1"/>
          </p:cNvSpPr>
          <p:nvPr>
            <p:ph type="body" idx="1"/>
          </p:nvPr>
        </p:nvSpPr>
        <p:spPr>
          <a:xfrm>
            <a:off x="5021400" y="1152475"/>
            <a:ext cx="3810900" cy="3244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1600"/>
              </a:spcAft>
              <a:buNone/>
            </a:pPr>
            <a:r>
              <a:rPr lang="en">
                <a:solidFill>
                  <a:srgbClr val="000000"/>
                </a:solidFill>
              </a:rPr>
              <a:t>F(1,161) = </a:t>
            </a:r>
            <a:r>
              <a:rPr lang="en" b="1">
                <a:solidFill>
                  <a:srgbClr val="000000"/>
                </a:solidFill>
              </a:rPr>
              <a:t>4.81</a:t>
            </a:r>
            <a:endParaRPr b="1">
              <a:solidFill>
                <a:srgbClr val="000000"/>
              </a:solidFill>
            </a:endParaRPr>
          </a:p>
        </p:txBody>
      </p:sp>
      <p:pic>
        <p:nvPicPr>
          <p:cNvPr id="93" name="Google Shape;93;p19"/>
          <p:cNvPicPr preferRelativeResize="0"/>
          <p:nvPr/>
        </p:nvPicPr>
        <p:blipFill>
          <a:blip r:embed="rId3">
            <a:alphaModFix/>
          </a:blip>
          <a:stretch>
            <a:fillRect/>
          </a:stretch>
        </p:blipFill>
        <p:spPr>
          <a:xfrm>
            <a:off x="0" y="1494501"/>
            <a:ext cx="4813600" cy="2677049"/>
          </a:xfrm>
          <a:prstGeom prst="rect">
            <a:avLst/>
          </a:prstGeom>
          <a:noFill/>
          <a:ln>
            <a:noFill/>
          </a:ln>
        </p:spPr>
      </p:pic>
      <p:sp>
        <p:nvSpPr>
          <p:cNvPr id="94" name="Google Shape;94;p19"/>
          <p:cNvSpPr/>
          <p:nvPr/>
        </p:nvSpPr>
        <p:spPr>
          <a:xfrm>
            <a:off x="116100" y="3766450"/>
            <a:ext cx="1075200" cy="3669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9"/>
          <p:cNvCxnSpPr>
            <a:stCxn id="94" idx="3"/>
          </p:cNvCxnSpPr>
          <p:nvPr/>
        </p:nvCxnSpPr>
        <p:spPr>
          <a:xfrm rot="10800000" flipH="1">
            <a:off x="1191300" y="2800900"/>
            <a:ext cx="6012300" cy="1149000"/>
          </a:xfrm>
          <a:prstGeom prst="straightConnector1">
            <a:avLst/>
          </a:prstGeom>
          <a:noFill/>
          <a:ln w="9525" cap="flat" cmpd="sng">
            <a:solidFill>
              <a:srgbClr val="9900FF"/>
            </a:solidFill>
            <a:prstDash val="solid"/>
            <a:round/>
            <a:headEnd type="none" w="med" len="med"/>
            <a:tailEnd type="triangle" w="med" len="med"/>
          </a:ln>
        </p:spPr>
      </p:cxnSp>
      <p:sp>
        <p:nvSpPr>
          <p:cNvPr id="96" name="Google Shape;96;p19"/>
          <p:cNvSpPr/>
          <p:nvPr/>
        </p:nvSpPr>
        <p:spPr>
          <a:xfrm>
            <a:off x="7165200" y="2530450"/>
            <a:ext cx="695100" cy="2640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txBox="1"/>
          <p:nvPr/>
        </p:nvSpPr>
        <p:spPr>
          <a:xfrm>
            <a:off x="111050" y="4453825"/>
            <a:ext cx="8840400" cy="616500"/>
          </a:xfrm>
          <a:prstGeom prst="rect">
            <a:avLst/>
          </a:prstGeom>
          <a:solidFill>
            <a:srgbClr val="D0E0E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Compare the resulting minimum F-value needed to test an effect of 1% or more to the obtained F-value.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In this case we did NOT reach the threshold F-value to have a significant effect at 1%. The authors need an F-value of 8.68 to obtain a significant effect at a minimum effect of 1%.</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subTitle" idx="1"/>
          </p:nvPr>
        </p:nvSpPr>
        <p:spPr>
          <a:xfrm>
            <a:off x="311700" y="1861475"/>
            <a:ext cx="8520600" cy="18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000000"/>
                </a:solidFill>
              </a:rPr>
              <a:t>Identifying minimum effects via Murphy, Myors &amp; Woloch (2014) “One Stop” F-table (Appendix B)</a:t>
            </a:r>
            <a:endParaRPr sz="3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8166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to a Nil effect</a:t>
            </a:r>
            <a:endParaRPr/>
          </a:p>
        </p:txBody>
      </p:sp>
      <p:pic>
        <p:nvPicPr>
          <p:cNvPr id="108" name="Google Shape;108;p21"/>
          <p:cNvPicPr preferRelativeResize="0"/>
          <p:nvPr/>
        </p:nvPicPr>
        <p:blipFill>
          <a:blip r:embed="rId3">
            <a:alphaModFix/>
          </a:blip>
          <a:stretch>
            <a:fillRect/>
          </a:stretch>
        </p:blipFill>
        <p:spPr>
          <a:xfrm>
            <a:off x="3454761" y="0"/>
            <a:ext cx="5739680" cy="5143501"/>
          </a:xfrm>
          <a:prstGeom prst="rect">
            <a:avLst/>
          </a:prstGeom>
          <a:noFill/>
          <a:ln>
            <a:noFill/>
          </a:ln>
        </p:spPr>
      </p:pic>
      <p:sp>
        <p:nvSpPr>
          <p:cNvPr id="109" name="Google Shape;109;p21"/>
          <p:cNvSpPr/>
          <p:nvPr/>
        </p:nvSpPr>
        <p:spPr>
          <a:xfrm>
            <a:off x="4107300" y="187250"/>
            <a:ext cx="386400" cy="49563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3482875" y="3978875"/>
            <a:ext cx="5632800" cy="1158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txBox="1">
            <a:spLocks noGrp="1"/>
          </p:cNvSpPr>
          <p:nvPr>
            <p:ph type="title"/>
          </p:nvPr>
        </p:nvSpPr>
        <p:spPr>
          <a:xfrm>
            <a:off x="235500" y="216425"/>
            <a:ext cx="3143100" cy="9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Minimum F required (Appendix B)</a:t>
            </a:r>
            <a:endParaRPr b="1"/>
          </a:p>
        </p:txBody>
      </p:sp>
      <p:sp>
        <p:nvSpPr>
          <p:cNvPr id="112" name="Google Shape;112;p21"/>
          <p:cNvSpPr txBox="1"/>
          <p:nvPr/>
        </p:nvSpPr>
        <p:spPr>
          <a:xfrm>
            <a:off x="186900" y="3161325"/>
            <a:ext cx="3143100" cy="17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With a DF</a:t>
            </a:r>
            <a:r>
              <a:rPr lang="en" baseline="-25000"/>
              <a:t>hyp</a:t>
            </a:r>
            <a:r>
              <a:rPr lang="en"/>
              <a:t> = 1 and DF</a:t>
            </a:r>
            <a:r>
              <a:rPr lang="en" baseline="-25000"/>
              <a:t>err</a:t>
            </a:r>
            <a:r>
              <a:rPr lang="en"/>
              <a:t> = 161, the Authors need an F-value of 3.89 or more to obtain a significant effect.</a:t>
            </a:r>
            <a:endParaRPr/>
          </a:p>
          <a:p>
            <a:pPr marL="0" lvl="0" indent="0" algn="l" rtl="0">
              <a:spcBef>
                <a:spcPts val="0"/>
              </a:spcBef>
              <a:spcAft>
                <a:spcPts val="0"/>
              </a:spcAft>
              <a:buNone/>
            </a:pPr>
            <a:endParaRPr/>
          </a:p>
          <a:p>
            <a:pPr marL="0" lvl="0" indent="0" algn="l" rtl="0">
              <a:spcBef>
                <a:spcPts val="0"/>
              </a:spcBef>
              <a:spcAft>
                <a:spcPts val="0"/>
              </a:spcAft>
              <a:buNone/>
            </a:pPr>
            <a:r>
              <a:rPr lang="en" b="1"/>
              <a:t>Obtained F = 4.81</a:t>
            </a:r>
            <a:endParaRPr b="1"/>
          </a:p>
          <a:p>
            <a:pPr marL="0" lvl="0" indent="0" algn="l" rtl="0">
              <a:spcBef>
                <a:spcPts val="0"/>
              </a:spcBef>
              <a:spcAft>
                <a:spcPts val="0"/>
              </a:spcAft>
              <a:buNone/>
            </a:pPr>
            <a:endParaRPr b="1"/>
          </a:p>
          <a:p>
            <a:pPr marL="0" lvl="0" indent="0" algn="l" rtl="0">
              <a:spcBef>
                <a:spcPts val="0"/>
              </a:spcBef>
              <a:spcAft>
                <a:spcPts val="0"/>
              </a:spcAft>
              <a:buNone/>
            </a:pPr>
            <a:r>
              <a:rPr lang="en" b="1">
                <a:solidFill>
                  <a:srgbClr val="38761D"/>
                </a:solidFill>
              </a:rPr>
              <a:t>We have a significant effect</a:t>
            </a:r>
            <a:endParaRPr b="1">
              <a:solidFill>
                <a:srgbClr val="38761D"/>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1638</Words>
  <Application>Microsoft Office PowerPoint</Application>
  <PresentationFormat>On-screen Show (16:9)</PresentationFormat>
  <Paragraphs>138</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Simple Light</vt:lpstr>
      <vt:lpstr>Testing the hypothesis that something important happened</vt:lpstr>
      <vt:lpstr>Goals for this activity:</vt:lpstr>
      <vt:lpstr>PowerPoint Presentation</vt:lpstr>
      <vt:lpstr>Minimum Effects Testing (MET)</vt:lpstr>
      <vt:lpstr>The authors used Right Wing Authoritarianism (RWA) to predict differences in response time to in-group and out-group faces, and found a squared correlation of .07, which was significant, with F(1,161) = 4.81</vt:lpstr>
      <vt:lpstr>Identifying minimum effects: Kevin’s minimum effects code</vt:lpstr>
      <vt:lpstr>Detecting minimum effects: Kevin’s minimum effects code</vt:lpstr>
      <vt:lpstr>PowerPoint Presentation</vt:lpstr>
      <vt:lpstr>Comparison to a Nil effect</vt:lpstr>
      <vt:lpstr>Comparison to a 1% effect</vt:lpstr>
      <vt:lpstr>PowerPoint Presentation</vt:lpstr>
      <vt:lpstr>Comparison to a Nil effect</vt:lpstr>
      <vt:lpstr>Comparison to a 1% effect</vt:lpstr>
      <vt:lpstr>PowerPoint Presentation</vt:lpstr>
      <vt:lpstr>A quick introduction to bayesian statistics</vt:lpstr>
      <vt:lpstr>Compare bayesian and frequentist statistics</vt:lpstr>
      <vt:lpstr>Rules of Thumb for Bayes Factor Interpretations</vt:lpstr>
      <vt:lpstr>Load libraries and read in data</vt:lpstr>
      <vt:lpstr>Factor the categorical variables</vt:lpstr>
      <vt:lpstr>Conduct a regular ANOVA in which gender, occupation, and the interaction between the two predict mental health</vt:lpstr>
      <vt:lpstr>2) Conduct a bayesian ANOVA, starting with all models</vt:lpstr>
      <vt:lpstr>2) Conduct a bayesian ANOVA, starting with all models</vt:lpstr>
      <vt:lpstr>2a) Plot the bayes factor values for all models </vt:lpstr>
      <vt:lpstr>3) Conduct a bayesian ANOVA, using a “top-down” approach</vt:lpstr>
      <vt:lpstr>3) Conduct a bayesian ANOVA, using a “top-down” approach</vt:lpstr>
      <vt:lpstr>3a) Plot the change in bayes factor values for the “top-down” approach</vt:lpstr>
      <vt:lpstr>4) Conduct a bayesian ANOVA, using a “bottom-up” approach</vt:lpstr>
      <vt:lpstr>4) Conduct a bayesian ANOVA, using a “bottom-up” approach</vt:lpstr>
      <vt:lpstr>4a) Plot the change in bayes factor values for the “bottom-up” approach</vt:lpstr>
      <vt:lpstr>Summary of results from the Bayesian analyses</vt:lpstr>
      <vt:lpstr>Compare the regular ANOVA vs. Bayesian ANOVA</vt:lpstr>
      <vt:lpstr>Additional resources on bayesian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the hypothesis that something important happened</dc:title>
  <dc:creator>Neil Yetz</dc:creator>
  <cp:lastModifiedBy>Neil Yetz</cp:lastModifiedBy>
  <cp:revision>1</cp:revision>
  <dcterms:modified xsi:type="dcterms:W3CDTF">2020-04-22T22:18:35Z</dcterms:modified>
</cp:coreProperties>
</file>