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53A311-CA3C-49EE-820D-54DD80BB04E1}">
  <a:tblStyle styleId="{EB53A311-CA3C-49EE-820D-54DD80BB04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aeb27f8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aeb27f8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aeb27f8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aeb27f8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af0058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af0058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af0058e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af0058e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Orthogonal contrasts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a set of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contrasts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which, for any distinct pair, the sum of the cross-products of the coefficients is zero (assume sample sizes are equal).”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aeb27f8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aeb27f8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aeb27f8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aeb27f8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aeb27f8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aeb27f8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eaeb27f8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eaeb27f8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I.e., relationship between pairs of experimental conditions is similar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aeb27f8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aeb27f8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eaeb27f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eaeb27f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aeb27f8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aeb27f8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eaeb27f8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eaeb27f8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eaeb27f8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eaeb27f8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eaeb27f8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eaeb27f8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aeb27f8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aeb27f8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eaeb27f8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eaeb27f8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eaeb27f8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eaeb27f8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aeb27f8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eaeb27f8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eb6508c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eb6508c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eb9162ce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eb9162ce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aeb27f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aeb27f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aeb27f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aeb27f8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aeb27f8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aeb27f8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aeb27f8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aeb27f8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b9162ce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b9162ce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b9162ce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b9162ce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Df denominator for within-subjects effects= (n - 1)*(k - 1)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aeb27f8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aeb27f8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cfromnz.wordpress.com/2011/03/02/anova-type-iiiiii-ss-explaine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stat.ufl.edu/~winner/dat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7433" y="688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Measures and Mixed Designs in ANOVAs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88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Gemma Wallace &amp; Neil Yetz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 653 Module 5 Lab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26,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260950" y="22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in the data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3392200"/>
            <a:ext cx="8520600" cy="15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 = subject 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= # of syllables in word (2, 3, or 4)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 = condition (0 = control, 1 = noise condition)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= milliseconds it took to say the word (outcome variable)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5574"/>
            <a:ext cx="9144000" cy="232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the variables 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28450" y="4538950"/>
            <a:ext cx="87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*Note: ezANOVA will do this automatically, but it’s nice to remove the error message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8466"/>
            <a:ext cx="9143999" cy="166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35300" y="166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ezANOVA() Function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068925"/>
            <a:ext cx="8520600" cy="2385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ModelName &lt;- ezANOVA(data = dataframe, dv = .(outcome_variable), wid = .(variable_that_identifies_participants), within = .(repeated_measures_predictors), between = .(between_group_predictors), detailed = TRUE, type = 3)</a:t>
            </a:r>
            <a:endParaRPr sz="2400"/>
          </a:p>
        </p:txBody>
      </p:sp>
      <p:sp>
        <p:nvSpPr>
          <p:cNvPr id="147" name="Google Shape;147;p24"/>
          <p:cNvSpPr txBox="1"/>
          <p:nvPr/>
        </p:nvSpPr>
        <p:spPr>
          <a:xfrm>
            <a:off x="421950" y="3923525"/>
            <a:ext cx="8300100" cy="1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there are multiple predictor variables for each category, separate them with a comma </a:t>
            </a:r>
            <a:r>
              <a:rPr lang="en" sz="1800">
                <a:highlight>
                  <a:srgbClr val="CFE2F3"/>
                </a:highlight>
              </a:rPr>
              <a:t>e.g., .(x,y)</a:t>
            </a:r>
            <a:endParaRPr sz="1800">
              <a:highlight>
                <a:srgbClr val="CFE2F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period before each variable category specifies that you will list variables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118375" y="5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ezANOVA() Function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711350"/>
            <a:ext cx="8520600" cy="2385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ModelName &lt;- ezANOVA(data = dataframe, dv = .(outcome_variable), wid = .(variable_that_identifies_participants), within = .(repeated_measures_predictors), between = .(between_group_predictors), detailed = TRUE, </a:t>
            </a:r>
            <a:r>
              <a:rPr lang="en" sz="2400">
                <a:solidFill>
                  <a:schemeClr val="dk1"/>
                </a:solidFill>
                <a:highlight>
                  <a:srgbClr val="FF00FF"/>
                </a:highlight>
              </a:rPr>
              <a:t>type = 3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/>
          </a:p>
        </p:txBody>
      </p:sp>
      <p:sp>
        <p:nvSpPr>
          <p:cNvPr id="154" name="Google Shape;154;p25"/>
          <p:cNvSpPr txBox="1"/>
          <p:nvPr/>
        </p:nvSpPr>
        <p:spPr>
          <a:xfrm>
            <a:off x="117750" y="3096950"/>
            <a:ext cx="8908500" cy="1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are using Type II sum of squares in these examples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default for this function is Type II; Type III is often preferred when there is an interaction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specify orthogonal contrasts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resources to help refresh your memory: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https://mcfromnz.wordpress.com/2011/03/02/anova-type-iiiiii-ss-explained/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“Jane Superbrain” Box 11.1 in Field, Miles, &amp; Field (2012), pp. 475-476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155" name="Google Shape;155;p25"/>
          <p:cNvCxnSpPr/>
          <p:nvPr/>
        </p:nvCxnSpPr>
        <p:spPr>
          <a:xfrm rot="10800000" flipH="1">
            <a:off x="6607275" y="3003175"/>
            <a:ext cx="626100" cy="4914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152913" y="4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1: Run a repeated measures ANOVA (ignoring condition for now)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50" y="1196325"/>
            <a:ext cx="7147275" cy="28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311700" y="4340550"/>
            <a:ext cx="8520600" cy="66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question: Does length of time to read each word significantly differ by word syllable length?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2862975"/>
            <a:ext cx="8520600" cy="20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= dataset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dv = dependent variable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wid = ID grouping variable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within = within subject variable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“detailed = TRUE” indicates we want detailed output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“type = 3” indicates we would like it to perform a type 3 ANOVA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75" y="37575"/>
            <a:ext cx="7147275" cy="28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windows will be outputted!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86400" y="4017500"/>
            <a:ext cx="2134800" cy="989100"/>
          </a:xfrm>
          <a:prstGeom prst="rect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console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(Errors will be reported here)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947050"/>
            <a:ext cx="9143999" cy="291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8"/>
          <p:cNvCxnSpPr>
            <a:stCxn id="174" idx="0"/>
          </p:cNvCxnSpPr>
          <p:nvPr/>
        </p:nvCxnSpPr>
        <p:spPr>
          <a:xfrm rot="10800000" flipH="1">
            <a:off x="1153800" y="2143700"/>
            <a:ext cx="11700" cy="1873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2406100" y="4017200"/>
            <a:ext cx="1576800" cy="989100"/>
          </a:xfrm>
          <a:prstGeom prst="rect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ANOVA table</a:t>
            </a:r>
            <a:endParaRPr/>
          </a:p>
        </p:txBody>
      </p:sp>
      <p:cxnSp>
        <p:nvCxnSpPr>
          <p:cNvPr id="178" name="Google Shape;178;p28"/>
          <p:cNvCxnSpPr>
            <a:stCxn id="177" idx="0"/>
          </p:cNvCxnSpPr>
          <p:nvPr/>
        </p:nvCxnSpPr>
        <p:spPr>
          <a:xfrm rot="10800000">
            <a:off x="3186700" y="2137100"/>
            <a:ext cx="7800" cy="1880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4189275" y="4017500"/>
            <a:ext cx="1576800" cy="989100"/>
          </a:xfrm>
          <a:prstGeom prst="rect">
            <a:avLst/>
          </a:prstGeom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Sphericity test</a:t>
            </a:r>
            <a:endParaRPr/>
          </a:p>
        </p:txBody>
      </p:sp>
      <p:cxnSp>
        <p:nvCxnSpPr>
          <p:cNvPr id="180" name="Google Shape;180;p28"/>
          <p:cNvCxnSpPr>
            <a:stCxn id="179" idx="0"/>
          </p:cNvCxnSpPr>
          <p:nvPr/>
        </p:nvCxnSpPr>
        <p:spPr>
          <a:xfrm rot="10800000">
            <a:off x="4956975" y="2156600"/>
            <a:ext cx="20700" cy="1860900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5948300" y="4017500"/>
            <a:ext cx="2909700" cy="989100"/>
          </a:xfrm>
          <a:prstGeom prst="rect">
            <a:avLst/>
          </a:prstGeom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Greenhouse-Geisser &amp; Huynh-Feldt corrections</a:t>
            </a: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 rot="10800000">
            <a:off x="6959150" y="2169950"/>
            <a:ext cx="45000" cy="18540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176350" y="17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check if sphericity is violated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2703"/>
            <a:ext cx="9143999" cy="1705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422575" y="4193450"/>
            <a:ext cx="8214300" cy="747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 i="1" u="sng"/>
              <a:t>non-significant</a:t>
            </a:r>
            <a:r>
              <a:rPr lang="en" sz="1800"/>
              <a:t> </a:t>
            </a:r>
            <a:r>
              <a:rPr lang="en" sz="1800" i="1"/>
              <a:t>p</a:t>
            </a:r>
            <a:r>
              <a:rPr lang="en" sz="1800"/>
              <a:t> value (i.e., &gt;0.05) means that the condition of sphericity has been met</a:t>
            </a:r>
            <a:endParaRPr sz="1800"/>
          </a:p>
        </p:txBody>
      </p:sp>
      <p:sp>
        <p:nvSpPr>
          <p:cNvPr id="190" name="Google Shape;190;p29"/>
          <p:cNvSpPr txBox="1"/>
          <p:nvPr/>
        </p:nvSpPr>
        <p:spPr>
          <a:xfrm>
            <a:off x="219525" y="1108975"/>
            <a:ext cx="88665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Sphericity = the variances of the differences between all possible pairs of within-subject conditions (i.e., levels of the categorical predictor) are equal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sphericity is violated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3215000" y="3633225"/>
            <a:ext cx="2165700" cy="521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Was it violated?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8903"/>
            <a:ext cx="9143999" cy="1705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/>
          <p:nvPr/>
        </p:nvSpPr>
        <p:spPr>
          <a:xfrm>
            <a:off x="6424775" y="2620600"/>
            <a:ext cx="1911900" cy="6567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sphericity is violated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1184575" y="3848325"/>
            <a:ext cx="5871000" cy="12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it violated?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F0000"/>
                </a:solidFill>
              </a:rPr>
              <a:t>NO!</a:t>
            </a:r>
            <a:endParaRPr sz="25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</a:rPr>
              <a:t>(therefore we don’t need to deal with window 4)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8953"/>
            <a:ext cx="9143999" cy="170569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>
            <a:off x="6424775" y="2290650"/>
            <a:ext cx="1911900" cy="6567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31"/>
          <p:cNvCxnSpPr/>
          <p:nvPr/>
        </p:nvCxnSpPr>
        <p:spPr>
          <a:xfrm rot="10800000">
            <a:off x="2618325" y="2215800"/>
            <a:ext cx="1417200" cy="1438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31"/>
          <p:cNvSpPr txBox="1"/>
          <p:nvPr/>
        </p:nvSpPr>
        <p:spPr>
          <a:xfrm>
            <a:off x="1605525" y="1208700"/>
            <a:ext cx="12939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table</a:t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4256400" y="1536900"/>
            <a:ext cx="798300" cy="747300"/>
          </a:xfrm>
          <a:prstGeom prst="flowChartSummingJunction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Repeated Measures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subjects participate in all conditions of an experiment or provide data at multiple timepoints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Sphericity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Equality of variances of the </a:t>
            </a:r>
            <a:r>
              <a:rPr lang="en" i="1"/>
              <a:t>differences</a:t>
            </a:r>
            <a:r>
              <a:rPr lang="en"/>
              <a:t> between treatment levels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975" y="2571750"/>
            <a:ext cx="4474451" cy="25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193250" y="21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view the ANOVA table (since sphericity wasn’t violated)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829"/>
            <a:ext cx="9143998" cy="215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75" y="72275"/>
            <a:ext cx="8244070" cy="507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5743275" y="1736775"/>
            <a:ext cx="301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the effect of syllable length on time to read each word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83738" y="15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2: Run a mixed effects ANOVA to evaluate effects of both # of syllables and noise condition on time</a:t>
            </a:r>
            <a:endParaRPr/>
          </a:p>
        </p:txBody>
      </p:sp>
      <p:grpSp>
        <p:nvGrpSpPr>
          <p:cNvPr id="227" name="Google Shape;227;p34"/>
          <p:cNvGrpSpPr/>
          <p:nvPr/>
        </p:nvGrpSpPr>
        <p:grpSpPr>
          <a:xfrm>
            <a:off x="755375" y="1683146"/>
            <a:ext cx="6754429" cy="2208974"/>
            <a:chOff x="1467653" y="1152478"/>
            <a:chExt cx="6185375" cy="2549600"/>
          </a:xfrm>
        </p:grpSpPr>
        <p:pic>
          <p:nvPicPr>
            <p:cNvPr id="228" name="Google Shape;22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7653" y="1152478"/>
              <a:ext cx="6185375" cy="2549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29" name="Google Shape;229;p34"/>
            <p:cNvSpPr/>
            <p:nvPr/>
          </p:nvSpPr>
          <p:spPr>
            <a:xfrm>
              <a:off x="2549450" y="2571750"/>
              <a:ext cx="1879800" cy="235500"/>
            </a:xfrm>
            <a:prstGeom prst="rect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34"/>
          <p:cNvSpPr txBox="1"/>
          <p:nvPr/>
        </p:nvSpPr>
        <p:spPr>
          <a:xfrm>
            <a:off x="311700" y="4151525"/>
            <a:ext cx="8520600" cy="66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question: Does length of time to read each word significantly differ by word syllable length AND by noise condition?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check if sphericity was violated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2297"/>
            <a:ext cx="9143999" cy="1947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check if sphericity was violated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2997"/>
            <a:ext cx="9143999" cy="194710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/>
          <p:nvPr/>
        </p:nvSpPr>
        <p:spPr>
          <a:xfrm>
            <a:off x="1307025" y="1970400"/>
            <a:ext cx="1120200" cy="8949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3773700" y="2008475"/>
            <a:ext cx="798300" cy="747300"/>
          </a:xfrm>
          <a:prstGeom prst="flowChartSummingJunction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7309425" y="2690925"/>
            <a:ext cx="998100" cy="894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2360500" y="4086775"/>
            <a:ext cx="33501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Was the assumption violated?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142525" y="165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Next, view the ANOVA table (since sphericity wasn’t violated)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175"/>
            <a:ext cx="8975751" cy="20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/>
        </p:nvSpPr>
        <p:spPr>
          <a:xfrm>
            <a:off x="142575" y="3562275"/>
            <a:ext cx="88332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 = an error term: the amount of unexplained variance across the conditions of the within-subjects variable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5" y="0"/>
            <a:ext cx="599529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5785575" y="1584500"/>
            <a:ext cx="301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the effects of syllable length and noise condition on time to read each word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167875" y="11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do if the sphericity assumption is violated?</a:t>
            </a: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body" idx="1"/>
          </p:nvPr>
        </p:nvSpPr>
        <p:spPr>
          <a:xfrm>
            <a:off x="311700" y="1363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didn’t violate the assumption in this demo activity, but if we had: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the output from Window 4 and apply a correction to the model F Ratio,and then use that value in your model interpretations.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(p. 554 in Field, Miles, &amp; Field, 2012)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Practice and Readings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Chapters 13-14 in the Field, Miles, &amp; Field 2012 textbook describe these steps in detail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Includes instructions for planned contrasts and post-hoc analyses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27" y="0"/>
            <a:ext cx="62842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02" y="0"/>
            <a:ext cx="62842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1004450" y="1584175"/>
            <a:ext cx="7827900" cy="3521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the variance</a:t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2065800" y="1082050"/>
            <a:ext cx="5012400" cy="4010650"/>
            <a:chOff x="940827" y="-56188"/>
            <a:chExt cx="5959339" cy="5148459"/>
          </a:xfrm>
        </p:grpSpPr>
        <p:pic>
          <p:nvPicPr>
            <p:cNvPr id="80" name="Google Shape;8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40827" y="-56188"/>
              <a:ext cx="5959339" cy="5148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7"/>
            <p:cNvSpPr txBox="1"/>
            <p:nvPr/>
          </p:nvSpPr>
          <p:spPr>
            <a:xfrm>
              <a:off x="1019266" y="4669941"/>
              <a:ext cx="1959300" cy="37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© Alyssa Gibbons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 researcher is interested in the length of time it takes to say 2 syllable, 3 syllable, and 4 syllable words. She first times how long it takes each participant to say the 2 syllable word, then the 3 syllable word, then the 4 syllable word. However, half the participants are put in a condition in which there is a distracting noise in the background. She is interested if there is a difference between the control condition and the noise condition.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9300" y="4529050"/>
            <a:ext cx="8763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Source: Henderson, L., Coltheart, M., &amp; Woodhouse, D. (1973). Failure to find a syllabic effect in number naming. Memory &amp; Cognition, 1(3), 304-306. Retrieved from: </a:t>
            </a:r>
            <a:r>
              <a:rPr lang="en" sz="1050" u="sng">
                <a:solidFill>
                  <a:srgbClr val="1A73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http://users.stat.ufl.edu/~winner/data/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34050" y="199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variables and research design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252600" y="939775"/>
            <a:ext cx="8638800" cy="3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Noise Condition = between-subjects factor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Every participant is only exposed to one condition, either control or noisy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# of syllables = within-subjects factor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Every participant reads words of all three syllable lengths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Length of time to say each word = outcome variable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296325" y="3832950"/>
            <a:ext cx="1226700" cy="11760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7875" y="3264450"/>
            <a:ext cx="16836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Mixed design</a:t>
            </a:r>
            <a:endParaRPr sz="1800"/>
          </a:p>
        </p:txBody>
      </p:sp>
      <p:sp>
        <p:nvSpPr>
          <p:cNvPr id="97" name="Google Shape;97;p19"/>
          <p:cNvSpPr/>
          <p:nvPr/>
        </p:nvSpPr>
        <p:spPr>
          <a:xfrm>
            <a:off x="2267675" y="3647075"/>
            <a:ext cx="727200" cy="372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Noisy 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2267675" y="4668750"/>
            <a:ext cx="727200" cy="372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Quiet </a:t>
            </a:r>
            <a:endParaRPr/>
          </a:p>
        </p:txBody>
      </p:sp>
      <p:cxnSp>
        <p:nvCxnSpPr>
          <p:cNvPr id="99" name="Google Shape;99;p19"/>
          <p:cNvCxnSpPr>
            <a:stCxn id="95" idx="3"/>
            <a:endCxn id="97" idx="1"/>
          </p:cNvCxnSpPr>
          <p:nvPr/>
        </p:nvCxnSpPr>
        <p:spPr>
          <a:xfrm rot="10800000" flipH="1">
            <a:off x="1523025" y="3832950"/>
            <a:ext cx="744600" cy="58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9"/>
          <p:cNvCxnSpPr>
            <a:stCxn id="95" idx="3"/>
            <a:endCxn id="98" idx="1"/>
          </p:cNvCxnSpPr>
          <p:nvPr/>
        </p:nvCxnSpPr>
        <p:spPr>
          <a:xfrm>
            <a:off x="1523025" y="4420950"/>
            <a:ext cx="744600" cy="43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9"/>
          <p:cNvSpPr/>
          <p:nvPr/>
        </p:nvSpPr>
        <p:spPr>
          <a:xfrm>
            <a:off x="3477563" y="3647075"/>
            <a:ext cx="1412400" cy="372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Syllables = 2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5478288" y="3647075"/>
            <a:ext cx="1412400" cy="372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Syllables = 3 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479000" y="3647075"/>
            <a:ext cx="1412400" cy="372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Syllables = 4 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477563" y="4668750"/>
            <a:ext cx="1412400" cy="372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Syllables = 2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5478288" y="4636950"/>
            <a:ext cx="1412400" cy="372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Syllables = 3 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7479025" y="4636950"/>
            <a:ext cx="1412400" cy="372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Syllables = 4 </a:t>
            </a:r>
            <a:endParaRPr/>
          </a:p>
        </p:txBody>
      </p:sp>
      <p:cxnSp>
        <p:nvCxnSpPr>
          <p:cNvPr id="107" name="Google Shape;107;p19"/>
          <p:cNvCxnSpPr>
            <a:endCxn id="104" idx="1"/>
          </p:cNvCxnSpPr>
          <p:nvPr/>
        </p:nvCxnSpPr>
        <p:spPr>
          <a:xfrm>
            <a:off x="2994863" y="4854750"/>
            <a:ext cx="482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2994913" y="3833075"/>
            <a:ext cx="482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4942775" y="3833075"/>
            <a:ext cx="482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6943488" y="3833075"/>
            <a:ext cx="482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4942775" y="4854750"/>
            <a:ext cx="482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6943500" y="4822950"/>
            <a:ext cx="482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18650" y="15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the ANOVA table and list df for each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760150" y="989100"/>
            <a:ext cx="7239000" cy="1140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Df numerator = (k-1)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 = 48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19" name="Google Shape;119;p20"/>
          <p:cNvSpPr txBox="1"/>
          <p:nvPr/>
        </p:nvSpPr>
        <p:spPr>
          <a:xfrm>
            <a:off x="2453550" y="1667300"/>
            <a:ext cx="135300" cy="14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760050" y="310002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{EB53A311-CA3C-49EE-820D-54DD80BB04E1}</a:tableStyleId>
              </a:tblPr>
              <a:tblGrid>
                <a:gridCol w="41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 numerator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Noise Condition (between-subjects)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(2-1) =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Syllables (within-subjects)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(3-1) = 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Noise condition </a:t>
                      </a:r>
                      <a:r>
                        <a:rPr lang="en" b="1"/>
                        <a:t>*</a:t>
                      </a:r>
                      <a:r>
                        <a:rPr lang="en"/>
                        <a:t> # syllables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 * 1) = 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libraries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1550"/>
            <a:ext cx="9109175" cy="11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Office PowerPoint</Application>
  <PresentationFormat>On-screen Show (16:9)</PresentationFormat>
  <Paragraphs>105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Roboto</vt:lpstr>
      <vt:lpstr>Simple Light</vt:lpstr>
      <vt:lpstr>Repeated Measures and Mixed Designs in ANOVAs</vt:lpstr>
      <vt:lpstr>Key terms</vt:lpstr>
      <vt:lpstr>PowerPoint Presentation</vt:lpstr>
      <vt:lpstr>PowerPoint Presentation</vt:lpstr>
      <vt:lpstr>Partitioning the variance</vt:lpstr>
      <vt:lpstr>Class example</vt:lpstr>
      <vt:lpstr>Our variables and research design</vt:lpstr>
      <vt:lpstr>Start the ANOVA table and list df for each</vt:lpstr>
      <vt:lpstr>Load libraries</vt:lpstr>
      <vt:lpstr>Read in the data</vt:lpstr>
      <vt:lpstr>Factor the variables </vt:lpstr>
      <vt:lpstr>The ezANOVA() Function</vt:lpstr>
      <vt:lpstr>The ezANOVA() Function</vt:lpstr>
      <vt:lpstr>Analysis 1: Run a repeated measures ANOVA (ignoring condition for now)</vt:lpstr>
      <vt:lpstr>PowerPoint Presentation</vt:lpstr>
      <vt:lpstr>4 windows will be outputted!</vt:lpstr>
      <vt:lpstr>First, check if sphericity is violated</vt:lpstr>
      <vt:lpstr>Check if sphericity is violated</vt:lpstr>
      <vt:lpstr>Check if sphericity is violated</vt:lpstr>
      <vt:lpstr>Next, view the ANOVA table (since sphericity wasn’t violated)</vt:lpstr>
      <vt:lpstr>Visualize the effect of syllable length on time to read each word</vt:lpstr>
      <vt:lpstr>Analysis 2: Run a mixed effects ANOVA to evaluate effects of both # of syllables and noise condition on time</vt:lpstr>
      <vt:lpstr>First, check if sphericity was violated</vt:lpstr>
      <vt:lpstr>First, check if sphericity was violated</vt:lpstr>
      <vt:lpstr>Next, view the ANOVA table (since sphericity wasn’t violated)</vt:lpstr>
      <vt:lpstr>Visualize the effects of syllable length and noise condition on time to read each word</vt:lpstr>
      <vt:lpstr>What should you do if the sphericity assumption is violated?</vt:lpstr>
      <vt:lpstr>Extra Practice and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Repeated Measures and Mixed Designs in ANOVAs</dc:title>
  <dc:creator>Neil Yetz</dc:creator>
  <cp:lastModifiedBy>Neil Yetz</cp:lastModifiedBy>
  <cp:revision>1</cp:revision>
  <dcterms:modified xsi:type="dcterms:W3CDTF">2020-03-04T15:42:20Z</dcterms:modified>
</cp:coreProperties>
</file>