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Do visualizations first X</a:t>
            </a:r>
            <a:endParaRPr/>
          </a:p>
          <a:p>
            <a:pPr indent="0" lvl="0" marL="0" rtl="0" algn="l">
              <a:spcBef>
                <a:spcPts val="0"/>
              </a:spcBef>
              <a:spcAft>
                <a:spcPts val="0"/>
              </a:spcAft>
              <a:buNone/>
            </a:pPr>
            <a:r>
              <a:rPr lang="en"/>
              <a:t>How to add in linear/ quadratic effects X</a:t>
            </a:r>
            <a:endParaRPr/>
          </a:p>
          <a:p>
            <a:pPr indent="0" lvl="0" marL="0" rtl="0" algn="l">
              <a:spcBef>
                <a:spcPts val="0"/>
              </a:spcBef>
              <a:spcAft>
                <a:spcPts val="0"/>
              </a:spcAft>
              <a:buNone/>
            </a:pPr>
            <a:r>
              <a:rPr lang="en"/>
              <a:t>Add ICC calculationX</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f46fd5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f46fd5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1031c3f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1031c3f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f46fd5c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f46fd5c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f46fd5c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f46fd5c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f46fd5c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f46fd5c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0ffba33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0ffba33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0f46fd5c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0f46fd5c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f46fd5c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f46fd5c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0f46fd5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0f46fd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0f46fd5c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0f46fd5c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f46fd5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f46fd5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80f46fd5c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0f46fd5c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0f46fd5c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0f46fd5c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0f46fd5c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0f46fd5c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1031c3f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031c3f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0f46fd5c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f46fd5c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80f46fd5c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0f46fd5c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1031c3f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031c3f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1031c3fa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1031c3f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1031c3f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1031c3f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0f46fd5c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0f46fd5c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0f8f186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0f8f186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0f46fd5c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0f46fd5c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0f46fd5c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0f46fd5c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0f46fd5c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0f46fd5c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0f46fd5c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0f46fd5c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0f46fd5c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0f46fd5c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7433" y="6888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 Series and the Analysis of Longitudinal Data</a:t>
            </a:r>
            <a:endParaRPr/>
          </a:p>
        </p:txBody>
      </p:sp>
      <p:sp>
        <p:nvSpPr>
          <p:cNvPr id="55" name="Google Shape;55;p13"/>
          <p:cNvSpPr txBox="1"/>
          <p:nvPr>
            <p:ph idx="1" type="subTitle"/>
          </p:nvPr>
        </p:nvSpPr>
        <p:spPr>
          <a:xfrm>
            <a:off x="311700" y="33883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Gemma Wallace &amp; Neil Yetz</a:t>
            </a:r>
            <a:endParaRPr/>
          </a:p>
          <a:p>
            <a:pPr indent="0" lvl="0" marL="0" rtl="0" algn="ctr">
              <a:spcBef>
                <a:spcPts val="0"/>
              </a:spcBef>
              <a:spcAft>
                <a:spcPts val="0"/>
              </a:spcAft>
              <a:buNone/>
            </a:pPr>
            <a:r>
              <a:rPr lang="en"/>
              <a:t>PSY 653 Module 6 Lab</a:t>
            </a:r>
            <a:endParaRPr/>
          </a:p>
          <a:p>
            <a:pPr indent="0" lvl="0" marL="0" rtl="0" algn="ctr">
              <a:spcBef>
                <a:spcPts val="0"/>
              </a:spcBef>
              <a:spcAft>
                <a:spcPts val="0"/>
              </a:spcAft>
              <a:buNone/>
            </a:pPr>
            <a:r>
              <a:rPr lang="en"/>
              <a:t>Mar 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the data!</a:t>
            </a:r>
            <a:endParaRPr/>
          </a:p>
        </p:txBody>
      </p:sp>
      <p:sp>
        <p:nvSpPr>
          <p:cNvPr id="121" name="Google Shape;121;p22"/>
          <p:cNvSpPr txBox="1"/>
          <p:nvPr>
            <p:ph idx="1" type="body"/>
          </p:nvPr>
        </p:nvSpPr>
        <p:spPr>
          <a:xfrm>
            <a:off x="311700" y="1152475"/>
            <a:ext cx="4845000" cy="34164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t>```{r, fig.width=9, fig.height=9}</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ggplot(grow, aes(x = week, y = perform)) +</a:t>
            </a:r>
            <a:endParaRPr sz="1400"/>
          </a:p>
          <a:p>
            <a:pPr indent="0" lvl="0" marL="0" rtl="0" algn="l">
              <a:lnSpc>
                <a:spcPct val="100000"/>
              </a:lnSpc>
              <a:spcBef>
                <a:spcPts val="0"/>
              </a:spcBef>
              <a:spcAft>
                <a:spcPts val="0"/>
              </a:spcAft>
              <a:buClr>
                <a:schemeClr val="dk1"/>
              </a:buClr>
              <a:buSzPts val="1100"/>
              <a:buFont typeface="Arial"/>
              <a:buNone/>
            </a:pPr>
            <a:r>
              <a:rPr lang="en" sz="1400"/>
              <a:t>  geom_jitter(aes(color = factor(week))) +</a:t>
            </a:r>
            <a:endParaRPr sz="1400"/>
          </a:p>
          <a:p>
            <a:pPr indent="0" lvl="0" marL="0" rtl="0" algn="l">
              <a:lnSpc>
                <a:spcPct val="100000"/>
              </a:lnSpc>
              <a:spcBef>
                <a:spcPts val="0"/>
              </a:spcBef>
              <a:spcAft>
                <a:spcPts val="0"/>
              </a:spcAft>
              <a:buClr>
                <a:schemeClr val="dk1"/>
              </a:buClr>
              <a:buSzPts val="1100"/>
              <a:buFont typeface="Arial"/>
              <a:buNone/>
            </a:pPr>
            <a:r>
              <a:rPr lang="en" sz="1400"/>
              <a:t>  geom_smooth(method = "loess", color = "red", size = 2) +</a:t>
            </a:r>
            <a:endParaRPr sz="1400"/>
          </a:p>
          <a:p>
            <a:pPr indent="0" lvl="0" marL="0" rtl="0" algn="l">
              <a:lnSpc>
                <a:spcPct val="100000"/>
              </a:lnSpc>
              <a:spcBef>
                <a:spcPts val="0"/>
              </a:spcBef>
              <a:spcAft>
                <a:spcPts val="0"/>
              </a:spcAft>
              <a:buClr>
                <a:schemeClr val="dk1"/>
              </a:buClr>
              <a:buSzPts val="1100"/>
              <a:buFont typeface="Arial"/>
              <a:buNone/>
            </a:pPr>
            <a:r>
              <a:rPr lang="en" sz="1400"/>
              <a:t>  xlab("Week") +</a:t>
            </a:r>
            <a:endParaRPr sz="1400"/>
          </a:p>
          <a:p>
            <a:pPr indent="0" lvl="0" marL="0" rtl="0" algn="l">
              <a:lnSpc>
                <a:spcPct val="100000"/>
              </a:lnSpc>
              <a:spcBef>
                <a:spcPts val="0"/>
              </a:spcBef>
              <a:spcAft>
                <a:spcPts val="0"/>
              </a:spcAft>
              <a:buClr>
                <a:schemeClr val="dk1"/>
              </a:buClr>
              <a:buSzPts val="1100"/>
              <a:buFont typeface="Arial"/>
              <a:buNone/>
            </a:pPr>
            <a:r>
              <a:rPr lang="en" sz="1400"/>
              <a:t>  ylab("Performance") +</a:t>
            </a:r>
            <a:endParaRPr sz="1400"/>
          </a:p>
          <a:p>
            <a:pPr indent="0" lvl="0" marL="0" rtl="0" algn="l">
              <a:lnSpc>
                <a:spcPct val="100000"/>
              </a:lnSpc>
              <a:spcBef>
                <a:spcPts val="0"/>
              </a:spcBef>
              <a:spcAft>
                <a:spcPts val="0"/>
              </a:spcAft>
              <a:buNone/>
            </a:pPr>
            <a:r>
              <a:rPr lang="en" sz="1400"/>
              <a:t>  labs(color = "Week")</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None/>
            </a:pPr>
            <a:r>
              <a:rPr lang="en" sz="1400"/>
              <a:t>```</a:t>
            </a:r>
            <a:endParaRPr sz="1400"/>
          </a:p>
        </p:txBody>
      </p:sp>
      <p:pic>
        <p:nvPicPr>
          <p:cNvPr id="122" name="Google Shape;122;p22"/>
          <p:cNvPicPr preferRelativeResize="0"/>
          <p:nvPr/>
        </p:nvPicPr>
        <p:blipFill>
          <a:blip r:embed="rId3">
            <a:alphaModFix/>
          </a:blip>
          <a:stretch>
            <a:fillRect/>
          </a:stretch>
        </p:blipFill>
        <p:spPr>
          <a:xfrm>
            <a:off x="5156700" y="879725"/>
            <a:ext cx="3871424" cy="3961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3319800" cy="4085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Based on this plot, do you think you have justification to test for a linear effect of time on GPA?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about a quadratic effect?</a:t>
            </a:r>
            <a:endParaRPr/>
          </a:p>
        </p:txBody>
      </p:sp>
      <p:pic>
        <p:nvPicPr>
          <p:cNvPr id="128" name="Google Shape;128;p23"/>
          <p:cNvPicPr preferRelativeResize="0"/>
          <p:nvPr/>
        </p:nvPicPr>
        <p:blipFill>
          <a:blip r:embed="rId3">
            <a:alphaModFix/>
          </a:blip>
          <a:stretch>
            <a:fillRect/>
          </a:stretch>
        </p:blipFill>
        <p:spPr>
          <a:xfrm>
            <a:off x="4002120" y="0"/>
            <a:ext cx="502600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each individual subject!</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 fig.height = 12, fig.width=12}</a:t>
            </a:r>
            <a:endParaRPr/>
          </a:p>
          <a:p>
            <a:pPr indent="0" lvl="0" marL="0" rtl="0" algn="l">
              <a:spcBef>
                <a:spcPts val="0"/>
              </a:spcBef>
              <a:spcAft>
                <a:spcPts val="0"/>
              </a:spcAft>
              <a:buNone/>
            </a:pPr>
            <a:r>
              <a:rPr lang="en"/>
              <a:t>ggplot(data = grow, aes(x = week, y = perform)) +</a:t>
            </a:r>
            <a:endParaRPr/>
          </a:p>
          <a:p>
            <a:pPr indent="0" lvl="0" marL="0" rtl="0" algn="l">
              <a:spcBef>
                <a:spcPts val="0"/>
              </a:spcBef>
              <a:spcAft>
                <a:spcPts val="0"/>
              </a:spcAft>
              <a:buNone/>
            </a:pPr>
            <a:r>
              <a:rPr lang="en"/>
              <a:t>  geom_point() +</a:t>
            </a:r>
            <a:endParaRPr/>
          </a:p>
          <a:p>
            <a:pPr indent="0" lvl="0" marL="0" rtl="0" algn="l">
              <a:spcBef>
                <a:spcPts val="0"/>
              </a:spcBef>
              <a:spcAft>
                <a:spcPts val="0"/>
              </a:spcAft>
              <a:buNone/>
            </a:pPr>
            <a:r>
              <a:rPr lang="en"/>
              <a:t>  geom_smooth(method = "lm", se = FALSE) +</a:t>
            </a:r>
            <a:endParaRPr/>
          </a:p>
          <a:p>
            <a:pPr indent="0" lvl="0" marL="0" rtl="0" algn="l">
              <a:spcBef>
                <a:spcPts val="0"/>
              </a:spcBef>
              <a:spcAft>
                <a:spcPts val="0"/>
              </a:spcAft>
              <a:buNone/>
            </a:pPr>
            <a:r>
              <a:rPr lang="en"/>
              <a:t>  scale_y_continuous(limits = c(0,10)) +</a:t>
            </a:r>
            <a:endParaRPr/>
          </a:p>
          <a:p>
            <a:pPr indent="0" lvl="0" marL="0" rtl="0" algn="l">
              <a:spcBef>
                <a:spcPts val="0"/>
              </a:spcBef>
              <a:spcAft>
                <a:spcPts val="0"/>
              </a:spcAft>
              <a:buNone/>
            </a:pPr>
            <a:r>
              <a:rPr lang="en"/>
              <a:t>  scale_x_continuous(limits = c(0,6), breaks = c(0,1,2,3,4,5,6)) +</a:t>
            </a:r>
            <a:endParaRPr/>
          </a:p>
          <a:p>
            <a:pPr indent="0" lvl="0" marL="0" rtl="0" algn="l">
              <a:spcBef>
                <a:spcPts val="0"/>
              </a:spcBef>
              <a:spcAft>
                <a:spcPts val="0"/>
              </a:spcAft>
              <a:buNone/>
            </a:pPr>
            <a:r>
              <a:rPr lang="en"/>
              <a:t>  facet_wrap(~kid_id) +</a:t>
            </a:r>
            <a:endParaRPr/>
          </a:p>
          <a:p>
            <a:pPr indent="0" lvl="0" marL="0" rtl="0" algn="l">
              <a:spcBef>
                <a:spcPts val="0"/>
              </a:spcBef>
              <a:spcAft>
                <a:spcPts val="0"/>
              </a:spcAft>
              <a:buNone/>
            </a:pPr>
            <a:r>
              <a:rPr lang="en"/>
              <a:t>  labs(title = "Do students in the control condition improve their task performance over the course of the program?",</a:t>
            </a:r>
            <a:endParaRPr/>
          </a:p>
          <a:p>
            <a:pPr indent="0" lvl="0" marL="0" rtl="0" algn="l">
              <a:spcBef>
                <a:spcPts val="0"/>
              </a:spcBef>
              <a:spcAft>
                <a:spcPts val="0"/>
              </a:spcAft>
              <a:buNone/>
            </a:pPr>
            <a:r>
              <a:rPr lang="en"/>
              <a:t>    x = "Week in the program", y = "Task Performance")</a:t>
            </a:r>
            <a:endParaRPr/>
          </a:p>
          <a:p>
            <a:pPr indent="0" lvl="0" marL="0" rtl="0" algn="l">
              <a:spcBef>
                <a:spcPts val="0"/>
              </a:spcBef>
              <a:spcAft>
                <a:spcPts val="0"/>
              </a:spcAft>
              <a:buNone/>
            </a:pP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5285350" y="2066875"/>
            <a:ext cx="3546900" cy="11334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Average Intercept = 4.47</a:t>
            </a:r>
            <a:endParaRPr/>
          </a:p>
          <a:p>
            <a:pPr indent="0" lvl="0" marL="0" rtl="0" algn="ctr">
              <a:lnSpc>
                <a:spcPct val="100000"/>
              </a:lnSpc>
              <a:spcBef>
                <a:spcPts val="0"/>
              </a:spcBef>
              <a:spcAft>
                <a:spcPts val="0"/>
              </a:spcAft>
              <a:buNone/>
            </a:pPr>
            <a:r>
              <a:rPr lang="en"/>
              <a:t>Average Slope      = 0.14</a:t>
            </a:r>
            <a:endParaRPr/>
          </a:p>
        </p:txBody>
      </p:sp>
      <p:pic>
        <p:nvPicPr>
          <p:cNvPr id="141" name="Google Shape;141;p25"/>
          <p:cNvPicPr preferRelativeResize="0"/>
          <p:nvPr/>
        </p:nvPicPr>
        <p:blipFill>
          <a:blip r:embed="rId3">
            <a:alphaModFix/>
          </a:blip>
          <a:stretch>
            <a:fillRect/>
          </a:stretch>
        </p:blipFill>
        <p:spPr>
          <a:xfrm>
            <a:off x="19050" y="0"/>
            <a:ext cx="5143501"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txBox="1"/>
          <p:nvPr>
            <p:ph idx="1" type="body"/>
          </p:nvPr>
        </p:nvSpPr>
        <p:spPr>
          <a:xfrm>
            <a:off x="5285350" y="2066875"/>
            <a:ext cx="3546900" cy="11334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Average Intercept = 4.47</a:t>
            </a:r>
            <a:endParaRPr/>
          </a:p>
          <a:p>
            <a:pPr indent="0" lvl="0" marL="0" rtl="0" algn="ctr">
              <a:lnSpc>
                <a:spcPct val="100000"/>
              </a:lnSpc>
              <a:spcBef>
                <a:spcPts val="0"/>
              </a:spcBef>
              <a:spcAft>
                <a:spcPts val="0"/>
              </a:spcAft>
              <a:buNone/>
            </a:pPr>
            <a:r>
              <a:rPr lang="en"/>
              <a:t>Average Slope      = 0.14</a:t>
            </a:r>
            <a:endParaRPr/>
          </a:p>
        </p:txBody>
      </p:sp>
      <p:pic>
        <p:nvPicPr>
          <p:cNvPr id="148" name="Google Shape;148;p26"/>
          <p:cNvPicPr preferRelativeResize="0"/>
          <p:nvPr/>
        </p:nvPicPr>
        <p:blipFill>
          <a:blip r:embed="rId3">
            <a:alphaModFix/>
          </a:blip>
          <a:stretch>
            <a:fillRect/>
          </a:stretch>
        </p:blipFill>
        <p:spPr>
          <a:xfrm>
            <a:off x="19050" y="0"/>
            <a:ext cx="5143501" cy="5143501"/>
          </a:xfrm>
          <a:prstGeom prst="rect">
            <a:avLst/>
          </a:prstGeom>
          <a:noFill/>
          <a:ln>
            <a:noFill/>
          </a:ln>
        </p:spPr>
      </p:pic>
      <p:cxnSp>
        <p:nvCxnSpPr>
          <p:cNvPr id="149" name="Google Shape;149;p26"/>
          <p:cNvCxnSpPr>
            <a:stCxn id="150" idx="0"/>
          </p:cNvCxnSpPr>
          <p:nvPr/>
        </p:nvCxnSpPr>
        <p:spPr>
          <a:xfrm flipH="1" rot="10800000">
            <a:off x="7338925" y="2993975"/>
            <a:ext cx="521400" cy="9849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6"/>
          <p:cNvSpPr txBox="1"/>
          <p:nvPr/>
        </p:nvSpPr>
        <p:spPr>
          <a:xfrm>
            <a:off x="6469825" y="3978875"/>
            <a:ext cx="1738200" cy="708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Remember these numbers!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a:t>
            </a:r>
            <a:r>
              <a:rPr b="1" lang="en">
                <a:solidFill>
                  <a:srgbClr val="FF0000"/>
                </a:solidFill>
              </a:rPr>
              <a:t>fixed</a:t>
            </a:r>
            <a:r>
              <a:rPr b="1" lang="en"/>
              <a:t> </a:t>
            </a:r>
            <a:r>
              <a:rPr lang="en"/>
              <a:t>and </a:t>
            </a:r>
            <a:r>
              <a:rPr b="1" lang="en">
                <a:solidFill>
                  <a:srgbClr val="0000FF"/>
                </a:solidFill>
              </a:rPr>
              <a:t>random</a:t>
            </a:r>
            <a:r>
              <a:rPr lang="en"/>
              <a:t> effects in the lmer package</a:t>
            </a:r>
            <a:endParaRPr/>
          </a:p>
        </p:txBody>
      </p:sp>
      <p:sp>
        <p:nvSpPr>
          <p:cNvPr id="156" name="Google Shape;156;p27"/>
          <p:cNvSpPr txBox="1"/>
          <p:nvPr>
            <p:ph idx="1" type="body"/>
          </p:nvPr>
        </p:nvSpPr>
        <p:spPr>
          <a:xfrm>
            <a:off x="311700" y="1422300"/>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These definitions are a little different in longitudinal analyses than in ANOVAs.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lnSpc>
                <a:spcPct val="90000"/>
              </a:lnSpc>
              <a:spcBef>
                <a:spcPts val="1600"/>
              </a:spcBef>
              <a:spcAft>
                <a:spcPts val="0"/>
              </a:spcAft>
              <a:buNone/>
            </a:pPr>
            <a:r>
              <a:rPr b="1" lang="en">
                <a:solidFill>
                  <a:srgbClr val="FF0000"/>
                </a:solidFill>
              </a:rPr>
              <a:t>Fixed effect</a:t>
            </a:r>
            <a:r>
              <a:rPr lang="en">
                <a:solidFill>
                  <a:schemeClr val="dk1"/>
                </a:solidFill>
              </a:rPr>
              <a:t> = does not vary over subjects of groups – average value of slope or intercept</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t/>
            </a:r>
            <a:endParaRPr>
              <a:solidFill>
                <a:schemeClr val="dk1"/>
              </a:solidFill>
            </a:endParaRPr>
          </a:p>
          <a:p>
            <a:pPr indent="0" lvl="0" marL="0" rtl="0" algn="l">
              <a:lnSpc>
                <a:spcPct val="90000"/>
              </a:lnSpc>
              <a:spcBef>
                <a:spcPts val="500"/>
              </a:spcBef>
              <a:spcAft>
                <a:spcPts val="0"/>
              </a:spcAft>
              <a:buClr>
                <a:schemeClr val="dk1"/>
              </a:buClr>
              <a:buSzPts val="1100"/>
              <a:buFont typeface="Arial"/>
              <a:buNone/>
            </a:pPr>
            <a:r>
              <a:rPr b="1" lang="en">
                <a:solidFill>
                  <a:srgbClr val="0000FF"/>
                </a:solidFill>
              </a:rPr>
              <a:t>Random effect</a:t>
            </a:r>
            <a:r>
              <a:rPr lang="en">
                <a:solidFill>
                  <a:schemeClr val="dk1"/>
                </a:solidFill>
              </a:rPr>
              <a:t> = might vary across subjects or groups – intercepts and slopes might be calculated for each group or each subject to see if they vary meaningfully</a:t>
            </a:r>
            <a:endParaRPr>
              <a:solidFill>
                <a:schemeClr val="dk1"/>
              </a:solidFill>
            </a:endParaRPr>
          </a:p>
          <a:p>
            <a:pPr indent="0" lvl="0" marL="0" rtl="0" algn="l">
              <a:spcBef>
                <a:spcPts val="0"/>
              </a:spcBef>
              <a:spcAft>
                <a:spcPts val="1600"/>
              </a:spcAft>
              <a:buNone/>
            </a:pPr>
            <a:r>
              <a:t/>
            </a:r>
            <a:endParaRPr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2"/>
                </a:solidFill>
              </a:rPr>
              <a:t>Build Baseline model</a:t>
            </a:r>
            <a:endParaRPr sz="2400"/>
          </a:p>
        </p:txBody>
      </p:sp>
      <p:pic>
        <p:nvPicPr>
          <p:cNvPr id="162" name="Google Shape;162;p28"/>
          <p:cNvPicPr preferRelativeResize="0"/>
          <p:nvPr/>
        </p:nvPicPr>
        <p:blipFill>
          <a:blip r:embed="rId3">
            <a:alphaModFix/>
          </a:blip>
          <a:stretch>
            <a:fillRect/>
          </a:stretch>
        </p:blipFill>
        <p:spPr>
          <a:xfrm>
            <a:off x="3450" y="1461353"/>
            <a:ext cx="9144000" cy="9966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nvSpPr>
        <p:spPr>
          <a:xfrm>
            <a:off x="109650" y="2826575"/>
            <a:ext cx="8896500" cy="21051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pic>
        <p:nvPicPr>
          <p:cNvPr id="168" name="Google Shape;168;p29"/>
          <p:cNvPicPr preferRelativeResize="0"/>
          <p:nvPr/>
        </p:nvPicPr>
        <p:blipFill>
          <a:blip r:embed="rId3">
            <a:alphaModFix/>
          </a:blip>
          <a:stretch>
            <a:fillRect/>
          </a:stretch>
        </p:blipFill>
        <p:spPr>
          <a:xfrm>
            <a:off x="951695" y="0"/>
            <a:ext cx="7240611" cy="5143499"/>
          </a:xfrm>
          <a:prstGeom prst="rect">
            <a:avLst/>
          </a:prstGeom>
          <a:noFill/>
          <a:ln>
            <a:noFill/>
          </a:ln>
        </p:spPr>
      </p:pic>
      <p:sp>
        <p:nvSpPr>
          <p:cNvPr id="169" name="Google Shape;169;p29"/>
          <p:cNvSpPr/>
          <p:nvPr/>
        </p:nvSpPr>
        <p:spPr>
          <a:xfrm>
            <a:off x="3412050" y="2852325"/>
            <a:ext cx="2285400" cy="2233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nvSpPr>
        <p:spPr>
          <a:xfrm>
            <a:off x="0" y="4803000"/>
            <a:ext cx="2201700" cy="3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Kim Henry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7" name="Google Shape;177;p30"/>
          <p:cNvPicPr preferRelativeResize="0"/>
          <p:nvPr/>
        </p:nvPicPr>
        <p:blipFill>
          <a:blip r:embed="rId3">
            <a:alphaModFix/>
          </a:blip>
          <a:stretch>
            <a:fillRect/>
          </a:stretch>
        </p:blipFill>
        <p:spPr>
          <a:xfrm>
            <a:off x="45340" y="0"/>
            <a:ext cx="9053319"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31"/>
          <p:cNvPicPr preferRelativeResize="0"/>
          <p:nvPr/>
        </p:nvPicPr>
        <p:blipFill>
          <a:blip r:embed="rId3">
            <a:alphaModFix/>
          </a:blip>
          <a:stretch>
            <a:fillRect/>
          </a:stretch>
        </p:blipFill>
        <p:spPr>
          <a:xfrm>
            <a:off x="45340" y="0"/>
            <a:ext cx="9053319" cy="5143500"/>
          </a:xfrm>
          <a:prstGeom prst="rect">
            <a:avLst/>
          </a:prstGeom>
          <a:noFill/>
          <a:ln>
            <a:noFill/>
          </a:ln>
        </p:spPr>
      </p:pic>
      <p:sp>
        <p:nvSpPr>
          <p:cNvPr id="185" name="Google Shape;185;p31"/>
          <p:cNvSpPr/>
          <p:nvPr/>
        </p:nvSpPr>
        <p:spPr>
          <a:xfrm>
            <a:off x="450850" y="3154900"/>
            <a:ext cx="3778800" cy="2061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a:off x="418675" y="4230050"/>
            <a:ext cx="6018900" cy="20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txBox="1"/>
          <p:nvPr/>
        </p:nvSpPr>
        <p:spPr>
          <a:xfrm>
            <a:off x="5150150" y="1513350"/>
            <a:ext cx="3830400" cy="2478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0000FF"/>
              </a:buClr>
              <a:buSzPts val="1400"/>
              <a:buChar char="●"/>
            </a:pPr>
            <a:r>
              <a:rPr b="1" lang="en">
                <a:solidFill>
                  <a:srgbClr val="0000FF"/>
                </a:solidFill>
              </a:rPr>
              <a:t>Random intercept: </a:t>
            </a:r>
            <a:r>
              <a:rPr b="1" lang="en"/>
              <a:t>On average, kids vary from the grand mean by .895 standard deviations</a:t>
            </a:r>
            <a:endParaRPr b="1"/>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FF0000"/>
              </a:buClr>
              <a:buSzPts val="1400"/>
              <a:buChar char="●"/>
            </a:pPr>
            <a:r>
              <a:rPr b="1" i="1" lang="en">
                <a:solidFill>
                  <a:srgbClr val="FF0000"/>
                </a:solidFill>
              </a:rPr>
              <a:t>Fixed Intercept:</a:t>
            </a:r>
            <a:r>
              <a:rPr b="1" i="1" lang="en"/>
              <a:t> </a:t>
            </a:r>
            <a:r>
              <a:rPr b="1" i="1" lang="en"/>
              <a:t>In the absence of any fixed effects</a:t>
            </a:r>
            <a:r>
              <a:rPr b="1" lang="en"/>
              <a:t>, this intercept represents the “mean of means” of our outcome variable.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Example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rPr>
              <a:t>A research team is interested if student performance in coding skills increased over time during a coding class. </a:t>
            </a:r>
            <a:r>
              <a:rPr lang="en" sz="1400">
                <a:solidFill>
                  <a:srgbClr val="000000"/>
                </a:solidFill>
              </a:rPr>
              <a:t>During each week of the program, all participants completed a coding challenge. Each challenge had a set of coding skills that had to be employed to solve the challenge, but each challenge focused on solving some substantive problem (e.g., mapping social networks of users on an online forum, developing an algorithm to recommend new music based on a user’s Spotify history, etc.). Each student’s performance on the challenge was graded by the research team using a valid and reliable rubric able to detect growth in skills over time. </a:t>
            </a:r>
            <a:endParaRPr sz="1400">
              <a:solidFill>
                <a:srgbClr val="000000"/>
              </a:solidFill>
            </a:endParaRPr>
          </a:p>
        </p:txBody>
      </p:sp>
      <p:sp>
        <p:nvSpPr>
          <p:cNvPr id="62" name="Google Shape;62;p14"/>
          <p:cNvSpPr txBox="1"/>
          <p:nvPr/>
        </p:nvSpPr>
        <p:spPr>
          <a:xfrm>
            <a:off x="0" y="4647900"/>
            <a:ext cx="5001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dataset was provided by Kim Henry, PhD.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week as a fixed </a:t>
            </a:r>
            <a:r>
              <a:rPr i="1" lang="en"/>
              <a:t>and</a:t>
            </a:r>
            <a:r>
              <a:rPr lang="en"/>
              <a:t> random effect</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4" name="Google Shape;194;p32"/>
          <p:cNvPicPr preferRelativeResize="0"/>
          <p:nvPr/>
        </p:nvPicPr>
        <p:blipFill>
          <a:blip r:embed="rId3">
            <a:alphaModFix/>
          </a:blip>
          <a:stretch>
            <a:fillRect/>
          </a:stretch>
        </p:blipFill>
        <p:spPr>
          <a:xfrm>
            <a:off x="4749" y="2078033"/>
            <a:ext cx="9143999" cy="8985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pic>
        <p:nvPicPr>
          <p:cNvPr id="199" name="Google Shape;199;p33"/>
          <p:cNvPicPr preferRelativeResize="0"/>
          <p:nvPr/>
        </p:nvPicPr>
        <p:blipFill>
          <a:blip r:embed="rId3">
            <a:alphaModFix/>
          </a:blip>
          <a:stretch>
            <a:fillRect/>
          </a:stretch>
        </p:blipFill>
        <p:spPr>
          <a:xfrm>
            <a:off x="512974" y="0"/>
            <a:ext cx="8118052"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512974" y="0"/>
            <a:ext cx="8118052" cy="5143500"/>
          </a:xfrm>
          <a:prstGeom prst="rect">
            <a:avLst/>
          </a:prstGeom>
          <a:noFill/>
          <a:ln>
            <a:noFill/>
          </a:ln>
        </p:spPr>
      </p:pic>
      <p:sp>
        <p:nvSpPr>
          <p:cNvPr id="205" name="Google Shape;205;p34"/>
          <p:cNvSpPr txBox="1"/>
          <p:nvPr/>
        </p:nvSpPr>
        <p:spPr>
          <a:xfrm>
            <a:off x="5188775" y="1191475"/>
            <a:ext cx="3830400" cy="247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solidFill>
                  <a:srgbClr val="0000FF"/>
                </a:solidFill>
              </a:rPr>
              <a:t>Random Intercept:</a:t>
            </a:r>
            <a:r>
              <a:rPr lang="en"/>
              <a:t> On average, subject intercepts vary by 0.652 standard deviations</a:t>
            </a:r>
            <a:endParaRPr/>
          </a:p>
          <a:p>
            <a:pPr indent="-317500" lvl="0" marL="457200" rtl="0" algn="l">
              <a:spcBef>
                <a:spcPts val="0"/>
              </a:spcBef>
              <a:spcAft>
                <a:spcPts val="0"/>
              </a:spcAft>
              <a:buClr>
                <a:srgbClr val="9900FF"/>
              </a:buClr>
              <a:buSzPts val="1400"/>
              <a:buChar char="●"/>
            </a:pPr>
            <a:r>
              <a:rPr b="1" lang="en">
                <a:solidFill>
                  <a:srgbClr val="9900FF"/>
                </a:solidFill>
              </a:rPr>
              <a:t>Random Slope: </a:t>
            </a:r>
            <a:r>
              <a:rPr lang="en"/>
              <a:t>On average, subject slopes vary by 0.194 standard deviations</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FF0000"/>
              </a:buClr>
              <a:buSzPts val="1400"/>
              <a:buChar char="●"/>
            </a:pPr>
            <a:r>
              <a:rPr b="1" lang="en">
                <a:solidFill>
                  <a:srgbClr val="FF0000"/>
                </a:solidFill>
              </a:rPr>
              <a:t>Fixed Intercept:</a:t>
            </a:r>
            <a:r>
              <a:rPr lang="en"/>
              <a:t> The average intercept, while incorporating week, is 4.473</a:t>
            </a:r>
            <a:endParaRPr/>
          </a:p>
          <a:p>
            <a:pPr indent="-317500" lvl="0" marL="457200" rtl="0" algn="l">
              <a:spcBef>
                <a:spcPts val="0"/>
              </a:spcBef>
              <a:spcAft>
                <a:spcPts val="0"/>
              </a:spcAft>
              <a:buClr>
                <a:srgbClr val="38761D"/>
              </a:buClr>
              <a:buSzPts val="1400"/>
              <a:buChar char="●"/>
            </a:pPr>
            <a:r>
              <a:rPr b="1" lang="en">
                <a:solidFill>
                  <a:srgbClr val="38761D"/>
                </a:solidFill>
              </a:rPr>
              <a:t>Fixed Slope: </a:t>
            </a:r>
            <a:r>
              <a:rPr lang="en"/>
              <a:t>On average, subject scores increased at a rate of 0.144 units</a:t>
            </a:r>
            <a:endParaRPr/>
          </a:p>
        </p:txBody>
      </p:sp>
      <p:sp>
        <p:nvSpPr>
          <p:cNvPr id="206" name="Google Shape;206;p34"/>
          <p:cNvSpPr/>
          <p:nvPr/>
        </p:nvSpPr>
        <p:spPr>
          <a:xfrm>
            <a:off x="1036650" y="2742900"/>
            <a:ext cx="3663000" cy="147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4"/>
          <p:cNvSpPr/>
          <p:nvPr/>
        </p:nvSpPr>
        <p:spPr>
          <a:xfrm>
            <a:off x="1036650" y="2895300"/>
            <a:ext cx="3663000" cy="1479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p:nvPr/>
        </p:nvSpPr>
        <p:spPr>
          <a:xfrm>
            <a:off x="960450" y="3809700"/>
            <a:ext cx="5129700" cy="147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4"/>
          <p:cNvSpPr/>
          <p:nvPr/>
        </p:nvSpPr>
        <p:spPr>
          <a:xfrm>
            <a:off x="960450" y="3989775"/>
            <a:ext cx="5129700" cy="147900"/>
          </a:xfrm>
          <a:prstGeom prst="rect">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5"/>
          <p:cNvPicPr preferRelativeResize="0"/>
          <p:nvPr/>
        </p:nvPicPr>
        <p:blipFill>
          <a:blip r:embed="rId3">
            <a:alphaModFix/>
          </a:blip>
          <a:stretch>
            <a:fillRect/>
          </a:stretch>
        </p:blipFill>
        <p:spPr>
          <a:xfrm>
            <a:off x="512974" y="0"/>
            <a:ext cx="8118052" cy="5143500"/>
          </a:xfrm>
          <a:prstGeom prst="rect">
            <a:avLst/>
          </a:prstGeom>
          <a:noFill/>
          <a:ln>
            <a:noFill/>
          </a:ln>
        </p:spPr>
      </p:pic>
      <p:sp>
        <p:nvSpPr>
          <p:cNvPr id="215" name="Google Shape;215;p35"/>
          <p:cNvSpPr/>
          <p:nvPr/>
        </p:nvSpPr>
        <p:spPr>
          <a:xfrm>
            <a:off x="1036650" y="3047700"/>
            <a:ext cx="3663000" cy="14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5"/>
          <p:cNvSpPr/>
          <p:nvPr/>
        </p:nvSpPr>
        <p:spPr>
          <a:xfrm>
            <a:off x="1036650" y="2895300"/>
            <a:ext cx="3663000" cy="147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5"/>
          <p:cNvSpPr txBox="1"/>
          <p:nvPr/>
        </p:nvSpPr>
        <p:spPr>
          <a:xfrm>
            <a:off x="4960175" y="1496275"/>
            <a:ext cx="3830400" cy="1953300"/>
          </a:xfrm>
          <a:prstGeom prst="rect">
            <a:avLst/>
          </a:prstGeom>
          <a:noFill/>
          <a:ln cap="flat" cmpd="sng" w="952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9900FF"/>
              </a:buClr>
              <a:buSzPts val="1400"/>
              <a:buChar char="●"/>
            </a:pPr>
            <a:r>
              <a:rPr b="1" lang="en">
                <a:solidFill>
                  <a:srgbClr val="9900FF"/>
                </a:solidFill>
              </a:rPr>
              <a:t>ICC Calculation</a:t>
            </a:r>
            <a:endParaRPr b="1">
              <a:solidFill>
                <a:srgbClr val="9900FF"/>
              </a:solidFill>
            </a:endParaRPr>
          </a:p>
          <a:p>
            <a:pPr indent="-317500" lvl="1" marL="914400" rtl="0" algn="l">
              <a:spcBef>
                <a:spcPts val="0"/>
              </a:spcBef>
              <a:spcAft>
                <a:spcPts val="0"/>
              </a:spcAft>
              <a:buClr>
                <a:srgbClr val="9900FF"/>
              </a:buClr>
              <a:buSzPts val="1400"/>
              <a:buChar char="○"/>
            </a:pPr>
            <a:r>
              <a:rPr b="1" lang="en">
                <a:solidFill>
                  <a:srgbClr val="9900FF"/>
                </a:solidFill>
              </a:rPr>
              <a:t>ICC = σ</a:t>
            </a:r>
            <a:r>
              <a:rPr b="1" baseline="30000" lang="en">
                <a:solidFill>
                  <a:srgbClr val="9900FF"/>
                </a:solidFill>
              </a:rPr>
              <a:t>2</a:t>
            </a:r>
            <a:r>
              <a:rPr b="1" baseline="-25000" lang="en">
                <a:solidFill>
                  <a:srgbClr val="9900FF"/>
                </a:solidFill>
              </a:rPr>
              <a:t>RandomEffect </a:t>
            </a:r>
            <a:r>
              <a:rPr b="1" lang="en">
                <a:solidFill>
                  <a:srgbClr val="9900FF"/>
                </a:solidFill>
              </a:rPr>
              <a:t>/ </a:t>
            </a:r>
            <a:r>
              <a:rPr b="1" lang="en">
                <a:solidFill>
                  <a:srgbClr val="9900FF"/>
                </a:solidFill>
              </a:rPr>
              <a:t>σ</a:t>
            </a:r>
            <a:r>
              <a:rPr b="1" baseline="30000" lang="en">
                <a:solidFill>
                  <a:srgbClr val="9900FF"/>
                </a:solidFill>
              </a:rPr>
              <a:t>2</a:t>
            </a:r>
            <a:r>
              <a:rPr b="1" baseline="-25000" lang="en">
                <a:solidFill>
                  <a:srgbClr val="9900FF"/>
                </a:solidFill>
              </a:rPr>
              <a:t>RandomTotal</a:t>
            </a:r>
            <a:endParaRPr b="1" baseline="-25000">
              <a:solidFill>
                <a:srgbClr val="9900FF"/>
              </a:solidFill>
            </a:endParaRPr>
          </a:p>
          <a:p>
            <a:pPr indent="-317500" lvl="1" marL="914400" rtl="0" algn="l">
              <a:spcBef>
                <a:spcPts val="0"/>
              </a:spcBef>
              <a:spcAft>
                <a:spcPts val="0"/>
              </a:spcAft>
              <a:buClr>
                <a:srgbClr val="9900FF"/>
              </a:buClr>
              <a:buSzPts val="1400"/>
              <a:buChar char="○"/>
            </a:pPr>
            <a:r>
              <a:t/>
            </a:r>
            <a:endParaRPr b="1" baseline="-25000">
              <a:solidFill>
                <a:srgbClr val="9900FF"/>
              </a:solidFill>
            </a:endParaRPr>
          </a:p>
          <a:p>
            <a:pPr indent="-317500" lvl="1" marL="914400" rtl="0" algn="l">
              <a:spcBef>
                <a:spcPts val="0"/>
              </a:spcBef>
              <a:spcAft>
                <a:spcPts val="0"/>
              </a:spcAft>
              <a:buClr>
                <a:srgbClr val="9900FF"/>
              </a:buClr>
              <a:buSzPts val="1400"/>
              <a:buChar char="○"/>
            </a:pPr>
            <a:r>
              <a:rPr b="1" lang="en">
                <a:solidFill>
                  <a:srgbClr val="9900FF"/>
                </a:solidFill>
              </a:rPr>
              <a:t>ICC = .0377 / (.0377 + .7124)</a:t>
            </a:r>
            <a:endParaRPr b="1">
              <a:solidFill>
                <a:srgbClr val="9900FF"/>
              </a:solidFill>
            </a:endParaRPr>
          </a:p>
          <a:p>
            <a:pPr indent="-317500" lvl="1" marL="914400" rtl="0" algn="l">
              <a:spcBef>
                <a:spcPts val="0"/>
              </a:spcBef>
              <a:spcAft>
                <a:spcPts val="0"/>
              </a:spcAft>
              <a:buClr>
                <a:srgbClr val="9900FF"/>
              </a:buClr>
              <a:buSzPts val="1400"/>
              <a:buChar char="○"/>
            </a:pPr>
            <a:r>
              <a:rPr b="1" lang="en">
                <a:solidFill>
                  <a:srgbClr val="9900FF"/>
                </a:solidFill>
              </a:rPr>
              <a:t>ICC = .05028</a:t>
            </a:r>
            <a:endParaRPr b="1">
              <a:solidFill>
                <a:srgbClr val="9900FF"/>
              </a:solidFill>
            </a:endParaRPr>
          </a:p>
          <a:p>
            <a:pPr indent="-317500" lvl="0" marL="457200" rtl="0" algn="l">
              <a:spcBef>
                <a:spcPts val="0"/>
              </a:spcBef>
              <a:spcAft>
                <a:spcPts val="0"/>
              </a:spcAft>
              <a:buClr>
                <a:srgbClr val="9900FF"/>
              </a:buClr>
              <a:buSzPts val="1400"/>
              <a:buChar char="●"/>
            </a:pPr>
            <a:r>
              <a:rPr b="1" i="1" lang="en">
                <a:solidFill>
                  <a:srgbClr val="9900FF"/>
                </a:solidFill>
              </a:rPr>
              <a:t>There is only a small amount of variation in slopes across subjects (ICC = .050)</a:t>
            </a:r>
            <a:endParaRPr b="1" i="1">
              <a:solidFill>
                <a:srgbClr val="9900FF"/>
              </a:solidFill>
            </a:endParaRPr>
          </a:p>
          <a:p>
            <a:pPr indent="0" lvl="0" marL="914400" rtl="0" algn="l">
              <a:spcBef>
                <a:spcPts val="0"/>
              </a:spcBef>
              <a:spcAft>
                <a:spcPts val="0"/>
              </a:spcAft>
              <a:buNone/>
            </a:pPr>
            <a:r>
              <a:rPr b="1" baseline="-25000" lang="en">
                <a:solidFill>
                  <a:srgbClr val="9900FF"/>
                </a:solidFill>
              </a:rPr>
              <a:t> </a:t>
            </a:r>
            <a:endParaRPr b="1">
              <a:solidFill>
                <a:srgbClr val="99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final plot (Optional)</a:t>
            </a:r>
            <a:endParaRPr/>
          </a:p>
        </p:txBody>
      </p:sp>
      <p:sp>
        <p:nvSpPr>
          <p:cNvPr id="223" name="Google Shape;223;p36"/>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```{r, fig.width=12, fig.height=8}</a:t>
            </a:r>
            <a:endParaRPr sz="1400"/>
          </a:p>
          <a:p>
            <a:pPr indent="0" lvl="0" marL="0" rtl="0" algn="l">
              <a:lnSpc>
                <a:spcPct val="100000"/>
              </a:lnSpc>
              <a:spcBef>
                <a:spcPts val="0"/>
              </a:spcBef>
              <a:spcAft>
                <a:spcPts val="0"/>
              </a:spcAft>
              <a:buNone/>
            </a:pPr>
            <a:r>
              <a:rPr lang="en" sz="1400"/>
              <a:t># add_predictions comes from the modelr package</a:t>
            </a:r>
            <a:endParaRPr sz="1400"/>
          </a:p>
          <a:p>
            <a:pPr indent="0" lvl="0" marL="0" rtl="0" algn="l">
              <a:lnSpc>
                <a:spcPct val="100000"/>
              </a:lnSpc>
              <a:spcBef>
                <a:spcPts val="0"/>
              </a:spcBef>
              <a:spcAft>
                <a:spcPts val="0"/>
              </a:spcAft>
              <a:buNone/>
            </a:pPr>
            <a:r>
              <a:rPr lang="en" sz="1400"/>
              <a:t>install.packages(“modelr”)</a:t>
            </a:r>
            <a:endParaRPr sz="1400"/>
          </a:p>
          <a:p>
            <a:pPr indent="0" lvl="0" marL="0" rtl="0" algn="l">
              <a:lnSpc>
                <a:spcPct val="100000"/>
              </a:lnSpc>
              <a:spcBef>
                <a:spcPts val="0"/>
              </a:spcBef>
              <a:spcAft>
                <a:spcPts val="0"/>
              </a:spcAft>
              <a:buNone/>
            </a:pPr>
            <a:r>
              <a:rPr lang="en" sz="1400"/>
              <a:t>library(modelr)</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 Get predicted values</a:t>
            </a:r>
            <a:endParaRPr sz="1400"/>
          </a:p>
          <a:p>
            <a:pPr indent="0" lvl="0" marL="0" rtl="0" algn="l">
              <a:lnSpc>
                <a:spcPct val="100000"/>
              </a:lnSpc>
              <a:spcBef>
                <a:spcPts val="0"/>
              </a:spcBef>
              <a:spcAft>
                <a:spcPts val="0"/>
              </a:spcAft>
              <a:buClr>
                <a:schemeClr val="dk1"/>
              </a:buClr>
              <a:buSzPts val="1100"/>
              <a:buFont typeface="Arial"/>
              <a:buNone/>
            </a:pPr>
            <a:r>
              <a:rPr lang="en" sz="1400"/>
              <a:t>mod2.plot &lt;- add_predictions(data = grow, model = mod2)</a:t>
            </a:r>
            <a:endParaRPr sz="1400"/>
          </a:p>
          <a:p>
            <a:pPr indent="0" lvl="0" marL="0" rtl="0" algn="l">
              <a:lnSpc>
                <a:spcPct val="100000"/>
              </a:lnSpc>
              <a:spcBef>
                <a:spcPts val="0"/>
              </a:spcBef>
              <a:spcAft>
                <a:spcPts val="0"/>
              </a:spcAft>
              <a:buClr>
                <a:schemeClr val="dk1"/>
              </a:buClr>
              <a:buSzPts val="1100"/>
              <a:buFont typeface="Arial"/>
              <a:buNone/>
            </a:pPr>
            <a:r>
              <a:t/>
            </a:r>
            <a:endParaRPr sz="1400"/>
          </a:p>
          <a:p>
            <a:pPr indent="0" lvl="0" marL="0" rtl="0" algn="l">
              <a:lnSpc>
                <a:spcPct val="100000"/>
              </a:lnSpc>
              <a:spcBef>
                <a:spcPts val="0"/>
              </a:spcBef>
              <a:spcAft>
                <a:spcPts val="0"/>
              </a:spcAft>
              <a:buClr>
                <a:schemeClr val="dk1"/>
              </a:buClr>
              <a:buSzPts val="1100"/>
              <a:buFont typeface="Arial"/>
              <a:buNone/>
            </a:pPr>
            <a:r>
              <a:rPr lang="en" sz="1400"/>
              <a:t># Make plot</a:t>
            </a:r>
            <a:endParaRPr sz="1400"/>
          </a:p>
          <a:p>
            <a:pPr indent="0" lvl="0" marL="0" rtl="0" algn="l">
              <a:lnSpc>
                <a:spcPct val="100000"/>
              </a:lnSpc>
              <a:spcBef>
                <a:spcPts val="0"/>
              </a:spcBef>
              <a:spcAft>
                <a:spcPts val="0"/>
              </a:spcAft>
              <a:buClr>
                <a:schemeClr val="dk1"/>
              </a:buClr>
              <a:buSzPts val="1100"/>
              <a:buFont typeface="Arial"/>
              <a:buNone/>
            </a:pPr>
            <a:r>
              <a:rPr lang="en" sz="1400"/>
              <a:t>ggplot(data = mod2.plot, aes(x = week, y = pred, group = kid_id)) +</a:t>
            </a:r>
            <a:endParaRPr sz="1400"/>
          </a:p>
          <a:p>
            <a:pPr indent="0" lvl="0" marL="0" rtl="0" algn="l">
              <a:lnSpc>
                <a:spcPct val="100000"/>
              </a:lnSpc>
              <a:spcBef>
                <a:spcPts val="0"/>
              </a:spcBef>
              <a:spcAft>
                <a:spcPts val="0"/>
              </a:spcAft>
              <a:buClr>
                <a:schemeClr val="dk1"/>
              </a:buClr>
              <a:buSzPts val="1100"/>
              <a:buFont typeface="Arial"/>
              <a:buNone/>
            </a:pPr>
            <a:r>
              <a:rPr lang="en" sz="1400"/>
              <a:t>  geom_line(color = "grey53") +</a:t>
            </a:r>
            <a:endParaRPr sz="1400"/>
          </a:p>
          <a:p>
            <a:pPr indent="0" lvl="0" marL="0" rtl="0" algn="l">
              <a:lnSpc>
                <a:spcPct val="100000"/>
              </a:lnSpc>
              <a:spcBef>
                <a:spcPts val="0"/>
              </a:spcBef>
              <a:spcAft>
                <a:spcPts val="0"/>
              </a:spcAft>
              <a:buClr>
                <a:schemeClr val="dk1"/>
              </a:buClr>
              <a:buSzPts val="1100"/>
              <a:buFont typeface="Arial"/>
              <a:buNone/>
            </a:pPr>
            <a:r>
              <a:rPr lang="en" sz="1400"/>
              <a:t>  geom_abline(intercept = 4.4731, slope = .1438, color="red", size=3) +</a:t>
            </a:r>
            <a:endParaRPr sz="1400"/>
          </a:p>
          <a:p>
            <a:pPr indent="0" lvl="0" marL="0" rtl="0" algn="l">
              <a:lnSpc>
                <a:spcPct val="100000"/>
              </a:lnSpc>
              <a:spcBef>
                <a:spcPts val="0"/>
              </a:spcBef>
              <a:spcAft>
                <a:spcPts val="0"/>
              </a:spcAft>
              <a:buClr>
                <a:schemeClr val="dk1"/>
              </a:buClr>
              <a:buSzPts val="1100"/>
              <a:buFont typeface="Arial"/>
              <a:buNone/>
            </a:pPr>
            <a:r>
              <a:rPr lang="en" sz="1400"/>
              <a:t>  scale_y_continuous(limits = c(0,10)) +</a:t>
            </a:r>
            <a:endParaRPr sz="1400"/>
          </a:p>
          <a:p>
            <a:pPr indent="0" lvl="0" marL="0" rtl="0" algn="l">
              <a:lnSpc>
                <a:spcPct val="100000"/>
              </a:lnSpc>
              <a:spcBef>
                <a:spcPts val="0"/>
              </a:spcBef>
              <a:spcAft>
                <a:spcPts val="0"/>
              </a:spcAft>
              <a:buClr>
                <a:schemeClr val="dk1"/>
              </a:buClr>
              <a:buSzPts val="1100"/>
              <a:buFont typeface="Arial"/>
              <a:buNone/>
            </a:pPr>
            <a:r>
              <a:rPr lang="en" sz="1400"/>
              <a:t>  scale_x_continuous(limits = c(0,6), breaks = c(0,1,2,3,4,5,6)) +</a:t>
            </a:r>
            <a:endParaRPr sz="1400"/>
          </a:p>
          <a:p>
            <a:pPr indent="0" lvl="0" marL="0" rtl="0" algn="l">
              <a:lnSpc>
                <a:spcPct val="100000"/>
              </a:lnSpc>
              <a:spcBef>
                <a:spcPts val="0"/>
              </a:spcBef>
              <a:spcAft>
                <a:spcPts val="0"/>
              </a:spcAft>
              <a:buClr>
                <a:schemeClr val="dk1"/>
              </a:buClr>
              <a:buSzPts val="1100"/>
              <a:buFont typeface="Arial"/>
              <a:buNone/>
            </a:pPr>
            <a:r>
              <a:rPr lang="en" sz="1400"/>
              <a:t>  labs(title = "Do students improve on task performance over the course of the program?",</a:t>
            </a:r>
            <a:endParaRPr sz="1400"/>
          </a:p>
          <a:p>
            <a:pPr indent="0" lvl="0" marL="0" rtl="0" algn="l">
              <a:lnSpc>
                <a:spcPct val="100000"/>
              </a:lnSpc>
              <a:spcBef>
                <a:spcPts val="0"/>
              </a:spcBef>
              <a:spcAft>
                <a:spcPts val="0"/>
              </a:spcAft>
              <a:buClr>
                <a:schemeClr val="dk1"/>
              </a:buClr>
              <a:buSzPts val="1100"/>
              <a:buFont typeface="Arial"/>
              <a:buNone/>
            </a:pPr>
            <a:r>
              <a:rPr lang="en" sz="1400"/>
              <a:t>    x = "Week", y = "Predicted Performance") +</a:t>
            </a:r>
            <a:endParaRPr sz="1400"/>
          </a:p>
          <a:p>
            <a:pPr indent="0" lvl="0" marL="0" rtl="0" algn="l">
              <a:lnSpc>
                <a:spcPct val="100000"/>
              </a:lnSpc>
              <a:spcBef>
                <a:spcPts val="0"/>
              </a:spcBef>
              <a:spcAft>
                <a:spcPts val="0"/>
              </a:spcAft>
              <a:buClr>
                <a:schemeClr val="dk1"/>
              </a:buClr>
              <a:buSzPts val="1100"/>
              <a:buFont typeface="Arial"/>
              <a:buNone/>
            </a:pPr>
            <a:r>
              <a:rPr lang="en" sz="1400"/>
              <a:t>  theme_bw()</a:t>
            </a:r>
            <a:endParaRPr sz="1400"/>
          </a:p>
          <a:p>
            <a:pPr indent="0" lvl="0" marL="0" rtl="0" algn="l">
              <a:lnSpc>
                <a:spcPct val="100000"/>
              </a:lnSpc>
              <a:spcBef>
                <a:spcPts val="0"/>
              </a:spcBef>
              <a:spcAft>
                <a:spcPts val="0"/>
              </a:spcAft>
              <a:buClr>
                <a:schemeClr val="dk1"/>
              </a:buClr>
              <a:buSzPts val="1100"/>
              <a:buFont typeface="Arial"/>
              <a:buNone/>
            </a:pPr>
            <a:r>
              <a:rPr lang="en" sz="1400"/>
              <a:t>```</a:t>
            </a:r>
            <a:endParaRPr sz="1400"/>
          </a:p>
          <a:p>
            <a:pPr indent="0" lvl="0" marL="0" rtl="0" algn="l">
              <a:lnSpc>
                <a:spcPct val="100000"/>
              </a:lnSpc>
              <a:spcBef>
                <a:spcPts val="0"/>
              </a:spcBef>
              <a:spcAft>
                <a:spcPts val="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0" name="Google Shape;230;p37"/>
          <p:cNvPicPr preferRelativeResize="0"/>
          <p:nvPr/>
        </p:nvPicPr>
        <p:blipFill>
          <a:blip r:embed="rId3">
            <a:alphaModFix/>
          </a:blip>
          <a:stretch>
            <a:fillRect/>
          </a:stretch>
        </p:blipFill>
        <p:spPr>
          <a:xfrm>
            <a:off x="714375" y="0"/>
            <a:ext cx="7715249"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Google Shape;235;p38"/>
          <p:cNvPicPr preferRelativeResize="0"/>
          <p:nvPr/>
        </p:nvPicPr>
        <p:blipFill>
          <a:blip r:embed="rId3">
            <a:alphaModFix/>
          </a:blip>
          <a:stretch>
            <a:fillRect/>
          </a:stretch>
        </p:blipFill>
        <p:spPr>
          <a:xfrm>
            <a:off x="876225" y="152400"/>
            <a:ext cx="7715249" cy="4991100"/>
          </a:xfrm>
          <a:prstGeom prst="rect">
            <a:avLst/>
          </a:prstGeom>
          <a:noFill/>
          <a:ln>
            <a:noFill/>
          </a:ln>
        </p:spPr>
      </p:pic>
      <p:cxnSp>
        <p:nvCxnSpPr>
          <p:cNvPr id="236" name="Google Shape;236;p38"/>
          <p:cNvCxnSpPr/>
          <p:nvPr/>
        </p:nvCxnSpPr>
        <p:spPr>
          <a:xfrm flipH="1" rot="10800000">
            <a:off x="876225" y="2896750"/>
            <a:ext cx="658800" cy="833700"/>
          </a:xfrm>
          <a:prstGeom prst="straightConnector1">
            <a:avLst/>
          </a:prstGeom>
          <a:noFill/>
          <a:ln cap="flat" cmpd="sng" w="28575">
            <a:solidFill>
              <a:srgbClr val="FF0000"/>
            </a:solidFill>
            <a:prstDash val="solid"/>
            <a:round/>
            <a:headEnd len="med" w="med" type="none"/>
            <a:tailEnd len="med" w="med" type="triangle"/>
          </a:ln>
        </p:spPr>
      </p:cxnSp>
      <p:sp>
        <p:nvSpPr>
          <p:cNvPr id="237" name="Google Shape;237;p38"/>
          <p:cNvSpPr txBox="1"/>
          <p:nvPr/>
        </p:nvSpPr>
        <p:spPr>
          <a:xfrm>
            <a:off x="0" y="3654250"/>
            <a:ext cx="1654500" cy="4266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Intercept = 4.47</a:t>
            </a:r>
            <a:endParaRPr b="1"/>
          </a:p>
        </p:txBody>
      </p:sp>
      <p:sp>
        <p:nvSpPr>
          <p:cNvPr id="238" name="Google Shape;238;p38"/>
          <p:cNvSpPr/>
          <p:nvPr/>
        </p:nvSpPr>
        <p:spPr>
          <a:xfrm rot="5214278">
            <a:off x="4399088" y="767498"/>
            <a:ext cx="711138" cy="3728139"/>
          </a:xfrm>
          <a:prstGeom prst="bracketPair">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txBox="1"/>
          <p:nvPr/>
        </p:nvSpPr>
        <p:spPr>
          <a:xfrm rot="-265096">
            <a:off x="4008464" y="2295466"/>
            <a:ext cx="1347404" cy="265983"/>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Slope = 0.14 </a:t>
            </a:r>
            <a:endParaRPr b="1"/>
          </a:p>
        </p:txBody>
      </p:sp>
      <p:sp>
        <p:nvSpPr>
          <p:cNvPr id="240" name="Google Shape;240;p38"/>
          <p:cNvSpPr txBox="1"/>
          <p:nvPr/>
        </p:nvSpPr>
        <p:spPr>
          <a:xfrm>
            <a:off x="1258050" y="389975"/>
            <a:ext cx="2448300" cy="5727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FIXED EFFECTS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39"/>
          <p:cNvPicPr preferRelativeResize="0"/>
          <p:nvPr/>
        </p:nvPicPr>
        <p:blipFill>
          <a:blip r:embed="rId3">
            <a:alphaModFix/>
          </a:blip>
          <a:stretch>
            <a:fillRect/>
          </a:stretch>
        </p:blipFill>
        <p:spPr>
          <a:xfrm>
            <a:off x="714375" y="0"/>
            <a:ext cx="7715249" cy="5143500"/>
          </a:xfrm>
          <a:prstGeom prst="rect">
            <a:avLst/>
          </a:prstGeom>
          <a:noFill/>
          <a:ln>
            <a:noFill/>
          </a:ln>
        </p:spPr>
      </p:pic>
      <p:sp>
        <p:nvSpPr>
          <p:cNvPr id="246" name="Google Shape;246;p39"/>
          <p:cNvSpPr txBox="1"/>
          <p:nvPr/>
        </p:nvSpPr>
        <p:spPr>
          <a:xfrm>
            <a:off x="1100825" y="217775"/>
            <a:ext cx="2448300" cy="5727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RANDOM EFFECTS</a:t>
            </a:r>
            <a:endParaRPr b="1">
              <a:solidFill>
                <a:srgbClr val="FFFFFF"/>
              </a:solidFill>
            </a:endParaRPr>
          </a:p>
        </p:txBody>
      </p:sp>
      <p:sp>
        <p:nvSpPr>
          <p:cNvPr id="247" name="Google Shape;247;p39"/>
          <p:cNvSpPr/>
          <p:nvPr/>
        </p:nvSpPr>
        <p:spPr>
          <a:xfrm>
            <a:off x="1310450" y="2037100"/>
            <a:ext cx="217200" cy="1295400"/>
          </a:xfrm>
          <a:prstGeom prst="ellipse">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9"/>
          <p:cNvSpPr/>
          <p:nvPr/>
        </p:nvSpPr>
        <p:spPr>
          <a:xfrm rot="4834443">
            <a:off x="3111116" y="1038852"/>
            <a:ext cx="3185510" cy="3306196"/>
          </a:xfrm>
          <a:prstGeom prst="bracePair">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9"/>
          <p:cNvSpPr txBox="1"/>
          <p:nvPr/>
        </p:nvSpPr>
        <p:spPr>
          <a:xfrm rot="-643755">
            <a:off x="3749776" y="4305991"/>
            <a:ext cx="2716897" cy="396921"/>
          </a:xfrm>
          <a:prstGeom prst="rect">
            <a:avLst/>
          </a:prstGeom>
          <a:solidFill>
            <a:srgbClr val="00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Slope variance = .04 (.19 SD)</a:t>
            </a:r>
            <a:endParaRPr b="1">
              <a:solidFill>
                <a:srgbClr val="FFFFFF"/>
              </a:solidFill>
            </a:endParaRPr>
          </a:p>
        </p:txBody>
      </p:sp>
      <p:sp>
        <p:nvSpPr>
          <p:cNvPr id="250" name="Google Shape;250;p39"/>
          <p:cNvSpPr txBox="1"/>
          <p:nvPr/>
        </p:nvSpPr>
        <p:spPr>
          <a:xfrm rot="-1313">
            <a:off x="345875" y="3409531"/>
            <a:ext cx="2357100" cy="571800"/>
          </a:xfrm>
          <a:prstGeom prst="rect">
            <a:avLst/>
          </a:prstGeom>
          <a:solidFill>
            <a:srgbClr val="0000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Intercept</a:t>
            </a:r>
            <a:r>
              <a:rPr b="1" lang="en">
                <a:solidFill>
                  <a:srgbClr val="FFFFFF"/>
                </a:solidFill>
              </a:rPr>
              <a:t> variance = .43 (.65 SD)</a:t>
            </a:r>
            <a:endParaRPr b="1">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7" name="Google Shape;257;p40"/>
          <p:cNvPicPr preferRelativeResize="0"/>
          <p:nvPr/>
        </p:nvPicPr>
        <p:blipFill>
          <a:blip r:embed="rId3">
            <a:alphaModFix/>
          </a:blip>
          <a:stretch>
            <a:fillRect/>
          </a:stretch>
        </p:blipFill>
        <p:spPr>
          <a:xfrm>
            <a:off x="714375" y="0"/>
            <a:ext cx="771524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kid_id: Subject ID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week: Week in program (0-6)</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perform: Performance grade (scaled from 1-10)</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&amp; install packages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1719746" y="1304925"/>
            <a:ext cx="5704508" cy="3111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in 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7"/>
          <p:cNvPicPr preferRelativeResize="0"/>
          <p:nvPr/>
        </p:nvPicPr>
        <p:blipFill>
          <a:blip r:embed="rId3">
            <a:alphaModFix/>
          </a:blip>
          <a:stretch>
            <a:fillRect/>
          </a:stretch>
        </p:blipFill>
        <p:spPr>
          <a:xfrm>
            <a:off x="1495225" y="1338275"/>
            <a:ext cx="5920600" cy="310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data</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0" y="1791568"/>
            <a:ext cx="9143998" cy="15603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data</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6" name="Google Shape;96;p19"/>
          <p:cNvPicPr preferRelativeResize="0"/>
          <p:nvPr/>
        </p:nvPicPr>
        <p:blipFill>
          <a:blip r:embed="rId3">
            <a:alphaModFix/>
          </a:blip>
          <a:stretch>
            <a:fillRect/>
          </a:stretch>
        </p:blipFill>
        <p:spPr>
          <a:xfrm>
            <a:off x="0" y="1791568"/>
            <a:ext cx="9143998" cy="1560364"/>
          </a:xfrm>
          <a:prstGeom prst="rect">
            <a:avLst/>
          </a:prstGeom>
          <a:noFill/>
          <a:ln>
            <a:noFill/>
          </a:ln>
        </p:spPr>
      </p:pic>
      <p:sp>
        <p:nvSpPr>
          <p:cNvPr id="97" name="Google Shape;97;p19"/>
          <p:cNvSpPr txBox="1"/>
          <p:nvPr/>
        </p:nvSpPr>
        <p:spPr>
          <a:xfrm>
            <a:off x="2543000" y="4094750"/>
            <a:ext cx="28389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Remember this number! This is called the “Mean of Means”</a:t>
            </a:r>
            <a:endParaRPr/>
          </a:p>
        </p:txBody>
      </p:sp>
      <p:cxnSp>
        <p:nvCxnSpPr>
          <p:cNvPr id="98" name="Google Shape;98;p19"/>
          <p:cNvCxnSpPr>
            <a:stCxn id="97" idx="0"/>
          </p:cNvCxnSpPr>
          <p:nvPr/>
        </p:nvCxnSpPr>
        <p:spPr>
          <a:xfrm rot="10800000">
            <a:off x="3534350" y="3096950"/>
            <a:ext cx="428100" cy="9978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9"/>
          <p:cNvSpPr/>
          <p:nvPr/>
        </p:nvSpPr>
        <p:spPr>
          <a:xfrm>
            <a:off x="3334800" y="2878075"/>
            <a:ext cx="283200" cy="16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747713" y="1290638"/>
            <a:ext cx="7648575" cy="347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747713" y="1290638"/>
            <a:ext cx="7648575" cy="3476625"/>
          </a:xfrm>
          <a:prstGeom prst="rect">
            <a:avLst/>
          </a:prstGeom>
          <a:noFill/>
          <a:ln>
            <a:noFill/>
          </a:ln>
        </p:spPr>
      </p:pic>
      <p:sp>
        <p:nvSpPr>
          <p:cNvPr id="114" name="Google Shape;114;p21"/>
          <p:cNvSpPr/>
          <p:nvPr/>
        </p:nvSpPr>
        <p:spPr>
          <a:xfrm>
            <a:off x="5465600" y="2453225"/>
            <a:ext cx="952800" cy="187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txBox="1"/>
          <p:nvPr/>
        </p:nvSpPr>
        <p:spPr>
          <a:xfrm>
            <a:off x="6476275" y="3296525"/>
            <a:ext cx="2169600" cy="35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Mean of Means = 4.9</a:t>
            </a:r>
            <a:endParaRPr b="1">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