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F3D97D-9774-4E1B-84C8-9C2E9791610F}">
  <a:tblStyle styleId="{DEF3D97D-9774-4E1B-84C8-9C2E9791610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e5c633c3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e5c633c3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e6ab4a22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e6ab4a2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e6ab4a22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e6ab4a22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e6ab4a22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e6ab4a22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e6ab4a22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e6ab4a22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e5c633c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e5c633c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e5c633c3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e5c633c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e5c633c3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e5c633c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e5c633c3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e5c633c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e5c633c3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e5c633c3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e5c633c3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e5c633c3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5c633c3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e5c633c3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e5c633c35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e5c633c3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Inferences regarding fixed &amp; random effects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Gemma Wallace &amp; Neil Yetz</a:t>
            </a:r>
            <a:endParaRPr/>
          </a:p>
          <a:p>
            <a:pPr marL="0" lvl="0" indent="0" algn="ctr" rtl="0">
              <a:spcBef>
                <a:spcPts val="0"/>
              </a:spcBef>
              <a:spcAft>
                <a:spcPts val="0"/>
              </a:spcAft>
              <a:buNone/>
            </a:pPr>
            <a:r>
              <a:rPr lang="en"/>
              <a:t>02/19/2020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Equations: A,B,C are all fixed</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4" name="Google Shape;114;p22"/>
          <p:cNvPicPr preferRelativeResize="0"/>
          <p:nvPr/>
        </p:nvPicPr>
        <p:blipFill>
          <a:blip r:embed="rId3">
            <a:alphaModFix/>
          </a:blip>
          <a:stretch>
            <a:fillRect/>
          </a:stretch>
        </p:blipFill>
        <p:spPr>
          <a:xfrm>
            <a:off x="438575" y="1195486"/>
            <a:ext cx="8393724" cy="3597315"/>
          </a:xfrm>
          <a:prstGeom prst="rect">
            <a:avLst/>
          </a:prstGeom>
          <a:noFill/>
          <a:ln>
            <a:noFill/>
          </a:ln>
        </p:spPr>
      </p:pic>
      <p:pic>
        <p:nvPicPr>
          <p:cNvPr id="115" name="Google Shape;115;p22"/>
          <p:cNvPicPr preferRelativeResize="0"/>
          <p:nvPr/>
        </p:nvPicPr>
        <p:blipFill>
          <a:blip r:embed="rId4">
            <a:alphaModFix/>
          </a:blip>
          <a:stretch>
            <a:fillRect/>
          </a:stretch>
        </p:blipFill>
        <p:spPr>
          <a:xfrm>
            <a:off x="438576" y="1212850"/>
            <a:ext cx="8223942" cy="359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210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variance components for each effect</a:t>
            </a:r>
            <a:endParaRPr/>
          </a:p>
        </p:txBody>
      </p:sp>
      <p:sp>
        <p:nvSpPr>
          <p:cNvPr id="121" name="Google Shape;121;p23"/>
          <p:cNvSpPr txBox="1"/>
          <p:nvPr/>
        </p:nvSpPr>
        <p:spPr>
          <a:xfrm>
            <a:off x="457800" y="1172475"/>
            <a:ext cx="8468400" cy="30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Write the equations that include the components that go into the EMS for each effect.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latin typeface="Calibri"/>
                <a:ea typeface="Calibri"/>
                <a:cs typeface="Calibri"/>
                <a:sym typeface="Calibri"/>
              </a:rPr>
              <a:t>EMS</a:t>
            </a:r>
            <a:r>
              <a:rPr lang="en" sz="2400" baseline="-25000">
                <a:latin typeface="Calibri"/>
                <a:ea typeface="Calibri"/>
                <a:cs typeface="Calibri"/>
                <a:sym typeface="Calibri"/>
              </a:rPr>
              <a:t>A</a:t>
            </a:r>
            <a:r>
              <a:rPr lang="en" sz="2400">
                <a:latin typeface="Calibri"/>
                <a:ea typeface="Calibri"/>
                <a:cs typeface="Calibri"/>
                <a:sym typeface="Calibri"/>
              </a:rPr>
              <a:t> = nqr </a:t>
            </a:r>
            <a:r>
              <a:rPr lang="en" sz="2800">
                <a:solidFill>
                  <a:schemeClr val="dk1"/>
                </a:solidFill>
              </a:rPr>
              <a:t>𝜎</a:t>
            </a:r>
            <a:r>
              <a:rPr lang="en" sz="2800" baseline="30000">
                <a:solidFill>
                  <a:schemeClr val="dk1"/>
                </a:solidFill>
              </a:rPr>
              <a:t>2</a:t>
            </a:r>
            <a:r>
              <a:rPr lang="en" sz="2400">
                <a:latin typeface="Calibri"/>
                <a:ea typeface="Calibri"/>
                <a:cs typeface="Calibri"/>
                <a:sym typeface="Calibri"/>
              </a:rPr>
              <a:t>A + </a:t>
            </a:r>
            <a:r>
              <a:rPr lang="en" sz="2800">
                <a:solidFill>
                  <a:schemeClr val="dk1"/>
                </a:solidFill>
              </a:rPr>
              <a:t>𝜎</a:t>
            </a:r>
            <a:r>
              <a:rPr lang="en" sz="2800" baseline="30000">
                <a:solidFill>
                  <a:schemeClr val="dk1"/>
                </a:solidFill>
              </a:rPr>
              <a:t>2</a:t>
            </a:r>
            <a:r>
              <a:rPr lang="en" sz="2400">
                <a:latin typeface="Calibri"/>
                <a:ea typeface="Calibri"/>
                <a:cs typeface="Calibri"/>
                <a:sym typeface="Calibri"/>
              </a:rPr>
              <a:t>error</a:t>
            </a:r>
            <a:endParaRPr sz="24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lnSpc>
                <a:spcPct val="115000"/>
              </a:lnSpc>
              <a:spcBef>
                <a:spcPts val="0"/>
              </a:spcBef>
              <a:spcAft>
                <a:spcPts val="0"/>
              </a:spcAft>
              <a:buNone/>
            </a:pPr>
            <a:r>
              <a:rPr lang="en" sz="2400">
                <a:latin typeface="Calibri"/>
                <a:ea typeface="Calibri"/>
                <a:cs typeface="Calibri"/>
                <a:sym typeface="Calibri"/>
              </a:rPr>
              <a:t>EMS</a:t>
            </a:r>
            <a:r>
              <a:rPr lang="en" sz="2400" baseline="-25000">
                <a:latin typeface="Calibri"/>
                <a:ea typeface="Calibri"/>
                <a:cs typeface="Calibri"/>
                <a:sym typeface="Calibri"/>
              </a:rPr>
              <a:t>B</a:t>
            </a:r>
            <a:r>
              <a:rPr lang="en" sz="2400">
                <a:latin typeface="Calibri"/>
                <a:ea typeface="Calibri"/>
                <a:cs typeface="Calibri"/>
                <a:sym typeface="Calibri"/>
              </a:rPr>
              <a:t> = npr </a:t>
            </a:r>
            <a:r>
              <a:rPr lang="en" sz="2800">
                <a:solidFill>
                  <a:schemeClr val="dk1"/>
                </a:solidFill>
              </a:rPr>
              <a:t>𝜎</a:t>
            </a:r>
            <a:r>
              <a:rPr lang="en" sz="2800" baseline="30000">
                <a:solidFill>
                  <a:schemeClr val="dk1"/>
                </a:solidFill>
              </a:rPr>
              <a:t>2</a:t>
            </a:r>
            <a:r>
              <a:rPr lang="en" sz="2400">
                <a:latin typeface="Calibri"/>
                <a:ea typeface="Calibri"/>
                <a:cs typeface="Calibri"/>
                <a:sym typeface="Calibri"/>
              </a:rPr>
              <a:t>B + </a:t>
            </a:r>
            <a:r>
              <a:rPr lang="en" sz="2800">
                <a:solidFill>
                  <a:schemeClr val="dk1"/>
                </a:solidFill>
              </a:rPr>
              <a:t>𝜎</a:t>
            </a:r>
            <a:r>
              <a:rPr lang="en" sz="2800" baseline="30000">
                <a:solidFill>
                  <a:schemeClr val="dk1"/>
                </a:solidFill>
              </a:rPr>
              <a:t>2</a:t>
            </a:r>
            <a:r>
              <a:rPr lang="en" sz="2400">
                <a:latin typeface="Calibri"/>
                <a:ea typeface="Calibri"/>
                <a:cs typeface="Calibri"/>
                <a:sym typeface="Calibri"/>
              </a:rPr>
              <a:t>error</a:t>
            </a:r>
            <a:endParaRPr sz="2400">
              <a:latin typeface="Calibri"/>
              <a:ea typeface="Calibri"/>
              <a:cs typeface="Calibri"/>
              <a:sym typeface="Calibri"/>
            </a:endParaRPr>
          </a:p>
          <a:p>
            <a:pPr marL="0" lvl="0" indent="0" algn="l" rtl="0">
              <a:spcBef>
                <a:spcPts val="0"/>
              </a:spcBef>
              <a:spcAft>
                <a:spcPts val="0"/>
              </a:spcAft>
              <a:buNone/>
            </a:pPr>
            <a:endParaRPr sz="2400"/>
          </a:p>
        </p:txBody>
      </p:sp>
      <p:sp>
        <p:nvSpPr>
          <p:cNvPr id="122" name="Google Shape;122;p23"/>
          <p:cNvSpPr txBox="1"/>
          <p:nvPr/>
        </p:nvSpPr>
        <p:spPr>
          <a:xfrm>
            <a:off x="5110025" y="1907900"/>
            <a:ext cx="3593100" cy="25773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alibri"/>
                <a:ea typeface="Calibri"/>
                <a:cs typeface="Calibri"/>
                <a:sym typeface="Calibri"/>
              </a:rPr>
              <a:t>Each effect is weighted by the number of observations for each effect</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 = number of subjects/cell</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 = levels of A</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q = levels of B</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 = levels of C</a:t>
            </a:r>
            <a:endParaRPr sz="1800"/>
          </a:p>
        </p:txBody>
      </p:sp>
      <p:sp>
        <p:nvSpPr>
          <p:cNvPr id="123" name="Google Shape;123;p23"/>
          <p:cNvSpPr txBox="1"/>
          <p:nvPr/>
        </p:nvSpPr>
        <p:spPr>
          <a:xfrm>
            <a:off x="88575" y="4629925"/>
            <a:ext cx="8468400" cy="403800"/>
          </a:xfrm>
          <a:prstGeom prst="rect">
            <a:avLst/>
          </a:prstGeom>
          <a:solidFill>
            <a:srgbClr val="F4CCCC"/>
          </a:solid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t>Hint: weight each effect by the variables that are </a:t>
            </a:r>
            <a:r>
              <a:rPr lang="en" sz="1800" b="1" i="1"/>
              <a:t>NOT</a:t>
            </a:r>
            <a:r>
              <a:rPr lang="en" sz="1800"/>
              <a:t> included in that effect!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211275" y="210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Solve for the 𝜎</a:t>
            </a:r>
            <a:r>
              <a:rPr lang="en" baseline="30000"/>
              <a:t>2</a:t>
            </a:r>
            <a:r>
              <a:rPr lang="en" baseline="-25000"/>
              <a:t>error</a:t>
            </a:r>
            <a:r>
              <a:rPr lang="en"/>
              <a:t> for each effect</a:t>
            </a:r>
            <a:endParaRPr/>
          </a:p>
        </p:txBody>
      </p:sp>
      <p:sp>
        <p:nvSpPr>
          <p:cNvPr id="129" name="Google Shape;129;p24"/>
          <p:cNvSpPr txBox="1">
            <a:spLocks noGrp="1"/>
          </p:cNvSpPr>
          <p:nvPr>
            <p:ph type="body" idx="1"/>
          </p:nvPr>
        </p:nvSpPr>
        <p:spPr>
          <a:xfrm>
            <a:off x="311700" y="1152475"/>
            <a:ext cx="4988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latin typeface="Calibri"/>
                <a:ea typeface="Calibri"/>
                <a:cs typeface="Calibri"/>
                <a:sym typeface="Calibri"/>
              </a:rPr>
              <a:t>1) The best estimate for the 𝜎</a:t>
            </a:r>
            <a:r>
              <a:rPr lang="en" sz="2000" baseline="30000">
                <a:solidFill>
                  <a:srgbClr val="000000"/>
                </a:solidFill>
                <a:latin typeface="Calibri"/>
                <a:ea typeface="Calibri"/>
                <a:cs typeface="Calibri"/>
                <a:sym typeface="Calibri"/>
              </a:rPr>
              <a:t>2</a:t>
            </a:r>
            <a:r>
              <a:rPr lang="en" sz="2000" baseline="-25000">
                <a:solidFill>
                  <a:srgbClr val="000000"/>
                </a:solidFill>
                <a:latin typeface="Calibri"/>
                <a:ea typeface="Calibri"/>
                <a:cs typeface="Calibri"/>
                <a:sym typeface="Calibri"/>
              </a:rPr>
              <a:t>error</a:t>
            </a:r>
            <a:r>
              <a:rPr lang="en" sz="2000">
                <a:solidFill>
                  <a:srgbClr val="000000"/>
                </a:solidFill>
                <a:latin typeface="Calibri"/>
                <a:ea typeface="Calibri"/>
                <a:cs typeface="Calibri"/>
                <a:sym typeface="Calibri"/>
              </a:rPr>
              <a:t> is the mean square residual for the error</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Get this value from your ANOVA table</a:t>
            </a:r>
            <a:endParaRPr sz="2000">
              <a:solidFill>
                <a:srgbClr val="000000"/>
              </a:solidFill>
              <a:latin typeface="Calibri"/>
              <a:ea typeface="Calibri"/>
              <a:cs typeface="Calibri"/>
              <a:sym typeface="Calibri"/>
            </a:endParaRPr>
          </a:p>
          <a:p>
            <a:pPr marL="0" lvl="0" indent="0" algn="l" rtl="0">
              <a:spcBef>
                <a:spcPts val="0"/>
              </a:spcBef>
              <a:spcAft>
                <a:spcPts val="0"/>
              </a:spcAft>
              <a:buNone/>
            </a:pPr>
            <a:endParaRPr sz="2000">
              <a:solidFill>
                <a:srgbClr val="000000"/>
              </a:solidFill>
              <a:latin typeface="Calibri"/>
              <a:ea typeface="Calibri"/>
              <a:cs typeface="Calibri"/>
              <a:sym typeface="Calibri"/>
            </a:endParaRPr>
          </a:p>
          <a:p>
            <a:pPr marL="0" lvl="0" indent="0" algn="l" rtl="0">
              <a:spcBef>
                <a:spcPts val="0"/>
              </a:spcBef>
              <a:spcAft>
                <a:spcPts val="0"/>
              </a:spcAft>
              <a:buNone/>
            </a:pPr>
            <a:r>
              <a:rPr lang="en" sz="2000">
                <a:solidFill>
                  <a:srgbClr val="000000"/>
                </a:solidFill>
                <a:latin typeface="Calibri"/>
                <a:ea typeface="Calibri"/>
                <a:cs typeface="Calibri"/>
                <a:sym typeface="Calibri"/>
              </a:rPr>
              <a:t>2) The MS for each effect represents the EMS for that effect. You can then solve for the 𝜎</a:t>
            </a:r>
            <a:r>
              <a:rPr lang="en" sz="2000" baseline="30000">
                <a:solidFill>
                  <a:srgbClr val="000000"/>
                </a:solidFill>
                <a:latin typeface="Calibri"/>
                <a:ea typeface="Calibri"/>
                <a:cs typeface="Calibri"/>
                <a:sym typeface="Calibri"/>
              </a:rPr>
              <a:t>2</a:t>
            </a:r>
            <a:r>
              <a:rPr lang="en" sz="2000">
                <a:solidFill>
                  <a:srgbClr val="000000"/>
                </a:solidFill>
                <a:latin typeface="Calibri"/>
                <a:ea typeface="Calibri"/>
                <a:cs typeface="Calibri"/>
                <a:sym typeface="Calibri"/>
              </a:rPr>
              <a:t> of each effect.</a:t>
            </a:r>
            <a:endParaRPr sz="2000">
              <a:solidFill>
                <a:srgbClr val="000000"/>
              </a:solidFill>
              <a:latin typeface="Calibri"/>
              <a:ea typeface="Calibri"/>
              <a:cs typeface="Calibri"/>
              <a:sym typeface="Calibri"/>
            </a:endParaRPr>
          </a:p>
          <a:p>
            <a:pPr marL="0" lvl="0" indent="0" algn="l" rtl="0">
              <a:spcBef>
                <a:spcPts val="0"/>
              </a:spcBef>
              <a:spcAft>
                <a:spcPts val="0"/>
              </a:spcAft>
              <a:buNone/>
            </a:pPr>
            <a:r>
              <a:rPr lang="en" sz="2000">
                <a:solidFill>
                  <a:srgbClr val="000000"/>
                </a:solidFill>
                <a:latin typeface="Calibri"/>
                <a:ea typeface="Calibri"/>
                <a:cs typeface="Calibri"/>
                <a:sym typeface="Calibri"/>
              </a:rPr>
              <a:t>-e.g., EMS for A is estimated by 100</a:t>
            </a:r>
            <a:endParaRPr sz="2000">
              <a:solidFill>
                <a:srgbClr val="000000"/>
              </a:solidFill>
              <a:latin typeface="Calibri"/>
              <a:ea typeface="Calibri"/>
              <a:cs typeface="Calibri"/>
              <a:sym typeface="Calibri"/>
            </a:endParaRPr>
          </a:p>
          <a:p>
            <a:pPr marL="0" lvl="0" indent="0" algn="l" rtl="0">
              <a:spcBef>
                <a:spcPts val="0"/>
              </a:spcBef>
              <a:spcAft>
                <a:spcPts val="0"/>
              </a:spcAft>
              <a:buNone/>
            </a:pPr>
            <a:endParaRPr sz="2000">
              <a:solidFill>
                <a:srgbClr val="000000"/>
              </a:solidFill>
              <a:latin typeface="Calibri"/>
              <a:ea typeface="Calibri"/>
              <a:cs typeface="Calibri"/>
              <a:sym typeface="Calibri"/>
            </a:endParaRPr>
          </a:p>
          <a:p>
            <a:pPr marL="0" lvl="0" indent="0" algn="l" rtl="0">
              <a:spcBef>
                <a:spcPts val="0"/>
              </a:spcBef>
              <a:spcAft>
                <a:spcPts val="1600"/>
              </a:spcAft>
              <a:buNone/>
            </a:pPr>
            <a:endParaRPr sz="2000"/>
          </a:p>
        </p:txBody>
      </p:sp>
      <p:pic>
        <p:nvPicPr>
          <p:cNvPr id="130" name="Google Shape;130;p24"/>
          <p:cNvPicPr preferRelativeResize="0"/>
          <p:nvPr/>
        </p:nvPicPr>
        <p:blipFill>
          <a:blip r:embed="rId3">
            <a:alphaModFix/>
          </a:blip>
          <a:stretch>
            <a:fillRect/>
          </a:stretch>
        </p:blipFill>
        <p:spPr>
          <a:xfrm>
            <a:off x="5504575" y="1584025"/>
            <a:ext cx="3639425" cy="2235450"/>
          </a:xfrm>
          <a:prstGeom prst="rect">
            <a:avLst/>
          </a:prstGeom>
          <a:noFill/>
          <a:ln>
            <a:noFill/>
          </a:ln>
        </p:spPr>
      </p:pic>
      <p:sp>
        <p:nvSpPr>
          <p:cNvPr id="131" name="Google Shape;131;p24"/>
          <p:cNvSpPr/>
          <p:nvPr/>
        </p:nvSpPr>
        <p:spPr>
          <a:xfrm>
            <a:off x="8390775" y="3426250"/>
            <a:ext cx="401700" cy="267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24"/>
          <p:cNvCxnSpPr>
            <a:endCxn id="131" idx="1"/>
          </p:cNvCxnSpPr>
          <p:nvPr/>
        </p:nvCxnSpPr>
        <p:spPr>
          <a:xfrm>
            <a:off x="4831575" y="2143300"/>
            <a:ext cx="3559200" cy="1416900"/>
          </a:xfrm>
          <a:prstGeom prst="straightConnector1">
            <a:avLst/>
          </a:prstGeom>
          <a:noFill/>
          <a:ln w="28575" cap="flat" cmpd="sng">
            <a:solidFill>
              <a:srgbClr val="0000FF"/>
            </a:solidFill>
            <a:prstDash val="solid"/>
            <a:round/>
            <a:headEnd type="none" w="med" len="med"/>
            <a:tailEnd type="triangle" w="med" len="med"/>
          </a:ln>
        </p:spPr>
      </p:cxnSp>
      <p:sp>
        <p:nvSpPr>
          <p:cNvPr id="133" name="Google Shape;133;p24"/>
          <p:cNvSpPr/>
          <p:nvPr/>
        </p:nvSpPr>
        <p:spPr>
          <a:xfrm>
            <a:off x="8513350" y="1896725"/>
            <a:ext cx="357000" cy="246600"/>
          </a:xfrm>
          <a:prstGeom prst="rect">
            <a:avLst/>
          </a:prstGeom>
          <a:no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endCxn id="133" idx="1"/>
          </p:cNvCxnSpPr>
          <p:nvPr/>
        </p:nvCxnSpPr>
        <p:spPr>
          <a:xfrm rot="10800000" flipH="1">
            <a:off x="4117450" y="2020025"/>
            <a:ext cx="4395900" cy="1896300"/>
          </a:xfrm>
          <a:prstGeom prst="straightConnector1">
            <a:avLst/>
          </a:prstGeom>
          <a:noFill/>
          <a:ln w="28575" cap="flat" cmpd="sng">
            <a:solidFill>
              <a:srgbClr val="FF00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F-Values</a:t>
            </a:r>
            <a:endParaRPr/>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then use the following formulas to solve for the F and Quasi F ratios for each effect.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E.g., </a:t>
            </a:r>
            <a:endParaRPr/>
          </a:p>
        </p:txBody>
      </p:sp>
      <p:pic>
        <p:nvPicPr>
          <p:cNvPr id="141" name="Google Shape;141;p25"/>
          <p:cNvPicPr preferRelativeResize="0"/>
          <p:nvPr/>
        </p:nvPicPr>
        <p:blipFill>
          <a:blip r:embed="rId3">
            <a:alphaModFix/>
          </a:blip>
          <a:stretch>
            <a:fillRect/>
          </a:stretch>
        </p:blipFill>
        <p:spPr>
          <a:xfrm>
            <a:off x="406925" y="3230175"/>
            <a:ext cx="8330149" cy="88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vs. Random Effects</a:t>
            </a:r>
            <a:endParaRPr/>
          </a:p>
        </p:txBody>
      </p:sp>
      <p:sp>
        <p:nvSpPr>
          <p:cNvPr id="147" name="Google Shape;147;p26"/>
          <p:cNvSpPr txBox="1">
            <a:spLocks noGrp="1"/>
          </p:cNvSpPr>
          <p:nvPr>
            <p:ph type="body" idx="1"/>
          </p:nvPr>
        </p:nvSpPr>
        <p:spPr>
          <a:xfrm>
            <a:off x="311700" y="18107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Remember from the lecture, the components that go into each EMS effect are different when the model is fully fixed, fully random, or mixed (i.e., has both fixed and random effects)!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vs Random effects</a:t>
            </a:r>
            <a:endParaRPr/>
          </a:p>
        </p:txBody>
      </p:sp>
      <p:sp>
        <p:nvSpPr>
          <p:cNvPr id="61" name="Google Shape;61;p14"/>
          <p:cNvSpPr txBox="1">
            <a:spLocks noGrp="1"/>
          </p:cNvSpPr>
          <p:nvPr>
            <p:ph type="body" idx="1"/>
          </p:nvPr>
        </p:nvSpPr>
        <p:spPr>
          <a:xfrm>
            <a:off x="103600" y="1152475"/>
            <a:ext cx="88512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solidFill>
                  <a:srgbClr val="FF0000"/>
                </a:solidFill>
              </a:rPr>
              <a:t>Fixed Effects:</a:t>
            </a:r>
            <a:r>
              <a:rPr lang="en" b="1"/>
              <a:t> </a:t>
            </a:r>
            <a:endParaRPr b="1"/>
          </a:p>
          <a:p>
            <a:pPr marL="914400" lvl="1" indent="-323850" algn="l" rtl="0">
              <a:spcBef>
                <a:spcPts val="0"/>
              </a:spcBef>
              <a:spcAft>
                <a:spcPts val="0"/>
              </a:spcAft>
              <a:buSzPts val="1500"/>
              <a:buChar char="○"/>
            </a:pPr>
            <a:r>
              <a:rPr lang="en" sz="1500"/>
              <a:t>Interested in the effects of the factors uniquely in our study</a:t>
            </a:r>
            <a:endParaRPr sz="1500"/>
          </a:p>
          <a:p>
            <a:pPr marL="914400" lvl="1" indent="-323850" algn="l" rtl="0">
              <a:spcBef>
                <a:spcPts val="0"/>
              </a:spcBef>
              <a:spcAft>
                <a:spcPts val="0"/>
              </a:spcAft>
              <a:buSzPts val="1500"/>
              <a:buChar char="○"/>
            </a:pPr>
            <a:r>
              <a:rPr lang="en" sz="1500"/>
              <a:t>If we repeated the experiment, the levels would be the same</a:t>
            </a:r>
            <a:endParaRPr sz="1500"/>
          </a:p>
          <a:p>
            <a:pPr marL="914400" lvl="1" indent="-323850" algn="l" rtl="0">
              <a:spcBef>
                <a:spcPts val="0"/>
              </a:spcBef>
              <a:spcAft>
                <a:spcPts val="0"/>
              </a:spcAft>
              <a:buSzPts val="1500"/>
              <a:buChar char="○"/>
            </a:pPr>
            <a:r>
              <a:rPr lang="en" sz="1500"/>
              <a:t>The inferences you make will only be applied to each of the factors included in your ANOVA</a:t>
            </a:r>
            <a:endParaRPr sz="1500"/>
          </a:p>
          <a:p>
            <a:pPr marL="914400" lvl="0" indent="0" algn="l" rtl="0">
              <a:spcBef>
                <a:spcPts val="1600"/>
              </a:spcBef>
              <a:spcAft>
                <a:spcPts val="0"/>
              </a:spcAft>
              <a:buNone/>
            </a:pPr>
            <a:endParaRPr/>
          </a:p>
          <a:p>
            <a:pPr marL="457200" lvl="0" indent="-342900" algn="l" rtl="0">
              <a:spcBef>
                <a:spcPts val="1600"/>
              </a:spcBef>
              <a:spcAft>
                <a:spcPts val="0"/>
              </a:spcAft>
              <a:buClr>
                <a:srgbClr val="0000FF"/>
              </a:buClr>
              <a:buSzPts val="1800"/>
              <a:buChar char="●"/>
            </a:pPr>
            <a:r>
              <a:rPr lang="en" b="1">
                <a:solidFill>
                  <a:srgbClr val="0000FF"/>
                </a:solidFill>
              </a:rPr>
              <a:t>Random Effects: </a:t>
            </a:r>
            <a:endParaRPr b="1">
              <a:solidFill>
                <a:srgbClr val="0000FF"/>
              </a:solidFill>
            </a:endParaRPr>
          </a:p>
          <a:p>
            <a:pPr marL="914400" lvl="1" indent="-323850" algn="l" rtl="0">
              <a:spcBef>
                <a:spcPts val="0"/>
              </a:spcBef>
              <a:spcAft>
                <a:spcPts val="0"/>
              </a:spcAft>
              <a:buSzPts val="1500"/>
              <a:buChar char="○"/>
            </a:pPr>
            <a:r>
              <a:rPr lang="en" sz="1500"/>
              <a:t>Levels of the factors are treated as if they are randomly sampled from a broader population</a:t>
            </a:r>
            <a:endParaRPr sz="1500"/>
          </a:p>
          <a:p>
            <a:pPr marL="914400" lvl="1" indent="-323850" algn="l" rtl="0">
              <a:spcBef>
                <a:spcPts val="0"/>
              </a:spcBef>
              <a:spcAft>
                <a:spcPts val="0"/>
              </a:spcAft>
              <a:buSzPts val="1500"/>
              <a:buChar char="○"/>
            </a:pPr>
            <a:r>
              <a:rPr lang="en" sz="1500"/>
              <a:t>Estimates the variance among treatments (And assumes there are unmeasured groups)</a:t>
            </a:r>
            <a:endParaRPr sz="1500"/>
          </a:p>
          <a:p>
            <a:pPr marL="914400" lvl="1" indent="-323850" algn="l" rtl="0">
              <a:spcBef>
                <a:spcPts val="0"/>
              </a:spcBef>
              <a:spcAft>
                <a:spcPts val="0"/>
              </a:spcAft>
              <a:buSzPts val="1500"/>
              <a:buChar char="○"/>
            </a:pPr>
            <a:r>
              <a:rPr lang="en" sz="1500"/>
              <a:t>The inferences you make will be applied to a wider set of the population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Fixed</a:t>
            </a:r>
            <a:r>
              <a:rPr lang="en"/>
              <a:t> or</a:t>
            </a:r>
            <a:r>
              <a:rPr lang="en" b="1">
                <a:solidFill>
                  <a:srgbClr val="0000FF"/>
                </a:solidFill>
              </a:rPr>
              <a:t> Random</a:t>
            </a:r>
            <a:r>
              <a:rPr lang="en"/>
              <a: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 dirty="0"/>
              <a:t>Surveying students at CSU to to understand CSU student opinions</a:t>
            </a:r>
            <a:endParaRPr dirty="0"/>
          </a:p>
          <a:p>
            <a:pPr marL="457200" lvl="0" indent="0" algn="l" rtl="0">
              <a:spcBef>
                <a:spcPts val="1600"/>
              </a:spcBef>
              <a:spcAft>
                <a:spcPts val="0"/>
              </a:spcAft>
              <a:buNone/>
            </a:pPr>
            <a:endParaRPr dirty="0"/>
          </a:p>
          <a:p>
            <a:pPr>
              <a:spcBef>
                <a:spcPts val="1600"/>
              </a:spcBef>
            </a:pPr>
            <a:r>
              <a:rPr lang="en" dirty="0"/>
              <a:t>Collecting wait time data from separate medical centers to estimate how long on average people wait in medical centers</a:t>
            </a:r>
            <a:endParaRPr dirty="0"/>
          </a:p>
          <a:p>
            <a:pPr marL="457200" lvl="0" indent="0" algn="l" rtl="0">
              <a:spcBef>
                <a:spcPts val="1600"/>
              </a:spcBef>
              <a:spcAft>
                <a:spcPts val="0"/>
              </a:spcAft>
              <a:buNone/>
            </a:pPr>
            <a:endParaRPr dirty="0"/>
          </a:p>
          <a:p>
            <a:pPr>
              <a:spcBef>
                <a:spcPts val="1600"/>
              </a:spcBef>
            </a:pPr>
            <a:r>
              <a:rPr lang="en" dirty="0"/>
              <a:t>Studying fertilizers with the intent of making statements about fertilizers in general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0000"/>
                </a:solidFill>
              </a:rPr>
              <a:t>Fixed</a:t>
            </a:r>
            <a:r>
              <a:rPr lang="en"/>
              <a:t> or </a:t>
            </a:r>
            <a:r>
              <a:rPr lang="en" b="1">
                <a:solidFill>
                  <a:srgbClr val="0000FF"/>
                </a:solidFill>
              </a:rPr>
              <a:t>Random</a:t>
            </a:r>
            <a:r>
              <a:rPr lang="en"/>
              <a: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rgbClr val="FF0000"/>
              </a:buClr>
            </a:pPr>
            <a:r>
              <a:rPr lang="en" b="1" dirty="0">
                <a:solidFill>
                  <a:srgbClr val="FF0000"/>
                </a:solidFill>
              </a:rPr>
              <a:t>Surveying students at CSU to to understand CSU student opinions</a:t>
            </a:r>
            <a:endParaRPr b="1" dirty="0">
              <a:solidFill>
                <a:srgbClr val="FF0000"/>
              </a:solidFill>
            </a:endParaRPr>
          </a:p>
          <a:p>
            <a:pPr marL="457200" lvl="0" indent="0" algn="l" rtl="0">
              <a:spcBef>
                <a:spcPts val="1600"/>
              </a:spcBef>
              <a:spcAft>
                <a:spcPts val="0"/>
              </a:spcAft>
              <a:buNone/>
            </a:pPr>
            <a:endParaRPr dirty="0"/>
          </a:p>
          <a:p>
            <a:pPr>
              <a:spcBef>
                <a:spcPts val="1600"/>
              </a:spcBef>
              <a:buClr>
                <a:srgbClr val="0000FF"/>
              </a:buClr>
            </a:pPr>
            <a:r>
              <a:rPr lang="en" b="1" dirty="0">
                <a:solidFill>
                  <a:srgbClr val="0000FF"/>
                </a:solidFill>
              </a:rPr>
              <a:t>Collecting wait time data from separate medical centers to estimate how long on average people wait in medical centers</a:t>
            </a:r>
            <a:endParaRPr b="1" dirty="0">
              <a:solidFill>
                <a:srgbClr val="0000FF"/>
              </a:solidFill>
            </a:endParaRPr>
          </a:p>
          <a:p>
            <a:pPr marL="457200" lvl="0" indent="0" algn="l" rtl="0">
              <a:spcBef>
                <a:spcPts val="1600"/>
              </a:spcBef>
              <a:spcAft>
                <a:spcPts val="0"/>
              </a:spcAft>
              <a:buNone/>
            </a:pPr>
            <a:endParaRPr b="1" dirty="0">
              <a:solidFill>
                <a:srgbClr val="0000FF"/>
              </a:solidFill>
            </a:endParaRPr>
          </a:p>
          <a:p>
            <a:pPr>
              <a:spcBef>
                <a:spcPts val="1600"/>
              </a:spcBef>
              <a:buClr>
                <a:srgbClr val="0000FF"/>
              </a:buClr>
            </a:pPr>
            <a:r>
              <a:rPr lang="en" b="1" dirty="0">
                <a:solidFill>
                  <a:srgbClr val="0000FF"/>
                </a:solidFill>
              </a:rPr>
              <a:t>Studying fertilizers with the intent of making statements about fertilizers in general</a:t>
            </a:r>
            <a:endParaRPr b="1" dirty="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421237" y="636450"/>
            <a:ext cx="6301526" cy="387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many cells? </a:t>
            </a:r>
            <a:endParaRPr/>
          </a:p>
        </p:txBody>
      </p:sp>
      <p:pic>
        <p:nvPicPr>
          <p:cNvPr id="84" name="Google Shape;84;p18"/>
          <p:cNvPicPr preferRelativeResize="0"/>
          <p:nvPr/>
        </p:nvPicPr>
        <p:blipFill>
          <a:blip r:embed="rId3">
            <a:alphaModFix/>
          </a:blip>
          <a:stretch>
            <a:fillRect/>
          </a:stretch>
        </p:blipFill>
        <p:spPr>
          <a:xfrm>
            <a:off x="3238675" y="1257600"/>
            <a:ext cx="5785275" cy="355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many cells? </a:t>
            </a:r>
            <a:endParaRPr/>
          </a:p>
        </p:txBody>
      </p:sp>
      <p:sp>
        <p:nvSpPr>
          <p:cNvPr id="90" name="Google Shape;90;p19"/>
          <p:cNvSpPr/>
          <p:nvPr/>
        </p:nvSpPr>
        <p:spPr>
          <a:xfrm>
            <a:off x="6151325" y="2303950"/>
            <a:ext cx="394200" cy="10308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p:nvPr/>
        </p:nvSpPr>
        <p:spPr>
          <a:xfrm>
            <a:off x="74000" y="2326575"/>
            <a:ext cx="3337800" cy="180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spcBef>
                <a:spcPts val="0"/>
              </a:spcBef>
              <a:spcAft>
                <a:spcPts val="0"/>
              </a:spcAft>
              <a:buClr>
                <a:srgbClr val="0000FF"/>
              </a:buClr>
              <a:buSzPts val="2000"/>
              <a:buChar char="●"/>
            </a:pPr>
            <a:r>
              <a:rPr lang="en" sz="2000" b="1">
                <a:solidFill>
                  <a:srgbClr val="0000FF"/>
                </a:solidFill>
              </a:rPr>
              <a:t>A: 2</a:t>
            </a:r>
            <a:r>
              <a:rPr lang="en" sz="2000" b="1" baseline="-25000">
                <a:solidFill>
                  <a:srgbClr val="0000FF"/>
                </a:solidFill>
              </a:rPr>
              <a:t>DF</a:t>
            </a:r>
            <a:r>
              <a:rPr lang="en" sz="2000" b="1">
                <a:solidFill>
                  <a:srgbClr val="0000FF"/>
                </a:solidFill>
              </a:rPr>
              <a:t> + 1 = 3 groups</a:t>
            </a:r>
            <a:endParaRPr sz="2000" b="1">
              <a:solidFill>
                <a:srgbClr val="0000FF"/>
              </a:solidFill>
            </a:endParaRPr>
          </a:p>
          <a:p>
            <a:pPr marL="457200" lvl="0" indent="0" algn="l" rtl="0">
              <a:spcBef>
                <a:spcPts val="0"/>
              </a:spcBef>
              <a:spcAft>
                <a:spcPts val="0"/>
              </a:spcAft>
              <a:buNone/>
            </a:pPr>
            <a:endParaRPr sz="2000" b="1">
              <a:solidFill>
                <a:srgbClr val="0000FF"/>
              </a:solidFill>
            </a:endParaRPr>
          </a:p>
          <a:p>
            <a:pPr marL="457200" lvl="0" indent="-355600" algn="l" rtl="0">
              <a:spcBef>
                <a:spcPts val="0"/>
              </a:spcBef>
              <a:spcAft>
                <a:spcPts val="0"/>
              </a:spcAft>
              <a:buClr>
                <a:srgbClr val="0000FF"/>
              </a:buClr>
              <a:buSzPts val="2000"/>
              <a:buChar char="●"/>
            </a:pPr>
            <a:r>
              <a:rPr lang="en" sz="2000" b="1">
                <a:solidFill>
                  <a:srgbClr val="0000FF"/>
                </a:solidFill>
              </a:rPr>
              <a:t>B: 3</a:t>
            </a:r>
            <a:r>
              <a:rPr lang="en" sz="2000" b="1" baseline="-25000">
                <a:solidFill>
                  <a:srgbClr val="0000FF"/>
                </a:solidFill>
              </a:rPr>
              <a:t>DF</a:t>
            </a:r>
            <a:r>
              <a:rPr lang="en" sz="2000" b="1">
                <a:solidFill>
                  <a:srgbClr val="0000FF"/>
                </a:solidFill>
              </a:rPr>
              <a:t> + 1 = 4 groups</a:t>
            </a:r>
            <a:endParaRPr sz="2000" b="1">
              <a:solidFill>
                <a:srgbClr val="0000FF"/>
              </a:solidFill>
            </a:endParaRPr>
          </a:p>
          <a:p>
            <a:pPr marL="457200" lvl="0" indent="0" algn="l" rtl="0">
              <a:spcBef>
                <a:spcPts val="0"/>
              </a:spcBef>
              <a:spcAft>
                <a:spcPts val="0"/>
              </a:spcAft>
              <a:buNone/>
            </a:pPr>
            <a:endParaRPr sz="2000" b="1">
              <a:solidFill>
                <a:srgbClr val="0000FF"/>
              </a:solidFill>
            </a:endParaRPr>
          </a:p>
          <a:p>
            <a:pPr marL="457200" lvl="0" indent="-355600" algn="l" rtl="0">
              <a:spcBef>
                <a:spcPts val="0"/>
              </a:spcBef>
              <a:spcAft>
                <a:spcPts val="0"/>
              </a:spcAft>
              <a:buClr>
                <a:srgbClr val="0000FF"/>
              </a:buClr>
              <a:buSzPts val="2000"/>
              <a:buChar char="●"/>
            </a:pPr>
            <a:r>
              <a:rPr lang="en" sz="2000" b="1">
                <a:solidFill>
                  <a:srgbClr val="0000FF"/>
                </a:solidFill>
              </a:rPr>
              <a:t>C: 2</a:t>
            </a:r>
            <a:r>
              <a:rPr lang="en" sz="2000" b="1" baseline="-25000">
                <a:solidFill>
                  <a:srgbClr val="0000FF"/>
                </a:solidFill>
              </a:rPr>
              <a:t>DF</a:t>
            </a:r>
            <a:r>
              <a:rPr lang="en" sz="2000" b="1">
                <a:solidFill>
                  <a:srgbClr val="0000FF"/>
                </a:solidFill>
              </a:rPr>
              <a:t> + 1 = 3 groups</a:t>
            </a:r>
            <a:endParaRPr sz="2000" b="1">
              <a:solidFill>
                <a:srgbClr val="0000FF"/>
              </a:solidFill>
            </a:endParaRPr>
          </a:p>
        </p:txBody>
      </p:sp>
      <p:sp>
        <p:nvSpPr>
          <p:cNvPr id="92" name="Google Shape;92;p19"/>
          <p:cNvSpPr txBox="1"/>
          <p:nvPr/>
        </p:nvSpPr>
        <p:spPr>
          <a:xfrm>
            <a:off x="74000" y="4137000"/>
            <a:ext cx="3337800" cy="392400"/>
          </a:xfrm>
          <a:prstGeom prst="rect">
            <a:avLst/>
          </a:prstGeom>
          <a:solidFill>
            <a:srgbClr val="00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3*4*3 = 36 total cells</a:t>
            </a:r>
            <a:endParaRPr sz="2000" b="1"/>
          </a:p>
        </p:txBody>
      </p:sp>
      <p:pic>
        <p:nvPicPr>
          <p:cNvPr id="93" name="Google Shape;93;p19"/>
          <p:cNvPicPr preferRelativeResize="0"/>
          <p:nvPr/>
        </p:nvPicPr>
        <p:blipFill>
          <a:blip r:embed="rId3">
            <a:alphaModFix/>
          </a:blip>
          <a:stretch>
            <a:fillRect/>
          </a:stretch>
        </p:blipFill>
        <p:spPr>
          <a:xfrm>
            <a:off x="3493350" y="1530300"/>
            <a:ext cx="5398250" cy="3315775"/>
          </a:xfrm>
          <a:prstGeom prst="rect">
            <a:avLst/>
          </a:prstGeom>
          <a:noFill/>
          <a:ln>
            <a:noFill/>
          </a:ln>
        </p:spPr>
      </p:pic>
      <p:sp>
        <p:nvSpPr>
          <p:cNvPr id="94" name="Google Shape;94;p19"/>
          <p:cNvSpPr/>
          <p:nvPr/>
        </p:nvSpPr>
        <p:spPr>
          <a:xfrm>
            <a:off x="6158200" y="2029400"/>
            <a:ext cx="394200" cy="9273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EMS tables: A,B,C are all fixed</a:t>
            </a:r>
            <a:endParaRPr/>
          </a:p>
        </p:txBody>
      </p:sp>
      <p:pic>
        <p:nvPicPr>
          <p:cNvPr id="100" name="Google Shape;100;p20"/>
          <p:cNvPicPr preferRelativeResize="0"/>
          <p:nvPr/>
        </p:nvPicPr>
        <p:blipFill>
          <a:blip r:embed="rId3">
            <a:alphaModFix/>
          </a:blip>
          <a:stretch>
            <a:fillRect/>
          </a:stretch>
        </p:blipFill>
        <p:spPr>
          <a:xfrm>
            <a:off x="403000" y="1170125"/>
            <a:ext cx="8573974" cy="370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Create EMS tables: A,B,C are all fixed</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239975" y="1152475"/>
            <a:ext cx="8592325" cy="360638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494</Words>
  <Application>Microsoft Office PowerPoint</Application>
  <PresentationFormat>On-screen Show (16:9)</PresentationFormat>
  <Paragraphs>60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Light</vt:lpstr>
      <vt:lpstr>Inferences regarding fixed &amp; random effects</vt:lpstr>
      <vt:lpstr>Fixed vs Random effects</vt:lpstr>
      <vt:lpstr>Fixed or Random?</vt:lpstr>
      <vt:lpstr>Fixed or Random?</vt:lpstr>
      <vt:lpstr>PowerPoint Presentation</vt:lpstr>
      <vt:lpstr>How many cells? </vt:lpstr>
      <vt:lpstr>How many cells? </vt:lpstr>
      <vt:lpstr>Create EMS tables: A,B,C are all fixed</vt:lpstr>
      <vt:lpstr>Create EMS tables: A,B,C are all fixed</vt:lpstr>
      <vt:lpstr>Identify Equations: A,B,C are all fixed</vt:lpstr>
      <vt:lpstr>Identify variance components for each effect</vt:lpstr>
      <vt:lpstr>Solve for the 𝜎2error for each effect</vt:lpstr>
      <vt:lpstr>F-Values</vt:lpstr>
      <vt:lpstr>Fixed vs. Random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Inferences regarding fixed &amp; random effects</dc:title>
  <dc:creator>Neil Yetz</dc:creator>
  <cp:lastModifiedBy>Neil Yetz</cp:lastModifiedBy>
  <cp:revision>2</cp:revision>
  <dcterms:modified xsi:type="dcterms:W3CDTF">2020-02-19T22:43:41Z</dcterms:modified>
</cp:coreProperties>
</file>