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9"/>
  </p:notesMasterIdLst>
  <p:sldIdLst>
    <p:sldId id="256" r:id="rId2"/>
    <p:sldId id="257" r:id="rId3"/>
    <p:sldId id="275" r:id="rId4"/>
    <p:sldId id="258" r:id="rId5"/>
    <p:sldId id="259" r:id="rId6"/>
    <p:sldId id="272" r:id="rId7"/>
    <p:sldId id="261" r:id="rId8"/>
    <p:sldId id="273" r:id="rId9"/>
    <p:sldId id="274" r:id="rId10"/>
    <p:sldId id="263" r:id="rId11"/>
    <p:sldId id="266" r:id="rId12"/>
    <p:sldId id="267" r:id="rId13"/>
    <p:sldId id="283" r:id="rId14"/>
    <p:sldId id="276" r:id="rId15"/>
    <p:sldId id="277" r:id="rId16"/>
    <p:sldId id="278" r:id="rId17"/>
    <p:sldId id="279" r:id="rId18"/>
    <p:sldId id="282" r:id="rId19"/>
    <p:sldId id="280" r:id="rId20"/>
    <p:sldId id="281" r:id="rId21"/>
    <p:sldId id="271" r:id="rId22"/>
    <p:sldId id="284" r:id="rId23"/>
    <p:sldId id="287" r:id="rId24"/>
    <p:sldId id="285" r:id="rId25"/>
    <p:sldId id="264" r:id="rId26"/>
    <p:sldId id="288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1E40DF-D85A-4A27-B4B1-85BF02977CC5}">
          <p14:sldIdLst>
            <p14:sldId id="256"/>
            <p14:sldId id="257"/>
            <p14:sldId id="275"/>
            <p14:sldId id="258"/>
            <p14:sldId id="259"/>
            <p14:sldId id="272"/>
            <p14:sldId id="261"/>
            <p14:sldId id="273"/>
            <p14:sldId id="274"/>
            <p14:sldId id="263"/>
            <p14:sldId id="266"/>
            <p14:sldId id="267"/>
            <p14:sldId id="283"/>
            <p14:sldId id="276"/>
            <p14:sldId id="277"/>
            <p14:sldId id="278"/>
            <p14:sldId id="279"/>
            <p14:sldId id="282"/>
            <p14:sldId id="280"/>
            <p14:sldId id="281"/>
            <p14:sldId id="271"/>
            <p14:sldId id="284"/>
            <p14:sldId id="287"/>
            <p14:sldId id="285"/>
            <p14:sldId id="264"/>
            <p14:sldId id="288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B3BF-AB51-4A51-B79D-99947F402321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AB0DF-EBAD-4C82-B0F4-6A135FD6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8DFE-3482-404E-9CF8-4EA7B7BC1A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15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8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52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875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27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20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39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53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8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6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8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4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8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5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0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59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77/109019810628957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6A927-80D5-49C6-AF63-BC693681D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300" b="1">
                <a:effectLst/>
                <a:latin typeface="Times New Roman" panose="02020603050405020304" pitchFamily="18" charset="0"/>
              </a:rPr>
              <a:t>THE EVOLUTION OF SOCIAL NETWORKS IN A GROUP-BASED MENTORING PROGRAM FOR VULNERABLE TEENS: WHAT TYPES OF RELATIONSHIPS MATTER MOST?</a:t>
            </a:r>
            <a:endParaRPr lang="en-US" sz="23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965B9-0A6E-4B16-99B2-A594A293F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10167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BE9B5A"/>
                </a:solidFill>
              </a:rPr>
              <a:t>Neil Yetz Thesis Proposal</a:t>
            </a:r>
          </a:p>
          <a:p>
            <a:r>
              <a:rPr lang="en-US" dirty="0">
                <a:solidFill>
                  <a:srgbClr val="BE9B5A"/>
                </a:solidFill>
              </a:rPr>
              <a:t>07/15/2020</a:t>
            </a:r>
          </a:p>
          <a:p>
            <a:endParaRPr lang="en-US" dirty="0">
              <a:solidFill>
                <a:srgbClr val="BE9B5A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850698D-2540-443D-AB48-19FC8B2FB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5" r="-1" b="17335"/>
          <a:stretch/>
        </p:blipFill>
        <p:spPr bwMode="auto">
          <a:xfrm>
            <a:off x="-1" y="-1"/>
            <a:ext cx="12198915" cy="42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2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6289-BB45-479C-B369-75969867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Belongingness as an Intermediate Goal of Group-based Mentoring Programs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0421-5D8E-4A12-A715-28B6559D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Belongingness is a fundamental part of forming relationships with adolescent peers</a:t>
            </a:r>
            <a:br>
              <a:rPr lang="en-US" dirty="0"/>
            </a:br>
            <a:r>
              <a:rPr lang="en-US" dirty="0"/>
              <a:t>It is associated with higher relationship satisfaction</a:t>
            </a:r>
            <a:r>
              <a:rPr lang="en-US" baseline="30000" dirty="0"/>
              <a:t>12</a:t>
            </a:r>
          </a:p>
          <a:p>
            <a:r>
              <a:rPr lang="en-US" dirty="0"/>
              <a:t>I propose that belongingness is an essential link between social connections and desired outcomes (e.g. academic aspirations) in an adolescent group mentoring program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3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70">
            <a:extLst>
              <a:ext uri="{FF2B5EF4-FFF2-40B4-BE49-F238E27FC236}">
                <a16:creationId xmlns:a16="http://schemas.microsoft.com/office/drawing/2014/main" id="{2A2456A0-13DF-4BA8-9BDD-168E874C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60F72-EBE5-4049-89B4-9EF60A79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556702"/>
          </a:xfrm>
        </p:spPr>
        <p:txBody>
          <a:bodyPr>
            <a:normAutofit/>
          </a:bodyPr>
          <a:lstStyle/>
          <a:p>
            <a:r>
              <a:rPr lang="en-US"/>
              <a:t>Social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613E-1558-4B5C-8E26-C90CF292E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54729"/>
            <a:ext cx="5978072" cy="3340119"/>
          </a:xfrm>
        </p:spPr>
        <p:txBody>
          <a:bodyPr anchor="t">
            <a:normAutofit/>
          </a:bodyPr>
          <a:lstStyle/>
          <a:p>
            <a:r>
              <a:rPr lang="en-US"/>
              <a:t>A social network is the structure of relationships that connect people within a defined population</a:t>
            </a:r>
          </a:p>
          <a:p>
            <a:r>
              <a:rPr lang="en-US"/>
              <a:t>I will utilize social networks to identify what aspects of bonds formed in a group-based intervention may contribute most to an adolescent’s sense of belonging in the program</a:t>
            </a:r>
          </a:p>
          <a:p>
            <a:r>
              <a:rPr lang="en-US"/>
              <a:t>Ultimately, I will see how it relates to developmental outcomes as well (delinquency, depression, anger &amp; academic aspirations) </a:t>
            </a:r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026" name="Picture 2" descr="Social Network Analysis Using R - The Digital Transformation People">
            <a:extLst>
              <a:ext uri="{FF2B5EF4-FFF2-40B4-BE49-F238E27FC236}">
                <a16:creationId xmlns:a16="http://schemas.microsoft.com/office/drawing/2014/main" id="{469F7999-D0F0-4DDE-A744-F4D09073B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5" y="1946529"/>
            <a:ext cx="3995592" cy="249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99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BA7F8E-7C14-40E3-A6EB-876D74E9199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AA8D-4952-4E79-AF6B-610B31B0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1AFC-A89E-4978-B2A6-A769F02F4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Does the number and strength of connections developed with other individuals in the mentoring program correlate with a measure of belongingness? Additionally, what type(s) of social connections (i.e., with the primary mentor, with other mentors, with other mentees) is/are the strongest indicator(s) of belongingness in the program?</a:t>
            </a:r>
          </a:p>
          <a:p>
            <a:pPr marL="494100" indent="-457200">
              <a:buFont typeface="+mj-lt"/>
              <a:buAutoNum type="arabicPeriod"/>
            </a:pPr>
            <a:endParaRPr lang="en-US" sz="1800" dirty="0">
              <a:effectLst/>
              <a:latin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Does belongingness mediate the effect of the strength of social connections on improvement in the developmental outcomes (i.e., academic aspirations, depression, anger, and delinquent behaviors)?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2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9162-9A29-414D-965F-32F38021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194844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608E264-926B-434A-8D58-87ACA185D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1191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Participant recruitment: </a:t>
            </a:r>
            <a:br>
              <a:rPr lang="en-US" sz="3700"/>
            </a:br>
            <a:r>
              <a:rPr lang="en-US" sz="3700"/>
              <a:t>Campus Connections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" b="2620"/>
          <a:stretch/>
        </p:blipFill>
        <p:spPr bwMode="auto">
          <a:xfrm>
            <a:off x="632815" y="643465"/>
            <a:ext cx="4003193" cy="25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6" r="6958" b="1"/>
          <a:stretch/>
        </p:blipFill>
        <p:spPr>
          <a:xfrm>
            <a:off x="632815" y="3294291"/>
            <a:ext cx="4003193" cy="2551176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9472" y="1958453"/>
            <a:ext cx="5844760" cy="3736395"/>
          </a:xfrm>
        </p:spPr>
        <p:txBody>
          <a:bodyPr anchor="ctr">
            <a:normAutofit/>
          </a:bodyPr>
          <a:lstStyle/>
          <a:p>
            <a:pPr marL="109537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12 week Mentorship program open to all majors/years at Colorado State University (CSU)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CSU students mentor at-risk adolescents (11-18 years old) </a:t>
            </a:r>
            <a:r>
              <a:rPr lang="en-US" altLang="en-US" dirty="0"/>
              <a:t>referred from the juvenile justice system, schools, human services</a:t>
            </a:r>
          </a:p>
          <a:p>
            <a:pPr marL="109537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Mentors are paired 1:1 with mentees and work both individually and in multidisciplinary teams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1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9619-C2C0-468E-AFDD-4E14B191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Inclusion/Exclusion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44E0-500D-4C7D-B756-82F21751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11 – 18 years of 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Never participated in Campus Connections previously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Have at least one risk factor from Herrera et al.’s (2013) Risk Screening Tool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Available to participate in Campus Connections during operating hours</a:t>
            </a:r>
          </a:p>
        </p:txBody>
      </p:sp>
    </p:spTree>
    <p:extLst>
      <p:ext uri="{BB962C8B-B14F-4D97-AF65-F5344CB8AC3E}">
        <p14:creationId xmlns:p14="http://schemas.microsoft.com/office/powerpoint/2010/main" val="212972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B6A8E-D009-4662-9C5F-152C8F50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Sample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15DA-1B4D-42D9-9682-92E44244A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Social network data has been collected on the youth three years (2015 – 2018) as part of a William T. Grant funded project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Five timepoints</a:t>
            </a:r>
          </a:p>
          <a:p>
            <a:pPr lvl="1"/>
            <a:r>
              <a:rPr lang="en-US" dirty="0"/>
              <a:t>Week 1, 3, 6, 9, &amp; 11 of the Campus Connections program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44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BC7C-D8B7-4107-966F-45A2CA6C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7F8E-4A8E-4830-A2D1-7EC9E1D05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6436"/>
            <a:ext cx="10353762" cy="46551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Primary measures</a:t>
            </a:r>
          </a:p>
          <a:p>
            <a:pPr lvl="1"/>
            <a:r>
              <a:rPr lang="en-US" dirty="0"/>
              <a:t>Belongingness</a:t>
            </a:r>
            <a:r>
              <a:rPr lang="en-US" baseline="30000" dirty="0"/>
              <a:t>13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Strength of social connections (inbound, outbound, and all connections)</a:t>
            </a:r>
          </a:p>
          <a:p>
            <a:pPr lvl="1"/>
            <a:r>
              <a:rPr lang="en-US" dirty="0"/>
              <a:t>Delinquency</a:t>
            </a:r>
            <a:r>
              <a:rPr lang="en-US" baseline="30000" dirty="0"/>
              <a:t>18</a:t>
            </a:r>
            <a:endParaRPr lang="en-US" dirty="0"/>
          </a:p>
          <a:p>
            <a:pPr lvl="1"/>
            <a:r>
              <a:rPr lang="en-US" dirty="0"/>
              <a:t>Academic aspirations</a:t>
            </a:r>
            <a:r>
              <a:rPr lang="en-US" baseline="30000" dirty="0"/>
              <a:t>14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Depression</a:t>
            </a:r>
            <a:r>
              <a:rPr lang="en-US" baseline="30000" dirty="0"/>
              <a:t>15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Anger</a:t>
            </a:r>
            <a:r>
              <a:rPr lang="en-US" baseline="30000" dirty="0"/>
              <a:t>16</a:t>
            </a:r>
            <a:r>
              <a:rPr lang="en-US" dirty="0"/>
              <a:t> </a:t>
            </a:r>
          </a:p>
          <a:p>
            <a:r>
              <a:rPr lang="en-US" b="1" dirty="0"/>
              <a:t>Control measures</a:t>
            </a:r>
          </a:p>
          <a:p>
            <a:pPr lvl="1"/>
            <a:r>
              <a:rPr lang="en-US" dirty="0"/>
              <a:t>Demographics</a:t>
            </a:r>
          </a:p>
          <a:p>
            <a:pPr lvl="2"/>
            <a:r>
              <a:rPr lang="en-US" dirty="0"/>
              <a:t>Age</a:t>
            </a:r>
          </a:p>
          <a:p>
            <a:pPr lvl="2"/>
            <a:r>
              <a:rPr lang="en-US" dirty="0"/>
              <a:t>Sex</a:t>
            </a:r>
          </a:p>
          <a:p>
            <a:pPr lvl="2"/>
            <a:r>
              <a:rPr lang="en-US" dirty="0"/>
              <a:t>Race/ethnicity</a:t>
            </a:r>
          </a:p>
          <a:p>
            <a:pPr lvl="2"/>
            <a:r>
              <a:rPr lang="en-US" dirty="0"/>
              <a:t>Household income</a:t>
            </a:r>
          </a:p>
          <a:p>
            <a:pPr lvl="1"/>
            <a:r>
              <a:rPr lang="en-US" dirty="0"/>
              <a:t>Social emotional competencies</a:t>
            </a:r>
            <a:r>
              <a:rPr lang="en-US" baseline="30000" dirty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9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33034-FBC9-4368-85F4-9B181F34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Procedures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C815-6D51-4A21-8583-FE0ABBDC6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Adolescent participants were asked to indicate all friendships they had with other youth in the program</a:t>
            </a:r>
          </a:p>
          <a:p>
            <a:r>
              <a:rPr lang="en-US" dirty="0"/>
              <a:t>Then were asked to evaluate the strength of that relationship </a:t>
            </a:r>
          </a:p>
          <a:p>
            <a:r>
              <a:rPr lang="en-US" dirty="0"/>
              <a:t>Belongingness was assessed at concurrent timepoints</a:t>
            </a:r>
          </a:p>
          <a:p>
            <a:r>
              <a:rPr lang="en-US" dirty="0"/>
              <a:t>Outcome measures (delinquency, academic aspirations, depression, anger) were assessed pre and post intervention.</a:t>
            </a:r>
          </a:p>
        </p:txBody>
      </p:sp>
    </p:spTree>
    <p:extLst>
      <p:ext uri="{BB962C8B-B14F-4D97-AF65-F5344CB8AC3E}">
        <p14:creationId xmlns:p14="http://schemas.microsoft.com/office/powerpoint/2010/main" val="170403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0D96-8031-4EA4-85ED-B1F3DB89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2A8D-2A11-4763-A78C-4859AC552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Adolescent background – A critical time for intervention</a:t>
            </a:r>
          </a:p>
          <a:p>
            <a:r>
              <a:rPr lang="en-US" dirty="0"/>
              <a:t>Mentorship interventions: A promising strategy</a:t>
            </a:r>
          </a:p>
          <a:p>
            <a:r>
              <a:rPr lang="en-US" dirty="0"/>
              <a:t>Belongingness as an intermediate goal</a:t>
            </a:r>
          </a:p>
          <a:p>
            <a:r>
              <a:rPr lang="en-US" dirty="0"/>
              <a:t>A quick background on social networks</a:t>
            </a:r>
          </a:p>
          <a:p>
            <a:r>
              <a:rPr lang="en-US" dirty="0"/>
              <a:t>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10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838200"/>
            <a:ext cx="8229600" cy="1066800"/>
          </a:xfrm>
        </p:spPr>
        <p:txBody>
          <a:bodyPr/>
          <a:lstStyle/>
          <a:p>
            <a:r>
              <a:rPr lang="en-US" dirty="0"/>
              <a:t>A visual example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5E5294-F930-4FA5-B1FF-42452AD7EA19}"/>
              </a:ext>
            </a:extLst>
          </p:cNvPr>
          <p:cNvGrpSpPr/>
          <p:nvPr/>
        </p:nvGrpSpPr>
        <p:grpSpPr>
          <a:xfrm>
            <a:off x="1880703" y="1782796"/>
            <a:ext cx="8426274" cy="4907073"/>
            <a:chOff x="1880703" y="1782796"/>
            <a:chExt cx="8426274" cy="49070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777CB0-5EB4-4F30-A8B2-5B1DBDC87420}"/>
                </a:ext>
              </a:extLst>
            </p:cNvPr>
            <p:cNvGrpSpPr/>
            <p:nvPr/>
          </p:nvGrpSpPr>
          <p:grpSpPr>
            <a:xfrm>
              <a:off x="1880703" y="1782796"/>
              <a:ext cx="8426274" cy="4907073"/>
              <a:chOff x="1703149" y="1782796"/>
              <a:chExt cx="8426274" cy="490707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703149" y="1782796"/>
                <a:ext cx="3460653" cy="4907073"/>
                <a:chOff x="108127" y="1874726"/>
                <a:chExt cx="3460653" cy="4983275"/>
              </a:xfrm>
            </p:grpSpPr>
            <p:pic>
              <p:nvPicPr>
                <p:cNvPr id="4" name="Picture 3" descr="R:\William T Grant\Fall 2015\photos_F15\Example Photos\resize\DSCF0551.jpg"/>
                <p:cNvPicPr/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929227" y="2637625"/>
                  <a:ext cx="1190625" cy="9500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127" y="2080298"/>
                  <a:ext cx="3429124" cy="478895"/>
                </a:xfrm>
                <a:prstGeom prst="rect">
                  <a:avLst/>
                </a:prstGeom>
              </p:spPr>
            </p:pic>
            <p:sp>
              <p:nvSpPr>
                <p:cNvPr id="22" name="Rectangle 21"/>
                <p:cNvSpPr/>
                <p:nvPr/>
              </p:nvSpPr>
              <p:spPr>
                <a:xfrm>
                  <a:off x="108127" y="1874726"/>
                  <a:ext cx="3460653" cy="49832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pic>
              <p:nvPicPr>
                <p:cNvPr id="13" name="Picture 12" descr="R:\William T Grant\Fall 2015\photos_F15\Example Photos\resize\DSCF0551.jpg"/>
                <p:cNvPicPr/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942975" y="4086534"/>
                  <a:ext cx="1190625" cy="9500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" name="Picture 13" descr="R:\William T Grant\Fall 2015\photos_F15\Example Photos\resize\DSCF0551.jpg"/>
                <p:cNvPicPr/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929227" y="5535443"/>
                  <a:ext cx="1190625" cy="9500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27" name="Straight Arrow Connector 26"/>
              <p:cNvCxnSpPr>
                <a:cxnSpLocks/>
                <a:endCxn id="24" idx="1"/>
              </p:cNvCxnSpPr>
              <p:nvPr/>
            </p:nvCxnSpPr>
            <p:spPr>
              <a:xfrm>
                <a:off x="5177550" y="5870770"/>
                <a:ext cx="295394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9902" y="3959662"/>
                <a:ext cx="1188720" cy="961701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5472944" y="5099526"/>
                <a:ext cx="4656479" cy="1542488"/>
                <a:chOff x="3877921" y="5191457"/>
                <a:chExt cx="4656479" cy="1542488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83332" y="5191457"/>
                  <a:ext cx="4651068" cy="1498412"/>
                </a:xfrm>
                <a:prstGeom prst="rect">
                  <a:avLst/>
                </a:prstGeom>
              </p:spPr>
            </p:pic>
            <p:sp>
              <p:nvSpPr>
                <p:cNvPr id="24" name="Rectangle 23"/>
                <p:cNvSpPr/>
                <p:nvPr/>
              </p:nvSpPr>
              <p:spPr>
                <a:xfrm>
                  <a:off x="3877921" y="5191457"/>
                  <a:ext cx="4656479" cy="15424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pic>
            <p:nvPicPr>
              <p:cNvPr id="3" name="Picture 2"/>
              <p:cNvPicPr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7997" y="5368672"/>
                <a:ext cx="1188720" cy="96012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3756" y="5227573"/>
                <a:ext cx="548482" cy="62773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8753" y="2398660"/>
                <a:ext cx="492450" cy="616082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8753" y="3743227"/>
                <a:ext cx="492450" cy="616082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9677400" y="6119402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31" name="Picture 30"/>
            <p:cNvPicPr>
              <a:picLocks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5793266"/>
              <a:ext cx="1097280" cy="804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417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6176F-4B3C-45C7-B1B9-20825EA0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Statistical Procedures: RQ1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87DC0-A814-494F-91FA-561882D65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Latent growth modeling will be used to model the growth of belongingness and social connections across all five waves of Campus Connections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More specifically a parallel process growth model will be specified (One for belongingness, one for strength of social connections</a:t>
            </a:r>
          </a:p>
          <a:p>
            <a:r>
              <a:rPr lang="en-US" dirty="0">
                <a:solidFill>
                  <a:schemeClr val="tx1"/>
                </a:solidFill>
              </a:rPr>
              <a:t>To allow for a non-linear fit, this will be a latent basis growth model will be assessed</a:t>
            </a:r>
          </a:p>
        </p:txBody>
      </p:sp>
    </p:spTree>
    <p:extLst>
      <p:ext uri="{BB962C8B-B14F-4D97-AF65-F5344CB8AC3E}">
        <p14:creationId xmlns:p14="http://schemas.microsoft.com/office/powerpoint/2010/main" val="1405538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97949-B20A-4DF0-A5B7-7CCB2BF3C2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4295" y="643467"/>
            <a:ext cx="7403410" cy="55710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5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paring Machine Learning Models: Statistical vs. Practical ...">
            <a:extLst>
              <a:ext uri="{FF2B5EF4-FFF2-40B4-BE49-F238E27FC236}">
                <a16:creationId xmlns:a16="http://schemas.microsoft.com/office/drawing/2014/main" id="{940E9CEF-7050-4E77-A13E-F667B04C3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" b="520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1C38E6-6B1A-4C35-B30B-236BB854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Determining the appropriate model(s)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B748-653E-40E5-9C8D-8DD9EA4F5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 anchor="ctr">
            <a:normAutofit/>
          </a:bodyPr>
          <a:lstStyle/>
          <a:p>
            <a:r>
              <a:rPr lang="en-US" dirty="0"/>
              <a:t>Comparison of AIC values across models (Inbound, outbound, and all)</a:t>
            </a:r>
          </a:p>
          <a:p>
            <a:r>
              <a:rPr lang="en-US" dirty="0"/>
              <a:t>Comparison of the unstandardized estimate of the covariation/correlation between the slopes</a:t>
            </a:r>
          </a:p>
        </p:txBody>
      </p:sp>
    </p:spTree>
    <p:extLst>
      <p:ext uri="{BB962C8B-B14F-4D97-AF65-F5344CB8AC3E}">
        <p14:creationId xmlns:p14="http://schemas.microsoft.com/office/powerpoint/2010/main" val="2055054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8091-4191-41F7-945A-CA6E6BC6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Procedures: RQ2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8B3E-C9EA-48F3-A213-613404E53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fit a series of mediation model</a:t>
            </a:r>
          </a:p>
          <a:p>
            <a:r>
              <a:rPr lang="en-US" dirty="0"/>
              <a:t>The primary predictor in each model will be the strength of the social connections</a:t>
            </a:r>
          </a:p>
          <a:p>
            <a:r>
              <a:rPr lang="en-US" dirty="0"/>
              <a:t>The primary mediator will be belongingness</a:t>
            </a:r>
          </a:p>
          <a:p>
            <a:r>
              <a:rPr lang="en-US" dirty="0"/>
              <a:t>The outcome variable will be one of each of our developmental outcome variables (anger, depression, academic aspirations, delinquency).</a:t>
            </a:r>
          </a:p>
        </p:txBody>
      </p:sp>
    </p:spTree>
    <p:extLst>
      <p:ext uri="{BB962C8B-B14F-4D97-AF65-F5344CB8AC3E}">
        <p14:creationId xmlns:p14="http://schemas.microsoft.com/office/powerpoint/2010/main" val="4067729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6B9F-FDC6-46BF-98DB-A980DC38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5037"/>
            <a:ext cx="10353762" cy="1257300"/>
          </a:xfrm>
        </p:spPr>
        <p:txBody>
          <a:bodyPr/>
          <a:lstStyle/>
          <a:p>
            <a:r>
              <a:rPr lang="en-US" dirty="0"/>
              <a:t>Mediation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0961-CFFF-4D7E-AF3C-29963429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E0C243-5C97-48FA-B4F3-011CC671B5F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3" y="1678420"/>
            <a:ext cx="10905066" cy="49345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7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C1409-B1A7-4BE7-BD67-9966DC58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Thank you!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2BAF-2845-4B33-A8EB-C5D44991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A special thanks to my thesis committee</a:t>
            </a:r>
          </a:p>
          <a:p>
            <a:pPr lvl="1"/>
            <a:r>
              <a:rPr lang="en-US" dirty="0"/>
              <a:t>Dr. Kimberly Henry (Advisor)</a:t>
            </a:r>
          </a:p>
          <a:p>
            <a:pPr lvl="1"/>
            <a:r>
              <a:rPr lang="en-US" dirty="0"/>
              <a:t>Dr. Bailey Fosdick</a:t>
            </a:r>
          </a:p>
          <a:p>
            <a:pPr lvl="1"/>
            <a:r>
              <a:rPr lang="en-US" dirty="0"/>
              <a:t>Dr. Michael Thomas</a:t>
            </a:r>
          </a:p>
        </p:txBody>
      </p:sp>
    </p:spTree>
    <p:extLst>
      <p:ext uri="{BB962C8B-B14F-4D97-AF65-F5344CB8AC3E}">
        <p14:creationId xmlns:p14="http://schemas.microsoft.com/office/powerpoint/2010/main" val="794982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14D7-0795-430A-8030-56C5B924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3128"/>
            <a:ext cx="10353762" cy="12573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3320-54E5-4DA1-BB11-42A9C3E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0727"/>
            <a:ext cx="10353762" cy="5357091"/>
          </a:xfrm>
        </p:spPr>
        <p:txBody>
          <a:bodyPr anchor="ctr">
            <a:no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Steinberg, L. (2007). Risk taking in adolescence: New perspectives from brain and behavioral science.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 Directions in Psychological Science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(2), 55–59. https://doi.org/10.1111/j.1467-8721.2007.00475.x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Henry, K. L., Thornberry, T. P., &amp; Huizinga, D. H. (2009). A discrete-time survival analysis of the relationship between truancy and the onset of marijuana use.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Studies on Alcohol and Drugs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70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(1), 5–15. https://doi.org/10.15288/jsad.2009.70.5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Myklestad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I., &amp; Rise, J. (2007). Predicting Willingness to Engage in Unsafe Sex and Intention to Perform Sexual Protective Behaviors Among Adolescents. 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Journals.Sagepub.Com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686–699. 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https://doi.org/10.1177/1090198106289571</a:t>
            </a:r>
            <a:endParaRPr lang="en-US" sz="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Paus, T.,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Keshavan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&amp;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Giedd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N. (2008, December). Why do many psychiatric disorders emerge during adolescence?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Nature Reviews Neuroscience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9, pp. 947–957. https://doi.org/10.1038/nrn2513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Siegel, D. (2015).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Brainstorm: The power and purpose of the teenage brain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Galvan, A., Hare, T. A., Parra, C. E., Penn, J., Voss, H., Glover, G., &amp; Casey, B. J. (2006). Behavioral/Systems/Cognitive Earlier Development of the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Accumbens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Relative to Orbitofrontal Cortex Might Underlie Risk-Taking Behavior in Adolescents.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 Neuroscience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https://doi.org/10.1523/JNEUROSCI.1062-06.2006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Mcdaniel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S., &amp; Yarbrough, A.-M. (n.d.).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Literature Review of Afterschool Mentoring Programs for Children At Risk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Raposa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 B., Rhodes, J.,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Stams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 J. J. M., Card, N., Burton, S., Schwartz, S., … Hussain, S. (2019, March 15). The Effects of Youth Mentoring Programs: A Meta-analysis of Outcome Studies.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Youth and Adolescence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48, pp. 423–443. https://doi.org/10.1007/s10964-019-00982-8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Kuperminc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 P., Chan, W. Y., Hale, K. E., Joseph, H. L., &amp;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Delbasso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 A. (2019). The Role of School-based Group Mentoring in Promoting Resilience among Vulnerable High School Students.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American Journal of Community Psychology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ajcp.12347. https://doi.org/10.1002/ajcp.12347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Weiler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 M., Haddock, S. A., Zimmerman, T. S., Henry, K. L.,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Krafchick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L., &amp;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Youngblade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 M. (2015). Time-Limited, Structured Youth Mentoring and Adolescent Problem Behaviors.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Applied Developmental Science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196–205. https://doi.org/10.1080/10888691.2015.1014484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Dishion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 J., &amp;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Tipsord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M. (2011). Peer Contagion in Child and Adolescent Social and Emotional Development.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Annual Review of Psychology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62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(1), 189–214. https://doi.org/10.1146/annurev.psych.093008.100412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Marsh, S. C., &amp; Evans, W. P. (2009). Youth Perspectives on Their Relationships With Staff in Juvenile Correction Settings and Perceived Likelihood of Success on Release.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Youth Violence and Juvenile Justice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(1), 46–67. https://doi.org/10.1177/1541204008324484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Alberti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Gambone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Klem, A. M., &amp; Connell, J. P. (2002).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Finding Out for Youth: Finding Out What Matters for Youth: Testing Key Links in a Community Action Framework for Youth Development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Appleton, J. J., Christenson, S. L., Kim, D., &amp;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Reschly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L. (2006). Measuring cognitive and psychological engagement: Validation of the Student Engagement Instrument.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School Psychology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44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(5), 427–445. https://doi.org/10.1016/j.jsp.2006.04.002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Haroz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E., Ybarra, M., Disorders, W. E.-J. of affective, &amp; 2014, U. (2014). Psychometric evaluation of a self-report scale to measure adolescent depression: The CESDR-10 in two national adolescent samples in the United States.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Elsevier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158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154–160.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Deffenbacher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L.,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Oetting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 R., Lynch, R. S., &amp; Morris, C. D. (1996). The expression of anger and its consequences. 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Behaviour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Research and Therapy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(7), 575–590. https://doi.org/10.1016/0005-7967(96)00018-6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LeBuffe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P., Shapiro, V., &amp;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Naglieri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(2009).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Devereux Student Strengths Assessment (DESSA) Assessment, Technical Manual, and User’s Guide. Charlotte, NC: Apperson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 Elliott, D. S., Huizinga, D., </a:t>
            </a:r>
            <a:r>
              <a:rPr lang="en-US" sz="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Ageton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S. S. (1985). Explaining Delinquency and Drug Use. Sage, Beverly Hills.</a:t>
            </a:r>
            <a:endParaRPr lang="en-US" sz="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0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471772-E57F-4CD9-9241-D264A2F7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68F09-A9ED-45AC-9492-08550A49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5" y="963507"/>
            <a:ext cx="6849344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/>
              <a:t>Introduction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CC7E9E-3FF6-4189-9B36-995A779F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3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33259-B31C-4C95-97BD-FAA0A035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/>
              <a:t>Adolescence – A critical time for intervention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9F76-681C-4011-BE67-27EC421B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Adolescents cannot be considered older children or young adults</a:t>
            </a:r>
            <a:r>
              <a:rPr lang="en-US" sz="1700" baseline="30000" dirty="0"/>
              <a:t>1</a:t>
            </a:r>
          </a:p>
          <a:p>
            <a:pPr>
              <a:lnSpc>
                <a:spcPct val="90000"/>
              </a:lnSpc>
            </a:pPr>
            <a:r>
              <a:rPr lang="en-US" dirty="0"/>
              <a:t>It is a unique and crucial developmental period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Adolescents are at-risk for: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Impulsive behaviors</a:t>
            </a:r>
            <a:r>
              <a:rPr lang="en-US" baseline="30000" dirty="0"/>
              <a:t>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Substance use</a:t>
            </a:r>
            <a:r>
              <a:rPr lang="en-US" baseline="30000" dirty="0"/>
              <a:t>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Unsafe sexual practices</a:t>
            </a:r>
            <a:r>
              <a:rPr lang="en-US" baseline="30000" dirty="0"/>
              <a:t>3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2B2383-C801-413E-ABF8-E5FFB7568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7" r="13800" b="1"/>
          <a:stretch/>
        </p:blipFill>
        <p:spPr bwMode="auto">
          <a:xfrm>
            <a:off x="5120640" y="1759585"/>
            <a:ext cx="5676236" cy="319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12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32A09-30A0-47D7-918C-99C1BD5F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Adolescent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771E-20ED-45F3-9C9D-AD97CB1A0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Numerous biological/neurological changes occur during this time period</a:t>
            </a:r>
            <a:r>
              <a:rPr lang="en-US" sz="1600" baseline="30000" dirty="0"/>
              <a:t>4</a:t>
            </a:r>
            <a:r>
              <a:rPr lang="en-US" sz="1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Increased activation of the frontal lobe</a:t>
            </a:r>
            <a:r>
              <a:rPr lang="en-US" sz="1400" baseline="30000" dirty="0"/>
              <a:t>4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Increased pruning and myelination of the brain</a:t>
            </a:r>
            <a:r>
              <a:rPr lang="en-US" sz="1600" baseline="30000" dirty="0"/>
              <a:t>1,4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Enhanced capacity of the dopaminergic reward system</a:t>
            </a:r>
            <a:r>
              <a:rPr lang="en-US" sz="1600" baseline="30000" dirty="0"/>
              <a:t>5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Changes in nucleus accumbens</a:t>
            </a:r>
            <a:r>
              <a:rPr lang="en-US" sz="1600" baseline="30000" dirty="0"/>
              <a:t>6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684D5A3-5C2E-4064-B779-0D0F7CABF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2" r="18623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66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8B824-DFCE-40D4-AAD6-69E6979B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598"/>
            <a:ext cx="5844759" cy="1598540"/>
          </a:xfrm>
        </p:spPr>
        <p:txBody>
          <a:bodyPr>
            <a:normAutofit/>
          </a:bodyPr>
          <a:lstStyle/>
          <a:p>
            <a:r>
              <a:rPr lang="en-US" dirty="0"/>
              <a:t>“At-risk” adolescents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4098" name="Picture 2" descr="Children as young as 12 drink as many as 19 glasses of wine IN ONE ...">
            <a:extLst>
              <a:ext uri="{FF2B5EF4-FFF2-40B4-BE49-F238E27FC236}">
                <a16:creationId xmlns:a16="http://schemas.microsoft.com/office/drawing/2014/main" id="{A8D0E604-FBC3-45B9-9830-A5C12B672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815" y="1994193"/>
            <a:ext cx="4003193" cy="24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62F2-C2AB-4028-8008-482DCF1AF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2396565"/>
            <a:ext cx="5844760" cy="3298283"/>
          </a:xfrm>
        </p:spPr>
        <p:txBody>
          <a:bodyPr anchor="ctr">
            <a:normAutofit/>
          </a:bodyPr>
          <a:lstStyle/>
          <a:p>
            <a:r>
              <a:rPr lang="en-US" dirty="0"/>
              <a:t>Certain factors increase the likelihood an adolescent will engage in risk behaviors</a:t>
            </a:r>
            <a:r>
              <a:rPr lang="en-US" baseline="30000" dirty="0"/>
              <a:t>7</a:t>
            </a:r>
          </a:p>
          <a:p>
            <a:pPr lvl="1"/>
            <a:r>
              <a:rPr lang="en-US" dirty="0"/>
              <a:t>I.e. Low parental involvement, parental substance abuse, association with delinquent peers, etc.</a:t>
            </a:r>
          </a:p>
          <a:p>
            <a:r>
              <a:rPr lang="en-US" dirty="0"/>
              <a:t>Preventive efforts are needed to reduce behavioral difficulties</a:t>
            </a:r>
          </a:p>
          <a:p>
            <a:r>
              <a:rPr lang="en-US" dirty="0"/>
              <a:t>Many interventions have been utilized to target at-risk adolescents</a:t>
            </a:r>
            <a:r>
              <a:rPr lang="en-US" baseline="30000" dirty="0"/>
              <a:t>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1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191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56F43-D587-4C74-BC3F-5463108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377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900"/>
              <a:t>Mentorship interventions</a:t>
            </a:r>
          </a:p>
        </p:txBody>
      </p:sp>
      <p:pic>
        <p:nvPicPr>
          <p:cNvPr id="5122" name="Picture 2" descr="Become a Mentor – MENTOR">
            <a:extLst>
              <a:ext uri="{FF2B5EF4-FFF2-40B4-BE49-F238E27FC236}">
                <a16:creationId xmlns:a16="http://schemas.microsoft.com/office/drawing/2014/main" id="{A40D2A16-DA5D-4EE2-A899-E0AFF762A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2" b="17873"/>
          <a:stretch/>
        </p:blipFill>
        <p:spPr bwMode="auto">
          <a:xfrm>
            <a:off x="-1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78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3925-8AD2-486C-B67B-048ABD08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Mentorship Interventions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9518-1D96-4240-93E0-DCA29338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adolescent with a role model from the community in which they both reside</a:t>
            </a:r>
          </a:p>
          <a:p>
            <a:r>
              <a:rPr lang="en-US" dirty="0"/>
              <a:t>Mentors are encouraged to:</a:t>
            </a:r>
          </a:p>
          <a:p>
            <a:pPr lvl="1"/>
            <a:r>
              <a:rPr lang="en-US" dirty="0"/>
              <a:t>Enhance mentee coping strategies</a:t>
            </a:r>
          </a:p>
          <a:p>
            <a:pPr lvl="1"/>
            <a:r>
              <a:rPr lang="en-US" dirty="0"/>
              <a:t>Reduce stressors</a:t>
            </a:r>
          </a:p>
          <a:p>
            <a:pPr lvl="1"/>
            <a:r>
              <a:rPr lang="en-US" dirty="0"/>
              <a:t>Create an attachment</a:t>
            </a:r>
          </a:p>
          <a:p>
            <a:r>
              <a:rPr lang="en-US" dirty="0"/>
              <a:t>Studies show effect sizes to be small to medium</a:t>
            </a:r>
            <a:r>
              <a:rPr lang="en-US" baseline="30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7652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3E7339-66AD-494F-97CB-F0FA6C5B5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6" r="23360" b="-1"/>
          <a:stretch/>
        </p:blipFill>
        <p:spPr bwMode="auto">
          <a:xfrm>
            <a:off x="-8622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133CB2-14F1-4949-9D0D-6DF3F2F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/>
              <a:t>Group-based mentorship interventions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CFBF-95D4-4882-8139-A2B1843A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Benefits</a:t>
            </a:r>
          </a:p>
          <a:p>
            <a:pPr lvl="1"/>
            <a:r>
              <a:rPr lang="en-US" sz="1800" dirty="0"/>
              <a:t>Serve larger number of youth at once</a:t>
            </a:r>
          </a:p>
          <a:p>
            <a:pPr lvl="1"/>
            <a:r>
              <a:rPr lang="en-US" sz="1800" dirty="0"/>
              <a:t>Has shown beneficial outcomes in resiliency and prosocial attitudes</a:t>
            </a:r>
            <a:r>
              <a:rPr lang="en-US" sz="1800" baseline="30000" dirty="0"/>
              <a:t>9,10</a:t>
            </a:r>
          </a:p>
          <a:p>
            <a:r>
              <a:rPr lang="en-US" sz="1800" dirty="0"/>
              <a:t>Detriments</a:t>
            </a:r>
          </a:p>
          <a:p>
            <a:pPr lvl="1"/>
            <a:r>
              <a:rPr lang="en-US" sz="1800" dirty="0"/>
              <a:t>Deviancy training</a:t>
            </a:r>
            <a:r>
              <a:rPr lang="en-US" sz="1800" baseline="30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15101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2F301B"/>
      </a:dk2>
      <a:lt2>
        <a:srgbClr val="F1F2F4"/>
      </a:lt2>
      <a:accent1>
        <a:srgbClr val="BE9B5A"/>
      </a:accent1>
      <a:accent2>
        <a:srgbClr val="A2A753"/>
      </a:accent2>
      <a:accent3>
        <a:srgbClr val="8BAC68"/>
      </a:accent3>
      <a:accent4>
        <a:srgbClr val="62B359"/>
      </a:accent4>
      <a:accent5>
        <a:srgbClr val="62B37B"/>
      </a:accent5>
      <a:accent6>
        <a:srgbClr val="57B098"/>
      </a:accent6>
      <a:hlink>
        <a:srgbClr val="7288B3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1806</Words>
  <Application>Microsoft Office PowerPoint</Application>
  <PresentationFormat>Widescreen</PresentationFormat>
  <Paragraphs>130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Bookman Old Style</vt:lpstr>
      <vt:lpstr>Calibri</vt:lpstr>
      <vt:lpstr>Franklin Gothic Book</vt:lpstr>
      <vt:lpstr>Times New Roman</vt:lpstr>
      <vt:lpstr>Wingdings 2</vt:lpstr>
      <vt:lpstr>SlateVTI</vt:lpstr>
      <vt:lpstr>THE EVOLUTION OF SOCIAL NETWORKS IN A GROUP-BASED MENTORING PROGRAM FOR VULNERABLE TEENS: WHAT TYPES OF RELATIONSHIPS MATTER MOST?</vt:lpstr>
      <vt:lpstr>Objectives</vt:lpstr>
      <vt:lpstr>Introduction</vt:lpstr>
      <vt:lpstr>Adolescence – A critical time for intervention</vt:lpstr>
      <vt:lpstr>Adolescent biology</vt:lpstr>
      <vt:lpstr>“At-risk” adolescents</vt:lpstr>
      <vt:lpstr>Mentorship interventions</vt:lpstr>
      <vt:lpstr>Mentorship Interventions</vt:lpstr>
      <vt:lpstr>Group-based mentorship interventions</vt:lpstr>
      <vt:lpstr>Belongingness as an Intermediate Goal of Group-based Mentoring Programs </vt:lpstr>
      <vt:lpstr>Social Networks</vt:lpstr>
      <vt:lpstr>PowerPoint Presentation</vt:lpstr>
      <vt:lpstr>Research Questions</vt:lpstr>
      <vt:lpstr>METHOD</vt:lpstr>
      <vt:lpstr>Participant recruitment:  Campus Connections</vt:lpstr>
      <vt:lpstr>Inclusion/Exclusion criteria</vt:lpstr>
      <vt:lpstr>Sample</vt:lpstr>
      <vt:lpstr>Measures</vt:lpstr>
      <vt:lpstr>Procedures </vt:lpstr>
      <vt:lpstr>A visual example</vt:lpstr>
      <vt:lpstr>Statistical Procedures: RQ1</vt:lpstr>
      <vt:lpstr>PowerPoint Presentation</vt:lpstr>
      <vt:lpstr>Determining the appropriate model(s)</vt:lpstr>
      <vt:lpstr>Statistical Procedures: RQ2</vt:lpstr>
      <vt:lpstr>Mediation Model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 OF SOCIAL NETWORKS IN A GROUP-BASED MENTORING PROGRAM FOR VULNERABLE TEENS: WHAT TYPES OF RELATIONSHIPS MATTER MOST?</dc:title>
  <dc:creator>Yetz,Neil</dc:creator>
  <cp:lastModifiedBy>Yetz,Neil</cp:lastModifiedBy>
  <cp:revision>1</cp:revision>
  <dcterms:created xsi:type="dcterms:W3CDTF">2020-07-14T16:01:44Z</dcterms:created>
  <dcterms:modified xsi:type="dcterms:W3CDTF">2020-07-14T16:02:13Z</dcterms:modified>
</cp:coreProperties>
</file>