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5DE2D-6C86-44AE-87C7-BAFFEEB3B81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81A02-5E1F-4338-9E66-E313C4E8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E2F6-0022-453E-80AF-5DF0D6A0F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9E9A9-80A9-490C-A585-859525C9D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A3A9-A172-4F5B-BD61-F1526CA2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8E9-5051-49FB-B21D-DEB59F7429A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C71BC-02D7-4071-9AA9-B38AB81D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F03A-F8B9-4044-98A1-EA3CE550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41F3-4CB0-4556-BAAA-5F50EDE0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83D3-729D-40C3-95AA-33C9BD07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64F5-A154-40C4-9FCB-D8D3D7D5B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ED0AA-2D6B-4BA4-B446-65AEA14A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8E9-5051-49FB-B21D-DEB59F7429A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BCBA-2C32-45F1-8F54-5DD40562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AC88-E17B-443B-A274-AF9F5326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41F3-4CB0-4556-BAAA-5F50EDE0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1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DC1D0-26F1-4FBB-9070-92BEF3B4B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C01F1-C45E-47D3-B72A-766FB4096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4D286-1CDE-48D5-8D68-EBC0CE94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8E9-5051-49FB-B21D-DEB59F7429A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5840-D55A-428F-ABD8-663FBB61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5105-7474-4900-82AC-3B71AC1E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41F3-4CB0-4556-BAAA-5F50EDE0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9FC8-252A-428A-8654-BD580698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3A49-D9B1-49AD-B5E5-1B72566A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11573-192F-4C3E-AF62-170555CA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8E9-5051-49FB-B21D-DEB59F7429A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84CF2-A609-4E23-B9D0-3D2F70A0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D883-6D1C-4B1B-A7BC-4E6D5DCB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41F3-4CB0-4556-BAAA-5F50EDE0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4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1A32-918F-4D16-96B1-E01FAC93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6A2EC-2FF9-4DEF-BE9E-A9FDB56A4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2D16B-7AFA-4930-A13C-3D58DA52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8E9-5051-49FB-B21D-DEB59F7429A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959E-18F8-4004-B8C1-98F2226A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77651-E2CA-4C63-9D1E-B4322749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41F3-4CB0-4556-BAAA-5F50EDE0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66F9-EB9F-45BC-85A6-3A16ED4D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3FC9-01EB-43EF-8633-A6AC2CAB0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807C2-8CBE-4EC1-9A0D-89B1EB74F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9C9E2-65F0-491E-A7D5-241A4687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8E9-5051-49FB-B21D-DEB59F7429A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1B326-9F60-4E93-88FA-114DF005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C73C8-BD03-4426-809F-1575A945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41F3-4CB0-4556-BAAA-5F50EDE0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2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9F38-E1D2-4DA4-8E03-AF0BE5BC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B2237-53A5-4345-9C94-E0FD62A1D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3C513-084B-43E0-8B93-E417CEE4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6FB8A-282E-4360-88E8-D75040FB7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4977A-9698-45DA-88AB-74CE46D9F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0F656-58B5-4729-80E8-8AEBF41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8E9-5051-49FB-B21D-DEB59F7429A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A2FB8-255A-4400-9B3E-6E71AB2E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4F9E6-3AFC-4125-B41F-248AAF46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41F3-4CB0-4556-BAAA-5F50EDE0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4481-3608-4966-BDCF-5EBCDE47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2B18D-482A-4D6D-BF01-40C6986F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8E9-5051-49FB-B21D-DEB59F7429A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054B6-77D5-42C3-89EC-339CC572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487C1-A55D-444F-994F-549C05E3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41F3-4CB0-4556-BAAA-5F50EDE0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9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95374-2D1D-4650-AF9A-A6E89E0E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8E9-5051-49FB-B21D-DEB59F7429A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FD0E2-623F-4BC4-9ADB-6DA3AA29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1C06F-46C7-4E5D-8D29-98C4445A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41F3-4CB0-4556-BAAA-5F50EDE0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0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B936-FAC5-48C7-B63A-6EEA3939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2044-4683-49A8-8D82-A3E970F0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6D199-752C-47CB-AD20-BCEC43F9E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2141C-D076-40BA-BC52-C3BC9BE9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8E9-5051-49FB-B21D-DEB59F7429A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6C41F-FF8A-43CE-A331-4266A79B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6FCFB-43F0-4702-95C7-F5584C08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41F3-4CB0-4556-BAAA-5F50EDE0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1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08D5-DEA0-4F2D-B1E2-71F2F829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C3C7D-DDF8-42EB-827A-1D6F329B7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EEE14-30CF-412F-90BD-26FCD579A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B76DE-A713-4C17-83B1-6A745256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28E9-5051-49FB-B21D-DEB59F7429A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91DB0-1B79-44D8-BBC7-D51378DC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BDE8E-D695-49B1-8329-FA492FE0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41F3-4CB0-4556-BAAA-5F50EDE0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F019B-63D6-468D-8A2B-1F0BAC3B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75034-E059-4A2E-AC7C-AA86E427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81C1-FED7-42DF-AB5C-FC68E39A1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828E9-5051-49FB-B21D-DEB59F7429A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0FEEE-424A-4757-9043-0FC0DD20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7CCA-5124-4D5A-A521-5390CBD3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41F3-4CB0-4556-BAAA-5F50EDE0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3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64AD-0148-4B33-A9C7-BB6CD7D74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05FC4-24E6-49E9-965B-9861C533B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Natalie Johnson</a:t>
            </a:r>
          </a:p>
        </p:txBody>
      </p:sp>
      <p:pic>
        <p:nvPicPr>
          <p:cNvPr id="1026" name="Picture 2" descr="Leading Employers Join Forces With General Assembly to ...">
            <a:extLst>
              <a:ext uri="{FF2B5EF4-FFF2-40B4-BE49-F238E27FC236}">
                <a16:creationId xmlns:a16="http://schemas.microsoft.com/office/drawing/2014/main" id="{8839F34B-CD24-467B-9B3D-C565E8931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58" y="222022"/>
            <a:ext cx="7787883" cy="407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3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8A0A-556A-4708-A016-E67F6598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Project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2B22-C29D-4603-A4B6-7539CEA9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Random Forest with less features</a:t>
            </a:r>
          </a:p>
          <a:p>
            <a:r>
              <a:rPr lang="en-US"/>
              <a:t>Features chosen by feature importance attribute.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Accuracy Score:</a:t>
            </a:r>
          </a:p>
          <a:p>
            <a:r>
              <a:rPr lang="en-US"/>
              <a:t>3-features = 0.9692</a:t>
            </a:r>
          </a:p>
          <a:p>
            <a:r>
              <a:rPr lang="en-US"/>
              <a:t>4-features = 0.9766</a:t>
            </a:r>
          </a:p>
          <a:p>
            <a:r>
              <a:rPr lang="en-US"/>
              <a:t>12-features = 0.9914</a:t>
            </a:r>
          </a:p>
          <a:p>
            <a:endParaRPr lang="en-US" dirty="0"/>
          </a:p>
        </p:txBody>
      </p:sp>
      <p:pic>
        <p:nvPicPr>
          <p:cNvPr id="4" name="Picture 2" descr="general assembly logo | General assembly, Intellij idea ...">
            <a:extLst>
              <a:ext uri="{FF2B5EF4-FFF2-40B4-BE49-F238E27FC236}">
                <a16:creationId xmlns:a16="http://schemas.microsoft.com/office/drawing/2014/main" id="{23D69B8E-BF1D-4A41-AE12-835F387F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70" y="115093"/>
            <a:ext cx="155643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69DA378-0778-4812-9754-C5757A090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73" y="3255447"/>
            <a:ext cx="7067898" cy="323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3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827C-96F7-4CA2-A176-F03EA91F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E7BD-3EFF-42AE-BB8F-E1687CE0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072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Features that drive the logistic regression and random forest models compared with the features that have the highest correlation with the class variable.</a:t>
            </a:r>
          </a:p>
        </p:txBody>
      </p:sp>
      <p:pic>
        <p:nvPicPr>
          <p:cNvPr id="4" name="Picture 2" descr="general assembly logo | General assembly, Intellij idea ...">
            <a:extLst>
              <a:ext uri="{FF2B5EF4-FFF2-40B4-BE49-F238E27FC236}">
                <a16:creationId xmlns:a16="http://schemas.microsoft.com/office/drawing/2014/main" id="{674EC3AB-D7AB-439E-81EB-03ECB7FD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70" y="115093"/>
            <a:ext cx="155643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91ACE19-5917-4FEC-B357-0B8A43062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132044"/>
              </p:ext>
            </p:extLst>
          </p:nvPr>
        </p:nvGraphicFramePr>
        <p:xfrm>
          <a:off x="966439" y="3429000"/>
          <a:ext cx="10259121" cy="294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707">
                  <a:extLst>
                    <a:ext uri="{9D8B030D-6E8A-4147-A177-3AD203B41FA5}">
                      <a16:colId xmlns:a16="http://schemas.microsoft.com/office/drawing/2014/main" val="278301773"/>
                    </a:ext>
                  </a:extLst>
                </a:gridCol>
                <a:gridCol w="3419707">
                  <a:extLst>
                    <a:ext uri="{9D8B030D-6E8A-4147-A177-3AD203B41FA5}">
                      <a16:colId xmlns:a16="http://schemas.microsoft.com/office/drawing/2014/main" val="2651032696"/>
                    </a:ext>
                  </a:extLst>
                </a:gridCol>
                <a:gridCol w="3419707">
                  <a:extLst>
                    <a:ext uri="{9D8B030D-6E8A-4147-A177-3AD203B41FA5}">
                      <a16:colId xmlns:a16="http://schemas.microsoft.com/office/drawing/2014/main" val="2317730917"/>
                    </a:ext>
                  </a:extLst>
                </a:gridCol>
              </a:tblGrid>
              <a:tr h="764086">
                <a:tc>
                  <a:txBody>
                    <a:bodyPr/>
                    <a:lstStyle/>
                    <a:p>
                      <a:r>
                        <a:rPr lang="en-US" sz="2400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Correlation with Class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93747"/>
                  </a:ext>
                </a:extLst>
              </a:tr>
              <a:tr h="529704">
                <a:tc>
                  <a:txBody>
                    <a:bodyPr/>
                    <a:lstStyle/>
                    <a:p>
                      <a:r>
                        <a:rPr lang="en-US" sz="2000" dirty="0"/>
                        <a:t>Odor: foul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Odor: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Odor: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06417"/>
                  </a:ext>
                </a:extLst>
              </a:tr>
              <a:tr h="529704">
                <a:tc>
                  <a:txBody>
                    <a:bodyPr/>
                    <a:lstStyle/>
                    <a:p>
                      <a:r>
                        <a:rPr lang="en-US" sz="2000" dirty="0"/>
                        <a:t>Gill size: broad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Gill size: broad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Odor: foul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59264"/>
                  </a:ext>
                </a:extLst>
              </a:tr>
              <a:tr h="529704">
                <a:tc>
                  <a:txBody>
                    <a:bodyPr/>
                    <a:lstStyle/>
                    <a:p>
                      <a:r>
                        <a:rPr lang="en-US" sz="2000" dirty="0"/>
                        <a:t>Odor: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Odor: foul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Stalk surface above ring: silky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15400"/>
                  </a:ext>
                </a:extLst>
              </a:tr>
              <a:tr h="529704">
                <a:tc>
                  <a:txBody>
                    <a:bodyPr/>
                    <a:lstStyle/>
                    <a:p>
                      <a:r>
                        <a:rPr lang="en-US" sz="2000" dirty="0"/>
                        <a:t>Stalk root: bulbous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Stalk surface above ring: silky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Stalk surface below ring: silky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7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0518-3DC4-4CFA-B164-D60C84C7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5E72-B0E9-4EBF-9134-19CBC044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One-hot encoding performed better than ordinal encoding.</a:t>
            </a:r>
          </a:p>
          <a:p>
            <a:r>
              <a:rPr lang="en-US" dirty="0"/>
              <a:t>Random forest modeling resulted in the highest accuracy using as few features as possible. However, the difference was marginal.</a:t>
            </a:r>
          </a:p>
        </p:txBody>
      </p:sp>
      <p:pic>
        <p:nvPicPr>
          <p:cNvPr id="4" name="Picture 2" descr="general assembly logo | General assembly, Intellij idea ...">
            <a:extLst>
              <a:ext uri="{FF2B5EF4-FFF2-40B4-BE49-F238E27FC236}">
                <a16:creationId xmlns:a16="http://schemas.microsoft.com/office/drawing/2014/main" id="{6425C01E-99D2-42B7-BA81-728A2F08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70" y="115093"/>
            <a:ext cx="155643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1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D9F6-B989-46F9-B49F-F9A914C1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E97A-6937-47CE-80A6-3F14FF2E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containing text-based or label-based features are  categorically encoded.</a:t>
            </a:r>
          </a:p>
          <a:p>
            <a:r>
              <a:rPr lang="en-US" dirty="0"/>
              <a:t>Encoding operations such as frequency, </a:t>
            </a:r>
            <a:r>
              <a:rPr lang="en-US" b="1" dirty="0"/>
              <a:t>label/ordinal</a:t>
            </a:r>
            <a:r>
              <a:rPr lang="en-US" dirty="0"/>
              <a:t>, mean and </a:t>
            </a:r>
            <a:r>
              <a:rPr lang="en-US" b="1" dirty="0"/>
              <a:t>one-hot</a:t>
            </a:r>
            <a:r>
              <a:rPr lang="en-US" dirty="0"/>
              <a:t> are common.</a:t>
            </a:r>
          </a:p>
          <a:p>
            <a:r>
              <a:rPr lang="en-US" b="1" dirty="0"/>
              <a:t>Logistic Regression</a:t>
            </a:r>
            <a:r>
              <a:rPr lang="en-US" dirty="0"/>
              <a:t>, </a:t>
            </a:r>
            <a:r>
              <a:rPr lang="en-US" b="1" dirty="0"/>
              <a:t>Random Forest </a:t>
            </a:r>
            <a:r>
              <a:rPr lang="en-US" dirty="0"/>
              <a:t>and Neural Networks are typical techniques.</a:t>
            </a:r>
          </a:p>
          <a:p>
            <a:r>
              <a:rPr lang="en-US" dirty="0"/>
              <a:t>Data will be encoded and the models will be compared using their accuracy scores.</a:t>
            </a:r>
          </a:p>
        </p:txBody>
      </p:sp>
      <p:pic>
        <p:nvPicPr>
          <p:cNvPr id="2050" name="Picture 2" descr="general assembly logo | General assembly, Intellij idea ...">
            <a:extLst>
              <a:ext uri="{FF2B5EF4-FFF2-40B4-BE49-F238E27FC236}">
                <a16:creationId xmlns:a16="http://schemas.microsoft.com/office/drawing/2014/main" id="{492CEF57-B203-4016-9AC0-A7F623DEB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70" y="115093"/>
            <a:ext cx="155643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80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3F71-7D66-4ACD-8E57-1386018F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1837-8A88-45D1-BE7B-A86E5C5D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 Questions:</a:t>
            </a:r>
          </a:p>
          <a:p>
            <a:r>
              <a:rPr lang="en-US" dirty="0"/>
              <a:t>How does the type of encoding effect the model accuracy?</a:t>
            </a:r>
          </a:p>
          <a:p>
            <a:r>
              <a:rPr lang="en-US" dirty="0"/>
              <a:t>Which model can produce high accuracy results with as fewest features as possible?</a:t>
            </a:r>
          </a:p>
          <a:p>
            <a:endParaRPr lang="en-US" dirty="0"/>
          </a:p>
        </p:txBody>
      </p:sp>
      <p:pic>
        <p:nvPicPr>
          <p:cNvPr id="4" name="Picture 2" descr="general assembly logo | General assembly, Intellij idea ...">
            <a:extLst>
              <a:ext uri="{FF2B5EF4-FFF2-40B4-BE49-F238E27FC236}">
                <a16:creationId xmlns:a16="http://schemas.microsoft.com/office/drawing/2014/main" id="{D7D4FB58-DEED-49D1-9503-DA6B2DC09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70" y="115093"/>
            <a:ext cx="155643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05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0845-5CE2-4F7A-876D-1DB30A2D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7114-A05F-4A2F-88A9-37840CDD7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14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Mushroom dataset from the UCI ML Repository*</a:t>
            </a:r>
          </a:p>
          <a:p>
            <a:r>
              <a:rPr lang="en-US" sz="2400" dirty="0"/>
              <a:t>8124 observations over 22 feature columns and 1 response column indicating if the mushroom is poisonous or edible. </a:t>
            </a:r>
          </a:p>
          <a:p>
            <a:r>
              <a:rPr lang="en-US" sz="2400" dirty="0"/>
              <a:t>Observations are hypothetical mushroom samples taken from The Audubon Society Field Guide to North American Mushrooms (1981)**.</a:t>
            </a:r>
          </a:p>
          <a:p>
            <a:r>
              <a:rPr lang="en-US" sz="2400" dirty="0"/>
              <a:t>All 22 feature columns are nominally valued and must be encoded.</a:t>
            </a:r>
          </a:p>
          <a:p>
            <a:r>
              <a:rPr lang="en-US" sz="2400" dirty="0"/>
              <a:t>Even class distribution with no missing values.</a:t>
            </a:r>
          </a:p>
        </p:txBody>
      </p:sp>
      <p:pic>
        <p:nvPicPr>
          <p:cNvPr id="4" name="Picture 2" descr="general assembly logo | General assembly, Intellij idea ...">
            <a:extLst>
              <a:ext uri="{FF2B5EF4-FFF2-40B4-BE49-F238E27FC236}">
                <a16:creationId xmlns:a16="http://schemas.microsoft.com/office/drawing/2014/main" id="{2F0437B6-F190-4DF9-B79E-F0BE8C469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70" y="115093"/>
            <a:ext cx="155643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4475F6-63EE-4AB3-91DE-1D6B56956DB3}"/>
              </a:ext>
            </a:extLst>
          </p:cNvPr>
          <p:cNvSpPr txBox="1"/>
          <p:nvPr/>
        </p:nvSpPr>
        <p:spPr>
          <a:xfrm>
            <a:off x="209550" y="6141144"/>
            <a:ext cx="1177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</a:t>
            </a:r>
            <a:r>
              <a:rPr lang="en-US" sz="1200" dirty="0" err="1"/>
              <a:t>Dua</a:t>
            </a:r>
            <a:r>
              <a:rPr lang="en-US" sz="1200" dirty="0"/>
              <a:t>, D. and Graff, C. (2019). UCI Machine Learning Repository [http://archive.ics.uci.edu/ml]. Irvine, CA: University of California, School of Information and Computer Science.</a:t>
            </a:r>
          </a:p>
          <a:p>
            <a:r>
              <a:rPr lang="en-US" sz="1200" dirty="0"/>
              <a:t>** The Audubon Society Field Guide to North American Mushrooms (1981). G. H. </a:t>
            </a:r>
            <a:r>
              <a:rPr lang="en-US" sz="1200" dirty="0" err="1"/>
              <a:t>Lincoff</a:t>
            </a:r>
            <a:r>
              <a:rPr lang="en-US" sz="1200" dirty="0"/>
              <a:t> (Pres.), New York: Alfred A. Knopf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9C4F4ED8-B8BD-4FC1-927B-B99B2AF4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570" y="2820182"/>
            <a:ext cx="3351880" cy="23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01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C6DF-10D3-41CE-846D-88854544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959B-385A-4F6A-9A25-4E78D9D5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Sampling of Features:</a:t>
            </a:r>
          </a:p>
          <a:p>
            <a:pPr marL="0" indent="0">
              <a:buNone/>
            </a:pPr>
            <a:r>
              <a:rPr lang="en-US" b="1" dirty="0"/>
              <a:t>cap-shape</a:t>
            </a:r>
            <a:r>
              <a:rPr lang="en-US" dirty="0"/>
              <a:t>: bell=b, conical=c, convex=x, flat=f, knobbed=k, sunken=s</a:t>
            </a:r>
          </a:p>
          <a:p>
            <a:pPr marL="0" indent="0">
              <a:buNone/>
            </a:pPr>
            <a:r>
              <a:rPr lang="en-US" b="1" dirty="0"/>
              <a:t>odor</a:t>
            </a:r>
            <a:r>
              <a:rPr lang="en-US" dirty="0"/>
              <a:t>: almond=a, anise=l, creosote=c, fishy=y, foul=f, musty=m, none=n, pungent=p, spicy=s</a:t>
            </a:r>
          </a:p>
          <a:p>
            <a:pPr marL="0" indent="0">
              <a:buNone/>
            </a:pPr>
            <a:r>
              <a:rPr lang="en-US" b="1" dirty="0"/>
              <a:t>gill-size</a:t>
            </a:r>
            <a:r>
              <a:rPr lang="en-US" dirty="0"/>
              <a:t>: broad=b, narrow=n</a:t>
            </a:r>
          </a:p>
          <a:p>
            <a:pPr marL="0" indent="0">
              <a:buNone/>
            </a:pPr>
            <a:r>
              <a:rPr lang="en-US" b="1" dirty="0"/>
              <a:t>stalk-root</a:t>
            </a:r>
            <a:r>
              <a:rPr lang="en-US" dirty="0"/>
              <a:t>: bulbous=b, club=c, cup=u, equal=e, rhizomorphs=z, rooted=r, missing=?</a:t>
            </a:r>
          </a:p>
          <a:p>
            <a:pPr marL="0" indent="0">
              <a:buNone/>
            </a:pPr>
            <a:r>
              <a:rPr lang="en-US" b="1" dirty="0"/>
              <a:t>habitat</a:t>
            </a:r>
            <a:r>
              <a:rPr lang="en-US" dirty="0"/>
              <a:t>: grasses=g, leaves=l, meadows=m, paths=p, urban=u, waste=w, woods=d</a:t>
            </a:r>
          </a:p>
        </p:txBody>
      </p:sp>
      <p:pic>
        <p:nvPicPr>
          <p:cNvPr id="4" name="Picture 2" descr="general assembly logo | General assembly, Intellij idea ...">
            <a:extLst>
              <a:ext uri="{FF2B5EF4-FFF2-40B4-BE49-F238E27FC236}">
                <a16:creationId xmlns:a16="http://schemas.microsoft.com/office/drawing/2014/main" id="{353C6656-3B95-492B-9B05-337DFC61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70" y="115093"/>
            <a:ext cx="155643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09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3D5A-18CB-4001-9BAF-E48CA5F6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Dataset</a:t>
            </a:r>
          </a:p>
        </p:txBody>
      </p:sp>
      <p:pic>
        <p:nvPicPr>
          <p:cNvPr id="4" name="Picture 2" descr="general assembly logo | General assembly, Intellij idea ...">
            <a:extLst>
              <a:ext uri="{FF2B5EF4-FFF2-40B4-BE49-F238E27FC236}">
                <a16:creationId xmlns:a16="http://schemas.microsoft.com/office/drawing/2014/main" id="{11F4FD68-0970-4561-95A5-5D115419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70" y="115093"/>
            <a:ext cx="155643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577C41E1-D69C-4836-9FEE-CFCDE655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2" y="1690688"/>
            <a:ext cx="5451118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8CEA00E2-6C78-443B-9ABD-EE0252C37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14" y="2865438"/>
            <a:ext cx="36766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E3F5A-25D8-4E60-A66A-D04FA93CF319}"/>
              </a:ext>
            </a:extLst>
          </p:cNvPr>
          <p:cNvSpPr txBox="1"/>
          <p:nvPr/>
        </p:nvSpPr>
        <p:spPr>
          <a:xfrm>
            <a:off x="6926580" y="2286000"/>
            <a:ext cx="501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Correlation with Class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3045A-81EA-4DB1-8E6F-DF9F6B76BA71}"/>
              </a:ext>
            </a:extLst>
          </p:cNvPr>
          <p:cNvSpPr txBox="1"/>
          <p:nvPr/>
        </p:nvSpPr>
        <p:spPr>
          <a:xfrm>
            <a:off x="2509452" y="1296491"/>
            <a:ext cx="28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66343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0A0C-59BA-4630-8BF0-3BCF0596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4182-1FF3-4342-AC94-3B2133BB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encoded </a:t>
            </a:r>
            <a:r>
              <a:rPr lang="en-US" dirty="0" err="1"/>
              <a:t>dataframes</a:t>
            </a:r>
            <a:r>
              <a:rPr lang="en-US" dirty="0"/>
              <a:t> using label/ordinal encoding		 and one-hot encoding.</a:t>
            </a:r>
          </a:p>
          <a:p>
            <a:r>
              <a:rPr lang="en-US" dirty="0"/>
              <a:t>Evaluated logistic regression and random forest models on each of the encoded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Used accuracy as the metric to compare the models and encoding schemes.</a:t>
            </a:r>
          </a:p>
          <a:p>
            <a:r>
              <a:rPr lang="en-US" dirty="0"/>
              <a:t>Determined the fewest number of features to produce the most accurate results.</a:t>
            </a:r>
          </a:p>
        </p:txBody>
      </p:sp>
      <p:pic>
        <p:nvPicPr>
          <p:cNvPr id="4" name="Picture 2" descr="general assembly logo | General assembly, Intellij idea ...">
            <a:extLst>
              <a:ext uri="{FF2B5EF4-FFF2-40B4-BE49-F238E27FC236}">
                <a16:creationId xmlns:a16="http://schemas.microsoft.com/office/drawing/2014/main" id="{0A8BBF7B-8DC8-4A66-BB7D-F0AB7A8F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70" y="115093"/>
            <a:ext cx="155643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5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9B98-9475-4D2D-804D-DE8CA50D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08AF44-E421-4BA1-94F6-6E30C555E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Logistic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DDAE01-42F4-4A54-BCFA-B22D8CAD1D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70/30 Train/Test Split</a:t>
            </a:r>
          </a:p>
          <a:p>
            <a:pPr marL="0" indent="0">
              <a:buNone/>
            </a:pPr>
            <a:r>
              <a:rPr lang="en-US" dirty="0"/>
              <a:t>One-hot encoding     Label/Ordinal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623906-36D5-4209-9824-AB0135AB1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Random Forest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10258B-7A68-4F92-89A9-EAB95109C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GridSearch</a:t>
            </a:r>
            <a:r>
              <a:rPr lang="en-US" dirty="0"/>
              <a:t> to optimize parameters</a:t>
            </a:r>
          </a:p>
          <a:p>
            <a:pPr marL="0" indent="0">
              <a:buNone/>
            </a:pPr>
            <a:r>
              <a:rPr lang="en-US" dirty="0"/>
              <a:t>	70/30 Train/Test Split</a:t>
            </a:r>
          </a:p>
          <a:p>
            <a:pPr marL="0" indent="0">
              <a:buNone/>
            </a:pPr>
            <a:r>
              <a:rPr lang="en-US" dirty="0"/>
              <a:t>One-hot encoding     Label/Ordinal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general assembly logo | General assembly, Intellij idea ...">
            <a:extLst>
              <a:ext uri="{FF2B5EF4-FFF2-40B4-BE49-F238E27FC236}">
                <a16:creationId xmlns:a16="http://schemas.microsoft.com/office/drawing/2014/main" id="{A5B296A9-773B-47C7-A69D-01585D70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70" y="115093"/>
            <a:ext cx="155643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0F7A6B54-3352-43E0-AF0B-DA778CA5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3706813"/>
            <a:ext cx="2333749" cy="19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6C211D9-0083-49D0-9979-CB900542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26" y="3706812"/>
            <a:ext cx="2333749" cy="19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9EBD4DA2-E8C1-40EA-984D-18D8A969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463" y="4218463"/>
            <a:ext cx="2333749" cy="19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31865C-3987-4977-8A5A-95CCD1D3EA1A}"/>
              </a:ext>
            </a:extLst>
          </p:cNvPr>
          <p:cNvSpPr txBox="1"/>
          <p:nvPr/>
        </p:nvSpPr>
        <p:spPr>
          <a:xfrm>
            <a:off x="1020506" y="5798283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Accuracy: 0.9996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A9444C-A66B-48CF-822A-2459A16E74A3}"/>
              </a:ext>
            </a:extLst>
          </p:cNvPr>
          <p:cNvSpPr txBox="1"/>
          <p:nvPr/>
        </p:nvSpPr>
        <p:spPr>
          <a:xfrm>
            <a:off x="6526908" y="6198393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Accuracy: 0.9902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016B27-50D2-4C0F-86BB-E444D4B309A0}"/>
              </a:ext>
            </a:extLst>
          </p:cNvPr>
          <p:cNvSpPr txBox="1"/>
          <p:nvPr/>
        </p:nvSpPr>
        <p:spPr>
          <a:xfrm>
            <a:off x="9202357" y="6198393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Accuracy: 0.9885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2F951-34E9-42AA-A9B3-275EEA3A6CF8}"/>
              </a:ext>
            </a:extLst>
          </p:cNvPr>
          <p:cNvSpPr txBox="1"/>
          <p:nvPr/>
        </p:nvSpPr>
        <p:spPr>
          <a:xfrm>
            <a:off x="3766087" y="5798283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Accuracy: 0.9475</a:t>
            </a:r>
          </a:p>
        </p:txBody>
      </p:sp>
      <p:pic>
        <p:nvPicPr>
          <p:cNvPr id="9228" name="Picture 12">
            <a:extLst>
              <a:ext uri="{FF2B5EF4-FFF2-40B4-BE49-F238E27FC236}">
                <a16:creationId xmlns:a16="http://schemas.microsoft.com/office/drawing/2014/main" id="{5091F638-093D-45FD-B349-E73A5FBBB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86" y="4218463"/>
            <a:ext cx="2333749" cy="19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8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23EE-0C7E-4D06-B638-72C53725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6A6E-0718-40B9-AA36-CE7BE24AF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Logistic Regression with less features</a:t>
            </a:r>
          </a:p>
          <a:p>
            <a:r>
              <a:rPr lang="en-US" dirty="0"/>
              <a:t>Features chosen by importance calculation.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Accuracy Score:</a:t>
            </a:r>
          </a:p>
          <a:p>
            <a:r>
              <a:rPr lang="en-US" dirty="0"/>
              <a:t>4-features = 0.9692</a:t>
            </a:r>
          </a:p>
          <a:p>
            <a:r>
              <a:rPr lang="en-US" dirty="0"/>
              <a:t>10-features = 0.9898</a:t>
            </a:r>
          </a:p>
          <a:p>
            <a:r>
              <a:rPr lang="en-US" dirty="0"/>
              <a:t>21-features = 0.9980</a:t>
            </a:r>
          </a:p>
        </p:txBody>
      </p:sp>
      <p:pic>
        <p:nvPicPr>
          <p:cNvPr id="4" name="Picture 2" descr="general assembly logo | General assembly, Intellij idea ...">
            <a:extLst>
              <a:ext uri="{FF2B5EF4-FFF2-40B4-BE49-F238E27FC236}">
                <a16:creationId xmlns:a16="http://schemas.microsoft.com/office/drawing/2014/main" id="{D3D8A481-AF24-4FF3-B092-32A379DB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70" y="115093"/>
            <a:ext cx="155643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BEBC3961-50D4-4BC4-976A-D88ED42A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73" y="3211551"/>
            <a:ext cx="7023294" cy="32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62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639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Project Presentation</vt:lpstr>
      <vt:lpstr>Project Description</vt:lpstr>
      <vt:lpstr>Project Description</vt:lpstr>
      <vt:lpstr>Project Dataset</vt:lpstr>
      <vt:lpstr>Project Dataset</vt:lpstr>
      <vt:lpstr>Project Dataset</vt:lpstr>
      <vt:lpstr>Project Methodology</vt:lpstr>
      <vt:lpstr>Project Results</vt:lpstr>
      <vt:lpstr>Project Results</vt:lpstr>
      <vt:lpstr>Project Results</vt:lpstr>
      <vt:lpstr>Project Findings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Assembly Project Presentation</dc:title>
  <dc:creator>Natalie Johnson</dc:creator>
  <cp:lastModifiedBy>Natalie Johnson</cp:lastModifiedBy>
  <cp:revision>39</cp:revision>
  <dcterms:created xsi:type="dcterms:W3CDTF">2021-03-28T12:38:52Z</dcterms:created>
  <dcterms:modified xsi:type="dcterms:W3CDTF">2021-03-30T20:09:19Z</dcterms:modified>
</cp:coreProperties>
</file>