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7" r:id="rId3"/>
    <p:sldId id="295" r:id="rId4"/>
    <p:sldId id="258" r:id="rId5"/>
    <p:sldId id="296" r:id="rId6"/>
    <p:sldId id="298" r:id="rId7"/>
    <p:sldId id="299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</p:sldIdLst>
  <p:sldSz cx="9144000" cy="5143500" type="screen16x9"/>
  <p:notesSz cx="6858000" cy="9144000"/>
  <p:embeddedFontLst>
    <p:embeddedFont>
      <p:font typeface="Roboto Condensed" charset="0"/>
      <p:regular r:id="rId20"/>
      <p:bold r:id="rId21"/>
      <p:italic r:id="rId22"/>
      <p:boldItalic r:id="rId23"/>
    </p:embeddedFont>
    <p:embeddedFont>
      <p:font typeface="Roboto Condensed Light" charset="0"/>
      <p:regular r:id="rId24"/>
      <p:bold r:id="rId25"/>
      <p:italic r:id="rId26"/>
      <p:boldItalic r:id="rId27"/>
    </p:embeddedFont>
    <p:embeddedFont>
      <p:font typeface="Arvo" charset="0"/>
      <p:regular r:id="rId28"/>
      <p:bold r:id="rId29"/>
      <p:italic r:id="rId30"/>
      <p:boldItalic r:id="rId31"/>
    </p:embeddedFont>
    <p:embeddedFont>
      <p:font typeface="Calibri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72"/>
      </p:cViewPr>
      <p:guideLst>
        <p:guide orient="horz" pos="162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63657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8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4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7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4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2" y="4636500"/>
            <a:ext cx="1487399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7" y="-1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7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2" y="4636500"/>
            <a:ext cx="1487399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7" y="1327350"/>
            <a:ext cx="6132599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2" y="4636500"/>
            <a:ext cx="1487399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dzajic1/ooad23-zamg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99682" y="8191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 smtClean="0"/>
              <a:t>Studentski</a:t>
            </a:r>
            <a:r>
              <a:rPr lang="en-US" dirty="0" smtClean="0"/>
              <a:t> </a:t>
            </a:r>
            <a:r>
              <a:rPr lang="en-US" dirty="0" err="1"/>
              <a:t>informacioni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539071" y="2858552"/>
            <a:ext cx="152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Roboto Condensed" charset="0"/>
                <a:ea typeface="Roboto Condensed" charset="0"/>
              </a:rPr>
              <a:t>Nedim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Roboto Condensed" charset="0"/>
                <a:ea typeface="Roboto Condensed" charset="0"/>
              </a:rPr>
              <a:t>Džajić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Roboto Condensed" charset="0"/>
              <a:ea typeface="Roboto Condensed" charset="0"/>
            </a:endParaRPr>
          </a:p>
          <a:p>
            <a:pPr algn="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Roboto Condensed" charset="0"/>
                <a:ea typeface="Roboto Condensed" charset="0"/>
              </a:rPr>
              <a:t>Nihad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Roboto Condensed" charset="0"/>
                <a:ea typeface="Roboto Condensed" charset="0"/>
              </a:rPr>
              <a:t>Baberović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Roboto Condensed" charset="0"/>
              <a:ea typeface="Roboto Condensed" charset="0"/>
            </a:endParaRPr>
          </a:p>
          <a:p>
            <a:pPr algn="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Roboto Condensed" charset="0"/>
                <a:ea typeface="Roboto Condensed" charset="0"/>
              </a:rPr>
              <a:t>Edwin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Roboto Condensed" charset="0"/>
                <a:ea typeface="Roboto Condensed" charset="0"/>
              </a:rPr>
              <a:t>Graca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Roboto Condensed" charset="0"/>
              <a:ea typeface="Roboto Condensed" charset="0"/>
            </a:endParaRPr>
          </a:p>
          <a:p>
            <a:pPr algn="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Roboto Condensed" charset="0"/>
                <a:ea typeface="Roboto Condensed" charset="0"/>
              </a:rPr>
              <a:t>Ajdin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Roboto Condensed" charset="0"/>
                <a:ea typeface="Roboto Condensed" charset="0"/>
              </a:rPr>
              <a:t>Šuta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Roboto Condensed" charset="0"/>
              <a:ea typeface="Roboto Condensed" charset="0"/>
            </a:endParaRPr>
          </a:p>
          <a:p>
            <a:pPr algn="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Roboto Condensed" charset="0"/>
                <a:ea typeface="Roboto Condensed" charset="0"/>
              </a:rPr>
              <a:t>Ada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Roboto Condensed" charset="0"/>
                <a:ea typeface="Roboto Condensed" charset="0"/>
              </a:rPr>
              <a:t>Džanko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Roboto Condensed" charset="0"/>
              <a:ea typeface="Roboto Condense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7581" y="4295457"/>
            <a:ext cx="360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github.com/ndzajic1/ooad23-zamger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4822" y1="75966" x2="64822" y2="75966"/>
                        <a14:foregroundMark x1="60474" y1="37339" x2="60474" y2="373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69506"/>
            <a:ext cx="1066800" cy="982468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2209801" y="0"/>
            <a:ext cx="7002797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Dijagram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klasa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2" y="4636500"/>
            <a:ext cx="1487399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336" y="28246"/>
            <a:ext cx="649927" cy="60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34410"/>
            <a:ext cx="6781800" cy="40652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977142" y="895350"/>
            <a:ext cx="216116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Klase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:</a:t>
            </a:r>
          </a:p>
          <a:p>
            <a:pPr marL="285750" indent="-285750">
              <a:buClr>
                <a:schemeClr val="tx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Predmet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  <a:latin typeface="Roboto Condensed" charset="0"/>
              <a:ea typeface="Roboto Condensed" charset="0"/>
            </a:endParaRPr>
          </a:p>
          <a:p>
            <a:pPr marL="285750" indent="-285750">
              <a:buClr>
                <a:schemeClr val="tx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Apstraktna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klasa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Osoba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  <a:latin typeface="Roboto Condensed" charset="0"/>
              <a:ea typeface="Roboto Condensed" charset="0"/>
            </a:endParaRPr>
          </a:p>
          <a:p>
            <a:pPr marL="285750" indent="-285750">
              <a:buClr>
                <a:schemeClr val="tx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Nastavnik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  <a:latin typeface="Roboto Condensed" charset="0"/>
              <a:ea typeface="Roboto Condensed" charset="0"/>
            </a:endParaRPr>
          </a:p>
          <a:p>
            <a:pPr marL="285750" indent="-285750">
              <a:buClr>
                <a:schemeClr val="tx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Studentska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služba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Roboto Condensed" charset="0"/>
              <a:ea typeface="Roboto Condensed" charset="0"/>
            </a:endParaRPr>
          </a:p>
          <a:p>
            <a:pPr marL="285750" indent="-285750">
              <a:buClr>
                <a:schemeClr val="tx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Student</a:t>
            </a:r>
          </a:p>
          <a:p>
            <a:pPr marL="285750" indent="-285750">
              <a:buClr>
                <a:schemeClr val="tx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Zahtjev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(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vrsta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zahtjeva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,</a:t>
            </a:r>
          </a:p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      status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zahtjeva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)</a:t>
            </a:r>
          </a:p>
          <a:p>
            <a:pPr marL="285750" indent="-285750">
              <a:buClr>
                <a:schemeClr val="tx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Zadaća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  <a:latin typeface="Roboto Condensed" charset="0"/>
              <a:ea typeface="Roboto Condensed" charset="0"/>
            </a:endParaRPr>
          </a:p>
          <a:p>
            <a:pPr marL="285750" indent="-285750">
              <a:buClr>
                <a:schemeClr val="tx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Ispit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(tip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ispita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)</a:t>
            </a:r>
          </a:p>
          <a:p>
            <a:pPr marL="285750" indent="-285750">
              <a:buClr>
                <a:schemeClr val="tx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Notifikacija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  <a:latin typeface="Roboto Condensed" charset="0"/>
              <a:ea typeface="Roboto Condensed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3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2209801" y="0"/>
            <a:ext cx="7002797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5"/>
                </a:solidFill>
              </a:rPr>
              <a:t>SOLID </a:t>
            </a:r>
            <a:r>
              <a:rPr lang="en-US" dirty="0" err="1" smtClean="0">
                <a:solidFill>
                  <a:schemeClr val="accent5"/>
                </a:solidFill>
              </a:rPr>
              <a:t>principi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2" y="4636500"/>
            <a:ext cx="1487399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336" y="28246"/>
            <a:ext cx="649927" cy="60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785666"/>
            <a:ext cx="3200400" cy="1809388"/>
          </a:xfrm>
          <a:prstGeom prst="rect">
            <a:avLst/>
          </a:prstGeom>
          <a:solidFill>
            <a:srgbClr val="70AD47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s-Latn-BA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Condensed" charset="0"/>
                <a:ea typeface="Roboto Condensed" charset="0"/>
                <a:cs typeface="+mn-cs"/>
              </a:rPr>
              <a:t>Single </a:t>
            </a:r>
            <a:r>
              <a:rPr kumimoji="0" lang="bs-Latn-BA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Condensed" charset="0"/>
                <a:ea typeface="Roboto Condensed" charset="0"/>
                <a:cs typeface="+mn-cs"/>
              </a:rPr>
              <a:t>Responsibility Principle</a:t>
            </a:r>
          </a:p>
          <a:p>
            <a:pPr lvl="0">
              <a:buClrTx/>
            </a:pP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O</a:t>
            </a:r>
            <a:r>
              <a:rPr lang="en-US" dirty="0" err="1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vaj</a:t>
            </a:r>
            <a:r>
              <a:rPr lang="en-US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princip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je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ispoštovan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pošto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svaka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klasa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pokriva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specifičnu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grupu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funkcionalnosti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i bit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će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zadužena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za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taj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dio</a:t>
            </a:r>
            <a:r>
              <a:rPr lang="en-US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S</a:t>
            </a:r>
            <a:r>
              <a:rPr lang="en-US" dirty="0" err="1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vaka</a:t>
            </a:r>
            <a:r>
              <a:rPr lang="en-US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modifikacija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funckionalnosti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vezane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za</a:t>
            </a:r>
            <a:r>
              <a:rPr lang="en-US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npr</a:t>
            </a:r>
            <a:r>
              <a:rPr lang="en-US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ispite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će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utjecati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samo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na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klasu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Ispit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.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Condensed" charset="0"/>
              <a:ea typeface="Roboto Condensed" charset="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45432" y="799365"/>
            <a:ext cx="4332485" cy="180938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s-Latn-BA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boto Condensed" charset="0"/>
                <a:ea typeface="Roboto Condensed" charset="0"/>
                <a:cs typeface="+mn-cs"/>
              </a:rPr>
              <a:t>Open Closed Principle</a:t>
            </a:r>
          </a:p>
          <a:p>
            <a:pPr lvl="0">
              <a:buClrTx/>
            </a:pPr>
            <a:r>
              <a:rPr lang="vi-VN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Sadašnji </a:t>
            </a:r>
            <a:r>
              <a:rPr lang="vi-VN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dizajn klasa je zatvoren pošto ove klase mogu da iznesu planirane funkcionalnosti. Moguća proširenja neće zahtijevati modifikaciju čitavog </a:t>
            </a:r>
            <a:r>
              <a:rPr lang="vi-VN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sistema</a:t>
            </a:r>
            <a:r>
              <a:rPr lang="en-US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.</a:t>
            </a:r>
            <a:r>
              <a:rPr lang="vi-VN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N</a:t>
            </a:r>
            <a:r>
              <a:rPr lang="vi-VN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pr</a:t>
            </a:r>
            <a:r>
              <a:rPr lang="vi-VN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. apstraktna klasa Osoba je spremna za slučaj dodavanja nekog novog tipa korisnika u sistem. </a:t>
            </a:r>
            <a:r>
              <a:rPr lang="en-US" dirty="0" err="1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Također</a:t>
            </a:r>
            <a:r>
              <a:rPr lang="en-US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,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dodavanje</a:t>
            </a:r>
            <a:r>
              <a:rPr lang="en-US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novih</a:t>
            </a:r>
            <a:r>
              <a:rPr lang="en-US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aktivnosti</a:t>
            </a:r>
            <a:r>
              <a:rPr lang="en-US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vi-VN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se </a:t>
            </a:r>
            <a:r>
              <a:rPr lang="vi-VN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može uraditi nasljeđivanjem </a:t>
            </a:r>
            <a:r>
              <a:rPr lang="vi-VN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novih </a:t>
            </a:r>
            <a:r>
              <a:rPr lang="vi-VN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klasa iz klase </a:t>
            </a:r>
            <a:r>
              <a:rPr lang="vi-VN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Zada</a:t>
            </a:r>
            <a:r>
              <a:rPr lang="en-US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ć</a:t>
            </a:r>
            <a:r>
              <a:rPr lang="vi-VN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.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Condensed" charset="0"/>
              <a:ea typeface="Roboto Condensed" charset="0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" y="2724150"/>
            <a:ext cx="2743199" cy="1810512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s-Latn-BA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boto Condensed" charset="0"/>
                <a:ea typeface="Roboto Condensed" charset="0"/>
                <a:cs typeface="+mn-cs"/>
              </a:rPr>
              <a:t>Liscov Substitution Principle</a:t>
            </a:r>
          </a:p>
          <a:p>
            <a:pPr lvl="0">
              <a:buClrTx/>
            </a:pPr>
            <a:r>
              <a:rPr lang="vi-VN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Klase Student, Nastavnik i StudentskaSluzba su naslijeđene iz apstraktne klase Osoba, i ovo je urađeno ispravno pošto su i studenti i nastavnici i zaposlenici studentske službe zaista i osobe</a:t>
            </a:r>
            <a:r>
              <a:rPr lang="vi-VN" sz="1600" dirty="0"/>
              <a:t>.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3200" y="2727991"/>
            <a:ext cx="2947159" cy="1821204"/>
          </a:xfrm>
          <a:prstGeom prst="rect">
            <a:avLst/>
          </a:prstGeom>
          <a:solidFill>
            <a:srgbClr val="A5A5A5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s-Latn-BA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Condensed" charset="0"/>
                <a:ea typeface="Roboto Condensed" charset="0"/>
                <a:cs typeface="+mn-cs"/>
              </a:rPr>
              <a:t>Interface</a:t>
            </a:r>
            <a:r>
              <a:rPr lang="en-US" sz="16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+mn-cs"/>
              </a:rPr>
              <a:t> </a:t>
            </a:r>
            <a:endParaRPr lang="en-US" sz="1600" b="1" dirty="0" smtClean="0">
              <a:solidFill>
                <a:schemeClr val="bg1"/>
              </a:solidFill>
              <a:latin typeface="Roboto Condensed" charset="0"/>
              <a:ea typeface="Roboto Condensed" charset="0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s-Latn-BA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Condensed" charset="0"/>
                <a:ea typeface="Roboto Condensed" charset="0"/>
                <a:cs typeface="+mn-cs"/>
              </a:rPr>
              <a:t>Segregation </a:t>
            </a:r>
            <a:r>
              <a:rPr kumimoji="0" lang="bs-Latn-BA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Condensed" charset="0"/>
                <a:ea typeface="Roboto Condensed" charset="0"/>
                <a:cs typeface="+mn-cs"/>
              </a:rPr>
              <a:t>Principle</a:t>
            </a:r>
          </a:p>
          <a:p>
            <a:pPr lvl="0">
              <a:buClrTx/>
            </a:pP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Ovaj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princip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je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zadovoljen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iz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razloga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što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u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dijagramu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ne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postoji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ni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jedan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interfejs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Ipak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očigledno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će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se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javiti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potreba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za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interfejsima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u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nastavku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dizajniranja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ali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će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svi</a:t>
            </a:r>
            <a:r>
              <a:rPr lang="en-US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biti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implementirani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prateći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design </a:t>
            </a:r>
            <a:r>
              <a:rPr lang="en-US" dirty="0" err="1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patterne</a:t>
            </a:r>
            <a:r>
              <a:rPr lang="en-US" dirty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Condensed" charset="0"/>
              <a:ea typeface="Roboto Condensed" charset="0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2135" y="2742524"/>
            <a:ext cx="3505200" cy="18105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s-Latn-BA" sz="1600" b="1" dirty="0" smtClean="0">
                <a:latin typeface="Roboto Condensed" charset="0"/>
                <a:ea typeface="Roboto Condensed" charset="0"/>
              </a:rPr>
              <a:t>Dependency </a:t>
            </a:r>
            <a:r>
              <a:rPr lang="bs-Latn-BA" sz="1600" b="1" dirty="0">
                <a:latin typeface="Roboto Condensed" charset="0"/>
                <a:ea typeface="Roboto Condensed" charset="0"/>
              </a:rPr>
              <a:t>Inversion Principle </a:t>
            </a:r>
            <a:endParaRPr lang="en-US" sz="1600" b="1" dirty="0" smtClean="0">
              <a:latin typeface="Roboto Condensed" charset="0"/>
              <a:ea typeface="Roboto Condensed" charset="0"/>
            </a:endParaRPr>
          </a:p>
          <a:p>
            <a:r>
              <a:rPr lang="bs-Latn-BA" dirty="0">
                <a:latin typeface="Roboto Condensed" charset="0"/>
                <a:ea typeface="Roboto Condensed" charset="0"/>
                <a:cs typeface="Times New Roman" panose="02020603050405020304" pitchFamily="18" charset="0"/>
              </a:rPr>
              <a:t>Princip izoliranja interfejsa je ispunjen zato </a:t>
            </a:r>
            <a:r>
              <a:rPr lang="bs-Latn-BA" dirty="0" smtClean="0">
                <a:latin typeface="Roboto Condensed" charset="0"/>
                <a:ea typeface="Roboto Condensed" charset="0"/>
                <a:cs typeface="Times New Roman" panose="02020603050405020304" pitchFamily="18" charset="0"/>
              </a:rPr>
              <a:t>što</a:t>
            </a:r>
            <a:r>
              <a:rPr lang="en-US" dirty="0" smtClean="0">
                <a:latin typeface="Roboto Condensed" charset="0"/>
                <a:ea typeface="Roboto Condensed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Roboto Condensed" charset="0"/>
                <a:ea typeface="Roboto Condensed" charset="0"/>
                <a:cs typeface="Times New Roman" panose="02020603050405020304" pitchFamily="18" charset="0"/>
              </a:rPr>
              <a:t>imamo</a:t>
            </a:r>
            <a:r>
              <a:rPr lang="en-US" dirty="0" smtClean="0">
                <a:latin typeface="Roboto Condensed" charset="0"/>
                <a:ea typeface="Roboto Condensed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Roboto Condensed" charset="0"/>
                <a:ea typeface="Roboto Condensed" charset="0"/>
                <a:cs typeface="Times New Roman" panose="02020603050405020304" pitchFamily="18" charset="0"/>
              </a:rPr>
              <a:t>klasu</a:t>
            </a:r>
            <a:r>
              <a:rPr lang="en-US" dirty="0" smtClean="0">
                <a:latin typeface="Roboto Condensed" charset="0"/>
                <a:ea typeface="Roboto Condensed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Roboto Condensed" charset="0"/>
                <a:ea typeface="Roboto Condensed" charset="0"/>
              </a:rPr>
              <a:t>Osoba </a:t>
            </a:r>
            <a:r>
              <a:rPr lang="vi-VN" dirty="0">
                <a:latin typeface="Roboto Condensed" charset="0"/>
                <a:ea typeface="Roboto Condensed" charset="0"/>
              </a:rPr>
              <a:t>i njenu djecu. </a:t>
            </a:r>
            <a:r>
              <a:rPr lang="en-US" dirty="0">
                <a:latin typeface="Roboto Condensed" charset="0"/>
                <a:ea typeface="Roboto Condensed" charset="0"/>
              </a:rPr>
              <a:t>S</a:t>
            </a:r>
            <a:r>
              <a:rPr lang="vi-VN" dirty="0" smtClean="0">
                <a:latin typeface="Roboto Condensed" charset="0"/>
                <a:ea typeface="Roboto Condensed" charset="0"/>
              </a:rPr>
              <a:t>vaka </a:t>
            </a:r>
            <a:r>
              <a:rPr lang="vi-VN" dirty="0">
                <a:latin typeface="Roboto Condensed" charset="0"/>
                <a:ea typeface="Roboto Condensed" charset="0"/>
              </a:rPr>
              <a:t>predstavlja jednog od aktera Sistema, te su razlike među njima ogromne. Zato, bilo kakve akcije nad jednom od njih neće utjecati na klasu Osoba koja je zadužena za funkcionalnost </a:t>
            </a:r>
            <a:r>
              <a:rPr lang="vi-VN" dirty="0" smtClean="0">
                <a:latin typeface="Roboto Condensed" charset="0"/>
                <a:ea typeface="Roboto Condensed" charset="0"/>
              </a:rPr>
              <a:t>notifikacije</a:t>
            </a:r>
            <a:r>
              <a:rPr lang="en-US" dirty="0">
                <a:latin typeface="Roboto Condensed" charset="0"/>
                <a:ea typeface="Roboto Condensed" charset="0"/>
              </a:rPr>
              <a:t>.</a:t>
            </a:r>
            <a:endParaRPr lang="en-US" dirty="0">
              <a:latin typeface="Roboto Condensed" charset="0"/>
              <a:ea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66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2209801" y="0"/>
            <a:ext cx="7002797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5"/>
                </a:solidFill>
              </a:rPr>
              <a:t>MVC 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 smtClean="0">
                <a:solidFill>
                  <a:schemeClr val="accent5"/>
                </a:solidFill>
              </a:rPr>
              <a:t>ijagram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klasa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2" y="4636500"/>
            <a:ext cx="1487399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336" y="28246"/>
            <a:ext cx="649927" cy="60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871"/>
            <a:ext cx="9144000" cy="451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3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2209801" y="0"/>
            <a:ext cx="7002797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Strukturalni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patterni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2" y="4636500"/>
            <a:ext cx="1487399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336" y="28246"/>
            <a:ext cx="649927" cy="60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26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2209801" y="0"/>
            <a:ext cx="7002797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Dijagram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sekvence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2" y="4636500"/>
            <a:ext cx="1487399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336" y="28246"/>
            <a:ext cx="649927" cy="60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42950"/>
            <a:ext cx="6400800" cy="433647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044835" y="742950"/>
            <a:ext cx="17454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Dijagram sekvence predstavljen je za </a:t>
            </a:r>
            <a:r>
              <a:rPr lang="bs-Latn-BA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funkcionalnost</a:t>
            </a:r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grupni</a:t>
            </a:r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unos</a:t>
            </a:r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bodova</a:t>
            </a:r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.</a:t>
            </a:r>
            <a:endParaRPr lang="hr-BA" sz="1600" dirty="0">
              <a:solidFill>
                <a:schemeClr val="tx1">
                  <a:lumMod val="60000"/>
                  <a:lumOff val="40000"/>
                </a:schemeClr>
              </a:solidFill>
              <a:latin typeface="Roboto Condensed" charset="0"/>
              <a:ea typeface="Roboto Condensed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4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2209801" y="0"/>
            <a:ext cx="7002797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bs-Latn-BA" dirty="0">
                <a:solidFill>
                  <a:schemeClr val="accent5"/>
                </a:solidFill>
              </a:rPr>
              <a:t>Entity Relationship </a:t>
            </a:r>
            <a:r>
              <a:rPr lang="bs-Latn-BA" dirty="0" smtClean="0">
                <a:solidFill>
                  <a:schemeClr val="accent5"/>
                </a:solidFill>
              </a:rPr>
              <a:t>D</a:t>
            </a:r>
            <a:r>
              <a:rPr lang="en-US" dirty="0" err="1" smtClean="0">
                <a:solidFill>
                  <a:schemeClr val="accent5"/>
                </a:solidFill>
              </a:rPr>
              <a:t>ij</a:t>
            </a:r>
            <a:r>
              <a:rPr lang="bs-Latn-BA" dirty="0" smtClean="0">
                <a:solidFill>
                  <a:schemeClr val="accent5"/>
                </a:solidFill>
              </a:rPr>
              <a:t>agram </a:t>
            </a:r>
            <a:r>
              <a:rPr lang="bs-Latn-BA" dirty="0">
                <a:solidFill>
                  <a:schemeClr val="accent5"/>
                </a:solidFill>
              </a:rPr>
              <a:t>(ERD)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2" y="4636500"/>
            <a:ext cx="1487399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336" y="28246"/>
            <a:ext cx="649927" cy="60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42950"/>
            <a:ext cx="6153283" cy="426720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03814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0" y="1200150"/>
            <a:ext cx="7948725" cy="3867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1500" b="1" dirty="0" smtClean="0"/>
              <a:t>Builder pattern </a:t>
            </a:r>
            <a:r>
              <a:rPr lang="en-US" sz="1500" dirty="0" smtClean="0"/>
              <a:t>–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modele</a:t>
            </a:r>
            <a:r>
              <a:rPr lang="en-US" sz="1600" dirty="0" smtClean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kompleksnom</a:t>
            </a:r>
            <a:r>
              <a:rPr lang="en-US" sz="1600" dirty="0"/>
              <a:t> </a:t>
            </a:r>
            <a:r>
              <a:rPr lang="en-US" sz="1600" dirty="0" err="1"/>
              <a:t>inicijalizacijom</a:t>
            </a:r>
            <a:r>
              <a:rPr lang="en-US" sz="1600" dirty="0"/>
              <a:t> </a:t>
            </a:r>
            <a:r>
              <a:rPr lang="en-US" sz="1600" dirty="0" smtClean="0"/>
              <a:t>i/</a:t>
            </a:r>
            <a:r>
              <a:rPr lang="en-US" sz="1600" dirty="0" err="1" smtClean="0"/>
              <a:t>ili</a:t>
            </a:r>
            <a:r>
              <a:rPr lang="en-US" sz="1600" dirty="0" smtClean="0"/>
              <a:t> </a:t>
            </a:r>
            <a:r>
              <a:rPr lang="en-US" sz="1600" dirty="0" err="1" smtClean="0"/>
              <a:t>konfiguracijom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objekti</a:t>
            </a:r>
            <a:r>
              <a:rPr lang="en-US" sz="1600" dirty="0" smtClean="0"/>
              <a:t> </a:t>
            </a:r>
            <a:r>
              <a:rPr lang="en-US" sz="1600" dirty="0" err="1"/>
              <a:t>z</a:t>
            </a:r>
            <a:r>
              <a:rPr lang="en-US" sz="1600" dirty="0" err="1" smtClean="0"/>
              <a:t>adaća</a:t>
            </a:r>
            <a:r>
              <a:rPr lang="en-US" sz="1600" dirty="0" smtClean="0"/>
              <a:t>, </a:t>
            </a:r>
            <a:r>
              <a:rPr lang="en-US" sz="1600" dirty="0" err="1" smtClean="0"/>
              <a:t>ispit</a:t>
            </a:r>
            <a:r>
              <a:rPr lang="en-US" sz="1600" dirty="0" smtClean="0"/>
              <a:t>). </a:t>
            </a:r>
            <a:r>
              <a:rPr lang="en-US" sz="1600" dirty="0" err="1" smtClean="0"/>
              <a:t>Omogućava</a:t>
            </a:r>
            <a:r>
              <a:rPr lang="en-US" sz="1600" dirty="0" smtClean="0"/>
              <a:t> </a:t>
            </a:r>
            <a:r>
              <a:rPr lang="en-US" sz="1600" dirty="0" err="1" smtClean="0"/>
              <a:t>nam</a:t>
            </a:r>
            <a:r>
              <a:rPr lang="en-US" sz="1600" dirty="0" smtClean="0"/>
              <a:t> da </a:t>
            </a:r>
            <a:r>
              <a:rPr lang="en-US" sz="1600" dirty="0" err="1"/>
              <a:t>kreiramo</a:t>
            </a:r>
            <a:r>
              <a:rPr lang="en-US" sz="1600" dirty="0"/>
              <a:t> </a:t>
            </a:r>
            <a:r>
              <a:rPr lang="en-US" sz="1600" dirty="0" err="1"/>
              <a:t>objekte</a:t>
            </a:r>
            <a:r>
              <a:rPr lang="en-US" sz="1600" dirty="0"/>
              <a:t> </a:t>
            </a:r>
            <a:r>
              <a:rPr lang="en-US" sz="1600" dirty="0" err="1"/>
              <a:t>korak</a:t>
            </a:r>
            <a:r>
              <a:rPr lang="en-US" sz="1600" dirty="0"/>
              <a:t> </a:t>
            </a:r>
            <a:r>
              <a:rPr lang="en-US" sz="1600" dirty="0" err="1"/>
              <a:t>po</a:t>
            </a:r>
            <a:r>
              <a:rPr lang="en-US" sz="1600" dirty="0"/>
              <a:t> </a:t>
            </a:r>
            <a:r>
              <a:rPr lang="en-US" sz="1600" dirty="0" err="1"/>
              <a:t>korak</a:t>
            </a:r>
            <a:r>
              <a:rPr lang="en-US" sz="1600" dirty="0"/>
              <a:t> i </a:t>
            </a:r>
            <a:r>
              <a:rPr lang="en-US" sz="1600" dirty="0" smtClean="0"/>
              <a:t>da </a:t>
            </a:r>
            <a:r>
              <a:rPr lang="en-US" sz="1600" dirty="0" err="1"/>
              <a:t>kreiramo</a:t>
            </a:r>
            <a:r>
              <a:rPr lang="en-US" sz="1600" dirty="0"/>
              <a:t> </a:t>
            </a:r>
            <a:r>
              <a:rPr lang="en-US" sz="1600" dirty="0" err="1"/>
              <a:t>drugačije</a:t>
            </a:r>
            <a:r>
              <a:rPr lang="en-US" sz="1600" dirty="0"/>
              <a:t> </a:t>
            </a:r>
            <a:r>
              <a:rPr lang="en-US" sz="1600" dirty="0" err="1"/>
              <a:t>konfiguracije</a:t>
            </a:r>
            <a:r>
              <a:rPr lang="en-US" sz="1600" dirty="0"/>
              <a:t> </a:t>
            </a:r>
            <a:r>
              <a:rPr lang="en-US" sz="1600" dirty="0" err="1"/>
              <a:t>za</a:t>
            </a:r>
            <a:r>
              <a:rPr lang="en-US" sz="1600" dirty="0"/>
              <a:t> </a:t>
            </a:r>
            <a:r>
              <a:rPr lang="en-US" sz="1600" dirty="0" err="1"/>
              <a:t>isti</a:t>
            </a:r>
            <a:r>
              <a:rPr lang="en-US" sz="1600" dirty="0"/>
              <a:t> </a:t>
            </a:r>
            <a:r>
              <a:rPr lang="en-US" sz="1600" dirty="0" err="1" smtClean="0"/>
              <a:t>objekat</a:t>
            </a:r>
            <a:r>
              <a:rPr lang="en-US" sz="1600" dirty="0" smtClean="0"/>
              <a:t>.</a:t>
            </a:r>
            <a:endParaRPr lang="en-US" sz="15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1500" b="1" dirty="0" smtClean="0"/>
              <a:t>Prototype pattern </a:t>
            </a:r>
            <a:r>
              <a:rPr lang="en-US" sz="1500" dirty="0" smtClean="0"/>
              <a:t>– </a:t>
            </a:r>
            <a:r>
              <a:rPr lang="en-US" sz="1600" dirty="0" err="1" smtClean="0"/>
              <a:t>kloniranje</a:t>
            </a:r>
            <a:r>
              <a:rPr lang="en-US" sz="1600" dirty="0" smtClean="0"/>
              <a:t> </a:t>
            </a:r>
            <a:r>
              <a:rPr lang="en-US" sz="1600" dirty="0" err="1" smtClean="0"/>
              <a:t>već</a:t>
            </a:r>
            <a:r>
              <a:rPr lang="en-US" sz="1600" dirty="0" smtClean="0"/>
              <a:t> </a:t>
            </a:r>
            <a:r>
              <a:rPr lang="en-US" sz="1600" dirty="0" err="1"/>
              <a:t>postojećih</a:t>
            </a:r>
            <a:r>
              <a:rPr lang="en-US" sz="1600" dirty="0"/>
              <a:t> </a:t>
            </a:r>
            <a:r>
              <a:rPr lang="en-US" sz="1600" dirty="0" err="1"/>
              <a:t>objekata</a:t>
            </a:r>
            <a:r>
              <a:rPr lang="en-US" sz="1600" dirty="0"/>
              <a:t>, </a:t>
            </a:r>
            <a:r>
              <a:rPr lang="en-US" sz="1600" dirty="0" err="1"/>
              <a:t>čime</a:t>
            </a:r>
            <a:r>
              <a:rPr lang="en-US" sz="1600" dirty="0"/>
              <a:t> </a:t>
            </a:r>
            <a:r>
              <a:rPr lang="en-US" sz="1600" dirty="0" err="1"/>
              <a:t>izbjegavamo</a:t>
            </a:r>
            <a:r>
              <a:rPr lang="en-US" sz="1600" dirty="0"/>
              <a:t> </a:t>
            </a:r>
            <a:r>
              <a:rPr lang="en-US" sz="1600" dirty="0" err="1"/>
              <a:t>eksplicitno</a:t>
            </a:r>
            <a:r>
              <a:rPr lang="en-US" sz="1600" dirty="0"/>
              <a:t> </a:t>
            </a:r>
            <a:r>
              <a:rPr lang="en-US" sz="1600" dirty="0" err="1" smtClean="0"/>
              <a:t>instaciranje</a:t>
            </a:r>
            <a:r>
              <a:rPr lang="en-US" sz="1600" dirty="0" smtClean="0"/>
              <a:t> </a:t>
            </a:r>
            <a:r>
              <a:rPr lang="en-US" sz="1600" dirty="0" err="1" smtClean="0"/>
              <a:t>novih</a:t>
            </a:r>
            <a:r>
              <a:rPr lang="en-US" sz="1600" dirty="0" smtClean="0"/>
              <a:t>. (</a:t>
            </a:r>
            <a:r>
              <a:rPr lang="en-US" sz="1600" dirty="0" err="1" smtClean="0"/>
              <a:t>kloniranje</a:t>
            </a:r>
            <a:r>
              <a:rPr lang="en-US" sz="1600" dirty="0" smtClean="0"/>
              <a:t> </a:t>
            </a:r>
            <a:r>
              <a:rPr lang="en-US" sz="1600" dirty="0" err="1" smtClean="0"/>
              <a:t>zadaća</a:t>
            </a:r>
            <a:r>
              <a:rPr lang="en-US" sz="1600" dirty="0"/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ispita</a:t>
            </a:r>
            <a:r>
              <a:rPr lang="en-US" sz="1600" dirty="0" smtClean="0"/>
              <a:t>)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500" b="1" dirty="0" smtClean="0"/>
              <a:t>Factory pattern </a:t>
            </a:r>
            <a:r>
              <a:rPr lang="en-US" sz="1500" dirty="0" smtClean="0"/>
              <a:t>- </a:t>
            </a:r>
            <a:r>
              <a:rPr lang="en-US" sz="1600" dirty="0" err="1" smtClean="0"/>
              <a:t>kreiranje</a:t>
            </a:r>
            <a:r>
              <a:rPr lang="en-US" sz="1600" dirty="0" smtClean="0"/>
              <a:t> </a:t>
            </a:r>
            <a:r>
              <a:rPr lang="en-US" sz="1600" dirty="0" err="1"/>
              <a:t>objekata</a:t>
            </a:r>
            <a:r>
              <a:rPr lang="en-US" sz="1600" dirty="0"/>
              <a:t> </a:t>
            </a:r>
            <a:r>
              <a:rPr lang="en-US" sz="1600" dirty="0" err="1"/>
              <a:t>bez</a:t>
            </a:r>
            <a:r>
              <a:rPr lang="en-US" sz="1600" dirty="0"/>
              <a:t> </a:t>
            </a:r>
            <a:r>
              <a:rPr lang="en-US" sz="1600" dirty="0" err="1"/>
              <a:t>razotkrivanja</a:t>
            </a:r>
            <a:r>
              <a:rPr lang="en-US" sz="1600" dirty="0"/>
              <a:t> </a:t>
            </a:r>
            <a:r>
              <a:rPr lang="en-US" sz="1600" dirty="0" err="1"/>
              <a:t>instancijske</a:t>
            </a:r>
            <a:r>
              <a:rPr lang="en-US" sz="1600" dirty="0"/>
              <a:t> </a:t>
            </a:r>
            <a:r>
              <a:rPr lang="en-US" sz="1600" dirty="0" err="1"/>
              <a:t>logike</a:t>
            </a:r>
            <a:r>
              <a:rPr lang="en-US" sz="1600" dirty="0"/>
              <a:t> </a:t>
            </a:r>
            <a:r>
              <a:rPr lang="en-US" sz="1600" dirty="0" err="1" smtClean="0"/>
              <a:t>klijentu</a:t>
            </a:r>
            <a:r>
              <a:rPr lang="en-US" sz="1600" dirty="0" smtClean="0"/>
              <a:t>. (</a:t>
            </a:r>
            <a:r>
              <a:rPr lang="en-US" sz="1600" dirty="0" err="1" smtClean="0"/>
              <a:t>apstraktna</a:t>
            </a:r>
            <a:r>
              <a:rPr lang="en-US" sz="1600" dirty="0" smtClean="0"/>
              <a:t> </a:t>
            </a:r>
            <a:r>
              <a:rPr lang="en-US" sz="1600" dirty="0" err="1" smtClean="0"/>
              <a:t>klasa</a:t>
            </a:r>
            <a:r>
              <a:rPr lang="en-US" sz="1600" dirty="0" smtClean="0"/>
              <a:t> </a:t>
            </a:r>
            <a:r>
              <a:rPr lang="en-US" sz="1600" dirty="0" err="1" smtClean="0"/>
              <a:t>Osoba</a:t>
            </a:r>
            <a:r>
              <a:rPr lang="en-US" sz="1600" dirty="0" smtClean="0"/>
              <a:t>, </a:t>
            </a:r>
            <a:r>
              <a:rPr lang="en-US" sz="1600" dirty="0" err="1"/>
              <a:t>gdje</a:t>
            </a:r>
            <a:r>
              <a:rPr lang="en-US" sz="1600" dirty="0"/>
              <a:t> </a:t>
            </a:r>
            <a:r>
              <a:rPr lang="en-US" sz="1600" dirty="0" err="1"/>
              <a:t>PersonFactory</a:t>
            </a:r>
            <a:r>
              <a:rPr lang="en-US" sz="1600" dirty="0"/>
              <a:t> </a:t>
            </a:r>
            <a:r>
              <a:rPr lang="en-US" sz="1600" dirty="0" err="1"/>
              <a:t>klasa</a:t>
            </a:r>
            <a:r>
              <a:rPr lang="en-US" sz="1600" dirty="0"/>
              <a:t> </a:t>
            </a:r>
            <a:r>
              <a:rPr lang="en-US" sz="1600" dirty="0" err="1"/>
              <a:t>enkapsulira</a:t>
            </a:r>
            <a:r>
              <a:rPr lang="en-US" sz="1600" dirty="0"/>
              <a:t> </a:t>
            </a:r>
            <a:r>
              <a:rPr lang="en-US" sz="1600" dirty="0" err="1"/>
              <a:t>kreacijsku</a:t>
            </a:r>
            <a:r>
              <a:rPr lang="en-US" sz="1600" dirty="0"/>
              <a:t> </a:t>
            </a:r>
            <a:r>
              <a:rPr lang="en-US" sz="1600" dirty="0" err="1"/>
              <a:t>logiku</a:t>
            </a:r>
            <a:r>
              <a:rPr lang="en-US" sz="1600" dirty="0"/>
              <a:t> </a:t>
            </a:r>
            <a:r>
              <a:rPr lang="en-US" sz="1600" dirty="0" err="1"/>
              <a:t>pomoću</a:t>
            </a:r>
            <a:r>
              <a:rPr lang="en-US" sz="1600" dirty="0"/>
              <a:t> factory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createPerson</a:t>
            </a:r>
            <a:r>
              <a:rPr lang="en-US" sz="1600" dirty="0" smtClean="0"/>
              <a:t>())</a:t>
            </a:r>
            <a:endParaRPr lang="en-US" sz="15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1500" b="1" dirty="0" smtClean="0"/>
              <a:t>Abstract factory pattern </a:t>
            </a:r>
            <a:r>
              <a:rPr lang="en-US" sz="1500" dirty="0" smtClean="0"/>
              <a:t>- </a:t>
            </a:r>
            <a:r>
              <a:rPr lang="en-US" sz="1600" dirty="0" err="1" smtClean="0"/>
              <a:t>kada</a:t>
            </a:r>
            <a:r>
              <a:rPr lang="en-US" sz="1600" dirty="0" smtClean="0"/>
              <a:t> </a:t>
            </a:r>
            <a:r>
              <a:rPr lang="en-US" sz="1600" dirty="0" err="1"/>
              <a:t>imamo</a:t>
            </a:r>
            <a:r>
              <a:rPr lang="en-US" sz="1600" dirty="0"/>
              <a:t> </a:t>
            </a:r>
            <a:r>
              <a:rPr lang="en-US" sz="1600" dirty="0" err="1"/>
              <a:t>skupinu</a:t>
            </a:r>
            <a:r>
              <a:rPr lang="en-US" sz="1600" dirty="0"/>
              <a:t> </a:t>
            </a:r>
            <a:r>
              <a:rPr lang="en-US" sz="1600" dirty="0" err="1"/>
              <a:t>povezanih</a:t>
            </a:r>
            <a:r>
              <a:rPr lang="en-US" sz="1600" dirty="0"/>
              <a:t> </a:t>
            </a:r>
            <a:r>
              <a:rPr lang="en-US" sz="1600" dirty="0" err="1"/>
              <a:t>ili</a:t>
            </a:r>
            <a:r>
              <a:rPr lang="en-US" sz="1600" dirty="0"/>
              <a:t> </a:t>
            </a:r>
            <a:r>
              <a:rPr lang="en-US" sz="1600" dirty="0" err="1"/>
              <a:t>zavisnih</a:t>
            </a:r>
            <a:r>
              <a:rPr lang="en-US" sz="1600" dirty="0"/>
              <a:t> </a:t>
            </a:r>
            <a:r>
              <a:rPr lang="en-US" sz="1600" dirty="0" err="1"/>
              <a:t>objekata</a:t>
            </a:r>
            <a:r>
              <a:rPr lang="en-US" sz="1600" dirty="0"/>
              <a:t>, i </a:t>
            </a:r>
            <a:r>
              <a:rPr lang="en-US" sz="1600" dirty="0" err="1"/>
              <a:t>želimo</a:t>
            </a:r>
            <a:r>
              <a:rPr lang="en-US" sz="1600" dirty="0"/>
              <a:t> </a:t>
            </a:r>
            <a:r>
              <a:rPr lang="en-US" sz="1600" dirty="0" err="1"/>
              <a:t>kreirati</a:t>
            </a:r>
            <a:r>
              <a:rPr lang="en-US" sz="1600" dirty="0"/>
              <a:t> instance </a:t>
            </a:r>
            <a:r>
              <a:rPr lang="en-US" sz="1600" dirty="0" err="1"/>
              <a:t>ovih</a:t>
            </a:r>
            <a:r>
              <a:rPr lang="en-US" sz="1600" dirty="0"/>
              <a:t> </a:t>
            </a:r>
            <a:r>
              <a:rPr lang="en-US" sz="1600" dirty="0" err="1"/>
              <a:t>objekata</a:t>
            </a:r>
            <a:r>
              <a:rPr lang="en-US" sz="1600" dirty="0"/>
              <a:t> </a:t>
            </a:r>
            <a:r>
              <a:rPr lang="en-US" sz="1600" dirty="0" err="1"/>
              <a:t>bez</a:t>
            </a:r>
            <a:r>
              <a:rPr lang="en-US" sz="1600" dirty="0"/>
              <a:t> </a:t>
            </a:r>
            <a:r>
              <a:rPr lang="en-US" sz="1600" dirty="0" err="1"/>
              <a:t>specificiranja</a:t>
            </a:r>
            <a:r>
              <a:rPr lang="en-US" sz="1600" dirty="0"/>
              <a:t> </a:t>
            </a:r>
            <a:r>
              <a:rPr lang="en-US" sz="1600" dirty="0" err="1"/>
              <a:t>njihove</a:t>
            </a:r>
            <a:r>
              <a:rPr lang="en-US" sz="1600" dirty="0"/>
              <a:t> </a:t>
            </a:r>
            <a:r>
              <a:rPr lang="en-US" sz="1600" dirty="0" err="1"/>
              <a:t>konkretne</a:t>
            </a:r>
            <a:r>
              <a:rPr lang="en-US" sz="1600" dirty="0"/>
              <a:t> </a:t>
            </a:r>
            <a:r>
              <a:rPr lang="en-US" sz="1600" dirty="0" err="1" smtClean="0"/>
              <a:t>klase</a:t>
            </a:r>
            <a:r>
              <a:rPr lang="en-US" sz="1600" dirty="0"/>
              <a:t>. </a:t>
            </a:r>
            <a:endParaRPr lang="en-US" sz="16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b="1" dirty="0" smtClean="0"/>
              <a:t>Singleton pattern </a:t>
            </a:r>
            <a:r>
              <a:rPr lang="en-US" sz="1600" dirty="0" smtClean="0"/>
              <a:t>- </a:t>
            </a:r>
            <a:r>
              <a:rPr lang="en-US" sz="1600" dirty="0" err="1" smtClean="0"/>
              <a:t>kada</a:t>
            </a:r>
            <a:r>
              <a:rPr lang="en-US" sz="1600" dirty="0" smtClean="0"/>
              <a:t> </a:t>
            </a:r>
            <a:r>
              <a:rPr lang="en-US" sz="1600" dirty="0" err="1"/>
              <a:t>želimo</a:t>
            </a:r>
            <a:r>
              <a:rPr lang="en-US" sz="1600" dirty="0"/>
              <a:t> </a:t>
            </a:r>
            <a:r>
              <a:rPr lang="en-US" sz="1600" dirty="0" err="1"/>
              <a:t>osigurati</a:t>
            </a:r>
            <a:r>
              <a:rPr lang="en-US" sz="1600" dirty="0"/>
              <a:t> </a:t>
            </a:r>
            <a:r>
              <a:rPr lang="en-US" sz="1600" dirty="0" smtClean="0"/>
              <a:t>da je </a:t>
            </a:r>
            <a:r>
              <a:rPr lang="en-US" sz="1600" dirty="0" err="1"/>
              <a:t>samo</a:t>
            </a:r>
            <a:r>
              <a:rPr lang="en-US" sz="1600" dirty="0"/>
              <a:t> </a:t>
            </a:r>
            <a:r>
              <a:rPr lang="en-US" sz="1600" dirty="0" err="1"/>
              <a:t>jedna</a:t>
            </a:r>
            <a:r>
              <a:rPr lang="en-US" sz="1600" dirty="0"/>
              <a:t> </a:t>
            </a:r>
            <a:r>
              <a:rPr lang="en-US" sz="1600" dirty="0" err="1"/>
              <a:t>instanca</a:t>
            </a:r>
            <a:r>
              <a:rPr lang="en-US" sz="1600" dirty="0"/>
              <a:t> </a:t>
            </a:r>
            <a:r>
              <a:rPr lang="en-US" sz="1600" dirty="0" err="1"/>
              <a:t>klase</a:t>
            </a:r>
            <a:r>
              <a:rPr lang="en-US" sz="1600" dirty="0"/>
              <a:t> </a:t>
            </a:r>
            <a:r>
              <a:rPr lang="en-US" sz="1600" dirty="0" err="1" smtClean="0"/>
              <a:t>kreirana</a:t>
            </a:r>
            <a:r>
              <a:rPr lang="en-US" sz="1600" dirty="0" smtClean="0"/>
              <a:t> </a:t>
            </a:r>
            <a:r>
              <a:rPr lang="en-US" sz="1600" dirty="0" err="1"/>
              <a:t>kroz</a:t>
            </a:r>
            <a:r>
              <a:rPr lang="en-US" sz="1600" dirty="0"/>
              <a:t> </a:t>
            </a:r>
            <a:r>
              <a:rPr lang="en-US" sz="1600" dirty="0" err="1"/>
              <a:t>cijeli</a:t>
            </a:r>
            <a:r>
              <a:rPr lang="en-US" sz="1600" dirty="0"/>
              <a:t> </a:t>
            </a:r>
            <a:r>
              <a:rPr lang="en-US" sz="1600" dirty="0" err="1"/>
              <a:t>život</a:t>
            </a:r>
            <a:r>
              <a:rPr lang="en-US" sz="1600" dirty="0"/>
              <a:t> </a:t>
            </a:r>
            <a:r>
              <a:rPr lang="en-US" sz="1600" dirty="0" err="1"/>
              <a:t>programa</a:t>
            </a:r>
            <a:r>
              <a:rPr lang="en-US" sz="1600" dirty="0"/>
              <a:t>,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želimo</a:t>
            </a:r>
            <a:r>
              <a:rPr lang="en-US" sz="1600" dirty="0"/>
              <a:t> </a:t>
            </a:r>
            <a:r>
              <a:rPr lang="en-US" sz="1600" dirty="0" err="1"/>
              <a:t>pružiti</a:t>
            </a:r>
            <a:r>
              <a:rPr lang="en-US" sz="1600" dirty="0"/>
              <a:t> </a:t>
            </a:r>
            <a:r>
              <a:rPr lang="en-US" sz="1600" dirty="0" err="1"/>
              <a:t>globalni</a:t>
            </a:r>
            <a:r>
              <a:rPr lang="en-US" sz="1600" dirty="0"/>
              <a:t> </a:t>
            </a:r>
            <a:r>
              <a:rPr lang="en-US" sz="1600" dirty="0" err="1"/>
              <a:t>pristup</a:t>
            </a:r>
            <a:r>
              <a:rPr lang="en-US" sz="1600" dirty="0"/>
              <a:t> </a:t>
            </a:r>
            <a:r>
              <a:rPr lang="en-US" sz="1600" dirty="0" err="1"/>
              <a:t>kroz</a:t>
            </a:r>
            <a:r>
              <a:rPr lang="en-US" sz="1600" dirty="0"/>
              <a:t> </a:t>
            </a:r>
            <a:r>
              <a:rPr lang="en-US" sz="1600" dirty="0" err="1"/>
              <a:t>tu</a:t>
            </a:r>
            <a:r>
              <a:rPr lang="en-US" sz="1600" dirty="0"/>
              <a:t> </a:t>
            </a:r>
            <a:r>
              <a:rPr lang="en-US" sz="1600" dirty="0" err="1" smtClean="0"/>
              <a:t>instancu</a:t>
            </a:r>
            <a:r>
              <a:rPr lang="en-US" sz="1600" dirty="0" smtClean="0"/>
              <a:t>. (</a:t>
            </a:r>
            <a:r>
              <a:rPr lang="en-US" sz="1600" dirty="0" err="1" smtClean="0"/>
              <a:t>CourseManager</a:t>
            </a:r>
            <a:r>
              <a:rPr lang="en-US" sz="1600" dirty="0" smtClean="0"/>
              <a:t> </a:t>
            </a:r>
            <a:r>
              <a:rPr lang="en-US" sz="1600" dirty="0" err="1" smtClean="0"/>
              <a:t>klasa</a:t>
            </a:r>
            <a:r>
              <a:rPr lang="en-US" sz="1600" dirty="0"/>
              <a:t>)</a:t>
            </a:r>
            <a:endParaRPr sz="1500" dirty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Kreacijski patterni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2" y="4636500"/>
            <a:ext cx="1487399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336" y="28246"/>
            <a:ext cx="649927" cy="60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493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99682" y="8191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pažnji</a:t>
            </a:r>
            <a:r>
              <a:rPr lang="en-US" dirty="0" smtClean="0"/>
              <a:t>!</a:t>
            </a: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4822" y1="75966" x2="64822" y2="75966"/>
                        <a14:foregroundMark x1="60474" y1="37339" x2="60474" y2="373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69506"/>
            <a:ext cx="1066800" cy="982468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14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Specifikacija projekta</a:t>
            </a:r>
            <a:endParaRPr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76202" y="1352550"/>
            <a:ext cx="8458200" cy="3272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omogućava</a:t>
            </a:r>
            <a:r>
              <a:rPr lang="en-US" sz="1600" dirty="0"/>
              <a:t> </a:t>
            </a:r>
            <a:r>
              <a:rPr lang="en-US" sz="1600" dirty="0" err="1"/>
              <a:t>upravljanje</a:t>
            </a:r>
            <a:r>
              <a:rPr lang="en-US" sz="1600" dirty="0"/>
              <a:t> </a:t>
            </a:r>
            <a:r>
              <a:rPr lang="en-US" sz="1600" dirty="0" err="1"/>
              <a:t>nastavnim</a:t>
            </a:r>
            <a:r>
              <a:rPr lang="en-US" sz="1600" dirty="0"/>
              <a:t> i </a:t>
            </a:r>
            <a:r>
              <a:rPr lang="en-US" sz="1600" dirty="0" err="1"/>
              <a:t>administrativnim</a:t>
            </a:r>
            <a:r>
              <a:rPr lang="en-US" sz="1600" dirty="0"/>
              <a:t> </a:t>
            </a:r>
            <a:r>
              <a:rPr lang="en-US" sz="1600" dirty="0" err="1"/>
              <a:t>procesima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fakultetu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600" dirty="0" err="1" smtClean="0"/>
              <a:t>Namjenjen</a:t>
            </a:r>
            <a:r>
              <a:rPr lang="en-US" sz="1600" dirty="0" smtClean="0"/>
              <a:t> </a:t>
            </a:r>
            <a:r>
              <a:rPr lang="en-US" sz="1600" dirty="0" err="1" smtClean="0"/>
              <a:t>za</a:t>
            </a:r>
            <a:r>
              <a:rPr lang="en-US" sz="1600" dirty="0" smtClean="0"/>
              <a:t> tri </a:t>
            </a:r>
            <a:r>
              <a:rPr lang="en-US" sz="1600" dirty="0" err="1" smtClean="0"/>
              <a:t>vrste</a:t>
            </a:r>
            <a:r>
              <a:rPr lang="en-US" sz="1600" dirty="0" smtClean="0"/>
              <a:t> </a:t>
            </a:r>
            <a:r>
              <a:rPr lang="en-US" sz="1600" dirty="0" err="1" smtClean="0"/>
              <a:t>korisnika</a:t>
            </a:r>
            <a:r>
              <a:rPr lang="en-US" sz="1600" dirty="0" smtClean="0"/>
              <a:t>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1600" dirty="0" err="1" smtClean="0"/>
              <a:t>Studenti</a:t>
            </a:r>
            <a:endParaRPr lang="en-US" sz="1600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1600" dirty="0" err="1" smtClean="0"/>
              <a:t>Nastavno</a:t>
            </a:r>
            <a:r>
              <a:rPr lang="en-US" sz="1600" dirty="0" smtClean="0"/>
              <a:t> </a:t>
            </a:r>
            <a:r>
              <a:rPr lang="en-US" sz="1600" dirty="0" err="1" smtClean="0"/>
              <a:t>osoblje</a:t>
            </a:r>
            <a:endParaRPr lang="en-US" sz="1600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1600" dirty="0" err="1" smtClean="0"/>
              <a:t>Studentska</a:t>
            </a:r>
            <a:r>
              <a:rPr lang="en-US" sz="1600" dirty="0" smtClean="0"/>
              <a:t> </a:t>
            </a:r>
            <a:r>
              <a:rPr lang="en-US" sz="1600" dirty="0" err="1" smtClean="0"/>
              <a:t>služba</a:t>
            </a:r>
            <a:endParaRPr sz="16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2" y="4636500"/>
            <a:ext cx="1487399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2266950"/>
            <a:ext cx="3185123" cy="216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2266950"/>
            <a:ext cx="2438399" cy="2167467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2819400" y="4434421"/>
            <a:ext cx="3124200" cy="610093"/>
          </a:xfrm>
        </p:spPr>
        <p:txBody>
          <a:bodyPr/>
          <a:lstStyle/>
          <a:p>
            <a:pPr marL="101600" indent="0">
              <a:buNone/>
            </a:pPr>
            <a:r>
              <a:rPr lang="en-US" sz="1200" dirty="0" smtClean="0"/>
              <a:t>Login i </a:t>
            </a:r>
            <a:r>
              <a:rPr lang="en-US" sz="1200" dirty="0" err="1" smtClean="0"/>
              <a:t>studentska</a:t>
            </a:r>
            <a:r>
              <a:rPr lang="en-US" sz="1200" dirty="0" smtClean="0"/>
              <a:t> </a:t>
            </a:r>
            <a:r>
              <a:rPr lang="en-US" sz="1200" dirty="0" err="1" smtClean="0"/>
              <a:t>početna</a:t>
            </a:r>
            <a:r>
              <a:rPr lang="en-US" sz="1200" dirty="0" smtClean="0"/>
              <a:t> </a:t>
            </a:r>
            <a:r>
              <a:rPr lang="en-US" sz="1200" dirty="0" err="1" smtClean="0"/>
              <a:t>stranica</a:t>
            </a:r>
            <a:r>
              <a:rPr lang="en-US" sz="1200" dirty="0" smtClean="0"/>
              <a:t> - </a:t>
            </a:r>
            <a:r>
              <a:rPr lang="en-US" sz="1200" dirty="0" err="1" smtClean="0"/>
              <a:t>prototip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336" y="28246"/>
            <a:ext cx="649927" cy="60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1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76202" y="1276350"/>
            <a:ext cx="7948725" cy="3867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 smtClean="0"/>
              <a:t>Funkcionalnosti</a:t>
            </a:r>
            <a:r>
              <a:rPr lang="en-US" sz="1600" dirty="0" smtClean="0"/>
              <a:t> (</a:t>
            </a:r>
            <a:r>
              <a:rPr lang="en-US" sz="1600" dirty="0" err="1" smtClean="0"/>
              <a:t>poslovni</a:t>
            </a:r>
            <a:r>
              <a:rPr lang="en-US" sz="1600" dirty="0" smtClean="0"/>
              <a:t> </a:t>
            </a:r>
            <a:r>
              <a:rPr lang="en-US" sz="1600" dirty="0" err="1" smtClean="0"/>
              <a:t>procesi</a:t>
            </a:r>
            <a:r>
              <a:rPr lang="en-US" sz="1600" dirty="0" smtClean="0"/>
              <a:t>) </a:t>
            </a:r>
            <a:r>
              <a:rPr lang="en-US" sz="1600" dirty="0" err="1" smtClean="0"/>
              <a:t>sistema</a:t>
            </a:r>
            <a:r>
              <a:rPr lang="en-US" sz="1600" dirty="0" smtClean="0"/>
              <a:t>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500" dirty="0" err="1" smtClean="0"/>
              <a:t>Prijava</a:t>
            </a:r>
            <a:r>
              <a:rPr lang="en-US" sz="1500" dirty="0" smtClean="0"/>
              <a:t> (login) </a:t>
            </a:r>
            <a:r>
              <a:rPr lang="en-US" sz="1500" dirty="0" err="1" smtClean="0"/>
              <a:t>na</a:t>
            </a:r>
            <a:r>
              <a:rPr lang="en-US" sz="1500" dirty="0" smtClean="0"/>
              <a:t> </a:t>
            </a:r>
            <a:r>
              <a:rPr lang="en-US" sz="1500" dirty="0" err="1" smtClean="0"/>
              <a:t>sistem</a:t>
            </a:r>
            <a:r>
              <a:rPr lang="en-US" sz="1500" dirty="0" smtClean="0"/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500" dirty="0" err="1" smtClean="0"/>
              <a:t>Grupni</a:t>
            </a:r>
            <a:r>
              <a:rPr lang="en-US" sz="1500" dirty="0" smtClean="0"/>
              <a:t> </a:t>
            </a:r>
            <a:r>
              <a:rPr lang="en-US" sz="1500" dirty="0" err="1" smtClean="0"/>
              <a:t>unos</a:t>
            </a:r>
            <a:r>
              <a:rPr lang="en-US" sz="1500" dirty="0" smtClean="0"/>
              <a:t> </a:t>
            </a:r>
            <a:r>
              <a:rPr lang="en-US" sz="1500" dirty="0" err="1" smtClean="0"/>
              <a:t>bodova</a:t>
            </a:r>
            <a:r>
              <a:rPr lang="en-US" sz="1500" dirty="0" smtClean="0"/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500" dirty="0" err="1" smtClean="0"/>
              <a:t>Unos</a:t>
            </a:r>
            <a:r>
              <a:rPr lang="en-US" sz="1500" dirty="0" smtClean="0"/>
              <a:t> </a:t>
            </a:r>
            <a:r>
              <a:rPr lang="en-US" sz="1500" dirty="0" err="1" smtClean="0"/>
              <a:t>ostvarenih</a:t>
            </a:r>
            <a:r>
              <a:rPr lang="en-US" sz="1500" dirty="0" smtClean="0"/>
              <a:t> </a:t>
            </a:r>
            <a:r>
              <a:rPr lang="en-US" sz="1500" dirty="0" err="1" smtClean="0"/>
              <a:t>bodova</a:t>
            </a:r>
            <a:endParaRPr lang="en-US" sz="15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1500" dirty="0" err="1" smtClean="0"/>
              <a:t>Zaključivanje</a:t>
            </a:r>
            <a:r>
              <a:rPr lang="en-US" sz="1500" dirty="0" smtClean="0"/>
              <a:t> </a:t>
            </a:r>
            <a:r>
              <a:rPr lang="en-US" sz="1500" dirty="0" err="1" smtClean="0"/>
              <a:t>ocjene</a:t>
            </a:r>
            <a:r>
              <a:rPr lang="en-US" sz="1500" dirty="0" smtClean="0"/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500" dirty="0" err="1" smtClean="0"/>
              <a:t>Pregled</a:t>
            </a:r>
            <a:r>
              <a:rPr lang="en-US" sz="1500" dirty="0" smtClean="0"/>
              <a:t> </a:t>
            </a:r>
            <a:r>
              <a:rPr lang="en-US" sz="1500" dirty="0" err="1" smtClean="0"/>
              <a:t>ostvarenih</a:t>
            </a:r>
            <a:r>
              <a:rPr lang="en-US" sz="1500" dirty="0" smtClean="0"/>
              <a:t> </a:t>
            </a:r>
            <a:r>
              <a:rPr lang="en-US" sz="1500" dirty="0" err="1" smtClean="0"/>
              <a:t>rezultata</a:t>
            </a:r>
            <a:r>
              <a:rPr lang="en-US" sz="1500" dirty="0" smtClean="0"/>
              <a:t> </a:t>
            </a:r>
            <a:r>
              <a:rPr lang="en-US" sz="1500" dirty="0" err="1" smtClean="0"/>
              <a:t>studija</a:t>
            </a:r>
            <a:r>
              <a:rPr lang="en-US" sz="1500" dirty="0" smtClean="0"/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500" dirty="0" err="1" smtClean="0"/>
              <a:t>Pregled</a:t>
            </a:r>
            <a:r>
              <a:rPr lang="en-US" sz="1500" dirty="0" smtClean="0"/>
              <a:t> </a:t>
            </a:r>
            <a:r>
              <a:rPr lang="en-US" sz="1500" dirty="0" err="1" smtClean="0"/>
              <a:t>izvještaja</a:t>
            </a:r>
            <a:r>
              <a:rPr lang="en-US" sz="1500" dirty="0" smtClean="0"/>
              <a:t> o </a:t>
            </a:r>
            <a:r>
              <a:rPr lang="en-US" sz="1500" dirty="0" err="1" smtClean="0"/>
              <a:t>predmetu</a:t>
            </a:r>
            <a:r>
              <a:rPr lang="en-US" sz="1500" dirty="0" smtClean="0"/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500" dirty="0" err="1" smtClean="0"/>
              <a:t>Ažuriranje</a:t>
            </a:r>
            <a:r>
              <a:rPr lang="en-US" sz="1500" dirty="0" smtClean="0"/>
              <a:t> </a:t>
            </a:r>
            <a:r>
              <a:rPr lang="en-US" sz="1500" dirty="0" err="1" smtClean="0"/>
              <a:t>ličnih</a:t>
            </a:r>
            <a:r>
              <a:rPr lang="en-US" sz="1500" dirty="0" smtClean="0"/>
              <a:t> </a:t>
            </a:r>
            <a:r>
              <a:rPr lang="en-US" sz="1500" dirty="0" err="1" smtClean="0"/>
              <a:t>podataka</a:t>
            </a:r>
            <a:r>
              <a:rPr lang="en-US" sz="1500" dirty="0" smtClean="0"/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500" dirty="0" err="1" smtClean="0"/>
              <a:t>Ažuriranje</a:t>
            </a:r>
            <a:r>
              <a:rPr lang="en-US" sz="1500" dirty="0" smtClean="0"/>
              <a:t> </a:t>
            </a:r>
            <a:r>
              <a:rPr lang="en-US" sz="1500" dirty="0" err="1" smtClean="0"/>
              <a:t>podataka</a:t>
            </a:r>
            <a:r>
              <a:rPr lang="en-US" sz="1500" dirty="0" smtClean="0"/>
              <a:t> </a:t>
            </a:r>
            <a:r>
              <a:rPr lang="en-US" sz="1500" dirty="0" err="1" smtClean="0"/>
              <a:t>sistema</a:t>
            </a:r>
            <a:r>
              <a:rPr lang="en-US" sz="1500" dirty="0" smtClean="0"/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500" dirty="0" err="1" smtClean="0"/>
              <a:t>Prikaz</a:t>
            </a:r>
            <a:r>
              <a:rPr lang="en-US" sz="1500" dirty="0" smtClean="0"/>
              <a:t> </a:t>
            </a:r>
            <a:r>
              <a:rPr lang="en-US" sz="1500" dirty="0" err="1" smtClean="0"/>
              <a:t>statusa</a:t>
            </a:r>
            <a:r>
              <a:rPr lang="en-US" sz="1500" dirty="0" smtClean="0"/>
              <a:t> </a:t>
            </a:r>
            <a:r>
              <a:rPr lang="en-US" sz="1500" dirty="0" err="1" smtClean="0"/>
              <a:t>predmeta</a:t>
            </a:r>
            <a:r>
              <a:rPr lang="en-US" sz="1500" dirty="0" smtClean="0"/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500" dirty="0" err="1" smtClean="0"/>
              <a:t>Podnošenje</a:t>
            </a:r>
            <a:r>
              <a:rPr lang="en-US" sz="1500" dirty="0" smtClean="0"/>
              <a:t> </a:t>
            </a:r>
            <a:r>
              <a:rPr lang="en-US" sz="1500" dirty="0" err="1" smtClean="0"/>
              <a:t>zahtjeva</a:t>
            </a:r>
            <a:r>
              <a:rPr lang="en-US" sz="1500" dirty="0" smtClean="0"/>
              <a:t> </a:t>
            </a:r>
            <a:r>
              <a:rPr lang="en-US" sz="1500" dirty="0" err="1" smtClean="0"/>
              <a:t>za</a:t>
            </a:r>
            <a:r>
              <a:rPr lang="en-US" sz="1500" dirty="0" smtClean="0"/>
              <a:t> </a:t>
            </a:r>
            <a:r>
              <a:rPr lang="en-US" sz="1500" dirty="0" err="1" smtClean="0"/>
              <a:t>ovjerenim</a:t>
            </a:r>
            <a:r>
              <a:rPr lang="en-US" sz="1500" dirty="0" smtClean="0"/>
              <a:t> </a:t>
            </a:r>
            <a:r>
              <a:rPr lang="en-US" sz="1500" dirty="0" err="1" smtClean="0"/>
              <a:t>uvjerenjem</a:t>
            </a:r>
            <a:endParaRPr lang="en-US" sz="15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1500" dirty="0" err="1" smtClean="0"/>
              <a:t>Prijava</a:t>
            </a:r>
            <a:r>
              <a:rPr lang="en-US" sz="1500" dirty="0" smtClean="0"/>
              <a:t> </a:t>
            </a:r>
            <a:r>
              <a:rPr lang="en-US" sz="1500" dirty="0" err="1" smtClean="0"/>
              <a:t>ispita</a:t>
            </a:r>
            <a:endParaRPr sz="1500" dirty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Specifikacija projekta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2" y="4636500"/>
            <a:ext cx="1487399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336" y="28246"/>
            <a:ext cx="649927" cy="60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0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2209801" y="-1971"/>
            <a:ext cx="7002797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Dijagram</a:t>
            </a:r>
            <a:r>
              <a:rPr lang="en-US" dirty="0" smtClean="0">
                <a:solidFill>
                  <a:schemeClr val="accent5"/>
                </a:solidFill>
              </a:rPr>
              <a:t> i </a:t>
            </a:r>
            <a:r>
              <a:rPr lang="en-US" dirty="0" err="1" smtClean="0">
                <a:solidFill>
                  <a:schemeClr val="accent5"/>
                </a:solidFill>
              </a:rPr>
              <a:t>scenariji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slučajeva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upotrebe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2" y="4636500"/>
            <a:ext cx="1487399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582273"/>
            <a:ext cx="5146243" cy="4526280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336" y="28246"/>
            <a:ext cx="649927" cy="60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2209801" y="0"/>
            <a:ext cx="7002797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Dijagrami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aktivnosti</a:t>
            </a:r>
            <a:r>
              <a:rPr lang="en-US" dirty="0" smtClean="0">
                <a:solidFill>
                  <a:schemeClr val="accent5"/>
                </a:solidFill>
              </a:rPr>
              <a:t> – </a:t>
            </a:r>
            <a:r>
              <a:rPr lang="en-US" dirty="0" err="1" smtClean="0">
                <a:solidFill>
                  <a:schemeClr val="accent5"/>
                </a:solidFill>
              </a:rPr>
              <a:t>Ažuriranje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korisničkih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podataka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2" y="4636500"/>
            <a:ext cx="1487399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90" y="742950"/>
            <a:ext cx="7375109" cy="37338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336" y="28246"/>
            <a:ext cx="649927" cy="60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31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2" y="4636500"/>
            <a:ext cx="1487399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590550"/>
            <a:ext cx="3505201" cy="3867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590550"/>
            <a:ext cx="5668889" cy="3867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>
                <a:solidFill>
                  <a:schemeClr val="accent5"/>
                </a:solidFill>
                <a:latin typeface="Roboto Condensed" charset="0"/>
                <a:ea typeface="Roboto Condensed" charset="0"/>
              </a:rPr>
              <a:t>Prototipi korisničkih interfejsa</a:t>
            </a:r>
            <a:endParaRPr lang="en-US" sz="2000" b="1" dirty="0">
              <a:latin typeface="Roboto Condensed" charset="0"/>
              <a:ea typeface="Roboto Condense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4591663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Login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Roboto Condensed" charset="0"/>
              <a:ea typeface="Roboto Condense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4591663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Studentska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početna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stranica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Roboto Condensed" charset="0"/>
              <a:ea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97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2" y="4636500"/>
            <a:ext cx="1487399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7"/>
          <a:stretch/>
        </p:blipFill>
        <p:spPr>
          <a:xfrm>
            <a:off x="-26802" y="533460"/>
            <a:ext cx="4572000" cy="41865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688" y="533460"/>
            <a:ext cx="4609312" cy="41865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>
                <a:solidFill>
                  <a:schemeClr val="accent5"/>
                </a:solidFill>
                <a:latin typeface="Roboto Condensed" charset="0"/>
                <a:ea typeface="Roboto Condensed" charset="0"/>
              </a:rPr>
              <a:t>Prototipi korisničkih interfejsa</a:t>
            </a:r>
            <a:endParaRPr lang="en-US" sz="2000" b="1" dirty="0">
              <a:latin typeface="Roboto Condensed" charset="0"/>
              <a:ea typeface="Roboto Condense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4722489"/>
            <a:ext cx="241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Prikaz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ličnih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podataka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studenta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Roboto Condensed" charset="0"/>
              <a:ea typeface="Roboto Condense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4723934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Podnošenje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zahtjeva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za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uvjerenja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Roboto Condensed" charset="0"/>
              <a:ea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63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2" y="4636500"/>
            <a:ext cx="1487399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60"/>
            <a:ext cx="4572000" cy="4160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5" r="-966"/>
          <a:stretch/>
        </p:blipFill>
        <p:spPr>
          <a:xfrm>
            <a:off x="4572000" y="533460"/>
            <a:ext cx="4648200" cy="4160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>
                <a:solidFill>
                  <a:schemeClr val="accent5"/>
                </a:solidFill>
                <a:latin typeface="Roboto Condensed" charset="0"/>
                <a:ea typeface="Roboto Condensed" charset="0"/>
              </a:rPr>
              <a:t>Prototipi korisničkih interfejsa</a:t>
            </a:r>
            <a:endParaRPr lang="en-US" sz="2000" b="1" dirty="0">
              <a:latin typeface="Roboto Condensed" charset="0"/>
              <a:ea typeface="Roboto Condense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4249" y="4781550"/>
            <a:ext cx="191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Prikaz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statusa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predmeta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Roboto Condensed" charset="0"/>
              <a:ea typeface="Roboto Condense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3006" y="4776688"/>
            <a:ext cx="191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Pregled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rezultata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studija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Roboto Condensed" charset="0"/>
              <a:ea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3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2" y="4636500"/>
            <a:ext cx="1487399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27" y="543839"/>
            <a:ext cx="4572000" cy="464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43839"/>
            <a:ext cx="4599327" cy="3169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9800" y="13335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>
                <a:solidFill>
                  <a:schemeClr val="accent5"/>
                </a:solidFill>
                <a:latin typeface="Roboto Condensed" charset="0"/>
                <a:ea typeface="Roboto Condensed" charset="0"/>
              </a:rPr>
              <a:t>Prototipi korisničkih interfejsa</a:t>
            </a:r>
            <a:endParaRPr lang="en-US" sz="2000" b="1" dirty="0">
              <a:latin typeface="Roboto Condensed" charset="0"/>
              <a:ea typeface="Roboto Condense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3790950"/>
            <a:ext cx="30283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Početne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stranice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</a:p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1.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N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astavnika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  <a:latin typeface="Roboto Condensed" charset="0"/>
              <a:ea typeface="Roboto Condensed" charset="0"/>
            </a:endParaRPr>
          </a:p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2.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Osobe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zaposlene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u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studentskoj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 Condensed" charset="0"/>
                <a:ea typeface="Roboto Condensed" charset="0"/>
              </a:rPr>
              <a:t>službi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Roboto Condensed" charset="0"/>
              <a:ea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19779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582</Words>
  <Application>Microsoft Office PowerPoint</Application>
  <PresentationFormat>On-screen Show (16:9)</PresentationFormat>
  <Paragraphs>93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Wingdings</vt:lpstr>
      <vt:lpstr>Roboto Condensed</vt:lpstr>
      <vt:lpstr>Times New Roman</vt:lpstr>
      <vt:lpstr>Roboto Condensed Light</vt:lpstr>
      <vt:lpstr>Arvo</vt:lpstr>
      <vt:lpstr>Calibri</vt:lpstr>
      <vt:lpstr>Salerio template</vt:lpstr>
      <vt:lpstr>Studentski informacioni sistem</vt:lpstr>
      <vt:lpstr>Specifikacija projekta</vt:lpstr>
      <vt:lpstr>Specifikacija projekta</vt:lpstr>
      <vt:lpstr>Dijagram i scenariji slučajeva upotrebe </vt:lpstr>
      <vt:lpstr>Dijagrami aktivnosti – Ažuriranje korisničkih podataka</vt:lpstr>
      <vt:lpstr>PowerPoint Presentation</vt:lpstr>
      <vt:lpstr>PowerPoint Presentation</vt:lpstr>
      <vt:lpstr>PowerPoint Presentation</vt:lpstr>
      <vt:lpstr>PowerPoint Presentation</vt:lpstr>
      <vt:lpstr>Dijagram klasa</vt:lpstr>
      <vt:lpstr>SOLID principi</vt:lpstr>
      <vt:lpstr>MVC dijagram klasa</vt:lpstr>
      <vt:lpstr>Strukturalni patterni</vt:lpstr>
      <vt:lpstr>Dijagram sekvence</vt:lpstr>
      <vt:lpstr>Entity Relationship Dijagram (ERD)</vt:lpstr>
      <vt:lpstr>Kreacijski patterni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Studentski informacioni sistem</dc:title>
  <dc:creator>Korisnik</dc:creator>
  <cp:lastModifiedBy>Korisnik</cp:lastModifiedBy>
  <cp:revision>37</cp:revision>
  <dcterms:modified xsi:type="dcterms:W3CDTF">2023-06-06T21:18:33Z</dcterms:modified>
</cp:coreProperties>
</file>