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8" r:id="rId3"/>
    <p:sldId id="262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769"/>
    <p:restoredTop sz="94737"/>
  </p:normalViewPr>
  <p:slideViewPr>
    <p:cSldViewPr snapToGrid="0" snapToObjects="1" showGuides="1">
      <p:cViewPr varScale="1">
        <p:scale>
          <a:sx n="82" d="100"/>
          <a:sy n="82" d="100"/>
        </p:scale>
        <p:origin x="424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E4D86-6237-5F43-8C61-E9AFB6E0EEAA}" type="datetimeFigureOut">
              <a:rPr lang="en-US" smtClean="0"/>
              <a:t>2/19/20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387A3-CD72-B14A-8C33-615943473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000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E4D86-6237-5F43-8C61-E9AFB6E0EEAA}" type="datetimeFigureOut">
              <a:rPr lang="en-US" smtClean="0"/>
              <a:t>2/19/20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387A3-CD72-B14A-8C33-615943473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842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E4D86-6237-5F43-8C61-E9AFB6E0EEAA}" type="datetimeFigureOut">
              <a:rPr lang="en-US" smtClean="0"/>
              <a:t>2/19/20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387A3-CD72-B14A-8C33-615943473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178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E4D86-6237-5F43-8C61-E9AFB6E0EEAA}" type="datetimeFigureOut">
              <a:rPr lang="en-US" smtClean="0"/>
              <a:t>2/19/20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387A3-CD72-B14A-8C33-615943473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309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E4D86-6237-5F43-8C61-E9AFB6E0EEAA}" type="datetimeFigureOut">
              <a:rPr lang="en-US" smtClean="0"/>
              <a:t>2/19/20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387A3-CD72-B14A-8C33-615943473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721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E4D86-6237-5F43-8C61-E9AFB6E0EEAA}" type="datetimeFigureOut">
              <a:rPr lang="en-US" smtClean="0"/>
              <a:t>2/19/20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387A3-CD72-B14A-8C33-615943473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044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E4D86-6237-5F43-8C61-E9AFB6E0EEAA}" type="datetimeFigureOut">
              <a:rPr lang="en-US" smtClean="0"/>
              <a:t>2/19/20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387A3-CD72-B14A-8C33-615943473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109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E4D86-6237-5F43-8C61-E9AFB6E0EEAA}" type="datetimeFigureOut">
              <a:rPr lang="en-US" smtClean="0"/>
              <a:t>2/19/20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387A3-CD72-B14A-8C33-615943473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488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E4D86-6237-5F43-8C61-E9AFB6E0EEAA}" type="datetimeFigureOut">
              <a:rPr lang="en-US" smtClean="0"/>
              <a:t>2/19/20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387A3-CD72-B14A-8C33-615943473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477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E4D86-6237-5F43-8C61-E9AFB6E0EEAA}" type="datetimeFigureOut">
              <a:rPr lang="en-US" smtClean="0"/>
              <a:t>2/19/20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387A3-CD72-B14A-8C33-615943473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505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E4D86-6237-5F43-8C61-E9AFB6E0EEAA}" type="datetimeFigureOut">
              <a:rPr lang="en-US" smtClean="0"/>
              <a:t>2/19/20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387A3-CD72-B14A-8C33-615943473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477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4E4D86-6237-5F43-8C61-E9AFB6E0EEAA}" type="datetimeFigureOut">
              <a:rPr lang="en-US" smtClean="0"/>
              <a:t>2/19/20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387A3-CD72-B14A-8C33-615943473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117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038864" y="0"/>
            <a:ext cx="56790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Run 11637 </a:t>
            </a:r>
            <a:r>
              <a:rPr lang="mr-IN" sz="3600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–</a:t>
            </a:r>
            <a:r>
              <a:rPr lang="en-US" sz="3600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 RTPC Proton Analysis</a:t>
            </a:r>
            <a:endParaRPr lang="en-US" sz="3600" dirty="0"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629022" y="658688"/>
                <a:ext cx="8498737" cy="4135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>
                    <a:latin typeface="Abadi MT Condensed Light" charset="0"/>
                    <a:ea typeface="Abadi MT Condensed Light" charset="0"/>
                    <a:cs typeface="Abadi MT Condensed Light" charset="0"/>
                  </a:rPr>
                  <a:t>Cuts</a:t>
                </a:r>
                <a:r>
                  <a:rPr lang="en-US" sz="2000" dirty="0" smtClean="0">
                    <a:latin typeface="Abadi MT Condensed Light" charset="0"/>
                    <a:ea typeface="Abadi MT Condensed Light" charset="0"/>
                    <a:cs typeface="Abadi MT Condensed Light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charset="0"/>
                        <a:ea typeface="Abadi MT Condensed Light" charset="0"/>
                        <a:cs typeface="Abadi MT Condensed Light" charset="0"/>
                      </a:rPr>
                      <m:t>0.05 </m:t>
                    </m:r>
                    <m:r>
                      <a:rPr lang="en-US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≤ </m:t>
                    </m:r>
                    <m:sSup>
                      <m:sSupPr>
                        <m:ctrlP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𝑄</m:t>
                        </m:r>
                      </m:e>
                      <m:sup>
                        <m: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</m:sup>
                    </m:sSup>
                    <m:r>
                      <a:rPr lang="en-US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≤0.1</m:t>
                    </m:r>
                  </m:oMath>
                </a14:m>
                <a:r>
                  <a:rPr lang="en-US" sz="2000" dirty="0" smtClean="0">
                    <a:latin typeface="Abadi MT Condensed Light" charset="0"/>
                    <a:ea typeface="Abadi MT Condensed Light" charset="0"/>
                    <a:cs typeface="Abadi MT Condensed Light" charset="0"/>
                  </a:rPr>
                  <a:t>GeV</a:t>
                </a:r>
                <a:r>
                  <a:rPr lang="en-US" sz="2000" baseline="30000" dirty="0" smtClean="0">
                    <a:latin typeface="Abadi MT Condensed Light" charset="0"/>
                    <a:ea typeface="Abadi MT Condensed Light" charset="0"/>
                    <a:cs typeface="Abadi MT Condensed Light" charset="0"/>
                  </a:rPr>
                  <a:t>2</a:t>
                </a:r>
                <a:r>
                  <a:rPr lang="en-US" sz="2000" dirty="0" smtClean="0">
                    <a:latin typeface="Abadi MT Condensed Light" charset="0"/>
                    <a:ea typeface="Abadi MT Condensed Light" charset="0"/>
                    <a:cs typeface="Abadi MT Condensed Light" charset="0"/>
                  </a:rPr>
                  <a:t>/c</a:t>
                </a:r>
                <a:r>
                  <a:rPr lang="en-US" sz="2000" baseline="30000" dirty="0" smtClean="0">
                    <a:latin typeface="Abadi MT Condensed Light" charset="0"/>
                    <a:ea typeface="Abadi MT Condensed Light" charset="0"/>
                    <a:cs typeface="Abadi MT Condensed Light" charset="0"/>
                  </a:rPr>
                  <a:t>2</a:t>
                </a:r>
                <a:r>
                  <a:rPr lang="en-US" sz="2000" dirty="0" smtClean="0">
                    <a:latin typeface="Abadi MT Condensed Light" charset="0"/>
                    <a:ea typeface="Abadi MT Condensed Light" charset="0"/>
                    <a:cs typeface="Abadi MT Condensed Light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charset="0"/>
                        <a:ea typeface="Abadi MT Condensed Light" charset="0"/>
                        <a:cs typeface="Abadi MT Condensed Light" charset="0"/>
                      </a:rPr>
                      <m:t>0.85 </m:t>
                    </m:r>
                    <m:r>
                      <a:rPr lang="en-US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≤</m:t>
                    </m:r>
                    <m:r>
                      <a:rPr lang="en-US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𝑊</m:t>
                    </m:r>
                    <m:r>
                      <a:rPr lang="en-US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≤1.05</m:t>
                    </m:r>
                  </m:oMath>
                </a14:m>
                <a:r>
                  <a:rPr lang="en-US" sz="2000" dirty="0" smtClean="0">
                    <a:latin typeface="Abadi MT Condensed Light" charset="0"/>
                    <a:ea typeface="Abadi MT Condensed Light" charset="0"/>
                    <a:cs typeface="Abadi MT Condensed Light" charset="0"/>
                  </a:rPr>
                  <a:t> GeV/c</a:t>
                </a:r>
                <a:r>
                  <a:rPr lang="en-US" sz="2000" baseline="30000" dirty="0" smtClean="0">
                    <a:latin typeface="Abadi MT Condensed Light" charset="0"/>
                    <a:ea typeface="Abadi MT Condensed Light" charset="0"/>
                    <a:cs typeface="Abadi MT Condensed Light" charset="0"/>
                  </a:rPr>
                  <a:t>2</a:t>
                </a:r>
                <a:r>
                  <a:rPr lang="en-US" sz="2000" dirty="0" smtClean="0">
                    <a:latin typeface="Abadi MT Condensed Light" charset="0"/>
                    <a:ea typeface="Abadi MT Condensed Light" charset="0"/>
                    <a:cs typeface="Abadi MT Condensed Light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charset="0"/>
                        <a:ea typeface="Abadi MT Condensed Light" charset="0"/>
                        <a:cs typeface="Abadi MT Condensed Light" charset="0"/>
                      </a:rPr>
                      <m:t>−20 </m:t>
                    </m:r>
                    <m:r>
                      <a:rPr lang="en-US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≤</m:t>
                    </m:r>
                    <m:sSub>
                      <m:sSubPr>
                        <m:ctrlP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𝑧</m:t>
                        </m:r>
                        <m: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−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</m:t>
                        </m:r>
                      </m:sub>
                    </m:sSub>
                    <m:r>
                      <a:rPr lang="en-US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≤15</m:t>
                    </m:r>
                  </m:oMath>
                </a14:m>
                <a:r>
                  <a:rPr lang="en-US" sz="2000" dirty="0" smtClean="0">
                    <a:latin typeface="Abadi MT Condensed Light" charset="0"/>
                    <a:ea typeface="Abadi MT Condensed Light" charset="0"/>
                    <a:cs typeface="Abadi MT Condensed Light" charset="0"/>
                  </a:rPr>
                  <a:t>cm </a:t>
                </a:r>
                <a:endParaRPr lang="en-US" sz="2000" dirty="0">
                  <a:latin typeface="Abadi MT Condensed Light" charset="0"/>
                  <a:ea typeface="Abadi MT Condensed Light" charset="0"/>
                  <a:cs typeface="Abadi MT Condensed Light" charset="0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022" y="658688"/>
                <a:ext cx="8498737" cy="413511"/>
              </a:xfrm>
              <a:prstGeom prst="rect">
                <a:avLst/>
              </a:prstGeom>
              <a:blipFill rotWithShape="0">
                <a:blip r:embed="rId3"/>
                <a:stretch>
                  <a:fillRect l="-717" t="-94118" b="-1191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231900"/>
            <a:ext cx="9144000" cy="439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329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038864" y="0"/>
            <a:ext cx="56790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Run 11637 </a:t>
            </a:r>
            <a:r>
              <a:rPr lang="mr-IN" sz="3600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–</a:t>
            </a:r>
            <a:r>
              <a:rPr lang="en-US" sz="3600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 RTPC Proton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29022" y="646331"/>
                <a:ext cx="8498737" cy="4135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>
                    <a:latin typeface="Abadi MT Condensed Light" charset="0"/>
                    <a:ea typeface="Abadi MT Condensed Light" charset="0"/>
                    <a:cs typeface="Abadi MT Condensed Light" charset="0"/>
                  </a:rPr>
                  <a:t>Cuts</a:t>
                </a:r>
                <a:r>
                  <a:rPr lang="en-US" sz="2000" dirty="0" smtClean="0">
                    <a:latin typeface="Abadi MT Condensed Light" charset="0"/>
                    <a:ea typeface="Abadi MT Condensed Light" charset="0"/>
                    <a:cs typeface="Abadi MT Condensed Light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charset="0"/>
                        <a:ea typeface="Abadi MT Condensed Light" charset="0"/>
                        <a:cs typeface="Abadi MT Condensed Light" charset="0"/>
                      </a:rPr>
                      <m:t>0.05 </m:t>
                    </m:r>
                    <m:r>
                      <a:rPr lang="en-US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≤ </m:t>
                    </m:r>
                    <m:sSup>
                      <m:sSupPr>
                        <m:ctrlP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𝑄</m:t>
                        </m:r>
                      </m:e>
                      <m:sup>
                        <m: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</m:sup>
                    </m:sSup>
                    <m:r>
                      <a:rPr lang="en-US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≤0.1</m:t>
                    </m:r>
                  </m:oMath>
                </a14:m>
                <a:r>
                  <a:rPr lang="en-US" sz="2000" dirty="0" smtClean="0">
                    <a:latin typeface="Abadi MT Condensed Light" charset="0"/>
                    <a:ea typeface="Abadi MT Condensed Light" charset="0"/>
                    <a:cs typeface="Abadi MT Condensed Light" charset="0"/>
                  </a:rPr>
                  <a:t>GeV</a:t>
                </a:r>
                <a:r>
                  <a:rPr lang="en-US" sz="2000" baseline="30000" dirty="0" smtClean="0">
                    <a:latin typeface="Abadi MT Condensed Light" charset="0"/>
                    <a:ea typeface="Abadi MT Condensed Light" charset="0"/>
                    <a:cs typeface="Abadi MT Condensed Light" charset="0"/>
                  </a:rPr>
                  <a:t>2</a:t>
                </a:r>
                <a:r>
                  <a:rPr lang="en-US" sz="2000" dirty="0" smtClean="0">
                    <a:latin typeface="Abadi MT Condensed Light" charset="0"/>
                    <a:ea typeface="Abadi MT Condensed Light" charset="0"/>
                    <a:cs typeface="Abadi MT Condensed Light" charset="0"/>
                  </a:rPr>
                  <a:t>/c</a:t>
                </a:r>
                <a:r>
                  <a:rPr lang="en-US" sz="2000" baseline="30000" dirty="0" smtClean="0">
                    <a:latin typeface="Abadi MT Condensed Light" charset="0"/>
                    <a:ea typeface="Abadi MT Condensed Light" charset="0"/>
                    <a:cs typeface="Abadi MT Condensed Light" charset="0"/>
                  </a:rPr>
                  <a:t>2</a:t>
                </a:r>
                <a:r>
                  <a:rPr lang="en-US" sz="2000" dirty="0" smtClean="0">
                    <a:latin typeface="Abadi MT Condensed Light" charset="0"/>
                    <a:ea typeface="Abadi MT Condensed Light" charset="0"/>
                    <a:cs typeface="Abadi MT Condensed Light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charset="0"/>
                        <a:ea typeface="Abadi MT Condensed Light" charset="0"/>
                        <a:cs typeface="Abadi MT Condensed Light" charset="0"/>
                      </a:rPr>
                      <m:t>0.85 </m:t>
                    </m:r>
                    <m:r>
                      <a:rPr lang="en-US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≤</m:t>
                    </m:r>
                    <m:r>
                      <a:rPr lang="en-US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𝑊</m:t>
                    </m:r>
                    <m:r>
                      <a:rPr lang="en-US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≤1.05</m:t>
                    </m:r>
                  </m:oMath>
                </a14:m>
                <a:r>
                  <a:rPr lang="en-US" sz="2000" dirty="0" smtClean="0">
                    <a:latin typeface="Abadi MT Condensed Light" charset="0"/>
                    <a:ea typeface="Abadi MT Condensed Light" charset="0"/>
                    <a:cs typeface="Abadi MT Condensed Light" charset="0"/>
                  </a:rPr>
                  <a:t> GeV/c</a:t>
                </a:r>
                <a:r>
                  <a:rPr lang="en-US" sz="2000" baseline="30000" dirty="0" smtClean="0">
                    <a:latin typeface="Abadi MT Condensed Light" charset="0"/>
                    <a:ea typeface="Abadi MT Condensed Light" charset="0"/>
                    <a:cs typeface="Abadi MT Condensed Light" charset="0"/>
                  </a:rPr>
                  <a:t>2</a:t>
                </a:r>
                <a:r>
                  <a:rPr lang="en-US" sz="2000" dirty="0" smtClean="0">
                    <a:latin typeface="Abadi MT Condensed Light" charset="0"/>
                    <a:ea typeface="Abadi MT Condensed Light" charset="0"/>
                    <a:cs typeface="Abadi MT Condensed Light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charset="0"/>
                        <a:ea typeface="Abadi MT Condensed Light" charset="0"/>
                        <a:cs typeface="Abadi MT Condensed Light" charset="0"/>
                      </a:rPr>
                      <m:t>−20 </m:t>
                    </m:r>
                    <m:r>
                      <a:rPr lang="en-US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≤</m:t>
                    </m:r>
                    <m:sSub>
                      <m:sSubPr>
                        <m:ctrlP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𝑧</m:t>
                        </m:r>
                        <m: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−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</m:t>
                        </m:r>
                      </m:sub>
                    </m:sSub>
                    <m:r>
                      <a:rPr lang="en-US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≤15</m:t>
                    </m:r>
                  </m:oMath>
                </a14:m>
                <a:r>
                  <a:rPr lang="en-US" sz="2000" dirty="0" smtClean="0">
                    <a:latin typeface="Abadi MT Condensed Light" charset="0"/>
                    <a:ea typeface="Abadi MT Condensed Light" charset="0"/>
                    <a:cs typeface="Abadi MT Condensed Light" charset="0"/>
                  </a:rPr>
                  <a:t>cm </a:t>
                </a:r>
                <a:endParaRPr lang="en-US" sz="2000" dirty="0">
                  <a:latin typeface="Abadi MT Condensed Light" charset="0"/>
                  <a:ea typeface="Abadi MT Condensed Light" charset="0"/>
                  <a:cs typeface="Abadi MT Condensed Light" charset="0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022" y="646331"/>
                <a:ext cx="8498737" cy="413511"/>
              </a:xfrm>
              <a:prstGeom prst="rect">
                <a:avLst/>
              </a:prstGeom>
              <a:blipFill rotWithShape="0">
                <a:blip r:embed="rId2"/>
                <a:stretch>
                  <a:fillRect l="-717" t="-94118" b="-1191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6241" y="1454322"/>
            <a:ext cx="9144000" cy="439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010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038864" y="0"/>
            <a:ext cx="56790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Run 11637 </a:t>
            </a:r>
            <a:r>
              <a:rPr lang="mr-IN" sz="3600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–</a:t>
            </a:r>
            <a:r>
              <a:rPr lang="en-US" sz="3600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 RTPC Proton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29022" y="646331"/>
                <a:ext cx="8498737" cy="4135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>
                    <a:latin typeface="Abadi MT Condensed Light" charset="0"/>
                    <a:ea typeface="Abadi MT Condensed Light" charset="0"/>
                    <a:cs typeface="Abadi MT Condensed Light" charset="0"/>
                  </a:rPr>
                  <a:t>Cuts</a:t>
                </a:r>
                <a:r>
                  <a:rPr lang="en-US" sz="2000" dirty="0" smtClean="0">
                    <a:latin typeface="Abadi MT Condensed Light" charset="0"/>
                    <a:ea typeface="Abadi MT Condensed Light" charset="0"/>
                    <a:cs typeface="Abadi MT Condensed Light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charset="0"/>
                        <a:ea typeface="Abadi MT Condensed Light" charset="0"/>
                        <a:cs typeface="Abadi MT Condensed Light" charset="0"/>
                      </a:rPr>
                      <m:t>0.05 </m:t>
                    </m:r>
                    <m:r>
                      <a:rPr lang="en-US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≤ </m:t>
                    </m:r>
                    <m:sSup>
                      <m:sSupPr>
                        <m:ctrlP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𝑄</m:t>
                        </m:r>
                      </m:e>
                      <m:sup>
                        <m: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</m:sup>
                    </m:sSup>
                    <m:r>
                      <a:rPr lang="en-US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≤0.1</m:t>
                    </m:r>
                  </m:oMath>
                </a14:m>
                <a:r>
                  <a:rPr lang="en-US" sz="2000" dirty="0" smtClean="0">
                    <a:latin typeface="Abadi MT Condensed Light" charset="0"/>
                    <a:ea typeface="Abadi MT Condensed Light" charset="0"/>
                    <a:cs typeface="Abadi MT Condensed Light" charset="0"/>
                  </a:rPr>
                  <a:t>GeV</a:t>
                </a:r>
                <a:r>
                  <a:rPr lang="en-US" sz="2000" baseline="30000" dirty="0" smtClean="0">
                    <a:latin typeface="Abadi MT Condensed Light" charset="0"/>
                    <a:ea typeface="Abadi MT Condensed Light" charset="0"/>
                    <a:cs typeface="Abadi MT Condensed Light" charset="0"/>
                  </a:rPr>
                  <a:t>2</a:t>
                </a:r>
                <a:r>
                  <a:rPr lang="en-US" sz="2000" dirty="0" smtClean="0">
                    <a:latin typeface="Abadi MT Condensed Light" charset="0"/>
                    <a:ea typeface="Abadi MT Condensed Light" charset="0"/>
                    <a:cs typeface="Abadi MT Condensed Light" charset="0"/>
                  </a:rPr>
                  <a:t>/c</a:t>
                </a:r>
                <a:r>
                  <a:rPr lang="en-US" sz="2000" baseline="30000" dirty="0" smtClean="0">
                    <a:latin typeface="Abadi MT Condensed Light" charset="0"/>
                    <a:ea typeface="Abadi MT Condensed Light" charset="0"/>
                    <a:cs typeface="Abadi MT Condensed Light" charset="0"/>
                  </a:rPr>
                  <a:t>2</a:t>
                </a:r>
                <a:r>
                  <a:rPr lang="en-US" sz="2000" dirty="0" smtClean="0">
                    <a:latin typeface="Abadi MT Condensed Light" charset="0"/>
                    <a:ea typeface="Abadi MT Condensed Light" charset="0"/>
                    <a:cs typeface="Abadi MT Condensed Light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charset="0"/>
                        <a:ea typeface="Abadi MT Condensed Light" charset="0"/>
                        <a:cs typeface="Abadi MT Condensed Light" charset="0"/>
                      </a:rPr>
                      <m:t>0.85 </m:t>
                    </m:r>
                    <m:r>
                      <a:rPr lang="en-US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≤</m:t>
                    </m:r>
                    <m:r>
                      <a:rPr lang="en-US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𝑊</m:t>
                    </m:r>
                    <m:r>
                      <a:rPr lang="en-US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≤1.05</m:t>
                    </m:r>
                  </m:oMath>
                </a14:m>
                <a:r>
                  <a:rPr lang="en-US" sz="2000" dirty="0" smtClean="0">
                    <a:latin typeface="Abadi MT Condensed Light" charset="0"/>
                    <a:ea typeface="Abadi MT Condensed Light" charset="0"/>
                    <a:cs typeface="Abadi MT Condensed Light" charset="0"/>
                  </a:rPr>
                  <a:t> GeV/c</a:t>
                </a:r>
                <a:r>
                  <a:rPr lang="en-US" sz="2000" baseline="30000" dirty="0" smtClean="0">
                    <a:latin typeface="Abadi MT Condensed Light" charset="0"/>
                    <a:ea typeface="Abadi MT Condensed Light" charset="0"/>
                    <a:cs typeface="Abadi MT Condensed Light" charset="0"/>
                  </a:rPr>
                  <a:t>2</a:t>
                </a:r>
                <a:r>
                  <a:rPr lang="en-US" sz="2000" dirty="0" smtClean="0">
                    <a:latin typeface="Abadi MT Condensed Light" charset="0"/>
                    <a:ea typeface="Abadi MT Condensed Light" charset="0"/>
                    <a:cs typeface="Abadi MT Condensed Light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charset="0"/>
                        <a:ea typeface="Abadi MT Condensed Light" charset="0"/>
                        <a:cs typeface="Abadi MT Condensed Light" charset="0"/>
                      </a:rPr>
                      <m:t>−20 </m:t>
                    </m:r>
                    <m:r>
                      <a:rPr lang="en-US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≤</m:t>
                    </m:r>
                    <m:sSub>
                      <m:sSubPr>
                        <m:ctrlP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𝑧</m:t>
                        </m:r>
                        <m: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−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</m:t>
                        </m:r>
                      </m:sub>
                    </m:sSub>
                    <m:r>
                      <a:rPr lang="en-US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≤15</m:t>
                    </m:r>
                  </m:oMath>
                </a14:m>
                <a:r>
                  <a:rPr lang="en-US" sz="2000" dirty="0" smtClean="0">
                    <a:latin typeface="Abadi MT Condensed Light" charset="0"/>
                    <a:ea typeface="Abadi MT Condensed Light" charset="0"/>
                    <a:cs typeface="Abadi MT Condensed Light" charset="0"/>
                  </a:rPr>
                  <a:t>cm </a:t>
                </a:r>
                <a:endParaRPr lang="en-US" sz="2000" dirty="0">
                  <a:latin typeface="Abadi MT Condensed Light" charset="0"/>
                  <a:ea typeface="Abadi MT Condensed Light" charset="0"/>
                  <a:cs typeface="Abadi MT Condensed Light" charset="0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022" y="646331"/>
                <a:ext cx="8498737" cy="413511"/>
              </a:xfrm>
              <a:prstGeom prst="rect">
                <a:avLst/>
              </a:prstGeom>
              <a:blipFill rotWithShape="0">
                <a:blip r:embed="rId2"/>
                <a:stretch>
                  <a:fillRect l="-717" t="-94118" b="-1191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31900"/>
            <a:ext cx="9144000" cy="439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417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038864" y="0"/>
            <a:ext cx="56790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Run 11637 </a:t>
            </a:r>
            <a:r>
              <a:rPr lang="mr-IN" sz="3600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–</a:t>
            </a:r>
            <a:r>
              <a:rPr lang="en-US" sz="3600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 RTPC Proton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29022" y="646331"/>
                <a:ext cx="8498737" cy="4135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>
                    <a:latin typeface="Abadi MT Condensed Light" charset="0"/>
                    <a:ea typeface="Abadi MT Condensed Light" charset="0"/>
                    <a:cs typeface="Abadi MT Condensed Light" charset="0"/>
                  </a:rPr>
                  <a:t>Cuts</a:t>
                </a:r>
                <a:r>
                  <a:rPr lang="en-US" sz="2000" dirty="0" smtClean="0">
                    <a:latin typeface="Abadi MT Condensed Light" charset="0"/>
                    <a:ea typeface="Abadi MT Condensed Light" charset="0"/>
                    <a:cs typeface="Abadi MT Condensed Light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charset="0"/>
                        <a:ea typeface="Abadi MT Condensed Light" charset="0"/>
                        <a:cs typeface="Abadi MT Condensed Light" charset="0"/>
                      </a:rPr>
                      <m:t>0.05 </m:t>
                    </m:r>
                    <m:r>
                      <a:rPr lang="en-US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≤ </m:t>
                    </m:r>
                    <m:sSup>
                      <m:sSupPr>
                        <m:ctrlP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𝑄</m:t>
                        </m:r>
                      </m:e>
                      <m:sup>
                        <m: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</m:sup>
                    </m:sSup>
                    <m:r>
                      <a:rPr lang="en-US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≤0.1</m:t>
                    </m:r>
                  </m:oMath>
                </a14:m>
                <a:r>
                  <a:rPr lang="en-US" sz="2000" dirty="0" smtClean="0">
                    <a:latin typeface="Abadi MT Condensed Light" charset="0"/>
                    <a:ea typeface="Abadi MT Condensed Light" charset="0"/>
                    <a:cs typeface="Abadi MT Condensed Light" charset="0"/>
                  </a:rPr>
                  <a:t>GeV</a:t>
                </a:r>
                <a:r>
                  <a:rPr lang="en-US" sz="2000" baseline="30000" dirty="0" smtClean="0">
                    <a:latin typeface="Abadi MT Condensed Light" charset="0"/>
                    <a:ea typeface="Abadi MT Condensed Light" charset="0"/>
                    <a:cs typeface="Abadi MT Condensed Light" charset="0"/>
                  </a:rPr>
                  <a:t>2</a:t>
                </a:r>
                <a:r>
                  <a:rPr lang="en-US" sz="2000" dirty="0" smtClean="0">
                    <a:latin typeface="Abadi MT Condensed Light" charset="0"/>
                    <a:ea typeface="Abadi MT Condensed Light" charset="0"/>
                    <a:cs typeface="Abadi MT Condensed Light" charset="0"/>
                  </a:rPr>
                  <a:t>/c</a:t>
                </a:r>
                <a:r>
                  <a:rPr lang="en-US" sz="2000" baseline="30000" dirty="0" smtClean="0">
                    <a:latin typeface="Abadi MT Condensed Light" charset="0"/>
                    <a:ea typeface="Abadi MT Condensed Light" charset="0"/>
                    <a:cs typeface="Abadi MT Condensed Light" charset="0"/>
                  </a:rPr>
                  <a:t>2</a:t>
                </a:r>
                <a:r>
                  <a:rPr lang="en-US" sz="2000" dirty="0" smtClean="0">
                    <a:latin typeface="Abadi MT Condensed Light" charset="0"/>
                    <a:ea typeface="Abadi MT Condensed Light" charset="0"/>
                    <a:cs typeface="Abadi MT Condensed Light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charset="0"/>
                        <a:ea typeface="Abadi MT Condensed Light" charset="0"/>
                        <a:cs typeface="Abadi MT Condensed Light" charset="0"/>
                      </a:rPr>
                      <m:t>0.85 </m:t>
                    </m:r>
                    <m:r>
                      <a:rPr lang="en-US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≤</m:t>
                    </m:r>
                    <m:r>
                      <a:rPr lang="en-US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𝑊</m:t>
                    </m:r>
                    <m:r>
                      <a:rPr lang="en-US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≤1.05</m:t>
                    </m:r>
                  </m:oMath>
                </a14:m>
                <a:r>
                  <a:rPr lang="en-US" sz="2000" dirty="0" smtClean="0">
                    <a:latin typeface="Abadi MT Condensed Light" charset="0"/>
                    <a:ea typeface="Abadi MT Condensed Light" charset="0"/>
                    <a:cs typeface="Abadi MT Condensed Light" charset="0"/>
                  </a:rPr>
                  <a:t> GeV/c</a:t>
                </a:r>
                <a:r>
                  <a:rPr lang="en-US" sz="2000" baseline="30000" dirty="0" smtClean="0">
                    <a:latin typeface="Abadi MT Condensed Light" charset="0"/>
                    <a:ea typeface="Abadi MT Condensed Light" charset="0"/>
                    <a:cs typeface="Abadi MT Condensed Light" charset="0"/>
                  </a:rPr>
                  <a:t>2</a:t>
                </a:r>
                <a:r>
                  <a:rPr lang="en-US" sz="2000" dirty="0" smtClean="0">
                    <a:latin typeface="Abadi MT Condensed Light" charset="0"/>
                    <a:ea typeface="Abadi MT Condensed Light" charset="0"/>
                    <a:cs typeface="Abadi MT Condensed Light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charset="0"/>
                        <a:ea typeface="Abadi MT Condensed Light" charset="0"/>
                        <a:cs typeface="Abadi MT Condensed Light" charset="0"/>
                      </a:rPr>
                      <m:t>−20 </m:t>
                    </m:r>
                    <m:r>
                      <a:rPr lang="en-US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≤</m:t>
                    </m:r>
                    <m:sSub>
                      <m:sSubPr>
                        <m:ctrlP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𝑧</m:t>
                        </m:r>
                        <m: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−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</m:t>
                        </m:r>
                      </m:sub>
                    </m:sSub>
                    <m:r>
                      <a:rPr lang="en-US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≤15</m:t>
                    </m:r>
                  </m:oMath>
                </a14:m>
                <a:r>
                  <a:rPr lang="en-US" sz="2000" dirty="0" smtClean="0">
                    <a:latin typeface="Abadi MT Condensed Light" charset="0"/>
                    <a:ea typeface="Abadi MT Condensed Light" charset="0"/>
                    <a:cs typeface="Abadi MT Condensed Light" charset="0"/>
                  </a:rPr>
                  <a:t>cm </a:t>
                </a:r>
                <a:endParaRPr lang="en-US" sz="2000" dirty="0">
                  <a:latin typeface="Abadi MT Condensed Light" charset="0"/>
                  <a:ea typeface="Abadi MT Condensed Light" charset="0"/>
                  <a:cs typeface="Abadi MT Condensed Light" charset="0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022" y="646331"/>
                <a:ext cx="8498737" cy="413511"/>
              </a:xfrm>
              <a:prstGeom prst="rect">
                <a:avLst/>
              </a:prstGeom>
              <a:blipFill rotWithShape="0">
                <a:blip r:embed="rId2"/>
                <a:stretch>
                  <a:fillRect l="-717" t="-94118" b="-1191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31900"/>
            <a:ext cx="9144000" cy="439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3992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038864" y="0"/>
            <a:ext cx="56790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Run 11637 </a:t>
            </a:r>
            <a:r>
              <a:rPr lang="mr-IN" sz="3600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–</a:t>
            </a:r>
            <a:r>
              <a:rPr lang="en-US" sz="3600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 RTPC Proton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29022" y="646331"/>
                <a:ext cx="8498737" cy="4135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>
                    <a:latin typeface="Abadi MT Condensed Light" charset="0"/>
                    <a:ea typeface="Abadi MT Condensed Light" charset="0"/>
                    <a:cs typeface="Abadi MT Condensed Light" charset="0"/>
                  </a:rPr>
                  <a:t>Cuts</a:t>
                </a:r>
                <a:r>
                  <a:rPr lang="en-US" sz="2000" dirty="0" smtClean="0">
                    <a:latin typeface="Abadi MT Condensed Light" charset="0"/>
                    <a:ea typeface="Abadi MT Condensed Light" charset="0"/>
                    <a:cs typeface="Abadi MT Condensed Light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charset="0"/>
                        <a:ea typeface="Abadi MT Condensed Light" charset="0"/>
                        <a:cs typeface="Abadi MT Condensed Light" charset="0"/>
                      </a:rPr>
                      <m:t>0.05 </m:t>
                    </m:r>
                    <m:r>
                      <a:rPr lang="en-US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≤ </m:t>
                    </m:r>
                    <m:sSup>
                      <m:sSupPr>
                        <m:ctrlP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𝑄</m:t>
                        </m:r>
                      </m:e>
                      <m:sup>
                        <m: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</m:sup>
                    </m:sSup>
                    <m:r>
                      <a:rPr lang="en-US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≤0.1</m:t>
                    </m:r>
                  </m:oMath>
                </a14:m>
                <a:r>
                  <a:rPr lang="en-US" sz="2000" dirty="0" smtClean="0">
                    <a:latin typeface="Abadi MT Condensed Light" charset="0"/>
                    <a:ea typeface="Abadi MT Condensed Light" charset="0"/>
                    <a:cs typeface="Abadi MT Condensed Light" charset="0"/>
                  </a:rPr>
                  <a:t>GeV</a:t>
                </a:r>
                <a:r>
                  <a:rPr lang="en-US" sz="2000" baseline="30000" dirty="0" smtClean="0">
                    <a:latin typeface="Abadi MT Condensed Light" charset="0"/>
                    <a:ea typeface="Abadi MT Condensed Light" charset="0"/>
                    <a:cs typeface="Abadi MT Condensed Light" charset="0"/>
                  </a:rPr>
                  <a:t>2</a:t>
                </a:r>
                <a:r>
                  <a:rPr lang="en-US" sz="2000" dirty="0" smtClean="0">
                    <a:latin typeface="Abadi MT Condensed Light" charset="0"/>
                    <a:ea typeface="Abadi MT Condensed Light" charset="0"/>
                    <a:cs typeface="Abadi MT Condensed Light" charset="0"/>
                  </a:rPr>
                  <a:t>/c</a:t>
                </a:r>
                <a:r>
                  <a:rPr lang="en-US" sz="2000" baseline="30000" dirty="0" smtClean="0">
                    <a:latin typeface="Abadi MT Condensed Light" charset="0"/>
                    <a:ea typeface="Abadi MT Condensed Light" charset="0"/>
                    <a:cs typeface="Abadi MT Condensed Light" charset="0"/>
                  </a:rPr>
                  <a:t>2</a:t>
                </a:r>
                <a:r>
                  <a:rPr lang="en-US" sz="2000" dirty="0" smtClean="0">
                    <a:latin typeface="Abadi MT Condensed Light" charset="0"/>
                    <a:ea typeface="Abadi MT Condensed Light" charset="0"/>
                    <a:cs typeface="Abadi MT Condensed Light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charset="0"/>
                        <a:ea typeface="Abadi MT Condensed Light" charset="0"/>
                        <a:cs typeface="Abadi MT Condensed Light" charset="0"/>
                      </a:rPr>
                      <m:t>0.85 </m:t>
                    </m:r>
                    <m:r>
                      <a:rPr lang="en-US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≤</m:t>
                    </m:r>
                    <m:r>
                      <a:rPr lang="en-US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𝑊</m:t>
                    </m:r>
                    <m:r>
                      <a:rPr lang="en-US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≤1.05</m:t>
                    </m:r>
                  </m:oMath>
                </a14:m>
                <a:r>
                  <a:rPr lang="en-US" sz="2000" dirty="0" smtClean="0">
                    <a:latin typeface="Abadi MT Condensed Light" charset="0"/>
                    <a:ea typeface="Abadi MT Condensed Light" charset="0"/>
                    <a:cs typeface="Abadi MT Condensed Light" charset="0"/>
                  </a:rPr>
                  <a:t> GeV/c</a:t>
                </a:r>
                <a:r>
                  <a:rPr lang="en-US" sz="2000" baseline="30000" dirty="0" smtClean="0">
                    <a:latin typeface="Abadi MT Condensed Light" charset="0"/>
                    <a:ea typeface="Abadi MT Condensed Light" charset="0"/>
                    <a:cs typeface="Abadi MT Condensed Light" charset="0"/>
                  </a:rPr>
                  <a:t>2</a:t>
                </a:r>
                <a:r>
                  <a:rPr lang="en-US" sz="2000" dirty="0" smtClean="0">
                    <a:latin typeface="Abadi MT Condensed Light" charset="0"/>
                    <a:ea typeface="Abadi MT Condensed Light" charset="0"/>
                    <a:cs typeface="Abadi MT Condensed Light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charset="0"/>
                        <a:ea typeface="Abadi MT Condensed Light" charset="0"/>
                        <a:cs typeface="Abadi MT Condensed Light" charset="0"/>
                      </a:rPr>
                      <m:t>−20 </m:t>
                    </m:r>
                    <m:r>
                      <a:rPr lang="en-US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≤</m:t>
                    </m:r>
                    <m:sSub>
                      <m:sSubPr>
                        <m:ctrlP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𝑧</m:t>
                        </m:r>
                        <m: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−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</m:t>
                        </m:r>
                      </m:sub>
                    </m:sSub>
                    <m:r>
                      <a:rPr lang="en-US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≤15</m:t>
                    </m:r>
                  </m:oMath>
                </a14:m>
                <a:r>
                  <a:rPr lang="en-US" sz="2000" dirty="0" smtClean="0">
                    <a:latin typeface="Abadi MT Condensed Light" charset="0"/>
                    <a:ea typeface="Abadi MT Condensed Light" charset="0"/>
                    <a:cs typeface="Abadi MT Condensed Light" charset="0"/>
                  </a:rPr>
                  <a:t>cm </a:t>
                </a:r>
                <a:endParaRPr lang="en-US" sz="2000" dirty="0">
                  <a:latin typeface="Abadi MT Condensed Light" charset="0"/>
                  <a:ea typeface="Abadi MT Condensed Light" charset="0"/>
                  <a:cs typeface="Abadi MT Condensed Light" charset="0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022" y="646331"/>
                <a:ext cx="8498737" cy="413511"/>
              </a:xfrm>
              <a:prstGeom prst="rect">
                <a:avLst/>
              </a:prstGeom>
              <a:blipFill rotWithShape="0">
                <a:blip r:embed="rId2"/>
                <a:stretch>
                  <a:fillRect l="-717" t="-94118" b="-1191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07186"/>
            <a:ext cx="9144000" cy="439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0238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038864" y="0"/>
            <a:ext cx="56790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Run 11637 </a:t>
            </a:r>
            <a:r>
              <a:rPr lang="mr-IN" sz="3600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–</a:t>
            </a:r>
            <a:r>
              <a:rPr lang="en-US" sz="3600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 RTPC Proton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29022" y="646331"/>
                <a:ext cx="8498737" cy="4135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>
                    <a:latin typeface="Abadi MT Condensed Light" charset="0"/>
                    <a:ea typeface="Abadi MT Condensed Light" charset="0"/>
                    <a:cs typeface="Abadi MT Condensed Light" charset="0"/>
                  </a:rPr>
                  <a:t>Cuts</a:t>
                </a:r>
                <a:r>
                  <a:rPr lang="en-US" sz="2000" dirty="0" smtClean="0">
                    <a:latin typeface="Abadi MT Condensed Light" charset="0"/>
                    <a:ea typeface="Abadi MT Condensed Light" charset="0"/>
                    <a:cs typeface="Abadi MT Condensed Light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charset="0"/>
                        <a:ea typeface="Abadi MT Condensed Light" charset="0"/>
                        <a:cs typeface="Abadi MT Condensed Light" charset="0"/>
                      </a:rPr>
                      <m:t>0.05 </m:t>
                    </m:r>
                    <m:r>
                      <a:rPr lang="en-US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≤ </m:t>
                    </m:r>
                    <m:sSup>
                      <m:sSupPr>
                        <m:ctrlP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𝑄</m:t>
                        </m:r>
                      </m:e>
                      <m:sup>
                        <m: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</m:sup>
                    </m:sSup>
                    <m:r>
                      <a:rPr lang="en-US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≤0.1</m:t>
                    </m:r>
                  </m:oMath>
                </a14:m>
                <a:r>
                  <a:rPr lang="en-US" sz="2000" dirty="0" smtClean="0">
                    <a:latin typeface="Abadi MT Condensed Light" charset="0"/>
                    <a:ea typeface="Abadi MT Condensed Light" charset="0"/>
                    <a:cs typeface="Abadi MT Condensed Light" charset="0"/>
                  </a:rPr>
                  <a:t>GeV</a:t>
                </a:r>
                <a:r>
                  <a:rPr lang="en-US" sz="2000" baseline="30000" dirty="0" smtClean="0">
                    <a:latin typeface="Abadi MT Condensed Light" charset="0"/>
                    <a:ea typeface="Abadi MT Condensed Light" charset="0"/>
                    <a:cs typeface="Abadi MT Condensed Light" charset="0"/>
                  </a:rPr>
                  <a:t>2</a:t>
                </a:r>
                <a:r>
                  <a:rPr lang="en-US" sz="2000" dirty="0" smtClean="0">
                    <a:latin typeface="Abadi MT Condensed Light" charset="0"/>
                    <a:ea typeface="Abadi MT Condensed Light" charset="0"/>
                    <a:cs typeface="Abadi MT Condensed Light" charset="0"/>
                  </a:rPr>
                  <a:t>/c</a:t>
                </a:r>
                <a:r>
                  <a:rPr lang="en-US" sz="2000" baseline="30000" dirty="0" smtClean="0">
                    <a:latin typeface="Abadi MT Condensed Light" charset="0"/>
                    <a:ea typeface="Abadi MT Condensed Light" charset="0"/>
                    <a:cs typeface="Abadi MT Condensed Light" charset="0"/>
                  </a:rPr>
                  <a:t>2</a:t>
                </a:r>
                <a:r>
                  <a:rPr lang="en-US" sz="2000" dirty="0" smtClean="0">
                    <a:latin typeface="Abadi MT Condensed Light" charset="0"/>
                    <a:ea typeface="Abadi MT Condensed Light" charset="0"/>
                    <a:cs typeface="Abadi MT Condensed Light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charset="0"/>
                        <a:ea typeface="Abadi MT Condensed Light" charset="0"/>
                        <a:cs typeface="Abadi MT Condensed Light" charset="0"/>
                      </a:rPr>
                      <m:t>0.85 </m:t>
                    </m:r>
                    <m:r>
                      <a:rPr lang="en-US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≤</m:t>
                    </m:r>
                    <m:r>
                      <a:rPr lang="en-US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𝑊</m:t>
                    </m:r>
                    <m:r>
                      <a:rPr lang="en-US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≤1.05</m:t>
                    </m:r>
                  </m:oMath>
                </a14:m>
                <a:r>
                  <a:rPr lang="en-US" sz="2000" dirty="0" smtClean="0">
                    <a:latin typeface="Abadi MT Condensed Light" charset="0"/>
                    <a:ea typeface="Abadi MT Condensed Light" charset="0"/>
                    <a:cs typeface="Abadi MT Condensed Light" charset="0"/>
                  </a:rPr>
                  <a:t> GeV/c</a:t>
                </a:r>
                <a:r>
                  <a:rPr lang="en-US" sz="2000" baseline="30000" dirty="0" smtClean="0">
                    <a:latin typeface="Abadi MT Condensed Light" charset="0"/>
                    <a:ea typeface="Abadi MT Condensed Light" charset="0"/>
                    <a:cs typeface="Abadi MT Condensed Light" charset="0"/>
                  </a:rPr>
                  <a:t>2</a:t>
                </a:r>
                <a:r>
                  <a:rPr lang="en-US" sz="2000" dirty="0" smtClean="0">
                    <a:latin typeface="Abadi MT Condensed Light" charset="0"/>
                    <a:ea typeface="Abadi MT Condensed Light" charset="0"/>
                    <a:cs typeface="Abadi MT Condensed Light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charset="0"/>
                        <a:ea typeface="Abadi MT Condensed Light" charset="0"/>
                        <a:cs typeface="Abadi MT Condensed Light" charset="0"/>
                      </a:rPr>
                      <m:t>−20 </m:t>
                    </m:r>
                    <m:r>
                      <a:rPr lang="en-US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≤</m:t>
                    </m:r>
                    <m:sSub>
                      <m:sSubPr>
                        <m:ctrlP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𝑧</m:t>
                        </m:r>
                        <m: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−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</m:t>
                        </m:r>
                      </m:sub>
                    </m:sSub>
                    <m:r>
                      <a:rPr lang="en-US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≤15</m:t>
                    </m:r>
                  </m:oMath>
                </a14:m>
                <a:r>
                  <a:rPr lang="en-US" sz="2000" dirty="0" smtClean="0">
                    <a:latin typeface="Abadi MT Condensed Light" charset="0"/>
                    <a:ea typeface="Abadi MT Condensed Light" charset="0"/>
                    <a:cs typeface="Abadi MT Condensed Light" charset="0"/>
                  </a:rPr>
                  <a:t>cm </a:t>
                </a:r>
                <a:endParaRPr lang="en-US" sz="2000" dirty="0">
                  <a:latin typeface="Abadi MT Condensed Light" charset="0"/>
                  <a:ea typeface="Abadi MT Condensed Light" charset="0"/>
                  <a:cs typeface="Abadi MT Condensed Light" charset="0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022" y="646331"/>
                <a:ext cx="8498737" cy="413511"/>
              </a:xfrm>
              <a:prstGeom prst="rect">
                <a:avLst/>
              </a:prstGeom>
              <a:blipFill rotWithShape="0">
                <a:blip r:embed="rId2"/>
                <a:stretch>
                  <a:fillRect l="-717" t="-94118" b="-1191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31900"/>
            <a:ext cx="9144000" cy="439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5899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175</TotalTime>
  <Words>60</Words>
  <Application>Microsoft Macintosh PowerPoint</Application>
  <PresentationFormat>On-screen Show (4:3)</PresentationFormat>
  <Paragraphs>12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Abadi MT Condensed Light</vt:lpstr>
      <vt:lpstr>Calibri</vt:lpstr>
      <vt:lpstr>Calibri Light</vt:lpstr>
      <vt:lpstr>Cambria Math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Nathan Dzbenski</dc:creator>
  <cp:lastModifiedBy>Nathan Dzbenski</cp:lastModifiedBy>
  <cp:revision>14</cp:revision>
  <cp:lastPrinted>2020-02-18T22:33:05Z</cp:lastPrinted>
  <dcterms:created xsi:type="dcterms:W3CDTF">2020-02-18T19:08:52Z</dcterms:created>
  <dcterms:modified xsi:type="dcterms:W3CDTF">2020-02-19T21:01:35Z</dcterms:modified>
</cp:coreProperties>
</file>