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napToGrid="0" snapToObjects="1" showGuides="1">
      <p:cViewPr varScale="1">
        <p:scale>
          <a:sx n="104" d="100"/>
          <a:sy n="104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2F7-F65B-5543-BA66-3AF7B3656CCD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72DC-0EB4-2942-B2BE-6D97E40B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5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2F7-F65B-5543-BA66-3AF7B3656CCD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72DC-0EB4-2942-B2BE-6D97E40B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6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2F7-F65B-5543-BA66-3AF7B3656CCD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72DC-0EB4-2942-B2BE-6D97E40B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7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2F7-F65B-5543-BA66-3AF7B3656CCD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72DC-0EB4-2942-B2BE-6D97E40B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3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2F7-F65B-5543-BA66-3AF7B3656CCD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72DC-0EB4-2942-B2BE-6D97E40B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2F7-F65B-5543-BA66-3AF7B3656CCD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72DC-0EB4-2942-B2BE-6D97E40B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2F7-F65B-5543-BA66-3AF7B3656CCD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72DC-0EB4-2942-B2BE-6D97E40B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1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2F7-F65B-5543-BA66-3AF7B3656CCD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72DC-0EB4-2942-B2BE-6D97E40B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2F7-F65B-5543-BA66-3AF7B3656CCD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72DC-0EB4-2942-B2BE-6D97E40B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2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2F7-F65B-5543-BA66-3AF7B3656CCD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72DC-0EB4-2942-B2BE-6D97E40B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8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2F7-F65B-5543-BA66-3AF7B3656CCD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72DC-0EB4-2942-B2BE-6D97E40B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1F2F7-F65B-5543-BA66-3AF7B3656CCD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972DC-0EB4-2942-B2BE-6D97E40B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5931270" y="1556964"/>
            <a:ext cx="3113875" cy="488091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058117" y="5169261"/>
            <a:ext cx="2595733" cy="1058555"/>
          </a:xfrm>
          <a:prstGeom prst="roundRect">
            <a:avLst/>
          </a:prstGeom>
          <a:solidFill>
            <a:schemeClr val="accent4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6067199" y="1705542"/>
            <a:ext cx="2586651" cy="342572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6250676" y="4102231"/>
            <a:ext cx="1812842" cy="2583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6251662" y="4402404"/>
            <a:ext cx="1811856" cy="2587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6256767" y="1766046"/>
            <a:ext cx="1812842" cy="21775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257753" y="5197621"/>
            <a:ext cx="1811856" cy="9638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72994" y="1556963"/>
            <a:ext cx="5684108" cy="4880918"/>
          </a:xfrm>
          <a:prstGeom prst="round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951470" y="1754969"/>
            <a:ext cx="4695568" cy="213741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556952" y="2858536"/>
            <a:ext cx="3974757" cy="9638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556952" y="1828811"/>
            <a:ext cx="3974757" cy="9638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34280" y="1878237"/>
            <a:ext cx="889687" cy="8649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ckwell Condensed" charset="0"/>
                <a:ea typeface="Rockwell Condensed" charset="0"/>
                <a:cs typeface="Rockwell Condensed" charset="0"/>
              </a:rPr>
              <a:t>Up</a:t>
            </a:r>
            <a:endParaRPr lang="en-US" dirty="0">
              <a:solidFill>
                <a:schemeClr val="tx1"/>
              </a:solidFill>
              <a:latin typeface="Rockwell Condensed" charset="0"/>
              <a:ea typeface="Rockwell Condensed" charset="0"/>
              <a:cs typeface="Rockwell Condensed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513437" y="1878236"/>
            <a:ext cx="889687" cy="8649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ckwell Condensed" charset="0"/>
                <a:ea typeface="Rockwell Condensed" charset="0"/>
                <a:cs typeface="Rockwell Condensed" charset="0"/>
              </a:rPr>
              <a:t>Charm</a:t>
            </a:r>
            <a:endParaRPr lang="en-US" dirty="0">
              <a:solidFill>
                <a:schemeClr val="tx1"/>
              </a:solidFill>
              <a:latin typeface="Rockwell Condensed" charset="0"/>
              <a:ea typeface="Rockwell Condensed" charset="0"/>
              <a:cs typeface="Rockwell Condensed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92594" y="1878236"/>
            <a:ext cx="889687" cy="8649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ckwell Condensed" charset="0"/>
                <a:ea typeface="Rockwell Condensed" charset="0"/>
                <a:cs typeface="Rockwell Condensed" charset="0"/>
              </a:rPr>
              <a:t>Top</a:t>
            </a:r>
            <a:endParaRPr lang="en-US" dirty="0">
              <a:solidFill>
                <a:schemeClr val="tx1"/>
              </a:solidFill>
              <a:latin typeface="Rockwell Condensed" charset="0"/>
              <a:ea typeface="Rockwell Condensed" charset="0"/>
              <a:cs typeface="Rockwell Condensed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434280" y="2907965"/>
            <a:ext cx="889687" cy="8649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ckwell Condensed" charset="0"/>
                <a:ea typeface="Rockwell Condensed" charset="0"/>
                <a:cs typeface="Rockwell Condensed" charset="0"/>
              </a:rPr>
              <a:t>Down</a:t>
            </a:r>
            <a:endParaRPr lang="en-US" dirty="0">
              <a:solidFill>
                <a:schemeClr val="tx1"/>
              </a:solidFill>
              <a:latin typeface="Rockwell Condensed" charset="0"/>
              <a:ea typeface="Rockwell Condensed" charset="0"/>
              <a:cs typeface="Rockwell Condensed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13437" y="2907965"/>
            <a:ext cx="889687" cy="8649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ckwell Condensed" charset="0"/>
                <a:ea typeface="Rockwell Condensed" charset="0"/>
                <a:cs typeface="Rockwell Condensed" charset="0"/>
              </a:rPr>
              <a:t>Strange</a:t>
            </a:r>
            <a:endParaRPr lang="en-US" dirty="0">
              <a:solidFill>
                <a:schemeClr val="tx1"/>
              </a:solidFill>
              <a:latin typeface="Rockwell Condensed" charset="0"/>
              <a:ea typeface="Rockwell Condensed" charset="0"/>
              <a:cs typeface="Rockwell Condensed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92594" y="2907964"/>
            <a:ext cx="889687" cy="8649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ckwell Condensed" charset="0"/>
                <a:ea typeface="Rockwell Condensed" charset="0"/>
                <a:cs typeface="Rockwell Condensed" charset="0"/>
              </a:rPr>
              <a:t>Bottom</a:t>
            </a:r>
            <a:endParaRPr lang="en-US" dirty="0">
              <a:solidFill>
                <a:schemeClr val="tx1"/>
              </a:solidFill>
              <a:latin typeface="Rockwell Condensed" charset="0"/>
              <a:ea typeface="Rockwell Condensed" charset="0"/>
              <a:cs typeface="Rockwell Condensed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9001" y="648730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askerville Old Face" charset="0"/>
                <a:ea typeface="Baskerville Old Face" charset="0"/>
                <a:cs typeface="Baskerville Old Face" charset="0"/>
              </a:rPr>
              <a:t>CHARGE</a:t>
            </a:r>
            <a:endParaRPr lang="en-US" b="1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74079" y="2126056"/>
                <a:ext cx="819840" cy="454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Baskerville Old Face" charset="0"/>
                          <a:cs typeface="Baskerville Old Face" charset="0"/>
                        </a:rPr>
                        <m:t>+</m:t>
                      </m:r>
                      <m:f>
                        <m:fPr>
                          <m:type m:val="skw"/>
                          <m:ctrlPr>
                            <a:rPr lang="en-US" b="1" i="1" smtClean="0">
                              <a:latin typeface="Cambria Math" charset="0"/>
                              <a:ea typeface="Baskerville Old Face" charset="0"/>
                              <a:cs typeface="Baskerville Old Face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charset="0"/>
                              <a:ea typeface="Baskerville Old Face" charset="0"/>
                              <a:cs typeface="Baskerville Old Face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latin typeface="Cambria Math" charset="0"/>
                              <a:ea typeface="Baskerville Old Face" charset="0"/>
                              <a:cs typeface="Baskerville Old Face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Baskerville Old Face" charset="0"/>
                  <a:ea typeface="Baskerville Old Face" charset="0"/>
                  <a:cs typeface="Baskerville Old Face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079" y="2126056"/>
                <a:ext cx="819840" cy="454292"/>
              </a:xfrm>
              <a:prstGeom prst="rect">
                <a:avLst/>
              </a:prstGeom>
              <a:blipFill rotWithShape="0">
                <a:blip r:embed="rId2"/>
                <a:stretch>
                  <a:fillRect l="-8889" t="-120270" r="-75556" b="-18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594050" y="3113303"/>
                <a:ext cx="819840" cy="454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  <a:ea typeface="Baskerville Old Face" charset="0"/>
                          <a:cs typeface="Baskerville Old Face" charset="0"/>
                        </a:rPr>
                        <m:t>−</m:t>
                      </m:r>
                      <m:f>
                        <m:fPr>
                          <m:type m:val="skw"/>
                          <m:ctrlPr>
                            <a:rPr lang="en-US" b="1" i="1" smtClean="0">
                              <a:latin typeface="Cambria Math" charset="0"/>
                              <a:ea typeface="Baskerville Old Face" charset="0"/>
                              <a:cs typeface="Baskerville Old Face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charset="0"/>
                              <a:ea typeface="Baskerville Old Face" charset="0"/>
                              <a:cs typeface="Baskerville Old Face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charset="0"/>
                              <a:ea typeface="Baskerville Old Face" charset="0"/>
                              <a:cs typeface="Baskerville Old Face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Baskerville Old Face" charset="0"/>
                  <a:ea typeface="Baskerville Old Face" charset="0"/>
                  <a:cs typeface="Baskerville Old Face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050" y="3113303"/>
                <a:ext cx="819840" cy="454292"/>
              </a:xfrm>
              <a:prstGeom prst="rect">
                <a:avLst/>
              </a:prstGeom>
              <a:blipFill rotWithShape="0">
                <a:blip r:embed="rId3"/>
                <a:stretch>
                  <a:fillRect l="-8889" t="-120270" r="-75556" b="-18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 rot="16200000">
            <a:off x="688532" y="263901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askerville Old Face" charset="0"/>
                <a:ea typeface="Baskerville Old Face" charset="0"/>
                <a:cs typeface="Baskerville Old Face" charset="0"/>
              </a:rPr>
              <a:t>QUARKS</a:t>
            </a:r>
            <a:endParaRPr lang="en-US" b="1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51470" y="4027704"/>
            <a:ext cx="4695568" cy="213741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556952" y="5131271"/>
            <a:ext cx="3974757" cy="9638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556952" y="4101546"/>
            <a:ext cx="3974757" cy="9638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434280" y="4150972"/>
            <a:ext cx="889687" cy="8649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ckwell Condensed" charset="0"/>
                <a:ea typeface="Rockwell Condensed" charset="0"/>
                <a:cs typeface="Rockwell Condensed" charset="0"/>
              </a:rPr>
              <a:t>Electron</a:t>
            </a:r>
            <a:endParaRPr lang="en-US" dirty="0">
              <a:solidFill>
                <a:schemeClr val="tx1"/>
              </a:solidFill>
              <a:latin typeface="Rockwell Condensed" charset="0"/>
              <a:ea typeface="Rockwell Condensed" charset="0"/>
              <a:cs typeface="Rockwell Condensed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513437" y="4150971"/>
            <a:ext cx="889687" cy="8649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ckwell Condensed" charset="0"/>
                <a:ea typeface="Rockwell Condensed" charset="0"/>
                <a:cs typeface="Rockwell Condensed" charset="0"/>
              </a:rPr>
              <a:t>Muon</a:t>
            </a:r>
            <a:endParaRPr lang="en-US" dirty="0">
              <a:solidFill>
                <a:schemeClr val="tx1"/>
              </a:solidFill>
              <a:latin typeface="Rockwell Condensed" charset="0"/>
              <a:ea typeface="Rockwell Condensed" charset="0"/>
              <a:cs typeface="Rockwell Condensed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592594" y="4150971"/>
            <a:ext cx="889687" cy="8649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ckwell Condensed" charset="0"/>
                <a:ea typeface="Rockwell Condensed" charset="0"/>
                <a:cs typeface="Rockwell Condensed" charset="0"/>
              </a:rPr>
              <a:t>Tau</a:t>
            </a:r>
            <a:endParaRPr lang="en-US" dirty="0">
              <a:solidFill>
                <a:schemeClr val="tx1"/>
              </a:solidFill>
              <a:latin typeface="Rockwell Condensed" charset="0"/>
              <a:ea typeface="Rockwell Condensed" charset="0"/>
              <a:cs typeface="Rockwell Condensed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434280" y="5180700"/>
            <a:ext cx="889687" cy="8649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ckwell Condensed" charset="0"/>
                <a:ea typeface="Rockwell Condensed" charset="0"/>
                <a:cs typeface="Rockwell Condensed" charset="0"/>
              </a:rPr>
              <a:t>Electron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Rockwell Condensed" charset="0"/>
                <a:ea typeface="Rockwell Condensed" charset="0"/>
                <a:cs typeface="Rockwell Condensed" charset="0"/>
              </a:rPr>
              <a:t>Neutrino</a:t>
            </a:r>
            <a:endParaRPr lang="en-US" dirty="0">
              <a:solidFill>
                <a:schemeClr val="tx1"/>
              </a:solidFill>
              <a:latin typeface="Rockwell Condensed" charset="0"/>
              <a:ea typeface="Rockwell Condensed" charset="0"/>
              <a:cs typeface="Rockwell Condensed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513437" y="5180700"/>
            <a:ext cx="889687" cy="8649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ckwell Condensed" charset="0"/>
                <a:ea typeface="Rockwell Condensed" charset="0"/>
                <a:cs typeface="Rockwell Condensed" charset="0"/>
              </a:rPr>
              <a:t>Muon Neutrino</a:t>
            </a:r>
            <a:endParaRPr lang="en-US" dirty="0">
              <a:solidFill>
                <a:schemeClr val="tx1"/>
              </a:solidFill>
              <a:latin typeface="Rockwell Condensed" charset="0"/>
              <a:ea typeface="Rockwell Condensed" charset="0"/>
              <a:cs typeface="Rockwell Condensed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592594" y="5180699"/>
            <a:ext cx="889687" cy="8649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ckwell Condensed" charset="0"/>
                <a:ea typeface="Rockwell Condensed" charset="0"/>
                <a:cs typeface="Rockwell Condensed" charset="0"/>
              </a:rPr>
              <a:t>Tau Neutrino</a:t>
            </a:r>
            <a:endParaRPr lang="en-US" dirty="0">
              <a:solidFill>
                <a:schemeClr val="tx1"/>
              </a:solidFill>
              <a:latin typeface="Rockwell Condensed" charset="0"/>
              <a:ea typeface="Rockwell Condensed" charset="0"/>
              <a:cs typeface="Rockwell Condensed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88763" y="4449890"/>
                <a:ext cx="553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  <a:ea typeface="Baskerville Old Face" charset="0"/>
                          <a:cs typeface="Baskerville Old Face" charset="0"/>
                        </a:rPr>
                        <m:t>−</m:t>
                      </m:r>
                      <m:r>
                        <a:rPr lang="en-US" b="1" i="1" smtClean="0">
                          <a:latin typeface="Cambria Math" charset="0"/>
                          <a:ea typeface="Baskerville Old Face" charset="0"/>
                          <a:cs typeface="Baskerville Old Face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latin typeface="Baskerville Old Face" charset="0"/>
                  <a:ea typeface="Baskerville Old Face" charset="0"/>
                  <a:cs typeface="Baskerville Old Face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763" y="4449890"/>
                <a:ext cx="55335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821676" y="5413716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  <a:ea typeface="Baskerville Old Face" charset="0"/>
                          <a:cs typeface="Baskerville Old Face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latin typeface="Baskerville Old Face" charset="0"/>
                  <a:ea typeface="Baskerville Old Face" charset="0"/>
                  <a:cs typeface="Baskerville Old Face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676" y="5413716"/>
                <a:ext cx="38023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 rot="16200000">
            <a:off x="635634" y="491174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askerville Old Face" charset="0"/>
                <a:ea typeface="Baskerville Old Face" charset="0"/>
                <a:cs typeface="Baskerville Old Face" charset="0"/>
              </a:rPr>
              <a:t>LEPTONS</a:t>
            </a:r>
            <a:endParaRPr lang="en-US" b="1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-248268" y="378744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askerville Old Face" charset="0"/>
                <a:ea typeface="Baskerville Old Face" charset="0"/>
                <a:cs typeface="Baskerville Old Face" charset="0"/>
              </a:rPr>
              <a:t>FERMIONS</a:t>
            </a:r>
            <a:endParaRPr lang="en-US" b="1" dirty="0">
              <a:solidFill>
                <a:schemeClr val="bg1"/>
              </a:solidFill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rot="16200000">
                <a:off x="214050" y="3805983"/>
                <a:ext cx="975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ea typeface="Baskerville Old Face" charset="0"/>
                    <a:cs typeface="Baskerville Old Face" charset="0"/>
                  </a:rPr>
                  <a:t>SPIN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charset="0"/>
                            <a:ea typeface="Baskerville Old Face" charset="0"/>
                            <a:cs typeface="Baskerville Old Face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charset="0"/>
                            <a:ea typeface="Baskerville Old Face" charset="0"/>
                            <a:cs typeface="Baskerville Old Face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charset="0"/>
                            <a:ea typeface="Baskerville Old Face" charset="0"/>
                            <a:cs typeface="Baskerville Old Face" charset="0"/>
                          </a:rPr>
                          <m:t>𝟐</m:t>
                        </m:r>
                      </m:den>
                    </m:f>
                  </m:oMath>
                </a14:m>
                <a:endParaRPr lang="en-US" b="1" dirty="0">
                  <a:solidFill>
                    <a:schemeClr val="bg1"/>
                  </a:solidFill>
                  <a:latin typeface="Baskerville Old Face" charset="0"/>
                  <a:ea typeface="Baskerville Old Face" charset="0"/>
                  <a:cs typeface="Baskerville Old Face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4050" y="3805983"/>
                <a:ext cx="97533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3333" t="-57500" r="-18666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ounded Rectangle 43"/>
          <p:cNvSpPr/>
          <p:nvPr/>
        </p:nvSpPr>
        <p:spPr>
          <a:xfrm>
            <a:off x="6404919" y="2985302"/>
            <a:ext cx="889687" cy="8649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ckwell Condensed" charset="0"/>
                <a:ea typeface="Rockwell Condensed" charset="0"/>
                <a:cs typeface="Rockwell Condensed" charset="0"/>
              </a:rPr>
              <a:t>Photon</a:t>
            </a:r>
            <a:endParaRPr lang="en-US" dirty="0">
              <a:solidFill>
                <a:schemeClr val="bg1"/>
              </a:solidFill>
              <a:latin typeface="Rockwell Condensed" charset="0"/>
              <a:ea typeface="Rockwell Condensed" charset="0"/>
              <a:cs typeface="Rockwell Condensed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404919" y="1853522"/>
            <a:ext cx="889687" cy="864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ckwell Condensed" charset="0"/>
                <a:ea typeface="Rockwell Condensed" charset="0"/>
                <a:cs typeface="Rockwell Condensed" charset="0"/>
              </a:rPr>
              <a:t>Gluons</a:t>
            </a:r>
            <a:endParaRPr lang="en-US" dirty="0">
              <a:solidFill>
                <a:schemeClr val="bg1"/>
              </a:solidFill>
              <a:latin typeface="Rockwell Condensed" charset="0"/>
              <a:ea typeface="Rockwell Condensed" charset="0"/>
              <a:cs typeface="Rockwell Condensed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388447" y="5247048"/>
            <a:ext cx="889687" cy="86497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ckwell Condensed" charset="0"/>
                <a:ea typeface="Rockwell Condensed" charset="0"/>
                <a:cs typeface="Rockwell Condensed" charset="0"/>
              </a:rPr>
              <a:t>Higgs</a:t>
            </a:r>
            <a:endParaRPr lang="en-US" dirty="0">
              <a:solidFill>
                <a:schemeClr val="bg1"/>
              </a:solidFill>
              <a:latin typeface="Rockwell Condensed" charset="0"/>
              <a:ea typeface="Rockwell Condensed" charset="0"/>
              <a:cs typeface="Rockwell Condensed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38409" y="648730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askerville Old Face" charset="0"/>
                <a:ea typeface="Baskerville Old Face" charset="0"/>
                <a:cs typeface="Baskerville Old Face" charset="0"/>
              </a:rPr>
              <a:t>CHARGE</a:t>
            </a:r>
            <a:endParaRPr lang="en-US" b="1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491991" y="261597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  <a:ea typeface="Baskerville Old Face" charset="0"/>
                          <a:cs typeface="Baskerville Old Face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latin typeface="Baskerville Old Face" charset="0"/>
                  <a:ea typeface="Baskerville Old Face" charset="0"/>
                  <a:cs typeface="Baskerville Old Face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991" y="2615970"/>
                <a:ext cx="38023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594596" y="5508357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  <a:ea typeface="Baskerville Old Face" charset="0"/>
                          <a:cs typeface="Baskerville Old Face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latin typeface="Baskerville Old Face" charset="0"/>
                  <a:ea typeface="Baskerville Old Face" charset="0"/>
                  <a:cs typeface="Baskerville Old Face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596" y="5508357"/>
                <a:ext cx="380232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80644" y="4045337"/>
                <a:ext cx="553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Baskerville Old Face" charset="0"/>
                          <a:cs typeface="Baskerville Old Face" charset="0"/>
                        </a:rPr>
                        <m:t>+</m:t>
                      </m:r>
                      <m:r>
                        <a:rPr lang="en-US" b="1" i="1" smtClean="0">
                          <a:latin typeface="Cambria Math" charset="0"/>
                          <a:ea typeface="Baskerville Old Face" charset="0"/>
                          <a:cs typeface="Baskerville Old Face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latin typeface="Baskerville Old Face" charset="0"/>
                  <a:ea typeface="Baskerville Old Face" charset="0"/>
                  <a:cs typeface="Baskerville Old Face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644" y="4045337"/>
                <a:ext cx="55335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53769" y="4352304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  <a:ea typeface="Baskerville Old Face" charset="0"/>
                          <a:cs typeface="Baskerville Old Face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latin typeface="Baskerville Old Face" charset="0"/>
                  <a:ea typeface="Baskerville Old Face" charset="0"/>
                  <a:cs typeface="Baskerville Old Face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769" y="4352304"/>
                <a:ext cx="38023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ounded Rectangle 56"/>
          <p:cNvSpPr/>
          <p:nvPr/>
        </p:nvSpPr>
        <p:spPr>
          <a:xfrm>
            <a:off x="6256768" y="4698222"/>
            <a:ext cx="1812842" cy="2650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388447" y="4116175"/>
            <a:ext cx="889687" cy="864973"/>
          </a:xfrm>
          <a:prstGeom prst="roundRect">
            <a:avLst/>
          </a:prstGeom>
          <a:solidFill>
            <a:schemeClr val="accent4">
              <a:lumMod val="75000"/>
              <a:alpha val="63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i="1" dirty="0">
              <a:solidFill>
                <a:schemeClr val="bg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6880" y="4675095"/>
            <a:ext cx="3430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 smtClean="0">
                <a:solidFill>
                  <a:schemeClr val="bg1"/>
                </a:solidFill>
                <a:latin typeface="Rockwell Condensed" charset="0"/>
                <a:ea typeface="Rockwell Condensed" charset="0"/>
                <a:cs typeface="Rockwell Condensed" charset="0"/>
              </a:rPr>
              <a:t>W-</a:t>
            </a:r>
            <a:endParaRPr lang="en-US" sz="1500" i="1" dirty="0">
              <a:solidFill>
                <a:schemeClr val="bg1"/>
              </a:solidFill>
              <a:latin typeface="Rockwell Condensed" charset="0"/>
              <a:ea typeface="Rockwell Condensed" charset="0"/>
              <a:cs typeface="Rockwell Condensed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517671" y="4659270"/>
                <a:ext cx="457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  <a:ea typeface="Baskerville Old Face" charset="0"/>
                          <a:cs typeface="Baskerville Old Face" charset="0"/>
                        </a:rPr>
                        <m:t>−</m:t>
                      </m:r>
                      <m:r>
                        <a:rPr lang="en-US" b="1" i="1" smtClean="0">
                          <a:latin typeface="Cambria Math" charset="0"/>
                          <a:ea typeface="Baskerville Old Face" charset="0"/>
                          <a:cs typeface="Baskerville Old Face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latin typeface="Baskerville Old Face" charset="0"/>
                  <a:ea typeface="Baskerville Old Face" charset="0"/>
                  <a:cs typeface="Baskerville Old Face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671" y="4659270"/>
                <a:ext cx="457157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6681652" y="4382660"/>
            <a:ext cx="2503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 smtClean="0">
                <a:solidFill>
                  <a:schemeClr val="bg1"/>
                </a:solidFill>
                <a:latin typeface="Rockwell Condensed" charset="0"/>
                <a:ea typeface="Rockwell Condensed" charset="0"/>
                <a:cs typeface="Rockwell Condensed" charset="0"/>
              </a:rPr>
              <a:t>Z</a:t>
            </a:r>
            <a:endParaRPr lang="en-US" sz="1500" i="1" dirty="0">
              <a:solidFill>
                <a:schemeClr val="bg1"/>
              </a:solidFill>
              <a:latin typeface="Rockwell Condensed" charset="0"/>
              <a:ea typeface="Rockwell Condensed" charset="0"/>
              <a:cs typeface="Rockwell Condensed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40350" y="4084606"/>
            <a:ext cx="4331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 smtClean="0">
                <a:solidFill>
                  <a:schemeClr val="bg1"/>
                </a:solidFill>
                <a:latin typeface="Rockwell Condensed" charset="0"/>
                <a:ea typeface="Rockwell Condensed" charset="0"/>
                <a:cs typeface="Rockwell Condensed" charset="0"/>
              </a:rPr>
              <a:t>W</a:t>
            </a:r>
            <a:r>
              <a:rPr lang="en-US" sz="1500" dirty="0" smtClean="0">
                <a:solidFill>
                  <a:schemeClr val="bg1"/>
                </a:solidFill>
                <a:latin typeface="Rockwell Condensed" charset="0"/>
                <a:ea typeface="Rockwell Condensed" charset="0"/>
                <a:cs typeface="Rockwell Condensed" charset="0"/>
              </a:rPr>
              <a:t>+</a:t>
            </a:r>
            <a:endParaRPr lang="en-US" sz="1500" dirty="0">
              <a:solidFill>
                <a:schemeClr val="bg1"/>
              </a:solidFill>
              <a:latin typeface="Rockwell Condensed" charset="0"/>
              <a:ea typeface="Rockwell Condensed" charset="0"/>
              <a:cs typeface="Rockwell Condensed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 rot="5400000">
            <a:off x="7920097" y="330403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a typeface="Baskerville Old Face" charset="0"/>
                <a:cs typeface="Baskerville Old Face" charset="0"/>
              </a:rPr>
              <a:t>SPIN 1</a:t>
            </a:r>
            <a:endParaRPr lang="en-US" b="1" dirty="0">
              <a:solidFill>
                <a:schemeClr val="bg1"/>
              </a:solidFill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 rot="5400000">
            <a:off x="7891180" y="552724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a typeface="Baskerville Old Face" charset="0"/>
                <a:cs typeface="Baskerville Old Face" charset="0"/>
              </a:rPr>
              <a:t>SPIN 0</a:t>
            </a:r>
            <a:endParaRPr lang="en-US" b="1" dirty="0">
              <a:solidFill>
                <a:schemeClr val="bg1"/>
              </a:solidFill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 rot="5400000">
            <a:off x="8305067" y="378367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askerville Old Face" charset="0"/>
                <a:ea typeface="Baskerville Old Face" charset="0"/>
                <a:cs typeface="Baskerville Old Face" charset="0"/>
              </a:rPr>
              <a:t>BOSONS</a:t>
            </a:r>
            <a:endParaRPr lang="en-US" b="1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6709" y="-22090"/>
            <a:ext cx="764551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cap="none" spc="0" dirty="0" smtClean="0">
                <a:ln/>
                <a:solidFill>
                  <a:schemeClr val="accent3"/>
                </a:solidFill>
                <a:effectLst/>
              </a:rPr>
              <a:t>THE STANDARD MODEL</a:t>
            </a:r>
            <a:endParaRPr lang="en-US" sz="6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181777" y="470664"/>
            <a:ext cx="3805850" cy="130510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Zapfino" charset="0"/>
                <a:ea typeface="Zapfino" charset="0"/>
                <a:cs typeface="Zapfino" charset="0"/>
              </a:rPr>
              <a:t>of particle physics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Zapfino" charset="0"/>
              <a:ea typeface="Zapfino" charset="0"/>
              <a:cs typeface="Zapf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04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53</Words>
  <Application>Microsoft Macintosh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Baskerville Old Face</vt:lpstr>
      <vt:lpstr>Calibri</vt:lpstr>
      <vt:lpstr>Calibri Light</vt:lpstr>
      <vt:lpstr>Cambria Math</vt:lpstr>
      <vt:lpstr>Impact</vt:lpstr>
      <vt:lpstr>Rockwell Condensed</vt:lpstr>
      <vt:lpstr>Zapfino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11</cp:revision>
  <dcterms:created xsi:type="dcterms:W3CDTF">2019-12-10T20:37:10Z</dcterms:created>
  <dcterms:modified xsi:type="dcterms:W3CDTF">2020-04-06T23:26:15Z</dcterms:modified>
</cp:coreProperties>
</file>