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9" r:id="rId10"/>
    <p:sldId id="267" r:id="rId11"/>
    <p:sldId id="268" r:id="rId12"/>
    <p:sldId id="263"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3BAADB-7729-472F-9B82-5EAA8F8D9023}" type="doc">
      <dgm:prSet loTypeId="urn:microsoft.com/office/officeart/2005/8/layout/hProcess3" loCatId="process" qsTypeId="urn:microsoft.com/office/officeart/2005/8/quickstyle/simple1" qsCatId="simple" csTypeId="urn:microsoft.com/office/officeart/2005/8/colors/accent1_2" csCatId="accent1" phldr="1"/>
      <dgm:spPr/>
    </dgm:pt>
    <dgm:pt modelId="{50329E29-AB4E-4C92-862B-BBC3E3C353CF}">
      <dgm:prSet phldrT="[Text]"/>
      <dgm:spPr/>
      <dgm:t>
        <a:bodyPr/>
        <a:lstStyle/>
        <a:p>
          <a:r>
            <a:rPr lang="de-DE" dirty="0" err="1"/>
            <a:t>Thanks</a:t>
          </a:r>
          <a:r>
            <a:rPr lang="de-DE" dirty="0"/>
            <a:t> </a:t>
          </a:r>
          <a:r>
            <a:rPr lang="de-DE" dirty="0" err="1"/>
            <a:t>for</a:t>
          </a:r>
          <a:r>
            <a:rPr lang="de-DE" dirty="0"/>
            <a:t> Reading </a:t>
          </a:r>
          <a:r>
            <a:rPr lang="de-DE" dirty="0" err="1"/>
            <a:t>through</a:t>
          </a:r>
          <a:endParaRPr lang="de-DE" dirty="0"/>
        </a:p>
      </dgm:t>
    </dgm:pt>
    <dgm:pt modelId="{90D731D1-8B95-4539-BAE2-EF55B5BBF17F}" type="parTrans" cxnId="{C42598EA-B48F-482A-8EE8-D8FF4AE349B9}">
      <dgm:prSet/>
      <dgm:spPr/>
      <dgm:t>
        <a:bodyPr/>
        <a:lstStyle/>
        <a:p>
          <a:endParaRPr lang="de-DE"/>
        </a:p>
      </dgm:t>
    </dgm:pt>
    <dgm:pt modelId="{507CFF63-E4B5-4D5E-A744-ACBD61A58710}" type="sibTrans" cxnId="{C42598EA-B48F-482A-8EE8-D8FF4AE349B9}">
      <dgm:prSet/>
      <dgm:spPr/>
      <dgm:t>
        <a:bodyPr/>
        <a:lstStyle/>
        <a:p>
          <a:endParaRPr lang="de-DE"/>
        </a:p>
      </dgm:t>
    </dgm:pt>
    <dgm:pt modelId="{AAF7C6B5-0AFA-46D3-A074-1AF87D820827}" type="pres">
      <dgm:prSet presAssocID="{853BAADB-7729-472F-9B82-5EAA8F8D9023}" presName="Name0" presStyleCnt="0">
        <dgm:presLayoutVars>
          <dgm:dir/>
          <dgm:animLvl val="lvl"/>
          <dgm:resizeHandles val="exact"/>
        </dgm:presLayoutVars>
      </dgm:prSet>
      <dgm:spPr/>
    </dgm:pt>
    <dgm:pt modelId="{D72133FE-C33F-41A2-96DD-66E0CCB88FE1}" type="pres">
      <dgm:prSet presAssocID="{853BAADB-7729-472F-9B82-5EAA8F8D9023}" presName="dummy" presStyleCnt="0"/>
      <dgm:spPr/>
    </dgm:pt>
    <dgm:pt modelId="{EA328D11-1FE9-4E40-83B6-B05976C11BAC}" type="pres">
      <dgm:prSet presAssocID="{853BAADB-7729-472F-9B82-5EAA8F8D9023}" presName="linH" presStyleCnt="0"/>
      <dgm:spPr/>
    </dgm:pt>
    <dgm:pt modelId="{AD11AD43-44C6-43A8-814D-18E0D68DBA97}" type="pres">
      <dgm:prSet presAssocID="{853BAADB-7729-472F-9B82-5EAA8F8D9023}" presName="padding1" presStyleCnt="0"/>
      <dgm:spPr/>
    </dgm:pt>
    <dgm:pt modelId="{C2A94FB3-FDC7-4901-A829-8A23FC5EF24F}" type="pres">
      <dgm:prSet presAssocID="{50329E29-AB4E-4C92-862B-BBC3E3C353CF}" presName="linV" presStyleCnt="0"/>
      <dgm:spPr/>
    </dgm:pt>
    <dgm:pt modelId="{1BD2C0C5-816F-4DD2-986E-AA162B47E5C5}" type="pres">
      <dgm:prSet presAssocID="{50329E29-AB4E-4C92-862B-BBC3E3C353CF}" presName="spVertical1" presStyleCnt="0"/>
      <dgm:spPr/>
    </dgm:pt>
    <dgm:pt modelId="{200004A1-6F17-4740-A059-D28908ED5027}" type="pres">
      <dgm:prSet presAssocID="{50329E29-AB4E-4C92-862B-BBC3E3C353CF}" presName="parTx" presStyleLbl="revTx" presStyleIdx="0" presStyleCnt="1" custScaleX="1270078">
        <dgm:presLayoutVars>
          <dgm:chMax val="0"/>
          <dgm:chPref val="0"/>
          <dgm:bulletEnabled val="1"/>
        </dgm:presLayoutVars>
      </dgm:prSet>
      <dgm:spPr/>
    </dgm:pt>
    <dgm:pt modelId="{16BCFC3F-E0D0-4976-B2B0-79E48C3AC4CF}" type="pres">
      <dgm:prSet presAssocID="{50329E29-AB4E-4C92-862B-BBC3E3C353CF}" presName="spVertical2" presStyleCnt="0"/>
      <dgm:spPr/>
    </dgm:pt>
    <dgm:pt modelId="{0285C474-BC55-408D-AB3C-7FE54B45E538}" type="pres">
      <dgm:prSet presAssocID="{50329E29-AB4E-4C92-862B-BBC3E3C353CF}" presName="spVertical3" presStyleCnt="0"/>
      <dgm:spPr/>
    </dgm:pt>
    <dgm:pt modelId="{FD7C9D80-F26E-4D13-A9E9-1AFCAB1CC285}" type="pres">
      <dgm:prSet presAssocID="{853BAADB-7729-472F-9B82-5EAA8F8D9023}" presName="padding2" presStyleCnt="0"/>
      <dgm:spPr/>
    </dgm:pt>
    <dgm:pt modelId="{1C0E0432-1ED8-4547-B689-C7CAC979A7C5}" type="pres">
      <dgm:prSet presAssocID="{853BAADB-7729-472F-9B82-5EAA8F8D9023}" presName="negArrow" presStyleCnt="0"/>
      <dgm:spPr/>
    </dgm:pt>
    <dgm:pt modelId="{958C9B8D-B863-41F0-B998-75570ECC9AED}" type="pres">
      <dgm:prSet presAssocID="{853BAADB-7729-472F-9B82-5EAA8F8D9023}" presName="backgroundArrow" presStyleLbl="node1" presStyleIdx="0" presStyleCnt="1" custLinFactNeighborX="2992" custLinFactNeighborY="-3701"/>
      <dgm:spPr/>
    </dgm:pt>
  </dgm:ptLst>
  <dgm:cxnLst>
    <dgm:cxn modelId="{4E91BD54-6582-463D-98D9-6CE366EFA60E}" type="presOf" srcId="{50329E29-AB4E-4C92-862B-BBC3E3C353CF}" destId="{200004A1-6F17-4740-A059-D28908ED5027}" srcOrd="0" destOrd="0" presId="urn:microsoft.com/office/officeart/2005/8/layout/hProcess3"/>
    <dgm:cxn modelId="{432C489B-D003-48E7-A59A-E4F3F59F71E2}" type="presOf" srcId="{853BAADB-7729-472F-9B82-5EAA8F8D9023}" destId="{AAF7C6B5-0AFA-46D3-A074-1AF87D820827}" srcOrd="0" destOrd="0" presId="urn:microsoft.com/office/officeart/2005/8/layout/hProcess3"/>
    <dgm:cxn modelId="{C42598EA-B48F-482A-8EE8-D8FF4AE349B9}" srcId="{853BAADB-7729-472F-9B82-5EAA8F8D9023}" destId="{50329E29-AB4E-4C92-862B-BBC3E3C353CF}" srcOrd="0" destOrd="0" parTransId="{90D731D1-8B95-4539-BAE2-EF55B5BBF17F}" sibTransId="{507CFF63-E4B5-4D5E-A744-ACBD61A58710}"/>
    <dgm:cxn modelId="{CB0A67B9-963E-43F4-A171-35EE6A15A879}" type="presParOf" srcId="{AAF7C6B5-0AFA-46D3-A074-1AF87D820827}" destId="{D72133FE-C33F-41A2-96DD-66E0CCB88FE1}" srcOrd="0" destOrd="0" presId="urn:microsoft.com/office/officeart/2005/8/layout/hProcess3"/>
    <dgm:cxn modelId="{AAC4D651-E616-465D-9B58-C3625DE0743D}" type="presParOf" srcId="{AAF7C6B5-0AFA-46D3-A074-1AF87D820827}" destId="{EA328D11-1FE9-4E40-83B6-B05976C11BAC}" srcOrd="1" destOrd="0" presId="urn:microsoft.com/office/officeart/2005/8/layout/hProcess3"/>
    <dgm:cxn modelId="{DDFB4A7F-C4C8-41B0-A195-ECC707EABC45}" type="presParOf" srcId="{EA328D11-1FE9-4E40-83B6-B05976C11BAC}" destId="{AD11AD43-44C6-43A8-814D-18E0D68DBA97}" srcOrd="0" destOrd="0" presId="urn:microsoft.com/office/officeart/2005/8/layout/hProcess3"/>
    <dgm:cxn modelId="{F2DA2F41-6E4E-4222-8C00-4FAA43B71662}" type="presParOf" srcId="{EA328D11-1FE9-4E40-83B6-B05976C11BAC}" destId="{C2A94FB3-FDC7-4901-A829-8A23FC5EF24F}" srcOrd="1" destOrd="0" presId="urn:microsoft.com/office/officeart/2005/8/layout/hProcess3"/>
    <dgm:cxn modelId="{D609CF8F-91AE-4D7B-BB9B-434F8EE11847}" type="presParOf" srcId="{C2A94FB3-FDC7-4901-A829-8A23FC5EF24F}" destId="{1BD2C0C5-816F-4DD2-986E-AA162B47E5C5}" srcOrd="0" destOrd="0" presId="urn:microsoft.com/office/officeart/2005/8/layout/hProcess3"/>
    <dgm:cxn modelId="{14681607-A255-4471-8DEE-C267EA0FD7A7}" type="presParOf" srcId="{C2A94FB3-FDC7-4901-A829-8A23FC5EF24F}" destId="{200004A1-6F17-4740-A059-D28908ED5027}" srcOrd="1" destOrd="0" presId="urn:microsoft.com/office/officeart/2005/8/layout/hProcess3"/>
    <dgm:cxn modelId="{FEC1CEB7-FF06-4D48-85DB-F4AEEBE5DE0E}" type="presParOf" srcId="{C2A94FB3-FDC7-4901-A829-8A23FC5EF24F}" destId="{16BCFC3F-E0D0-4976-B2B0-79E48C3AC4CF}" srcOrd="2" destOrd="0" presId="urn:microsoft.com/office/officeart/2005/8/layout/hProcess3"/>
    <dgm:cxn modelId="{CDD871AE-C793-4F12-87E3-3C20C700DFFD}" type="presParOf" srcId="{C2A94FB3-FDC7-4901-A829-8A23FC5EF24F}" destId="{0285C474-BC55-408D-AB3C-7FE54B45E538}" srcOrd="3" destOrd="0" presId="urn:microsoft.com/office/officeart/2005/8/layout/hProcess3"/>
    <dgm:cxn modelId="{D3C354AE-80E0-4740-B3ED-5A7714A45AFB}" type="presParOf" srcId="{EA328D11-1FE9-4E40-83B6-B05976C11BAC}" destId="{FD7C9D80-F26E-4D13-A9E9-1AFCAB1CC285}" srcOrd="2" destOrd="0" presId="urn:microsoft.com/office/officeart/2005/8/layout/hProcess3"/>
    <dgm:cxn modelId="{3E3BCDD2-D391-40D3-BA83-007B1A76F1DA}" type="presParOf" srcId="{EA328D11-1FE9-4E40-83B6-B05976C11BAC}" destId="{1C0E0432-1ED8-4547-B689-C7CAC979A7C5}" srcOrd="3" destOrd="0" presId="urn:microsoft.com/office/officeart/2005/8/layout/hProcess3"/>
    <dgm:cxn modelId="{F0B3B3C4-AE51-41C6-A986-A2EA5CC6650B}" type="presParOf" srcId="{EA328D11-1FE9-4E40-83B6-B05976C11BAC}" destId="{958C9B8D-B863-41F0-B998-75570ECC9AED}"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C9B8D-B863-41F0-B998-75570ECC9AED}">
      <dsp:nvSpPr>
        <dsp:cNvPr id="0" name=""/>
        <dsp:cNvSpPr/>
      </dsp:nvSpPr>
      <dsp:spPr>
        <a:xfrm>
          <a:off x="0" y="847712"/>
          <a:ext cx="8596312" cy="3240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004A1-6F17-4740-A059-D28908ED5027}">
      <dsp:nvSpPr>
        <dsp:cNvPr id="0" name=""/>
        <dsp:cNvSpPr/>
      </dsp:nvSpPr>
      <dsp:spPr>
        <a:xfrm>
          <a:off x="699697" y="1777625"/>
          <a:ext cx="7036983"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57200" rIns="0" bIns="457200" numCol="1" spcCol="1270" anchor="ctr" anchorCtr="0">
          <a:noAutofit/>
        </a:bodyPr>
        <a:lstStyle/>
        <a:p>
          <a:pPr marL="0" lvl="0" indent="0" algn="ctr" defTabSz="2000250">
            <a:lnSpc>
              <a:spcPct val="90000"/>
            </a:lnSpc>
            <a:spcBef>
              <a:spcPct val="0"/>
            </a:spcBef>
            <a:spcAft>
              <a:spcPct val="35000"/>
            </a:spcAft>
            <a:buNone/>
          </a:pPr>
          <a:r>
            <a:rPr lang="de-DE" sz="4500" kern="1200" dirty="0" err="1"/>
            <a:t>Thanks</a:t>
          </a:r>
          <a:r>
            <a:rPr lang="de-DE" sz="4500" kern="1200" dirty="0"/>
            <a:t> </a:t>
          </a:r>
          <a:r>
            <a:rPr lang="de-DE" sz="4500" kern="1200" dirty="0" err="1"/>
            <a:t>for</a:t>
          </a:r>
          <a:r>
            <a:rPr lang="de-DE" sz="4500" kern="1200" dirty="0"/>
            <a:t> Reading </a:t>
          </a:r>
          <a:r>
            <a:rPr lang="de-DE" sz="4500" kern="1200" dirty="0" err="1"/>
            <a:t>through</a:t>
          </a:r>
          <a:endParaRPr lang="de-DE" sz="4500" kern="1200" dirty="0"/>
        </a:p>
      </dsp:txBody>
      <dsp:txXfrm>
        <a:off x="699697" y="1777625"/>
        <a:ext cx="7036983" cy="162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2A54C80-263E-416B-A8E0-580EDEADCB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E617D-2904-4D7F-976D-2BB06735103C}"/>
              </a:ext>
            </a:extLst>
          </p:cNvPr>
          <p:cNvSpPr>
            <a:spLocks noGrp="1"/>
          </p:cNvSpPr>
          <p:nvPr>
            <p:ph type="ctrTitle"/>
          </p:nvPr>
        </p:nvSpPr>
        <p:spPr>
          <a:xfrm>
            <a:off x="1507067" y="1560352"/>
            <a:ext cx="7766936" cy="2490484"/>
          </a:xfrm>
        </p:spPr>
        <p:txBody>
          <a:bodyPr/>
          <a:lstStyle/>
          <a:p>
            <a:r>
              <a:rPr lang="de-DE" dirty="0"/>
              <a:t>IBM Data Science Professional </a:t>
            </a:r>
            <a:r>
              <a:rPr lang="de-DE" dirty="0" err="1"/>
              <a:t>Certification</a:t>
            </a:r>
            <a:endParaRPr lang="de-DE" dirty="0"/>
          </a:p>
        </p:txBody>
      </p:sp>
      <p:sp>
        <p:nvSpPr>
          <p:cNvPr id="3" name="Untertitel 2">
            <a:extLst>
              <a:ext uri="{FF2B5EF4-FFF2-40B4-BE49-F238E27FC236}">
                <a16:creationId xmlns:a16="http://schemas.microsoft.com/office/drawing/2014/main" id="{A7F5D25F-4D1A-4A64-8A1D-FAB8A8FA6D8F}"/>
              </a:ext>
            </a:extLst>
          </p:cNvPr>
          <p:cNvSpPr>
            <a:spLocks noGrp="1"/>
          </p:cNvSpPr>
          <p:nvPr>
            <p:ph type="subTitle" idx="1"/>
          </p:nvPr>
        </p:nvSpPr>
        <p:spPr/>
        <p:txBody>
          <a:bodyPr/>
          <a:lstStyle/>
          <a:p>
            <a:pPr algn="ctr"/>
            <a:r>
              <a:rPr lang="de-DE" dirty="0"/>
              <a:t>Applied </a:t>
            </a:r>
            <a:r>
              <a:rPr lang="de-DE" dirty="0" err="1"/>
              <a:t>Capstone</a:t>
            </a:r>
            <a:r>
              <a:rPr lang="de-DE" dirty="0"/>
              <a:t> Project</a:t>
            </a:r>
          </a:p>
          <a:p>
            <a:pPr algn="ctr"/>
            <a:r>
              <a:rPr lang="de-DE" dirty="0" err="1"/>
              <a:t>Recommending</a:t>
            </a:r>
            <a:r>
              <a:rPr lang="de-DE" dirty="0"/>
              <a:t> a Friend </a:t>
            </a:r>
            <a:r>
              <a:rPr lang="de-DE" dirty="0" err="1"/>
              <a:t>where</a:t>
            </a:r>
            <a:r>
              <a:rPr lang="de-DE" dirty="0"/>
              <a:t> </a:t>
            </a:r>
            <a:r>
              <a:rPr lang="de-DE" dirty="0" err="1"/>
              <a:t>to</a:t>
            </a:r>
            <a:r>
              <a:rPr lang="de-DE" dirty="0"/>
              <a:t> open a Sub-</a:t>
            </a:r>
            <a:r>
              <a:rPr lang="de-DE" dirty="0" err="1"/>
              <a:t>Saharan</a:t>
            </a:r>
            <a:r>
              <a:rPr lang="de-DE" dirty="0"/>
              <a:t> African Restaurant</a:t>
            </a:r>
          </a:p>
        </p:txBody>
      </p:sp>
    </p:spTree>
    <p:extLst>
      <p:ext uri="{BB962C8B-B14F-4D97-AF65-F5344CB8AC3E}">
        <p14:creationId xmlns:p14="http://schemas.microsoft.com/office/powerpoint/2010/main" val="199987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32BC71-FDC5-4A1F-AA74-6FA4CD83A2F6}"/>
              </a:ext>
            </a:extLst>
          </p:cNvPr>
          <p:cNvSpPr>
            <a:spLocks noGrp="1"/>
          </p:cNvSpPr>
          <p:nvPr>
            <p:ph type="title"/>
          </p:nvPr>
        </p:nvSpPr>
        <p:spPr/>
        <p:txBody>
          <a:bodyPr/>
          <a:lstStyle/>
          <a:p>
            <a:r>
              <a:rPr lang="de-DE" dirty="0"/>
              <a:t>African Restaurants </a:t>
            </a:r>
            <a:r>
              <a:rPr lang="de-DE" dirty="0" err="1"/>
              <a:t>clustered</a:t>
            </a:r>
            <a:r>
              <a:rPr lang="de-DE" dirty="0"/>
              <a:t> </a:t>
            </a:r>
            <a:r>
              <a:rPr lang="de-DE" dirty="0" err="1"/>
              <a:t>into</a:t>
            </a:r>
            <a:r>
              <a:rPr lang="de-DE" dirty="0"/>
              <a:t> 6 </a:t>
            </a:r>
            <a:r>
              <a:rPr lang="de-DE" dirty="0" err="1"/>
              <a:t>categories</a:t>
            </a:r>
            <a:r>
              <a:rPr lang="de-DE" dirty="0"/>
              <a:t> </a:t>
            </a:r>
            <a:r>
              <a:rPr lang="de-DE" dirty="0" err="1"/>
              <a:t>as</a:t>
            </a:r>
            <a:r>
              <a:rPr lang="de-DE" dirty="0"/>
              <a:t> </a:t>
            </a:r>
            <a:r>
              <a:rPr lang="de-DE" dirty="0" err="1"/>
              <a:t>shown</a:t>
            </a:r>
            <a:r>
              <a:rPr lang="de-DE" dirty="0"/>
              <a:t> </a:t>
            </a:r>
            <a:r>
              <a:rPr lang="de-DE" dirty="0" err="1"/>
              <a:t>below</a:t>
            </a:r>
            <a:endParaRPr lang="de-DE" dirty="0"/>
          </a:p>
        </p:txBody>
      </p:sp>
      <p:pic>
        <p:nvPicPr>
          <p:cNvPr id="7" name="Inhaltsplatzhalter 6">
            <a:extLst>
              <a:ext uri="{FF2B5EF4-FFF2-40B4-BE49-F238E27FC236}">
                <a16:creationId xmlns:a16="http://schemas.microsoft.com/office/drawing/2014/main" id="{54920590-12D2-4068-8600-69D557214D4D}"/>
              </a:ext>
            </a:extLst>
          </p:cNvPr>
          <p:cNvPicPr>
            <a:picLocks noGrp="1" noChangeAspect="1"/>
          </p:cNvPicPr>
          <p:nvPr>
            <p:ph idx="1"/>
          </p:nvPr>
        </p:nvPicPr>
        <p:blipFill>
          <a:blip r:embed="rId2"/>
          <a:stretch>
            <a:fillRect/>
          </a:stretch>
        </p:blipFill>
        <p:spPr>
          <a:xfrm>
            <a:off x="677863" y="2581971"/>
            <a:ext cx="8596312" cy="3038671"/>
          </a:xfrm>
        </p:spPr>
      </p:pic>
    </p:spTree>
    <p:extLst>
      <p:ext uri="{BB962C8B-B14F-4D97-AF65-F5344CB8AC3E}">
        <p14:creationId xmlns:p14="http://schemas.microsoft.com/office/powerpoint/2010/main" val="232071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04F58-F6EA-49B6-B917-80E7AE6C048F}"/>
              </a:ext>
            </a:extLst>
          </p:cNvPr>
          <p:cNvSpPr>
            <a:spLocks noGrp="1"/>
          </p:cNvSpPr>
          <p:nvPr>
            <p:ph type="title"/>
          </p:nvPr>
        </p:nvSpPr>
        <p:spPr/>
        <p:txBody>
          <a:bodyPr/>
          <a:lstStyle/>
          <a:p>
            <a:r>
              <a:rPr lang="de-DE" dirty="0" err="1"/>
              <a:t>Euclidean</a:t>
            </a:r>
            <a:r>
              <a:rPr lang="de-DE" dirty="0"/>
              <a:t> </a:t>
            </a:r>
            <a:r>
              <a:rPr lang="de-DE" dirty="0" err="1"/>
              <a:t>Distances</a:t>
            </a:r>
            <a:r>
              <a:rPr lang="de-DE" dirty="0"/>
              <a:t> </a:t>
            </a:r>
          </a:p>
        </p:txBody>
      </p:sp>
      <p:pic>
        <p:nvPicPr>
          <p:cNvPr id="5" name="Inhaltsplatzhalter 4">
            <a:extLst>
              <a:ext uri="{FF2B5EF4-FFF2-40B4-BE49-F238E27FC236}">
                <a16:creationId xmlns:a16="http://schemas.microsoft.com/office/drawing/2014/main" id="{FF66EA54-41CC-4F52-8C14-D8F4CFF0274F}"/>
              </a:ext>
            </a:extLst>
          </p:cNvPr>
          <p:cNvPicPr>
            <a:picLocks noGrp="1" noChangeAspect="1"/>
          </p:cNvPicPr>
          <p:nvPr>
            <p:ph idx="1"/>
          </p:nvPr>
        </p:nvPicPr>
        <p:blipFill>
          <a:blip r:embed="rId2"/>
          <a:stretch>
            <a:fillRect/>
          </a:stretch>
        </p:blipFill>
        <p:spPr>
          <a:xfrm>
            <a:off x="677863" y="1487055"/>
            <a:ext cx="8596312" cy="4073235"/>
          </a:xfrm>
        </p:spPr>
      </p:pic>
    </p:spTree>
    <p:extLst>
      <p:ext uri="{BB962C8B-B14F-4D97-AF65-F5344CB8AC3E}">
        <p14:creationId xmlns:p14="http://schemas.microsoft.com/office/powerpoint/2010/main" val="18262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FA939-0EA6-4C13-8ECD-67C72A544643}"/>
              </a:ext>
            </a:extLst>
          </p:cNvPr>
          <p:cNvSpPr>
            <a:spLocks noGrp="1"/>
          </p:cNvSpPr>
          <p:nvPr>
            <p:ph type="title"/>
          </p:nvPr>
        </p:nvSpPr>
        <p:spPr/>
        <p:txBody>
          <a:bodyPr/>
          <a:lstStyle/>
          <a:p>
            <a:r>
              <a:rPr lang="de-DE" dirty="0" err="1"/>
              <a:t>Discussion</a:t>
            </a:r>
            <a:endParaRPr lang="de-DE" dirty="0"/>
          </a:p>
        </p:txBody>
      </p:sp>
      <p:sp>
        <p:nvSpPr>
          <p:cNvPr id="3" name="Inhaltsplatzhalter 2">
            <a:extLst>
              <a:ext uri="{FF2B5EF4-FFF2-40B4-BE49-F238E27FC236}">
                <a16:creationId xmlns:a16="http://schemas.microsoft.com/office/drawing/2014/main" id="{D63F9DED-FBD4-4117-BAC8-1DA33FE92C72}"/>
              </a:ext>
            </a:extLst>
          </p:cNvPr>
          <p:cNvSpPr>
            <a:spLocks noGrp="1"/>
          </p:cNvSpPr>
          <p:nvPr>
            <p:ph idx="1"/>
          </p:nvPr>
        </p:nvSpPr>
        <p:spPr/>
        <p:txBody>
          <a:bodyPr/>
          <a:lstStyle/>
          <a:p>
            <a:r>
              <a:rPr lang="de-DE" dirty="0"/>
              <a:t>I </a:t>
            </a:r>
            <a:r>
              <a:rPr lang="de-DE" dirty="0" err="1"/>
              <a:t>noticed</a:t>
            </a:r>
            <a:r>
              <a:rPr lang="de-DE" dirty="0"/>
              <a:t> </a:t>
            </a:r>
            <a:r>
              <a:rPr lang="de-DE" dirty="0" err="1"/>
              <a:t>that</a:t>
            </a:r>
            <a:r>
              <a:rPr lang="de-DE" dirty="0"/>
              <a:t> </a:t>
            </a:r>
            <a:r>
              <a:rPr lang="de-DE" dirty="0" err="1"/>
              <a:t>using</a:t>
            </a:r>
            <a:r>
              <a:rPr lang="de-DE" dirty="0"/>
              <a:t> </a:t>
            </a:r>
            <a:r>
              <a:rPr lang="de-DE" dirty="0" err="1"/>
              <a:t>the</a:t>
            </a:r>
            <a:r>
              <a:rPr lang="de-DE" dirty="0"/>
              <a:t> </a:t>
            </a:r>
            <a:r>
              <a:rPr lang="de-DE" dirty="0" err="1"/>
              <a:t>foursquare</a:t>
            </a:r>
            <a:r>
              <a:rPr lang="de-DE" dirty="0"/>
              <a:t> </a:t>
            </a:r>
            <a:r>
              <a:rPr lang="de-DE" dirty="0" err="1"/>
              <a:t>data</a:t>
            </a:r>
            <a:r>
              <a:rPr lang="de-DE" dirty="0"/>
              <a:t>, </a:t>
            </a:r>
            <a:r>
              <a:rPr lang="de-DE" dirty="0" err="1"/>
              <a:t>one</a:t>
            </a:r>
            <a:r>
              <a:rPr lang="de-DE" dirty="0"/>
              <a:t> </a:t>
            </a:r>
            <a:r>
              <a:rPr lang="de-DE" dirty="0" err="1"/>
              <a:t>can</a:t>
            </a:r>
            <a:r>
              <a:rPr lang="de-DE" dirty="0"/>
              <a:t> </a:t>
            </a:r>
            <a:r>
              <a:rPr lang="de-DE" dirty="0" err="1"/>
              <a:t>get</a:t>
            </a:r>
            <a:r>
              <a:rPr lang="de-DE" dirty="0"/>
              <a:t> different </a:t>
            </a:r>
            <a:r>
              <a:rPr lang="de-DE" dirty="0" err="1"/>
              <a:t>results</a:t>
            </a:r>
            <a:r>
              <a:rPr lang="de-DE" dirty="0"/>
              <a:t> </a:t>
            </a:r>
            <a:r>
              <a:rPr lang="de-DE" dirty="0" err="1"/>
              <a:t>with</a:t>
            </a:r>
            <a:r>
              <a:rPr lang="de-DE" dirty="0"/>
              <a:t> </a:t>
            </a:r>
            <a:r>
              <a:rPr lang="de-DE" dirty="0" err="1"/>
              <a:t>the</a:t>
            </a:r>
            <a:r>
              <a:rPr lang="de-DE" dirty="0"/>
              <a:t> </a:t>
            </a:r>
            <a:r>
              <a:rPr lang="de-DE" dirty="0" err="1"/>
              <a:t>Geocode</a:t>
            </a:r>
            <a:r>
              <a:rPr lang="de-DE" dirty="0"/>
              <a:t> </a:t>
            </a:r>
            <a:r>
              <a:rPr lang="de-DE" dirty="0" err="1"/>
              <a:t>especially</a:t>
            </a:r>
            <a:r>
              <a:rPr lang="de-DE" dirty="0"/>
              <a:t> </a:t>
            </a:r>
            <a:r>
              <a:rPr lang="de-DE" dirty="0" err="1"/>
              <a:t>when</a:t>
            </a:r>
            <a:r>
              <a:rPr lang="de-DE" dirty="0"/>
              <a:t> </a:t>
            </a:r>
            <a:r>
              <a:rPr lang="de-DE" dirty="0" err="1"/>
              <a:t>you</a:t>
            </a:r>
            <a:r>
              <a:rPr lang="de-DE" dirty="0"/>
              <a:t> </a:t>
            </a:r>
            <a:r>
              <a:rPr lang="de-DE" dirty="0" err="1"/>
              <a:t>rerun</a:t>
            </a:r>
            <a:r>
              <a:rPr lang="de-DE" dirty="0"/>
              <a:t> </a:t>
            </a:r>
            <a:r>
              <a:rPr lang="de-DE" dirty="0" err="1"/>
              <a:t>the</a:t>
            </a:r>
            <a:r>
              <a:rPr lang="de-DE" dirty="0"/>
              <a:t> </a:t>
            </a:r>
            <a:r>
              <a:rPr lang="de-DE" dirty="0" err="1"/>
              <a:t>notebook</a:t>
            </a:r>
            <a:endParaRPr lang="de-DE" dirty="0"/>
          </a:p>
          <a:p>
            <a:r>
              <a:rPr lang="de-DE" dirty="0" err="1"/>
              <a:t>One</a:t>
            </a:r>
            <a:r>
              <a:rPr lang="de-DE" dirty="0"/>
              <a:t> </a:t>
            </a:r>
            <a:r>
              <a:rPr lang="de-DE" dirty="0" err="1"/>
              <a:t>could</a:t>
            </a:r>
            <a:r>
              <a:rPr lang="de-DE" dirty="0"/>
              <a:t> </a:t>
            </a:r>
            <a:r>
              <a:rPr lang="de-DE" dirty="0" err="1"/>
              <a:t>thing</a:t>
            </a:r>
            <a:r>
              <a:rPr lang="de-DE" dirty="0"/>
              <a:t> </a:t>
            </a:r>
            <a:r>
              <a:rPr lang="de-DE" dirty="0" err="1"/>
              <a:t>of</a:t>
            </a:r>
            <a:r>
              <a:rPr lang="de-DE" dirty="0"/>
              <a:t> </a:t>
            </a:r>
            <a:r>
              <a:rPr lang="de-DE" dirty="0" err="1"/>
              <a:t>using</a:t>
            </a:r>
            <a:r>
              <a:rPr lang="de-DE" dirty="0"/>
              <a:t> </a:t>
            </a:r>
            <a:r>
              <a:rPr lang="de-DE" dirty="0" err="1"/>
              <a:t>another</a:t>
            </a:r>
            <a:r>
              <a:rPr lang="de-DE" dirty="0"/>
              <a:t> Clustering Method </a:t>
            </a:r>
            <a:r>
              <a:rPr lang="de-DE" dirty="0" err="1"/>
              <a:t>to</a:t>
            </a:r>
            <a:r>
              <a:rPr lang="de-DE" dirty="0"/>
              <a:t> </a:t>
            </a:r>
            <a:r>
              <a:rPr lang="de-DE" dirty="0" err="1"/>
              <a:t>compare</a:t>
            </a:r>
            <a:r>
              <a:rPr lang="de-DE" dirty="0"/>
              <a:t> </a:t>
            </a:r>
            <a:r>
              <a:rPr lang="de-DE" dirty="0" err="1"/>
              <a:t>results</a:t>
            </a:r>
            <a:r>
              <a:rPr lang="de-DE" dirty="0"/>
              <a:t> but </a:t>
            </a:r>
            <a:r>
              <a:rPr lang="de-DE" dirty="0" err="1"/>
              <a:t>from</a:t>
            </a:r>
            <a:r>
              <a:rPr lang="de-DE" dirty="0"/>
              <a:t> </a:t>
            </a:r>
            <a:r>
              <a:rPr lang="de-DE" dirty="0" err="1"/>
              <a:t>the</a:t>
            </a:r>
            <a:r>
              <a:rPr lang="de-DE" dirty="0"/>
              <a:t> </a:t>
            </a:r>
            <a:r>
              <a:rPr lang="de-DE" dirty="0" err="1"/>
              <a:t>euclidean</a:t>
            </a:r>
            <a:r>
              <a:rPr lang="de-DE" dirty="0"/>
              <a:t> </a:t>
            </a:r>
            <a:r>
              <a:rPr lang="de-DE" dirty="0" err="1"/>
              <a:t>method</a:t>
            </a:r>
            <a:r>
              <a:rPr lang="de-DE" dirty="0"/>
              <a:t> i </a:t>
            </a:r>
            <a:r>
              <a:rPr lang="de-DE" dirty="0" err="1"/>
              <a:t>used</a:t>
            </a:r>
            <a:r>
              <a:rPr lang="de-DE" dirty="0"/>
              <a:t>, i </a:t>
            </a:r>
            <a:r>
              <a:rPr lang="de-DE" dirty="0" err="1"/>
              <a:t>would</a:t>
            </a:r>
            <a:r>
              <a:rPr lang="de-DE" dirty="0"/>
              <a:t> </a:t>
            </a:r>
            <a:r>
              <a:rPr lang="de-DE" dirty="0" err="1"/>
              <a:t>recommend</a:t>
            </a:r>
            <a:r>
              <a:rPr lang="de-DE" dirty="0"/>
              <a:t> </a:t>
            </a:r>
            <a:r>
              <a:rPr lang="de-DE" dirty="0" err="1"/>
              <a:t>My</a:t>
            </a:r>
            <a:r>
              <a:rPr lang="de-DE" dirty="0"/>
              <a:t> </a:t>
            </a:r>
            <a:r>
              <a:rPr lang="de-DE" dirty="0" err="1"/>
              <a:t>friend</a:t>
            </a:r>
            <a:r>
              <a:rPr lang="de-DE" dirty="0"/>
              <a:t> </a:t>
            </a:r>
            <a:r>
              <a:rPr lang="de-DE" dirty="0" err="1"/>
              <a:t>to</a:t>
            </a:r>
            <a:r>
              <a:rPr lang="de-DE" dirty="0"/>
              <a:t> open </a:t>
            </a:r>
            <a:r>
              <a:rPr lang="de-DE" dirty="0" err="1"/>
              <a:t>the</a:t>
            </a:r>
            <a:r>
              <a:rPr lang="de-DE" dirty="0"/>
              <a:t> African Restaurant </a:t>
            </a:r>
            <a:r>
              <a:rPr lang="de-DE" dirty="0" err="1"/>
              <a:t>either</a:t>
            </a:r>
            <a:r>
              <a:rPr lang="de-DE" dirty="0"/>
              <a:t> in Croydon </a:t>
            </a:r>
            <a:r>
              <a:rPr lang="de-DE" dirty="0" err="1"/>
              <a:t>or</a:t>
            </a:r>
            <a:r>
              <a:rPr lang="de-DE" dirty="0"/>
              <a:t> </a:t>
            </a:r>
            <a:r>
              <a:rPr lang="de-DE" dirty="0" err="1"/>
              <a:t>Ealing</a:t>
            </a:r>
            <a:endParaRPr lang="de-DE" dirty="0"/>
          </a:p>
        </p:txBody>
      </p:sp>
    </p:spTree>
    <p:extLst>
      <p:ext uri="{BB962C8B-B14F-4D97-AF65-F5344CB8AC3E}">
        <p14:creationId xmlns:p14="http://schemas.microsoft.com/office/powerpoint/2010/main" val="398563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05170-AFD5-405B-ACD2-03E24AAF2664}"/>
              </a:ext>
            </a:extLst>
          </p:cNvPr>
          <p:cNvSpPr>
            <a:spLocks noGrp="1"/>
          </p:cNvSpPr>
          <p:nvPr>
            <p:ph type="title"/>
          </p:nvPr>
        </p:nvSpPr>
        <p:spPr/>
        <p:txBody>
          <a:bodyPr/>
          <a:lstStyle/>
          <a:p>
            <a:r>
              <a:rPr lang="de-DE" dirty="0" err="1"/>
              <a:t>Conclusion</a:t>
            </a:r>
            <a:endParaRPr lang="de-DE" dirty="0"/>
          </a:p>
        </p:txBody>
      </p:sp>
      <p:sp>
        <p:nvSpPr>
          <p:cNvPr id="3" name="Inhaltsplatzhalter 2">
            <a:extLst>
              <a:ext uri="{FF2B5EF4-FFF2-40B4-BE49-F238E27FC236}">
                <a16:creationId xmlns:a16="http://schemas.microsoft.com/office/drawing/2014/main" id="{BD14D637-FDC5-47FF-BA77-34458A6E2AD2}"/>
              </a:ext>
            </a:extLst>
          </p:cNvPr>
          <p:cNvSpPr>
            <a:spLocks noGrp="1"/>
          </p:cNvSpPr>
          <p:nvPr>
            <p:ph idx="1"/>
          </p:nvPr>
        </p:nvSpPr>
        <p:spPr/>
        <p:txBody>
          <a:bodyPr/>
          <a:lstStyle/>
          <a:p>
            <a:r>
              <a:rPr lang="de-DE" dirty="0"/>
              <a:t>This </a:t>
            </a:r>
            <a:r>
              <a:rPr lang="de-DE" dirty="0" err="1"/>
              <a:t>project</a:t>
            </a:r>
            <a:r>
              <a:rPr lang="de-DE" dirty="0"/>
              <a:t> </a:t>
            </a:r>
            <a:r>
              <a:rPr lang="de-DE" dirty="0" err="1"/>
              <a:t>helped</a:t>
            </a:r>
            <a:r>
              <a:rPr lang="de-DE" dirty="0"/>
              <a:t> </a:t>
            </a:r>
            <a:r>
              <a:rPr lang="de-DE" dirty="0" err="1"/>
              <a:t>me</a:t>
            </a:r>
            <a:r>
              <a:rPr lang="de-DE" dirty="0"/>
              <a:t> </a:t>
            </a:r>
            <a:r>
              <a:rPr lang="de-DE" dirty="0" err="1"/>
              <a:t>to</a:t>
            </a:r>
            <a:r>
              <a:rPr lang="de-DE" dirty="0"/>
              <a:t> </a:t>
            </a:r>
            <a:r>
              <a:rPr lang="de-DE" dirty="0" err="1"/>
              <a:t>put</a:t>
            </a:r>
            <a:r>
              <a:rPr lang="de-DE" dirty="0"/>
              <a:t> </a:t>
            </a:r>
            <a:r>
              <a:rPr lang="de-DE" dirty="0" err="1"/>
              <a:t>some</a:t>
            </a:r>
            <a:r>
              <a:rPr lang="de-DE" dirty="0"/>
              <a:t> </a:t>
            </a:r>
            <a:r>
              <a:rPr lang="de-DE" dirty="0" err="1"/>
              <a:t>hands</a:t>
            </a:r>
            <a:r>
              <a:rPr lang="de-DE" dirty="0"/>
              <a:t> on </a:t>
            </a:r>
            <a:r>
              <a:rPr lang="de-DE" dirty="0" err="1"/>
              <a:t>into</a:t>
            </a:r>
            <a:r>
              <a:rPr lang="de-DE" dirty="0"/>
              <a:t> </a:t>
            </a:r>
            <a:r>
              <a:rPr lang="de-DE" dirty="0" err="1"/>
              <a:t>what</a:t>
            </a:r>
            <a:r>
              <a:rPr lang="de-DE" dirty="0"/>
              <a:t> </a:t>
            </a:r>
            <a:r>
              <a:rPr lang="de-DE" dirty="0" err="1"/>
              <a:t>we</a:t>
            </a:r>
            <a:r>
              <a:rPr lang="de-DE" dirty="0"/>
              <a:t> </a:t>
            </a:r>
            <a:r>
              <a:rPr lang="de-DE" dirty="0" err="1"/>
              <a:t>practiced</a:t>
            </a:r>
            <a:r>
              <a:rPr lang="de-DE" dirty="0"/>
              <a:t> </a:t>
            </a:r>
            <a:r>
              <a:rPr lang="de-DE" dirty="0" err="1"/>
              <a:t>about</a:t>
            </a:r>
            <a:r>
              <a:rPr lang="de-DE" dirty="0"/>
              <a:t> </a:t>
            </a:r>
            <a:r>
              <a:rPr lang="de-DE" dirty="0" err="1"/>
              <a:t>using</a:t>
            </a:r>
            <a:r>
              <a:rPr lang="de-DE" dirty="0"/>
              <a:t> </a:t>
            </a:r>
            <a:r>
              <a:rPr lang="de-DE" dirty="0" err="1"/>
              <a:t>foursqaure</a:t>
            </a:r>
            <a:r>
              <a:rPr lang="de-DE" dirty="0"/>
              <a:t> </a:t>
            </a:r>
            <a:r>
              <a:rPr lang="de-DE" dirty="0" err="1"/>
              <a:t>data</a:t>
            </a:r>
            <a:r>
              <a:rPr lang="de-DE" dirty="0"/>
              <a:t> </a:t>
            </a:r>
            <a:r>
              <a:rPr lang="de-DE" dirty="0" err="1"/>
              <a:t>to</a:t>
            </a:r>
            <a:r>
              <a:rPr lang="de-DE" dirty="0"/>
              <a:t> </a:t>
            </a:r>
            <a:r>
              <a:rPr lang="de-DE" dirty="0" err="1"/>
              <a:t>really</a:t>
            </a:r>
            <a:r>
              <a:rPr lang="de-DE" dirty="0"/>
              <a:t> </a:t>
            </a:r>
            <a:r>
              <a:rPr lang="de-DE" dirty="0" err="1"/>
              <a:t>draw</a:t>
            </a:r>
            <a:r>
              <a:rPr lang="de-DE" dirty="0"/>
              <a:t> </a:t>
            </a:r>
            <a:r>
              <a:rPr lang="de-DE" dirty="0" err="1"/>
              <a:t>maps</a:t>
            </a:r>
            <a:r>
              <a:rPr lang="de-DE" dirty="0"/>
              <a:t> and </a:t>
            </a:r>
            <a:r>
              <a:rPr lang="de-DE" dirty="0" err="1"/>
              <a:t>explore</a:t>
            </a:r>
            <a:r>
              <a:rPr lang="de-DE" dirty="0"/>
              <a:t> </a:t>
            </a:r>
            <a:r>
              <a:rPr lang="de-DE" dirty="0" err="1"/>
              <a:t>neighborhoods</a:t>
            </a:r>
            <a:endParaRPr lang="de-DE" dirty="0"/>
          </a:p>
        </p:txBody>
      </p:sp>
    </p:spTree>
    <p:extLst>
      <p:ext uri="{BB962C8B-B14F-4D97-AF65-F5344CB8AC3E}">
        <p14:creationId xmlns:p14="http://schemas.microsoft.com/office/powerpoint/2010/main" val="73173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a:extLst>
              <a:ext uri="{FF2B5EF4-FFF2-40B4-BE49-F238E27FC236}">
                <a16:creationId xmlns:a16="http://schemas.microsoft.com/office/drawing/2014/main" id="{D8E3440F-7CB9-417B-9AE5-54CEAA531DAA}"/>
              </a:ext>
            </a:extLst>
          </p:cNvPr>
          <p:cNvGraphicFramePr>
            <a:graphicFrameLocks noGrp="1"/>
          </p:cNvGraphicFramePr>
          <p:nvPr>
            <p:ph idx="1"/>
            <p:extLst>
              <p:ext uri="{D42A27DB-BD31-4B8C-83A1-F6EECF244321}">
                <p14:modId xmlns:p14="http://schemas.microsoft.com/office/powerpoint/2010/main" val="658289411"/>
              </p:ext>
            </p:extLst>
          </p:nvPr>
        </p:nvGraphicFramePr>
        <p:xfrm>
          <a:off x="677863" y="866776"/>
          <a:ext cx="8596312" cy="5175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23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E3FEC4-DE7B-4B59-A51F-F8CDCE855ABB}"/>
              </a:ext>
            </a:extLst>
          </p:cNvPr>
          <p:cNvSpPr>
            <a:spLocks noGrp="1"/>
          </p:cNvSpPr>
          <p:nvPr>
            <p:ph type="title"/>
          </p:nvPr>
        </p:nvSpPr>
        <p:spPr/>
        <p:txBody>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55E7F2DF-A807-4B60-A683-63AC0F9711CD}"/>
              </a:ext>
            </a:extLst>
          </p:cNvPr>
          <p:cNvSpPr>
            <a:spLocks noGrp="1"/>
          </p:cNvSpPr>
          <p:nvPr>
            <p:ph idx="1"/>
          </p:nvPr>
        </p:nvSpPr>
        <p:spPr/>
        <p:txBody>
          <a:bodyPr/>
          <a:lstStyle/>
          <a:p>
            <a:r>
              <a:rPr lang="en-US" dirty="0"/>
              <a:t> According to Wikipedia, London is the largest City in the UK and has been a major settlement for two millennia now. London is also considered one of the world's most important global cities in the world with attributes such as most visited, most </a:t>
            </a:r>
            <a:r>
              <a:rPr lang="en-US" dirty="0" err="1"/>
              <a:t>infleuntial</a:t>
            </a:r>
            <a:r>
              <a:rPr lang="en-US" dirty="0"/>
              <a:t>, most expensive and most vegetarian </a:t>
            </a:r>
            <a:r>
              <a:rPr lang="en-US" dirty="0" err="1"/>
              <a:t>freindly</a:t>
            </a:r>
            <a:r>
              <a:rPr lang="en-US" dirty="0"/>
              <a:t> city in the world. There is a saying in my culture which goes like this " </a:t>
            </a:r>
            <a:r>
              <a:rPr lang="en-US" dirty="0" err="1"/>
              <a:t>L'homme</a:t>
            </a:r>
            <a:r>
              <a:rPr lang="en-US" dirty="0"/>
              <a:t> </a:t>
            </a:r>
            <a:r>
              <a:rPr lang="en-US" dirty="0" err="1"/>
              <a:t>c'est</a:t>
            </a:r>
            <a:r>
              <a:rPr lang="en-US" dirty="0"/>
              <a:t> le </a:t>
            </a:r>
            <a:r>
              <a:rPr lang="en-US" dirty="0" err="1"/>
              <a:t>ventre</a:t>
            </a:r>
            <a:r>
              <a:rPr lang="en-US" dirty="0"/>
              <a:t> et le bas </a:t>
            </a:r>
            <a:r>
              <a:rPr lang="en-US" dirty="0" err="1"/>
              <a:t>ventre</a:t>
            </a:r>
            <a:r>
              <a:rPr lang="en-US" dirty="0"/>
              <a:t>". This just means a man cannot do without food and </a:t>
            </a:r>
            <a:r>
              <a:rPr lang="en-US" dirty="0" err="1"/>
              <a:t>african</a:t>
            </a:r>
            <a:r>
              <a:rPr lang="en-US" dirty="0"/>
              <a:t> food is known to be one of the best in the world. I can only recommend having a taste if you have never done by now</a:t>
            </a:r>
            <a:endParaRPr lang="de-DE" dirty="0"/>
          </a:p>
        </p:txBody>
      </p:sp>
    </p:spTree>
    <p:extLst>
      <p:ext uri="{BB962C8B-B14F-4D97-AF65-F5344CB8AC3E}">
        <p14:creationId xmlns:p14="http://schemas.microsoft.com/office/powerpoint/2010/main" val="237158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CBCD8-EFCA-4F00-B1C6-B49B918AB06C}"/>
              </a:ext>
            </a:extLst>
          </p:cNvPr>
          <p:cNvSpPr>
            <a:spLocks noGrp="1"/>
          </p:cNvSpPr>
          <p:nvPr>
            <p:ph type="title"/>
          </p:nvPr>
        </p:nvSpPr>
        <p:spPr/>
        <p:txBody>
          <a:bodyPr/>
          <a:lstStyle/>
          <a:p>
            <a:r>
              <a:rPr lang="de-DE" dirty="0"/>
              <a:t>Business Problem and Data Set</a:t>
            </a:r>
          </a:p>
        </p:txBody>
      </p:sp>
      <p:sp>
        <p:nvSpPr>
          <p:cNvPr id="3" name="Inhaltsplatzhalter 2">
            <a:extLst>
              <a:ext uri="{FF2B5EF4-FFF2-40B4-BE49-F238E27FC236}">
                <a16:creationId xmlns:a16="http://schemas.microsoft.com/office/drawing/2014/main" id="{55AF86F1-272A-4D44-90BB-3DFEFEE9F718}"/>
              </a:ext>
            </a:extLst>
          </p:cNvPr>
          <p:cNvSpPr>
            <a:spLocks noGrp="1"/>
          </p:cNvSpPr>
          <p:nvPr>
            <p:ph idx="1"/>
          </p:nvPr>
        </p:nvSpPr>
        <p:spPr/>
        <p:txBody>
          <a:bodyPr/>
          <a:lstStyle/>
          <a:p>
            <a:r>
              <a:rPr lang="en-US" dirty="0"/>
              <a:t>I have a friend living in Manchester who came some two months back to pay me a visit. He is into Food Business and is looking to open up a Sub-Saharan-African Restaurant in London neighborhood. Since he knows </a:t>
            </a:r>
            <a:r>
              <a:rPr lang="en-US" dirty="0" err="1"/>
              <a:t>i</a:t>
            </a:r>
            <a:r>
              <a:rPr lang="en-US" dirty="0"/>
              <a:t> am a data scientist, he asked to know which neighborhood will be the best suited for his Restaurant. The idea of this project is to locate the best Neighborhood in London to open a Restaurant for people of Sub-Saharan African descend. I will use the immigration data in London and Foursquare to evaluate and select the neighborhood suitable for my friend. This information could be of great help to Business people who may want to modify their Menu based on the preferences of the people living in that particular area.</a:t>
            </a:r>
            <a:endParaRPr lang="de-DE" dirty="0"/>
          </a:p>
        </p:txBody>
      </p:sp>
    </p:spTree>
    <p:extLst>
      <p:ext uri="{BB962C8B-B14F-4D97-AF65-F5344CB8AC3E}">
        <p14:creationId xmlns:p14="http://schemas.microsoft.com/office/powerpoint/2010/main" val="43491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8BAF0-0FC0-412F-B921-719190372EE8}"/>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ADBE09A0-5A5D-40F4-84C6-8999D107DCC3}"/>
              </a:ext>
            </a:extLst>
          </p:cNvPr>
          <p:cNvSpPr>
            <a:spLocks noGrp="1"/>
          </p:cNvSpPr>
          <p:nvPr>
            <p:ph idx="1"/>
          </p:nvPr>
        </p:nvSpPr>
        <p:spPr/>
        <p:txBody>
          <a:bodyPr/>
          <a:lstStyle/>
          <a:p>
            <a:r>
              <a:rPr lang="en-US" dirty="0"/>
              <a:t>The data that would be used for this project is the immigration data taken from the London data store. This data presents Annual population survey based on diversity or country of birth. This data is published by the office for national statistics (ONS). The data set gives us information on the annual population survey of migrants, immigrants, </a:t>
            </a:r>
            <a:r>
              <a:rPr lang="en-US" dirty="0" err="1"/>
              <a:t>british</a:t>
            </a:r>
            <a:r>
              <a:rPr lang="en-US" dirty="0"/>
              <a:t>, UK born between 2004 and 2017. The population figures are measured in thousands.</a:t>
            </a:r>
            <a:endParaRPr lang="de-DE" dirty="0"/>
          </a:p>
        </p:txBody>
      </p:sp>
    </p:spTree>
    <p:extLst>
      <p:ext uri="{BB962C8B-B14F-4D97-AF65-F5344CB8AC3E}">
        <p14:creationId xmlns:p14="http://schemas.microsoft.com/office/powerpoint/2010/main" val="293301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32FBF-FF77-43BA-959D-4CCB9E4637DF}"/>
              </a:ext>
            </a:extLst>
          </p:cNvPr>
          <p:cNvSpPr>
            <a:spLocks noGrp="1"/>
          </p:cNvSpPr>
          <p:nvPr>
            <p:ph type="title"/>
          </p:nvPr>
        </p:nvSpPr>
        <p:spPr/>
        <p:txBody>
          <a:bodyPr/>
          <a:lstStyle/>
          <a:p>
            <a:r>
              <a:rPr lang="de-DE" dirty="0"/>
              <a:t>Variable Description</a:t>
            </a:r>
          </a:p>
        </p:txBody>
      </p:sp>
      <p:sp>
        <p:nvSpPr>
          <p:cNvPr id="3" name="Inhaltsplatzhalter 2">
            <a:extLst>
              <a:ext uri="{FF2B5EF4-FFF2-40B4-BE49-F238E27FC236}">
                <a16:creationId xmlns:a16="http://schemas.microsoft.com/office/drawing/2014/main" id="{7CFF6024-84FB-4966-887A-B67F3697BC79}"/>
              </a:ext>
            </a:extLst>
          </p:cNvPr>
          <p:cNvSpPr>
            <a:spLocks noGrp="1"/>
          </p:cNvSpPr>
          <p:nvPr>
            <p:ph idx="1"/>
          </p:nvPr>
        </p:nvSpPr>
        <p:spPr/>
        <p:txBody>
          <a:bodyPr/>
          <a:lstStyle/>
          <a:p>
            <a:r>
              <a:rPr lang="en-US" dirty="0"/>
              <a:t>- Year tells us the year in which the survey was conducted</a:t>
            </a:r>
          </a:p>
          <a:p>
            <a:r>
              <a:rPr lang="en-US" dirty="0"/>
              <a:t>- </a:t>
            </a:r>
            <a:r>
              <a:rPr lang="en-US" dirty="0" err="1"/>
              <a:t>Area_Code</a:t>
            </a:r>
            <a:r>
              <a:rPr lang="en-US" dirty="0"/>
              <a:t> is the code of the area in which the survey was conducted</a:t>
            </a:r>
          </a:p>
          <a:p>
            <a:r>
              <a:rPr lang="en-US" dirty="0"/>
              <a:t>- </a:t>
            </a:r>
            <a:r>
              <a:rPr lang="en-US" dirty="0" err="1"/>
              <a:t>Area_Name</a:t>
            </a:r>
            <a:r>
              <a:rPr lang="en-US" dirty="0"/>
              <a:t> is the name of the area in question</a:t>
            </a:r>
          </a:p>
          <a:p>
            <a:r>
              <a:rPr lang="en-US" dirty="0"/>
              <a:t>- </a:t>
            </a:r>
            <a:r>
              <a:rPr lang="en-US" dirty="0" err="1"/>
              <a:t>Broad_goup</a:t>
            </a:r>
            <a:r>
              <a:rPr lang="en-US" dirty="0"/>
              <a:t> tells us if the people surveyed are British, from the European Union or Non-European Union</a:t>
            </a:r>
          </a:p>
          <a:p>
            <a:r>
              <a:rPr lang="en-US" dirty="0"/>
              <a:t>- </a:t>
            </a:r>
            <a:r>
              <a:rPr lang="en-US" dirty="0" err="1"/>
              <a:t>Detailed_group</a:t>
            </a:r>
            <a:r>
              <a:rPr lang="en-US" dirty="0"/>
              <a:t> specifies where the people surveyed exactly came from. </a:t>
            </a:r>
            <a:r>
              <a:rPr lang="en-US" dirty="0" err="1"/>
              <a:t>e.g</a:t>
            </a:r>
            <a:r>
              <a:rPr lang="en-US" dirty="0"/>
              <a:t> from north </a:t>
            </a:r>
            <a:r>
              <a:rPr lang="en-US" dirty="0" err="1"/>
              <a:t>america</a:t>
            </a:r>
            <a:r>
              <a:rPr lang="en-US" dirty="0"/>
              <a:t> or south </a:t>
            </a:r>
            <a:r>
              <a:rPr lang="en-US" dirty="0" err="1"/>
              <a:t>asia</a:t>
            </a:r>
            <a:endParaRPr lang="en-US" dirty="0"/>
          </a:p>
          <a:p>
            <a:r>
              <a:rPr lang="en-US" dirty="0"/>
              <a:t>- Estimate provides the estimated total number of people surveyed in thousands</a:t>
            </a:r>
            <a:endParaRPr lang="de-DE" dirty="0"/>
          </a:p>
        </p:txBody>
      </p:sp>
    </p:spTree>
    <p:extLst>
      <p:ext uri="{BB962C8B-B14F-4D97-AF65-F5344CB8AC3E}">
        <p14:creationId xmlns:p14="http://schemas.microsoft.com/office/powerpoint/2010/main" val="282964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F96CAC-130C-48AE-AE9D-4A94EEE63183}"/>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7CD18487-57FB-400F-861B-2CF19AE57D62}"/>
              </a:ext>
            </a:extLst>
          </p:cNvPr>
          <p:cNvSpPr>
            <a:spLocks noGrp="1"/>
          </p:cNvSpPr>
          <p:nvPr>
            <p:ph idx="1"/>
          </p:nvPr>
        </p:nvSpPr>
        <p:spPr/>
        <p:txBody>
          <a:bodyPr/>
          <a:lstStyle/>
          <a:p>
            <a:r>
              <a:rPr lang="de-DE" dirty="0"/>
              <a:t>A </a:t>
            </a:r>
            <a:r>
              <a:rPr lang="de-DE" dirty="0" err="1"/>
              <a:t>snapshot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set</a:t>
            </a:r>
            <a:r>
              <a:rPr lang="de-DE" dirty="0"/>
              <a:t> </a:t>
            </a:r>
            <a:r>
              <a:rPr lang="de-DE" dirty="0" err="1"/>
              <a:t>looks</a:t>
            </a:r>
            <a:r>
              <a:rPr lang="de-DE" dirty="0"/>
              <a:t> like </a:t>
            </a:r>
            <a:r>
              <a:rPr lang="de-DE" dirty="0" err="1"/>
              <a:t>this</a:t>
            </a:r>
            <a:endParaRPr lang="de-DE" dirty="0"/>
          </a:p>
          <a:p>
            <a:endParaRPr lang="de-DE" dirty="0"/>
          </a:p>
        </p:txBody>
      </p:sp>
      <p:pic>
        <p:nvPicPr>
          <p:cNvPr id="5" name="Grafik 4">
            <a:extLst>
              <a:ext uri="{FF2B5EF4-FFF2-40B4-BE49-F238E27FC236}">
                <a16:creationId xmlns:a16="http://schemas.microsoft.com/office/drawing/2014/main" id="{758A4FDD-51EA-4026-BCC7-106DC5BDF4B0}"/>
              </a:ext>
            </a:extLst>
          </p:cNvPr>
          <p:cNvPicPr>
            <a:picLocks noChangeAspect="1"/>
          </p:cNvPicPr>
          <p:nvPr/>
        </p:nvPicPr>
        <p:blipFill>
          <a:blip r:embed="rId2"/>
          <a:stretch>
            <a:fillRect/>
          </a:stretch>
        </p:blipFill>
        <p:spPr>
          <a:xfrm>
            <a:off x="1210319" y="2524125"/>
            <a:ext cx="8063683" cy="4071937"/>
          </a:xfrm>
          <a:prstGeom prst="rect">
            <a:avLst/>
          </a:prstGeom>
        </p:spPr>
      </p:pic>
    </p:spTree>
    <p:extLst>
      <p:ext uri="{BB962C8B-B14F-4D97-AF65-F5344CB8AC3E}">
        <p14:creationId xmlns:p14="http://schemas.microsoft.com/office/powerpoint/2010/main" val="75661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40738A-5FF6-46E2-8C4D-B9AA8DBE0BFA}"/>
              </a:ext>
            </a:extLst>
          </p:cNvPr>
          <p:cNvSpPr>
            <a:spLocks noGrp="1"/>
          </p:cNvSpPr>
          <p:nvPr>
            <p:ph type="title"/>
          </p:nvPr>
        </p:nvSpPr>
        <p:spPr/>
        <p:txBody>
          <a:bodyPr/>
          <a:lstStyle/>
          <a:p>
            <a:r>
              <a:rPr lang="de-DE" dirty="0" err="1"/>
              <a:t>Methodology</a:t>
            </a:r>
            <a:endParaRPr lang="de-DE" dirty="0"/>
          </a:p>
        </p:txBody>
      </p:sp>
      <p:sp>
        <p:nvSpPr>
          <p:cNvPr id="3" name="Inhaltsplatzhalter 2">
            <a:extLst>
              <a:ext uri="{FF2B5EF4-FFF2-40B4-BE49-F238E27FC236}">
                <a16:creationId xmlns:a16="http://schemas.microsoft.com/office/drawing/2014/main" id="{9A3BD21E-80B5-4F35-B719-B310788D1924}"/>
              </a:ext>
            </a:extLst>
          </p:cNvPr>
          <p:cNvSpPr>
            <a:spLocks noGrp="1"/>
          </p:cNvSpPr>
          <p:nvPr>
            <p:ph idx="1"/>
          </p:nvPr>
        </p:nvSpPr>
        <p:spPr/>
        <p:txBody>
          <a:bodyPr/>
          <a:lstStyle/>
          <a:p>
            <a:endParaRPr lang="de-DE" dirty="0"/>
          </a:p>
          <a:p>
            <a:r>
              <a:rPr lang="de-DE" dirty="0"/>
              <a:t>After </a:t>
            </a:r>
            <a:r>
              <a:rPr lang="de-DE" dirty="0" err="1"/>
              <a:t>retrieving</a:t>
            </a:r>
            <a:r>
              <a:rPr lang="de-DE" dirty="0"/>
              <a:t> </a:t>
            </a:r>
            <a:r>
              <a:rPr lang="de-DE" dirty="0" err="1"/>
              <a:t>the</a:t>
            </a:r>
            <a:r>
              <a:rPr lang="de-DE" dirty="0"/>
              <a:t> </a:t>
            </a:r>
            <a:r>
              <a:rPr lang="de-DE" dirty="0" err="1"/>
              <a:t>data,i</a:t>
            </a:r>
            <a:r>
              <a:rPr lang="de-DE" dirty="0"/>
              <a:t> </a:t>
            </a:r>
            <a:r>
              <a:rPr lang="de-DE" dirty="0" err="1"/>
              <a:t>prepared</a:t>
            </a:r>
            <a:r>
              <a:rPr lang="de-DE" dirty="0"/>
              <a:t> </a:t>
            </a:r>
            <a:r>
              <a:rPr lang="de-DE" dirty="0" err="1"/>
              <a:t>the</a:t>
            </a:r>
            <a:r>
              <a:rPr lang="de-DE" dirty="0"/>
              <a:t> </a:t>
            </a:r>
            <a:r>
              <a:rPr lang="de-DE" dirty="0" err="1"/>
              <a:t>data</a:t>
            </a:r>
            <a:r>
              <a:rPr lang="de-DE" dirty="0"/>
              <a:t> in such a </a:t>
            </a:r>
            <a:r>
              <a:rPr lang="de-DE" dirty="0" err="1"/>
              <a:t>way</a:t>
            </a:r>
            <a:r>
              <a:rPr lang="de-DE" dirty="0"/>
              <a:t> </a:t>
            </a:r>
            <a:r>
              <a:rPr lang="de-DE" dirty="0" err="1"/>
              <a:t>that</a:t>
            </a:r>
            <a:r>
              <a:rPr lang="de-DE" dirty="0"/>
              <a:t> </a:t>
            </a:r>
            <a:r>
              <a:rPr lang="de-DE" dirty="0" err="1"/>
              <a:t>we</a:t>
            </a:r>
            <a:r>
              <a:rPr lang="de-DE" dirty="0"/>
              <a:t> </a:t>
            </a:r>
            <a:r>
              <a:rPr lang="de-DE" dirty="0" err="1"/>
              <a:t>only</a:t>
            </a:r>
            <a:r>
              <a:rPr lang="de-DE" dirty="0"/>
              <a:t> </a:t>
            </a:r>
            <a:r>
              <a:rPr lang="de-DE" dirty="0" err="1"/>
              <a:t>had</a:t>
            </a:r>
            <a:r>
              <a:rPr lang="de-DE" dirty="0"/>
              <a:t> </a:t>
            </a:r>
            <a:r>
              <a:rPr lang="de-DE" dirty="0" err="1"/>
              <a:t>the</a:t>
            </a:r>
            <a:r>
              <a:rPr lang="de-DE" dirty="0"/>
              <a:t> </a:t>
            </a:r>
            <a:r>
              <a:rPr lang="de-DE" dirty="0" err="1"/>
              <a:t>data</a:t>
            </a:r>
            <a:r>
              <a:rPr lang="de-DE" dirty="0"/>
              <a:t> </a:t>
            </a:r>
            <a:r>
              <a:rPr lang="de-DE" dirty="0" err="1"/>
              <a:t>we</a:t>
            </a:r>
            <a:r>
              <a:rPr lang="de-DE" dirty="0"/>
              <a:t> </a:t>
            </a:r>
            <a:r>
              <a:rPr lang="de-DE" dirty="0" err="1"/>
              <a:t>need</a:t>
            </a:r>
            <a:r>
              <a:rPr lang="de-DE" dirty="0"/>
              <a:t> </a:t>
            </a:r>
            <a:r>
              <a:rPr lang="de-DE" dirty="0" err="1"/>
              <a:t>to</a:t>
            </a:r>
            <a:r>
              <a:rPr lang="de-DE" dirty="0"/>
              <a:t> </a:t>
            </a:r>
            <a:r>
              <a:rPr lang="de-DE" dirty="0" err="1"/>
              <a:t>proceed</a:t>
            </a:r>
            <a:r>
              <a:rPr lang="de-DE" dirty="0"/>
              <a:t> </a:t>
            </a:r>
            <a:r>
              <a:rPr lang="de-DE" dirty="0" err="1"/>
              <a:t>with</a:t>
            </a:r>
            <a:r>
              <a:rPr lang="de-DE" dirty="0"/>
              <a:t> </a:t>
            </a:r>
            <a:r>
              <a:rPr lang="de-DE" dirty="0" err="1"/>
              <a:t>our</a:t>
            </a:r>
            <a:r>
              <a:rPr lang="de-DE" dirty="0"/>
              <a:t> </a:t>
            </a:r>
            <a:r>
              <a:rPr lang="de-DE" dirty="0" err="1"/>
              <a:t>analysis</a:t>
            </a:r>
            <a:r>
              <a:rPr lang="de-DE" dirty="0"/>
              <a:t> (</a:t>
            </a:r>
            <a:r>
              <a:rPr lang="de-DE" dirty="0" err="1"/>
              <a:t>data</a:t>
            </a:r>
            <a:r>
              <a:rPr lang="de-DE" dirty="0"/>
              <a:t> </a:t>
            </a:r>
            <a:r>
              <a:rPr lang="de-DE" dirty="0" err="1"/>
              <a:t>with</a:t>
            </a:r>
            <a:r>
              <a:rPr lang="de-DE" dirty="0"/>
              <a:t> </a:t>
            </a:r>
            <a:r>
              <a:rPr lang="de-DE" dirty="0" err="1"/>
              <a:t>Detailed_group</a:t>
            </a:r>
            <a:r>
              <a:rPr lang="de-DE" dirty="0"/>
              <a:t> = Sub-</a:t>
            </a:r>
            <a:r>
              <a:rPr lang="de-DE" dirty="0" err="1"/>
              <a:t>Saharan</a:t>
            </a:r>
            <a:r>
              <a:rPr lang="de-DE" dirty="0"/>
              <a:t> </a:t>
            </a:r>
            <a:r>
              <a:rPr lang="de-DE" dirty="0" err="1"/>
              <a:t>Africa</a:t>
            </a:r>
            <a:endParaRPr lang="de-DE" dirty="0"/>
          </a:p>
          <a:p>
            <a:r>
              <a:rPr lang="de-DE" dirty="0" err="1"/>
              <a:t>Entries</a:t>
            </a:r>
            <a:r>
              <a:rPr lang="de-DE" dirty="0"/>
              <a:t> </a:t>
            </a:r>
            <a:r>
              <a:rPr lang="de-DE" dirty="0" err="1"/>
              <a:t>with</a:t>
            </a:r>
            <a:r>
              <a:rPr lang="de-DE" dirty="0"/>
              <a:t> funny </a:t>
            </a:r>
            <a:r>
              <a:rPr lang="de-DE" dirty="0" err="1"/>
              <a:t>estimates</a:t>
            </a:r>
            <a:r>
              <a:rPr lang="de-DE" dirty="0"/>
              <a:t> </a:t>
            </a:r>
            <a:r>
              <a:rPr lang="de-DE" dirty="0" err="1"/>
              <a:t>or</a:t>
            </a:r>
            <a:r>
              <a:rPr lang="de-DE" dirty="0"/>
              <a:t> null </a:t>
            </a:r>
            <a:r>
              <a:rPr lang="de-DE" dirty="0" err="1"/>
              <a:t>values</a:t>
            </a:r>
            <a:r>
              <a:rPr lang="de-DE" dirty="0"/>
              <a:t> </a:t>
            </a:r>
            <a:r>
              <a:rPr lang="de-DE" dirty="0" err="1"/>
              <a:t>were</a:t>
            </a:r>
            <a:r>
              <a:rPr lang="de-DE" dirty="0"/>
              <a:t> </a:t>
            </a:r>
            <a:r>
              <a:rPr lang="de-DE" dirty="0" err="1"/>
              <a:t>excluded</a:t>
            </a:r>
            <a:r>
              <a:rPr lang="de-DE" dirty="0"/>
              <a:t> </a:t>
            </a:r>
            <a:r>
              <a:rPr lang="de-DE" dirty="0" err="1"/>
              <a:t>while</a:t>
            </a:r>
            <a:r>
              <a:rPr lang="de-DE" dirty="0"/>
              <a:t> i </a:t>
            </a:r>
            <a:r>
              <a:rPr lang="de-DE" dirty="0" err="1"/>
              <a:t>used</a:t>
            </a:r>
            <a:r>
              <a:rPr lang="de-DE" dirty="0"/>
              <a:t> </a:t>
            </a:r>
            <a:r>
              <a:rPr lang="de-DE" dirty="0" err="1"/>
              <a:t>Foursqaure</a:t>
            </a:r>
            <a:r>
              <a:rPr lang="de-DE" dirty="0"/>
              <a:t> </a:t>
            </a:r>
            <a:r>
              <a:rPr lang="de-DE" dirty="0" err="1"/>
              <a:t>to</a:t>
            </a:r>
            <a:r>
              <a:rPr lang="de-DE" dirty="0"/>
              <a:t> </a:t>
            </a:r>
            <a:r>
              <a:rPr lang="de-DE" dirty="0" err="1"/>
              <a:t>get</a:t>
            </a:r>
            <a:r>
              <a:rPr lang="de-DE" dirty="0"/>
              <a:t> </a:t>
            </a:r>
            <a:r>
              <a:rPr lang="de-DE" dirty="0" err="1"/>
              <a:t>information</a:t>
            </a:r>
            <a:r>
              <a:rPr lang="de-DE" dirty="0"/>
              <a:t> </a:t>
            </a:r>
            <a:r>
              <a:rPr lang="de-DE" dirty="0" err="1"/>
              <a:t>about</a:t>
            </a:r>
            <a:r>
              <a:rPr lang="de-DE" dirty="0"/>
              <a:t> </a:t>
            </a:r>
            <a:r>
              <a:rPr lang="de-DE" dirty="0" err="1"/>
              <a:t>african</a:t>
            </a:r>
            <a:r>
              <a:rPr lang="de-DE" dirty="0"/>
              <a:t> Restaurants in and </a:t>
            </a:r>
            <a:r>
              <a:rPr lang="de-DE" dirty="0" err="1"/>
              <a:t>around</a:t>
            </a:r>
            <a:r>
              <a:rPr lang="de-DE" dirty="0"/>
              <a:t> London</a:t>
            </a:r>
          </a:p>
          <a:p>
            <a:r>
              <a:rPr lang="de-DE" dirty="0" err="1"/>
              <a:t>Then</a:t>
            </a:r>
            <a:r>
              <a:rPr lang="de-DE" dirty="0"/>
              <a:t> i </a:t>
            </a:r>
            <a:r>
              <a:rPr lang="de-DE" dirty="0" err="1"/>
              <a:t>made</a:t>
            </a:r>
            <a:r>
              <a:rPr lang="de-DE" dirty="0"/>
              <a:t> </a:t>
            </a:r>
            <a:r>
              <a:rPr lang="de-DE" dirty="0" err="1"/>
              <a:t>use</a:t>
            </a:r>
            <a:r>
              <a:rPr lang="de-DE" dirty="0"/>
              <a:t> </a:t>
            </a:r>
            <a:r>
              <a:rPr lang="de-DE" dirty="0" err="1"/>
              <a:t>of</a:t>
            </a:r>
            <a:r>
              <a:rPr lang="de-DE" dirty="0"/>
              <a:t> </a:t>
            </a:r>
            <a:r>
              <a:rPr lang="de-DE" dirty="0" err="1"/>
              <a:t>the</a:t>
            </a:r>
            <a:r>
              <a:rPr lang="de-DE" dirty="0"/>
              <a:t> </a:t>
            </a:r>
            <a:r>
              <a:rPr lang="de-DE" dirty="0" err="1"/>
              <a:t>Euclidean</a:t>
            </a:r>
            <a:r>
              <a:rPr lang="de-DE" dirty="0"/>
              <a:t> Clustering </a:t>
            </a:r>
            <a:r>
              <a:rPr lang="de-DE" dirty="0" err="1"/>
              <a:t>method</a:t>
            </a:r>
            <a:r>
              <a:rPr lang="de-DE" dirty="0"/>
              <a:t> </a:t>
            </a:r>
            <a:r>
              <a:rPr lang="de-DE" dirty="0" err="1"/>
              <a:t>to</a:t>
            </a:r>
            <a:r>
              <a:rPr lang="de-DE" dirty="0"/>
              <a:t> </a:t>
            </a:r>
            <a:r>
              <a:rPr lang="de-DE" dirty="0" err="1"/>
              <a:t>classify</a:t>
            </a:r>
            <a:r>
              <a:rPr lang="de-DE" dirty="0"/>
              <a:t> </a:t>
            </a:r>
            <a:r>
              <a:rPr lang="de-DE" dirty="0" err="1"/>
              <a:t>the</a:t>
            </a:r>
            <a:r>
              <a:rPr lang="de-DE" dirty="0"/>
              <a:t> African Restaurants in and </a:t>
            </a:r>
            <a:r>
              <a:rPr lang="de-DE" dirty="0" err="1"/>
              <a:t>around</a:t>
            </a:r>
            <a:r>
              <a:rPr lang="de-DE" dirty="0"/>
              <a:t> London </a:t>
            </a:r>
            <a:r>
              <a:rPr lang="de-DE" dirty="0" err="1"/>
              <a:t>by</a:t>
            </a:r>
            <a:r>
              <a:rPr lang="de-DE" dirty="0"/>
              <a:t> </a:t>
            </a:r>
            <a:r>
              <a:rPr lang="de-DE" dirty="0" err="1"/>
              <a:t>their</a:t>
            </a:r>
            <a:r>
              <a:rPr lang="de-DE" dirty="0"/>
              <a:t> </a:t>
            </a:r>
            <a:r>
              <a:rPr lang="de-DE" dirty="0" err="1"/>
              <a:t>Neighborhoods</a:t>
            </a:r>
            <a:r>
              <a:rPr lang="de-DE" dirty="0"/>
              <a:t>.</a:t>
            </a:r>
          </a:p>
        </p:txBody>
      </p:sp>
    </p:spTree>
    <p:extLst>
      <p:ext uri="{BB962C8B-B14F-4D97-AF65-F5344CB8AC3E}">
        <p14:creationId xmlns:p14="http://schemas.microsoft.com/office/powerpoint/2010/main" val="333017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31F93-83F1-43C0-B151-B8FC64045149}"/>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DBCAB8E0-5832-403D-B238-B5827B615D55}"/>
              </a:ext>
            </a:extLst>
          </p:cNvPr>
          <p:cNvSpPr>
            <a:spLocks noGrp="1"/>
          </p:cNvSpPr>
          <p:nvPr>
            <p:ph idx="1"/>
          </p:nvPr>
        </p:nvSpPr>
        <p:spPr/>
        <p:txBody>
          <a:bodyPr/>
          <a:lstStyle/>
          <a:p>
            <a:r>
              <a:rPr lang="de-DE" dirty="0" err="1"/>
              <a:t>From</a:t>
            </a:r>
            <a:r>
              <a:rPr lang="de-DE" dirty="0"/>
              <a:t> </a:t>
            </a:r>
            <a:r>
              <a:rPr lang="de-DE" dirty="0" err="1"/>
              <a:t>the</a:t>
            </a:r>
            <a:r>
              <a:rPr lang="de-DE" dirty="0"/>
              <a:t> </a:t>
            </a:r>
            <a:r>
              <a:rPr lang="de-DE" dirty="0" err="1"/>
              <a:t>results</a:t>
            </a:r>
            <a:r>
              <a:rPr lang="de-DE" dirty="0"/>
              <a:t> on </a:t>
            </a:r>
            <a:r>
              <a:rPr lang="de-DE" dirty="0" err="1"/>
              <a:t>the</a:t>
            </a:r>
            <a:r>
              <a:rPr lang="de-DE" dirty="0"/>
              <a:t> </a:t>
            </a:r>
            <a:r>
              <a:rPr lang="de-DE" dirty="0" err="1"/>
              <a:t>right</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that</a:t>
            </a:r>
            <a:r>
              <a:rPr lang="de-DE" dirty="0"/>
              <a:t> </a:t>
            </a:r>
            <a:r>
              <a:rPr lang="de-DE" dirty="0" err="1"/>
              <a:t>though</a:t>
            </a:r>
            <a:r>
              <a:rPr lang="de-DE" dirty="0"/>
              <a:t> </a:t>
            </a:r>
            <a:r>
              <a:rPr lang="de-DE" dirty="0" err="1"/>
              <a:t>the</a:t>
            </a:r>
            <a:r>
              <a:rPr lang="de-DE" dirty="0"/>
              <a:t> </a:t>
            </a:r>
            <a:r>
              <a:rPr lang="de-DE" dirty="0" err="1"/>
              <a:t>sub</a:t>
            </a:r>
            <a:r>
              <a:rPr lang="de-DE" dirty="0"/>
              <a:t> </a:t>
            </a:r>
            <a:r>
              <a:rPr lang="de-DE" dirty="0" err="1"/>
              <a:t>saharan</a:t>
            </a:r>
            <a:r>
              <a:rPr lang="de-DE" dirty="0"/>
              <a:t> </a:t>
            </a:r>
            <a:r>
              <a:rPr lang="de-DE" dirty="0" err="1"/>
              <a:t>population</a:t>
            </a:r>
            <a:r>
              <a:rPr lang="de-DE" dirty="0"/>
              <a:t> </a:t>
            </a:r>
            <a:r>
              <a:rPr lang="de-DE" dirty="0" err="1"/>
              <a:t>has</a:t>
            </a:r>
            <a:r>
              <a:rPr lang="de-DE" dirty="0"/>
              <a:t> </a:t>
            </a:r>
            <a:r>
              <a:rPr lang="de-DE" dirty="0" err="1"/>
              <a:t>continuously</a:t>
            </a:r>
            <a:r>
              <a:rPr lang="de-DE" dirty="0"/>
              <a:t> </a:t>
            </a:r>
            <a:r>
              <a:rPr lang="de-DE" dirty="0" err="1"/>
              <a:t>been</a:t>
            </a:r>
            <a:r>
              <a:rPr lang="de-DE" dirty="0"/>
              <a:t> high </a:t>
            </a:r>
            <a:r>
              <a:rPr lang="de-DE" dirty="0" err="1"/>
              <a:t>or</a:t>
            </a:r>
            <a:r>
              <a:rPr lang="de-DE" dirty="0"/>
              <a:t> </a:t>
            </a:r>
            <a:r>
              <a:rPr lang="de-DE" dirty="0" err="1"/>
              <a:t>increasing</a:t>
            </a:r>
            <a:r>
              <a:rPr lang="de-DE" dirty="0"/>
              <a:t> in Croydon and </a:t>
            </a:r>
            <a:r>
              <a:rPr lang="de-DE" dirty="0" err="1"/>
              <a:t>Ealing</a:t>
            </a:r>
            <a:r>
              <a:rPr lang="de-DE" dirty="0"/>
              <a:t>, </a:t>
            </a:r>
            <a:r>
              <a:rPr lang="de-DE" dirty="0" err="1"/>
              <a:t>there</a:t>
            </a:r>
            <a:r>
              <a:rPr lang="de-DE" dirty="0"/>
              <a:t> </a:t>
            </a:r>
            <a:r>
              <a:rPr lang="de-DE" dirty="0" err="1"/>
              <a:t>are</a:t>
            </a:r>
            <a:r>
              <a:rPr lang="de-DE" dirty="0"/>
              <a:t> </a:t>
            </a:r>
            <a:r>
              <a:rPr lang="de-DE" dirty="0" err="1"/>
              <a:t>only</a:t>
            </a:r>
            <a:r>
              <a:rPr lang="de-DE" dirty="0"/>
              <a:t> 2 and 1 African Restaurant in </a:t>
            </a:r>
            <a:r>
              <a:rPr lang="de-DE" dirty="0" err="1"/>
              <a:t>these</a:t>
            </a:r>
            <a:r>
              <a:rPr lang="de-DE" dirty="0"/>
              <a:t> Locations.</a:t>
            </a:r>
          </a:p>
        </p:txBody>
      </p:sp>
      <p:pic>
        <p:nvPicPr>
          <p:cNvPr id="5" name="Grafik 4">
            <a:extLst>
              <a:ext uri="{FF2B5EF4-FFF2-40B4-BE49-F238E27FC236}">
                <a16:creationId xmlns:a16="http://schemas.microsoft.com/office/drawing/2014/main" id="{2862AD21-BF3B-4EA2-8F54-C48A2E143BC1}"/>
              </a:ext>
            </a:extLst>
          </p:cNvPr>
          <p:cNvPicPr>
            <a:picLocks noChangeAspect="1"/>
          </p:cNvPicPr>
          <p:nvPr/>
        </p:nvPicPr>
        <p:blipFill>
          <a:blip r:embed="rId2"/>
          <a:stretch>
            <a:fillRect/>
          </a:stretch>
        </p:blipFill>
        <p:spPr>
          <a:xfrm>
            <a:off x="1095037" y="3196293"/>
            <a:ext cx="4151217" cy="3469338"/>
          </a:xfrm>
          <a:prstGeom prst="rect">
            <a:avLst/>
          </a:prstGeom>
        </p:spPr>
      </p:pic>
    </p:spTree>
    <p:extLst>
      <p:ext uri="{BB962C8B-B14F-4D97-AF65-F5344CB8AC3E}">
        <p14:creationId xmlns:p14="http://schemas.microsoft.com/office/powerpoint/2010/main" val="75432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6324F-64FF-42E4-808F-41D59BF9BA02}"/>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36669C69-5591-4E53-8B34-EF06A37590D7}"/>
              </a:ext>
            </a:extLst>
          </p:cNvPr>
          <p:cNvSpPr>
            <a:spLocks noGrp="1"/>
          </p:cNvSpPr>
          <p:nvPr>
            <p:ph idx="1"/>
          </p:nvPr>
        </p:nvSpPr>
        <p:spPr/>
        <p:txBody>
          <a:bodyPr/>
          <a:lstStyle/>
          <a:p>
            <a:r>
              <a:rPr lang="de-DE" dirty="0"/>
              <a:t>Croydon and </a:t>
            </a:r>
            <a:r>
              <a:rPr lang="de-DE" dirty="0" err="1"/>
              <a:t>Ealing</a:t>
            </a:r>
            <a:r>
              <a:rPr lang="de-DE" dirty="0"/>
              <a:t> </a:t>
            </a:r>
            <a:r>
              <a:rPr lang="de-DE" dirty="0" err="1"/>
              <a:t>are</a:t>
            </a:r>
            <a:r>
              <a:rPr lang="de-DE" dirty="0"/>
              <a:t> </a:t>
            </a:r>
            <a:r>
              <a:rPr lang="de-DE" dirty="0" err="1"/>
              <a:t>the</a:t>
            </a:r>
            <a:r>
              <a:rPr lang="de-DE" dirty="0"/>
              <a:t> </a:t>
            </a:r>
            <a:r>
              <a:rPr lang="de-DE" dirty="0" err="1"/>
              <a:t>two</a:t>
            </a:r>
            <a:r>
              <a:rPr lang="de-DE" dirty="0"/>
              <a:t> </a:t>
            </a:r>
            <a:r>
              <a:rPr lang="de-DE" dirty="0" err="1"/>
              <a:t>regions</a:t>
            </a:r>
            <a:r>
              <a:rPr lang="de-DE" dirty="0"/>
              <a:t> </a:t>
            </a:r>
            <a:r>
              <a:rPr lang="de-DE" dirty="0" err="1"/>
              <a:t>where</a:t>
            </a:r>
            <a:r>
              <a:rPr lang="de-DE" dirty="0"/>
              <a:t> </a:t>
            </a:r>
            <a:r>
              <a:rPr lang="de-DE" dirty="0" err="1"/>
              <a:t>more</a:t>
            </a:r>
            <a:r>
              <a:rPr lang="de-DE" dirty="0"/>
              <a:t> Sub-</a:t>
            </a:r>
            <a:r>
              <a:rPr lang="de-DE" dirty="0" err="1"/>
              <a:t>Saharan</a:t>
            </a:r>
            <a:r>
              <a:rPr lang="de-DE" dirty="0"/>
              <a:t> </a:t>
            </a:r>
            <a:r>
              <a:rPr lang="de-DE" dirty="0" err="1"/>
              <a:t>Africans</a:t>
            </a:r>
            <a:r>
              <a:rPr lang="de-DE" dirty="0"/>
              <a:t> </a:t>
            </a:r>
            <a:r>
              <a:rPr lang="de-DE" dirty="0" err="1"/>
              <a:t>are</a:t>
            </a:r>
            <a:r>
              <a:rPr lang="de-DE" dirty="0"/>
              <a:t> </a:t>
            </a:r>
            <a:r>
              <a:rPr lang="de-DE" dirty="0" err="1"/>
              <a:t>moving</a:t>
            </a:r>
            <a:r>
              <a:rPr lang="de-DE" dirty="0"/>
              <a:t> </a:t>
            </a:r>
            <a:r>
              <a:rPr lang="de-DE" dirty="0" err="1"/>
              <a:t>to</a:t>
            </a:r>
            <a:r>
              <a:rPr lang="de-DE" dirty="0"/>
              <a:t> </a:t>
            </a:r>
            <a:r>
              <a:rPr lang="de-DE" dirty="0" err="1"/>
              <a:t>as</a:t>
            </a:r>
            <a:r>
              <a:rPr lang="de-DE" dirty="0"/>
              <a:t> </a:t>
            </a:r>
            <a:r>
              <a:rPr lang="de-DE" dirty="0" err="1"/>
              <a:t>can</a:t>
            </a:r>
            <a:r>
              <a:rPr lang="de-DE" dirty="0"/>
              <a:t> </a:t>
            </a:r>
            <a:r>
              <a:rPr lang="de-DE" dirty="0" err="1"/>
              <a:t>be</a:t>
            </a:r>
            <a:r>
              <a:rPr lang="de-DE" dirty="0"/>
              <a:t> </a:t>
            </a:r>
            <a:r>
              <a:rPr lang="de-DE" dirty="0" err="1"/>
              <a:t>seen</a:t>
            </a:r>
            <a:r>
              <a:rPr lang="de-DE" dirty="0"/>
              <a:t> in </a:t>
            </a:r>
            <a:r>
              <a:rPr lang="de-DE" dirty="0" err="1"/>
              <a:t>the</a:t>
            </a:r>
            <a:r>
              <a:rPr lang="de-DE" dirty="0"/>
              <a:t> time </a:t>
            </a:r>
            <a:r>
              <a:rPr lang="de-DE" dirty="0" err="1"/>
              <a:t>series</a:t>
            </a:r>
            <a:r>
              <a:rPr lang="de-DE" dirty="0"/>
              <a:t> </a:t>
            </a:r>
            <a:r>
              <a:rPr lang="de-DE" dirty="0" err="1"/>
              <a:t>plot</a:t>
            </a:r>
            <a:r>
              <a:rPr lang="de-DE" dirty="0"/>
              <a:t> </a:t>
            </a:r>
            <a:r>
              <a:rPr lang="de-DE" dirty="0" err="1"/>
              <a:t>below</a:t>
            </a:r>
            <a:endParaRPr lang="de-DE" dirty="0"/>
          </a:p>
          <a:p>
            <a:endParaRPr lang="de-DE" dirty="0"/>
          </a:p>
        </p:txBody>
      </p:sp>
      <p:pic>
        <p:nvPicPr>
          <p:cNvPr id="5" name="Grafik 4">
            <a:extLst>
              <a:ext uri="{FF2B5EF4-FFF2-40B4-BE49-F238E27FC236}">
                <a16:creationId xmlns:a16="http://schemas.microsoft.com/office/drawing/2014/main" id="{535D4F6E-7C67-40D0-8A09-FA5BC7E19EFF}"/>
              </a:ext>
            </a:extLst>
          </p:cNvPr>
          <p:cNvPicPr>
            <a:picLocks noChangeAspect="1"/>
          </p:cNvPicPr>
          <p:nvPr/>
        </p:nvPicPr>
        <p:blipFill>
          <a:blip r:embed="rId2"/>
          <a:stretch>
            <a:fillRect/>
          </a:stretch>
        </p:blipFill>
        <p:spPr>
          <a:xfrm>
            <a:off x="913873" y="2863273"/>
            <a:ext cx="7417328" cy="3629891"/>
          </a:xfrm>
          <a:prstGeom prst="rect">
            <a:avLst/>
          </a:prstGeom>
        </p:spPr>
      </p:pic>
    </p:spTree>
    <p:extLst>
      <p:ext uri="{BB962C8B-B14F-4D97-AF65-F5344CB8AC3E}">
        <p14:creationId xmlns:p14="http://schemas.microsoft.com/office/powerpoint/2010/main" val="357593075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707</Words>
  <Application>Microsoft Office PowerPoint</Application>
  <PresentationFormat>Breitbild</PresentationFormat>
  <Paragraphs>33</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Trebuchet MS</vt:lpstr>
      <vt:lpstr>Wingdings 3</vt:lpstr>
      <vt:lpstr>Facette</vt:lpstr>
      <vt:lpstr>IBM Data Science Professional Certification</vt:lpstr>
      <vt:lpstr>Introduction</vt:lpstr>
      <vt:lpstr>Business Problem and Data Set</vt:lpstr>
      <vt:lpstr>PowerPoint-Präsentation</vt:lpstr>
      <vt:lpstr>Variable Description</vt:lpstr>
      <vt:lpstr>PowerPoint-Präsentation</vt:lpstr>
      <vt:lpstr>Methodology</vt:lpstr>
      <vt:lpstr>Results</vt:lpstr>
      <vt:lpstr>Results</vt:lpstr>
      <vt:lpstr>African Restaurants clustered into 6 categories as shown below</vt:lpstr>
      <vt:lpstr>Euclidean Distances </vt:lpstr>
      <vt:lpstr>Discussion</vt:lpstr>
      <vt:lpstr>Conclusion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Certification</dc:title>
  <dc:creator>nsamm</dc:creator>
  <cp:lastModifiedBy>nsamm</cp:lastModifiedBy>
  <cp:revision>10</cp:revision>
  <dcterms:created xsi:type="dcterms:W3CDTF">2019-05-07T11:04:21Z</dcterms:created>
  <dcterms:modified xsi:type="dcterms:W3CDTF">2019-05-08T08:43:13Z</dcterms:modified>
</cp:coreProperties>
</file>