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49" autoAdjust="0"/>
  </p:normalViewPr>
  <p:slideViewPr>
    <p:cSldViewPr snapToGrid="0" snapToObjects="1">
      <p:cViewPr varScale="1">
        <p:scale>
          <a:sx n="76" d="100"/>
          <a:sy n="76" d="100"/>
        </p:scale>
        <p:origin x="922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Graphs.xlsx]Pivot Table and Graphs!PivotTable9</c:name>
    <c:fmtId val="52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2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2756957676208842"/>
          <c:y val="4.3010752688172046E-2"/>
          <c:w val="0.34822512413001239"/>
          <c:h val="0.897485733638134"/>
        </c:manualLayout>
      </c:layout>
      <c:doughnutChart>
        <c:varyColors val="1"/>
        <c:ser>
          <c:idx val="0"/>
          <c:order val="0"/>
          <c:tx>
            <c:strRef>
              <c:f>'Pivot Table and Graphs'!$E$110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F6-4214-AD81-584D77DF4D0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F6-4214-AD81-584D77DF4D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F6-4214-AD81-584D77DF4D00}"/>
              </c:ext>
            </c:extLst>
          </c:dPt>
          <c:cat>
            <c:strRef>
              <c:f>'Pivot Table and Graphs'!$D$111:$D$114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Unknown</c:v>
                </c:pt>
              </c:strCache>
            </c:strRef>
          </c:cat>
          <c:val>
            <c:numRef>
              <c:f>'Pivot Table and Graphs'!$E$111:$E$114</c:f>
              <c:numCache>
                <c:formatCode>0%</c:formatCode>
                <c:ptCount val="3"/>
                <c:pt idx="0">
                  <c:v>11011637</c:v>
                </c:pt>
                <c:pt idx="1">
                  <c:v>82477985</c:v>
                </c:pt>
                <c:pt idx="2">
                  <c:v>3163526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5F6-4214-AD81-584D77DF4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200" b="0" i="0" u="none" strike="noStrike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Graphs.xlsx]Pivot Table and Graphs!PivotTable3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 and Graphs'!$B$23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 and Graphs'!$A$24:$A$29</c:f>
              <c:strCache>
                <c:ptCount val="5"/>
                <c:pt idx="0">
                  <c:v>black</c:v>
                </c:pt>
                <c:pt idx="1">
                  <c:v>coloured</c:v>
                </c:pt>
                <c:pt idx="2">
                  <c:v>indian_asian</c:v>
                </c:pt>
                <c:pt idx="3">
                  <c:v>Unknown</c:v>
                </c:pt>
                <c:pt idx="4">
                  <c:v>white</c:v>
                </c:pt>
              </c:strCache>
            </c:strRef>
          </c:cat>
          <c:val>
            <c:numRef>
              <c:f>'Pivot Table and Graphs'!$B$24:$B$29</c:f>
              <c:numCache>
                <c:formatCode>General</c:formatCode>
                <c:ptCount val="5"/>
                <c:pt idx="0">
                  <c:v>44645123</c:v>
                </c:pt>
                <c:pt idx="1">
                  <c:v>8572691</c:v>
                </c:pt>
                <c:pt idx="2">
                  <c:v>22437440</c:v>
                </c:pt>
                <c:pt idx="3">
                  <c:v>14578747</c:v>
                </c:pt>
                <c:pt idx="4">
                  <c:v>6419147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AB-47D5-8353-CE483ADE5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6838031"/>
        <c:axId val="126838511"/>
      </c:barChart>
      <c:catAx>
        <c:axId val="126838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38511"/>
        <c:crosses val="autoZero"/>
        <c:auto val="1"/>
        <c:lblAlgn val="ctr"/>
        <c:lblOffset val="100"/>
        <c:noMultiLvlLbl val="0"/>
      </c:catAx>
      <c:valAx>
        <c:axId val="126838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838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Viewership %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Supersport Live Events</c:v>
                </c:pt>
                <c:pt idx="1">
                  <c:v>Channel O</c:v>
                </c:pt>
                <c:pt idx="2">
                  <c:v>Africa Magic</c:v>
                </c:pt>
                <c:pt idx="3">
                  <c:v>Trace TV</c:v>
                </c:pt>
                <c:pt idx="4">
                  <c:v>Cartoon Network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18</c:v>
                </c:pt>
                <c:pt idx="2">
                  <c:v>15</c:v>
                </c:pt>
                <c:pt idx="3">
                  <c:v>12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77-42D1-9CC6-C41A29C97F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 algn="ctr">
        <a:defRPr lang="en-US" sz="18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Graphs.xlsx]Pivot Table and Graphs!PivotTable1</c:name>
    <c:fmtId val="23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0751004807861635E-2"/>
          <c:y val="0.1641452320264217"/>
          <c:w val="0.81749870967899751"/>
          <c:h val="0.49024685583952127"/>
        </c:manualLayout>
      </c:layout>
      <c:lineChart>
        <c:grouping val="standard"/>
        <c:varyColors val="0"/>
        <c:ser>
          <c:idx val="0"/>
          <c:order val="0"/>
          <c:tx>
            <c:strRef>
              <c:f>'Pivot Table and Graphs'!$B$3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multiLvlStrRef>
              <c:f>'Pivot Table and Graphs'!$A$4:$A$19</c:f>
              <c:multiLvlStrCache>
                <c:ptCount val="12"/>
                <c:lvl>
                  <c:pt idx="0">
                    <c:v>Eastern Cape</c:v>
                  </c:pt>
                  <c:pt idx="1">
                    <c:v>Free State</c:v>
                  </c:pt>
                  <c:pt idx="2">
                    <c:v>Gauteng</c:v>
                  </c:pt>
                  <c:pt idx="3">
                    <c:v>Western Cape</c:v>
                  </c:pt>
                  <c:pt idx="4">
                    <c:v>Eastern Cape</c:v>
                  </c:pt>
                  <c:pt idx="5">
                    <c:v>Free State</c:v>
                  </c:pt>
                  <c:pt idx="6">
                    <c:v>Gauteng</c:v>
                  </c:pt>
                  <c:pt idx="7">
                    <c:v>Kwazulu Natal</c:v>
                  </c:pt>
                  <c:pt idx="8">
                    <c:v>Limpopo</c:v>
                  </c:pt>
                  <c:pt idx="9">
                    <c:v>Mpumalanga</c:v>
                  </c:pt>
                  <c:pt idx="10">
                    <c:v>Western Cape</c:v>
                  </c:pt>
                  <c:pt idx="11">
                    <c:v>Unknown</c:v>
                  </c:pt>
                </c:lvl>
                <c:lvl>
                  <c:pt idx="0">
                    <c:v>female</c:v>
                  </c:pt>
                  <c:pt idx="4">
                    <c:v>male</c:v>
                  </c:pt>
                  <c:pt idx="11">
                    <c:v>Unknown</c:v>
                  </c:pt>
                </c:lvl>
              </c:multiLvlStrCache>
            </c:multiLvlStrRef>
          </c:cat>
          <c:val>
            <c:numRef>
              <c:f>'Pivot Table and Graphs'!$B$4:$B$19</c:f>
              <c:numCache>
                <c:formatCode>General</c:formatCode>
                <c:ptCount val="12"/>
                <c:pt idx="0">
                  <c:v>4792142</c:v>
                </c:pt>
                <c:pt idx="1">
                  <c:v>1281997</c:v>
                </c:pt>
                <c:pt idx="2">
                  <c:v>4118239</c:v>
                </c:pt>
                <c:pt idx="3">
                  <c:v>819259</c:v>
                </c:pt>
                <c:pt idx="4">
                  <c:v>2389624</c:v>
                </c:pt>
                <c:pt idx="5">
                  <c:v>830836</c:v>
                </c:pt>
                <c:pt idx="6">
                  <c:v>45808601</c:v>
                </c:pt>
                <c:pt idx="7">
                  <c:v>6718122</c:v>
                </c:pt>
                <c:pt idx="8">
                  <c:v>8236148</c:v>
                </c:pt>
                <c:pt idx="9">
                  <c:v>7897125</c:v>
                </c:pt>
                <c:pt idx="10">
                  <c:v>10597529</c:v>
                </c:pt>
                <c:pt idx="11">
                  <c:v>3163526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7D-4C60-AFDE-0A0E98444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5151839"/>
        <c:axId val="1925168639"/>
      </c:lineChart>
      <c:catAx>
        <c:axId val="192515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168639"/>
        <c:crosses val="autoZero"/>
        <c:auto val="1"/>
        <c:lblAlgn val="ctr"/>
        <c:lblOffset val="100"/>
        <c:noMultiLvlLbl val="0"/>
      </c:catAx>
      <c:valAx>
        <c:axId val="1925168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515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[Pivot Table and Graphs.xlsx]Pivot Table and Graphs!PivotTable7</c:name>
    <c:fmtId val="49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31026167349519268"/>
          <c:y val="0.11869143197350088"/>
          <c:w val="0.50877807492606475"/>
          <c:h val="0.81389101669732467"/>
        </c:manualLayout>
      </c:layout>
      <c:pieChart>
        <c:varyColors val="1"/>
        <c:ser>
          <c:idx val="0"/>
          <c:order val="0"/>
          <c:tx>
            <c:strRef>
              <c:f>'Pivot Table and Graphs'!$B$70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943-4E11-9F47-C977E87878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943-4E11-9F47-C977E87878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943-4E11-9F47-C977E87878F6}"/>
              </c:ext>
            </c:extLst>
          </c:dPt>
          <c:cat>
            <c:strRef>
              <c:f>'Pivot Table and Graphs'!$A$71:$A$74</c:f>
              <c:strCache>
                <c:ptCount val="3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</c:strCache>
            </c:strRef>
          </c:cat>
          <c:val>
            <c:numRef>
              <c:f>'Pivot Table and Graphs'!$B$71:$B$74</c:f>
              <c:numCache>
                <c:formatCode>General</c:formatCode>
                <c:ptCount val="3"/>
                <c:pt idx="0">
                  <c:v>8793628</c:v>
                </c:pt>
                <c:pt idx="1">
                  <c:v>27774193</c:v>
                </c:pt>
                <c:pt idx="2">
                  <c:v>60085327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43-4E11-9F47-C977E87878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Viewership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Morning</c:v>
                </c:pt>
                <c:pt idx="1">
                  <c:v>Afternoon</c:v>
                </c:pt>
                <c:pt idx="2">
                  <c:v>Evening</c:v>
                </c:pt>
                <c:pt idx="3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25</c:v>
                </c:pt>
                <c:pt idx="2">
                  <c:v>40</c:v>
                </c:pt>
                <c:pt idx="3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D9-4442-A7FC-6AE95ABD7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lang="en-US" sz="18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1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0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4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28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29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1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5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5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3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5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2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80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28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04646" y="804672"/>
            <a:ext cx="2641019" cy="5248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endParaRPr lang="en-US" sz="42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1895" y="804671"/>
            <a:ext cx="4799948" cy="524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90199D-6713-87AF-E578-498D513E8A3D}"/>
              </a:ext>
            </a:extLst>
          </p:cNvPr>
          <p:cNvSpPr txBox="1">
            <a:spLocks/>
          </p:cNvSpPr>
          <p:nvPr/>
        </p:nvSpPr>
        <p:spPr>
          <a:xfrm>
            <a:off x="3732022" y="2892347"/>
            <a:ext cx="4688205" cy="7049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114306" indent="0" defTabSz="914400">
              <a:lnSpc>
                <a:spcPct val="9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Growing The Subscription Base Financial Year  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8E6F1-BFA3-A162-0F43-0963E9F1020C}"/>
              </a:ext>
            </a:extLst>
          </p:cNvPr>
          <p:cNvSpPr txBox="1"/>
          <p:nvPr/>
        </p:nvSpPr>
        <p:spPr>
          <a:xfrm>
            <a:off x="3490721" y="4042332"/>
            <a:ext cx="5223571" cy="5408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5715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Junior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Analyst: Vinoliah Makamu</a:t>
            </a:r>
          </a:p>
          <a:p>
            <a:pPr marL="57150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2025/09/25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1DBF18-5029-5656-7C64-59ABB30ED3D8}"/>
              </a:ext>
            </a:extLst>
          </p:cNvPr>
          <p:cNvSpPr txBox="1">
            <a:spLocks/>
          </p:cNvSpPr>
          <p:nvPr/>
        </p:nvSpPr>
        <p:spPr>
          <a:xfrm>
            <a:off x="382383" y="962713"/>
            <a:ext cx="3237896" cy="49309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7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defTabSz="914400">
              <a:lnSpc>
                <a:spcPct val="90000"/>
              </a:lnSpc>
            </a:pPr>
            <a:r>
              <a:rPr lang="en-US" sz="6000" dirty="0" err="1">
                <a:solidFill>
                  <a:schemeClr val="accent2"/>
                </a:solidFill>
              </a:rPr>
              <a:t>BrightTV</a:t>
            </a:r>
            <a:r>
              <a:rPr lang="en-US" sz="6000" dirty="0">
                <a:solidFill>
                  <a:schemeClr val="accent2"/>
                </a:solidFill>
              </a:rPr>
              <a:t> </a:t>
            </a:r>
            <a:r>
              <a:rPr lang="en-US" sz="6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Viewer</a:t>
            </a:r>
            <a:r>
              <a:rPr lang="en-US" sz="6000" dirty="0">
                <a:solidFill>
                  <a:schemeClr val="accent2"/>
                </a:solidFill>
              </a:rPr>
              <a:t> Insight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CBE58A-E816-9E5F-F9CC-1CA262B0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52438"/>
            <a:ext cx="7056437" cy="994525"/>
          </a:xfrm>
        </p:spPr>
        <p:txBody>
          <a:bodyPr/>
          <a:lstStyle/>
          <a:p>
            <a:pPr algn="ctr"/>
            <a:r>
              <a:rPr lang="en-US" sz="4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sz="4000" b="1" spc="50" dirty="0">
              <a:ln w="0"/>
              <a:solidFill>
                <a:schemeClr val="accent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57496F-DD58-BF78-F4B4-2D0B1C9C5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1650704"/>
            <a:ext cx="6711950" cy="2589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Focus marketing on Gauteng &amp; Youth/Young Adults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Promote Sports, Music, and News content.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Run campaigns during 18:00–22:00 prime-time.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Tailor regional subscription bundles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Personalize recommendations by race &amp; gender trends.</a:t>
            </a:r>
          </a:p>
        </p:txBody>
      </p:sp>
    </p:spTree>
    <p:extLst>
      <p:ext uri="{BB962C8B-B14F-4D97-AF65-F5344CB8AC3E}">
        <p14:creationId xmlns:p14="http://schemas.microsoft.com/office/powerpoint/2010/main" val="3443485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5F314B-FC6C-936A-7176-C8FD8B7F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88" y="452439"/>
            <a:ext cx="7056437" cy="924186"/>
          </a:xfrm>
        </p:spPr>
        <p:txBody>
          <a:bodyPr/>
          <a:lstStyle/>
          <a:p>
            <a:pPr algn="ctr"/>
            <a:r>
              <a:rPr lang="en-US" sz="4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F873F5-8CB6-8799-9497-467B37A32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88" y="2052638"/>
            <a:ext cx="6711950" cy="4195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Bright TV has strong opportunities in Youth &amp; Young Adult segments.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Subscription growth is achievable with:</a:t>
            </a:r>
          </a:p>
          <a:p>
            <a:pPr marL="0" indent="0"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Targeted content strategy</a:t>
            </a:r>
          </a:p>
          <a:p>
            <a:pPr marL="0" indent="0"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Regional focus</a:t>
            </a:r>
          </a:p>
          <a:p>
            <a:pPr marL="0" indent="0">
              <a:buNone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- Prime-time marketing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Step: CVM to launch data-driven campaigns.</a:t>
            </a:r>
          </a:p>
        </p:txBody>
      </p:sp>
    </p:spTree>
    <p:extLst>
      <p:ext uri="{BB962C8B-B14F-4D97-AF65-F5344CB8AC3E}">
        <p14:creationId xmlns:p14="http://schemas.microsoft.com/office/powerpoint/2010/main" val="414257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509568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3600" b="1">
                <a:solidFill>
                  <a:srgbClr val="FF8C00"/>
                </a:solidFill>
              </a:defRPr>
            </a:pPr>
            <a:r>
              <a:rPr sz="4000" dirty="0">
                <a:solidFill>
                  <a:schemeClr val="accent2"/>
                </a:solidFill>
              </a:rPr>
              <a:t>Dataset </a:t>
            </a:r>
            <a:r>
              <a:rPr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2553961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dataset provides an overview of TV viewership across demographics and time. It includes information about who watches (age, gender, race), where they watch (province), and when they watch (weekday/weekend, time of day). This helps identify viewing behavior patterns across different audience groups.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565165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FF8C00"/>
                </a:solidFill>
              </a:defRPr>
            </a:pPr>
            <a:r>
              <a:rPr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Demographic Overview</a:t>
            </a:r>
            <a:r>
              <a:rPr lang="en-US"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Gender</a:t>
            </a:r>
            <a:endParaRPr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0891" y="4797199"/>
            <a:ext cx="77724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285750" indent="-285750"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Young adults (25–35) dominate viewership, with males being the primary audience.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analysis shows that females and unknown are the lowest share of the audience (30% &amp; 5%). 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EF7ED3-DA9F-0429-48F3-2379DBDC3D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576767"/>
              </p:ext>
            </p:extLst>
          </p:nvPr>
        </p:nvGraphicFramePr>
        <p:xfrm>
          <a:off x="766917" y="1736295"/>
          <a:ext cx="7610166" cy="295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3965" y="-8929"/>
            <a:ext cx="617973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dirty="0"/>
          </a:p>
          <a:p>
            <a:pPr algn="ctr">
              <a:defRPr sz="3600" b="1">
                <a:solidFill>
                  <a:srgbClr val="FF8C00"/>
                </a:solidFill>
              </a:defRPr>
            </a:pPr>
            <a:r>
              <a:rPr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Viewership by Race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3701" y="4883005"/>
            <a:ext cx="77724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285750" indent="-285750"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dominant race groups are Black and Indian/Asian audiences.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F340EED-710D-D615-ED2E-A193919652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7290606"/>
              </p:ext>
            </p:extLst>
          </p:nvPr>
        </p:nvGraphicFramePr>
        <p:xfrm>
          <a:off x="352425" y="1278193"/>
          <a:ext cx="8439150" cy="32459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37" y="386861"/>
            <a:ext cx="9706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dirty="0"/>
          </a:p>
          <a:p>
            <a:pPr algn="ctr">
              <a:defRPr sz="3600" b="1">
                <a:solidFill>
                  <a:srgbClr val="FF8C00"/>
                </a:solidFill>
              </a:defRPr>
            </a:pPr>
            <a:r>
              <a:rPr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Channels Watched</a:t>
            </a:r>
            <a:r>
              <a:rPr lang="en-US" sz="3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(Viewership%)</a:t>
            </a:r>
            <a:endParaRPr sz="3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01662"/>
              </p:ext>
            </p:extLst>
          </p:nvPr>
        </p:nvGraphicFramePr>
        <p:xfrm>
          <a:off x="585511" y="1828800"/>
          <a:ext cx="7972978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0942" y="5029200"/>
            <a:ext cx="797297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285750" indent="-285750"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Sports and music channels dominate the top five, with SuperSport Live Events and Channel O leading in popularity. This indicates that viewers prefer entertainment and live sports over other genres, highlighting potential opportunities for targeted advertising and programming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4C5709F-4CAE-9130-0057-CDACCC511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905154"/>
              </p:ext>
            </p:extLst>
          </p:nvPr>
        </p:nvGraphicFramePr>
        <p:xfrm>
          <a:off x="683288" y="1173445"/>
          <a:ext cx="7978391" cy="4162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2A14A9F9-AA98-C444-B05D-322418036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434" y="250114"/>
            <a:ext cx="59618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Viewer by province</a:t>
            </a:r>
            <a:b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4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BA8FE-95BE-F286-8560-889464319CA4}"/>
              </a:ext>
            </a:extLst>
          </p:cNvPr>
          <p:cNvSpPr txBox="1"/>
          <p:nvPr/>
        </p:nvSpPr>
        <p:spPr>
          <a:xfrm>
            <a:off x="964642" y="5476352"/>
            <a:ext cx="7697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Gauteng leads all provinces with the largest share of viewers, followed by Western Cape and KwaZulu-Natal. </a:t>
            </a:r>
          </a:p>
        </p:txBody>
      </p:sp>
    </p:spTree>
    <p:extLst>
      <p:ext uri="{BB962C8B-B14F-4D97-AF65-F5344CB8AC3E}">
        <p14:creationId xmlns:p14="http://schemas.microsoft.com/office/powerpoint/2010/main" val="35408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9E88-779E-7D7B-7146-6E60E88E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336" y="362283"/>
            <a:ext cx="6428556" cy="672698"/>
          </a:xfrm>
        </p:spPr>
        <p:txBody>
          <a:bodyPr/>
          <a:lstStyle/>
          <a:p>
            <a:pPr algn="ctr"/>
            <a:r>
              <a:rPr lang="en-US" sz="44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Viewers by Month </a:t>
            </a:r>
            <a:br>
              <a:rPr lang="en-US" sz="4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10F4D4-7738-3D0C-548B-76E3DA49CA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943152"/>
              </p:ext>
            </p:extLst>
          </p:nvPr>
        </p:nvGraphicFramePr>
        <p:xfrm>
          <a:off x="462224" y="1210540"/>
          <a:ext cx="8048730" cy="3904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7E1225-8F3C-4E0B-CF78-EAADD01DDF61}"/>
              </a:ext>
            </a:extLst>
          </p:cNvPr>
          <p:cNvSpPr txBox="1"/>
          <p:nvPr/>
        </p:nvSpPr>
        <p:spPr>
          <a:xfrm>
            <a:off x="1085222" y="5546690"/>
            <a:ext cx="7727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Viewership increases steadily from January through July, peaking during winter months when audiences spend more time indoors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477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6728" y="335786"/>
            <a:ext cx="5638723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3600" b="1">
                <a:solidFill>
                  <a:srgbClr val="FF8C00"/>
                </a:solidFill>
              </a:defRPr>
            </a:pPr>
            <a:r>
              <a:rPr sz="4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Time Patterns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613653"/>
              </p:ext>
            </p:extLst>
          </p:nvPr>
        </p:nvGraphicFramePr>
        <p:xfrm>
          <a:off x="1188720" y="1828800"/>
          <a:ext cx="7315200" cy="2954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1520" y="5029200"/>
            <a:ext cx="77724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Viewership peaks during the evening (18h–21h),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with weekday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(Tuesday)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viewing slightly higher.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6477" y="356716"/>
            <a:ext cx="749104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dirty="0">
              <a:solidFill>
                <a:schemeClr val="accent2"/>
              </a:solidFill>
            </a:endParaRPr>
          </a:p>
          <a:p>
            <a:pPr algn="ctr">
              <a:defRPr sz="3600" b="1">
                <a:solidFill>
                  <a:srgbClr val="FF8C00"/>
                </a:solidFill>
              </a:defRPr>
            </a:pPr>
            <a:r>
              <a:rPr dirty="0">
                <a:solidFill>
                  <a:schemeClr val="accent2"/>
                </a:solidFill>
              </a:rPr>
              <a:t>Summary of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47541" y="1585127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285750" indent="-285750"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</a:defRPr>
            </a:pPr>
            <a:r>
              <a:rPr dirty="0"/>
              <a:t> Majority of viewers are males aged 25–35.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</a:defRPr>
            </a:pPr>
            <a:r>
              <a:rPr dirty="0"/>
              <a:t>Gauteng leads in total viewership.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</a:defRPr>
            </a:pPr>
            <a:r>
              <a:rPr dirty="0"/>
              <a:t> Sports and music dominate channel preferences.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</a:defRPr>
            </a:pPr>
            <a:r>
              <a:rPr dirty="0"/>
              <a:t>Evening hours (18h–21h) are the most active period.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  <a:defRPr sz="1800">
                <a:solidFill>
                  <a:srgbClr val="FFFFFF"/>
                </a:solidFill>
              </a:defRPr>
            </a:pPr>
            <a:r>
              <a:rPr dirty="0"/>
              <a:t>Weekdays slightly outweigh weekends in viewing volume.</a:t>
            </a:r>
            <a:br>
              <a:rPr dirty="0"/>
            </a:br>
            <a:br>
              <a:rPr dirty="0"/>
            </a:br>
            <a:r>
              <a:rPr dirty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370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Viewer by province </vt:lpstr>
      <vt:lpstr>Viewers by Month  </vt:lpstr>
      <vt:lpstr>PowerPoint Presentation</vt:lpstr>
      <vt:lpstr>PowerPoint Presentation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Vinoliah Makamu</cp:lastModifiedBy>
  <cp:revision>6</cp:revision>
  <dcterms:created xsi:type="dcterms:W3CDTF">2013-01-27T09:14:16Z</dcterms:created>
  <dcterms:modified xsi:type="dcterms:W3CDTF">2025-10-10T09:41:03Z</dcterms:modified>
  <cp:category/>
</cp:coreProperties>
</file>