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0" r:id="rId2"/>
    <p:sldId id="311" r:id="rId3"/>
    <p:sldId id="313" r:id="rId4"/>
    <p:sldId id="256" r:id="rId5"/>
    <p:sldId id="314" r:id="rId6"/>
    <p:sldId id="274" r:id="rId7"/>
    <p:sldId id="276" r:id="rId8"/>
    <p:sldId id="312" r:id="rId9"/>
    <p:sldId id="275"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15" r:id="rId42"/>
    <p:sldId id="316" r:id="rId43"/>
    <p:sldId id="309" r:id="rId44"/>
    <p:sldId id="317" r:id="rId45"/>
    <p:sldId id="267" r:id="rId46"/>
    <p:sldId id="318" r:id="rId47"/>
    <p:sldId id="319" r:id="rId48"/>
    <p:sldId id="268" r:id="rId49"/>
    <p:sldId id="269" r:id="rId50"/>
    <p:sldId id="270" r:id="rId51"/>
    <p:sldId id="271" r:id="rId52"/>
    <p:sldId id="272" r:id="rId53"/>
    <p:sldId id="273" r:id="rId54"/>
  </p:sldIdLst>
  <p:sldSz cx="9144000" cy="6858000" type="screen4x3"/>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8"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pPr/>
              <a:t>09.04.20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C6C61C8-9B01-4390-BFEC-BFC4D09FF6CC}" type="datetimeFigureOut">
              <a:rPr lang="be-BY" smtClean="0"/>
              <a:pPr/>
              <a:t>09.04.20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pPr/>
              <a:t>09.04.20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6C61C8-9B01-4390-BFEC-BFC4D09FF6CC}" type="datetimeFigureOut">
              <a:rPr lang="be-BY" smtClean="0"/>
              <a:pPr/>
              <a:t>09.04.20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C6C61C8-9B01-4390-BFEC-BFC4D09FF6CC}" type="datetimeFigureOut">
              <a:rPr lang="be-BY" smtClean="0"/>
              <a:pPr/>
              <a:t>09.04.20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6C61C8-9B01-4390-BFEC-BFC4D09FF6CC}" type="datetimeFigureOut">
              <a:rPr lang="be-BY" smtClean="0"/>
              <a:pPr/>
              <a:t>09.04.20</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C6C61C8-9B01-4390-BFEC-BFC4D09FF6CC}" type="datetimeFigureOut">
              <a:rPr lang="be-BY" smtClean="0"/>
              <a:pPr/>
              <a:t>09.04.20</a:t>
            </a:fld>
            <a:endParaRPr lang="be-BY"/>
          </a:p>
        </p:txBody>
      </p:sp>
      <p:sp>
        <p:nvSpPr>
          <p:cNvPr id="8" name="Footer Placeholder 7"/>
          <p:cNvSpPr>
            <a:spLocks noGrp="1"/>
          </p:cNvSpPr>
          <p:nvPr>
            <p:ph type="ftr" sz="quarter" idx="11"/>
          </p:nvPr>
        </p:nvSpPr>
        <p:spPr/>
        <p:txBody>
          <a:bodyPr/>
          <a:lstStyle/>
          <a:p>
            <a:endParaRPr lang="be-BY"/>
          </a:p>
        </p:txBody>
      </p:sp>
      <p:sp>
        <p:nvSpPr>
          <p:cNvPr id="9" name="Slide Number Placeholder 8"/>
          <p:cNvSpPr>
            <a:spLocks noGrp="1"/>
          </p:cNvSpPr>
          <p:nvPr>
            <p:ph type="sldNum" sz="quarter" idx="12"/>
          </p:nvPr>
        </p:nvSpPr>
        <p:spPr/>
        <p:txBody>
          <a:bodyPr/>
          <a:lstStyle/>
          <a:p>
            <a:fld id="{183943C8-F4B5-45BD-9696-606291EBDE38}" type="slidenum">
              <a:rPr lang="be-BY" smtClean="0"/>
              <a:pPr/>
              <a:t>‹#›</a:t>
            </a:fld>
            <a:endParaRPr lang="be-BY"/>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C6C61C8-9B01-4390-BFEC-BFC4D09FF6CC}" type="datetimeFigureOut">
              <a:rPr lang="be-BY" smtClean="0"/>
              <a:pPr/>
              <a:t>09.04.20</a:t>
            </a:fld>
            <a:endParaRPr lang="be-BY"/>
          </a:p>
        </p:txBody>
      </p:sp>
      <p:sp>
        <p:nvSpPr>
          <p:cNvPr id="4" name="Footer Placeholder 3"/>
          <p:cNvSpPr>
            <a:spLocks noGrp="1"/>
          </p:cNvSpPr>
          <p:nvPr>
            <p:ph type="ftr" sz="quarter" idx="11"/>
          </p:nvPr>
        </p:nvSpPr>
        <p:spPr/>
        <p:txBody>
          <a:bodyPr/>
          <a:lstStyle/>
          <a:p>
            <a:endParaRPr lang="be-BY"/>
          </a:p>
        </p:txBody>
      </p:sp>
      <p:sp>
        <p:nvSpPr>
          <p:cNvPr id="5" name="Slide Number Placeholder 4"/>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C61C8-9B01-4390-BFEC-BFC4D09FF6CC}" type="datetimeFigureOut">
              <a:rPr lang="be-BY" smtClean="0"/>
              <a:pPr/>
              <a:t>09.04.20</a:t>
            </a:fld>
            <a:endParaRPr lang="be-BY"/>
          </a:p>
        </p:txBody>
      </p:sp>
      <p:sp>
        <p:nvSpPr>
          <p:cNvPr id="3" name="Footer Placeholder 2"/>
          <p:cNvSpPr>
            <a:spLocks noGrp="1"/>
          </p:cNvSpPr>
          <p:nvPr>
            <p:ph type="ftr" sz="quarter" idx="11"/>
          </p:nvPr>
        </p:nvSpPr>
        <p:spPr/>
        <p:txBody>
          <a:bodyPr/>
          <a:lstStyle/>
          <a:p>
            <a:endParaRPr lang="be-BY"/>
          </a:p>
        </p:txBody>
      </p:sp>
      <p:sp>
        <p:nvSpPr>
          <p:cNvPr id="4" name="Slide Number Placeholder 3"/>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pPr/>
              <a:t>09.04.20</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pPr/>
              <a:t>09.04.20</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C6C61C8-9B01-4390-BFEC-BFC4D09FF6CC}" type="datetimeFigureOut">
              <a:rPr lang="be-BY" smtClean="0"/>
              <a:pPr/>
              <a:t>09.04.20</a:t>
            </a:fld>
            <a:endParaRPr lang="be-BY"/>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be-BY"/>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83943C8-F4B5-45BD-9696-606291EBDE38}" type="slidenum">
              <a:rPr lang="be-BY" smtClean="0"/>
              <a:pPr/>
              <a:t>‹#›</a:t>
            </a:fld>
            <a:endParaRPr lang="be-B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32656"/>
            <a:ext cx="8640960" cy="1143000"/>
          </a:xfrm>
        </p:spPr>
        <p:txBody>
          <a:bodyPr/>
          <a:lstStyle/>
          <a:p>
            <a:pPr algn="ctr"/>
            <a:r>
              <a:rPr lang="ru-RU" sz="3200" dirty="0" smtClean="0">
                <a:solidFill>
                  <a:srgbClr val="FF0000"/>
                </a:solidFill>
              </a:rPr>
              <a:t>ОПТИМИЗАЦИОННЫЕ АЛГОРИТМЫ НА ГРАФАХ</a:t>
            </a:r>
            <a:endParaRPr lang="be-BY" sz="3200" dirty="0">
              <a:solidFill>
                <a:srgbClr val="FF0000"/>
              </a:solidFill>
            </a:endParaRPr>
          </a:p>
        </p:txBody>
      </p:sp>
      <p:sp>
        <p:nvSpPr>
          <p:cNvPr id="4" name="Объект 2"/>
          <p:cNvSpPr>
            <a:spLocks noGrp="1"/>
          </p:cNvSpPr>
          <p:nvPr>
            <p:ph sz="quarter" idx="13"/>
          </p:nvPr>
        </p:nvSpPr>
        <p:spPr>
          <a:xfrm>
            <a:off x="323528" y="1556792"/>
            <a:ext cx="8640960" cy="3474720"/>
          </a:xfrm>
        </p:spPr>
        <p:txBody>
          <a:bodyPr>
            <a:noAutofit/>
          </a:bodyPr>
          <a:lstStyle/>
          <a:p>
            <a:pPr marL="45720" indent="0">
              <a:buNone/>
            </a:pPr>
            <a:r>
              <a:rPr lang="ru-RU" sz="2800" dirty="0" smtClean="0">
                <a:solidFill>
                  <a:srgbClr val="FF0000"/>
                </a:solidFill>
              </a:rPr>
              <a:t>Цель: </a:t>
            </a:r>
            <a:r>
              <a:rPr lang="ru-RU" sz="2800" dirty="0" smtClean="0">
                <a:solidFill>
                  <a:schemeClr val="tx1"/>
                </a:solidFill>
              </a:rPr>
              <a:t>освоение навыков решения задач с применением оптимизационных алгоритмов на графах.</a:t>
            </a:r>
          </a:p>
          <a:p>
            <a:pPr marL="45720" indent="0">
              <a:buNone/>
            </a:pPr>
            <a:r>
              <a:rPr lang="ru-RU" sz="2800" dirty="0" smtClean="0">
                <a:solidFill>
                  <a:srgbClr val="FF0000"/>
                </a:solidFill>
              </a:rPr>
              <a:t>Задачи: </a:t>
            </a:r>
          </a:p>
          <a:p>
            <a:pPr>
              <a:buFont typeface="Arial" panose="020B0604020202020204" pitchFamily="34" charset="0"/>
              <a:buChar char="•"/>
            </a:pPr>
            <a:r>
              <a:rPr lang="ru-RU" sz="2800" dirty="0" smtClean="0">
                <a:solidFill>
                  <a:schemeClr val="tx1"/>
                </a:solidFill>
              </a:rPr>
              <a:t>изучение теоретических основ оптимизационных алгоритмов на графах;</a:t>
            </a:r>
          </a:p>
          <a:p>
            <a:pPr>
              <a:buFont typeface="Arial" panose="020B0604020202020204" pitchFamily="34" charset="0"/>
              <a:buChar char="•"/>
            </a:pPr>
            <a:r>
              <a:rPr lang="ru-RU" sz="2800" dirty="0" smtClean="0">
                <a:solidFill>
                  <a:schemeClr val="tx1"/>
                </a:solidFill>
              </a:rPr>
              <a:t>освоить практическое применение оптимизационных алгоритмов на графах.</a:t>
            </a:r>
          </a:p>
          <a:p>
            <a:pPr marL="45720" indent="0">
              <a:buNone/>
            </a:pPr>
            <a:endParaRPr lang="be-BY" sz="2800" dirty="0"/>
          </a:p>
        </p:txBody>
      </p:sp>
    </p:spTree>
    <p:extLst>
      <p:ext uri="{BB962C8B-B14F-4D97-AF65-F5344CB8AC3E}">
        <p14:creationId xmlns:p14="http://schemas.microsoft.com/office/powerpoint/2010/main" val="416732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1412776"/>
            <a:ext cx="9084616" cy="4000389"/>
          </a:xfrm>
          <a:prstGeom prst="rect">
            <a:avLst/>
          </a:prstGeom>
        </p:spPr>
      </p:pic>
    </p:spTree>
    <p:extLst>
      <p:ext uri="{BB962C8B-B14F-4D97-AF65-F5344CB8AC3E}">
        <p14:creationId xmlns:p14="http://schemas.microsoft.com/office/powerpoint/2010/main" val="15400102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256" y="1340768"/>
            <a:ext cx="8902002" cy="3903608"/>
          </a:xfrm>
          <a:prstGeom prst="rect">
            <a:avLst/>
          </a:prstGeom>
        </p:spPr>
      </p:pic>
    </p:spTree>
    <p:extLst>
      <p:ext uri="{BB962C8B-B14F-4D97-AF65-F5344CB8AC3E}">
        <p14:creationId xmlns:p14="http://schemas.microsoft.com/office/powerpoint/2010/main" val="4267907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67744" y="2423322"/>
            <a:ext cx="5924843" cy="4434678"/>
          </a:xfrm>
          <a:prstGeom prst="rect">
            <a:avLst/>
          </a:prstGeom>
        </p:spPr>
      </p:pic>
      <p:sp>
        <p:nvSpPr>
          <p:cNvPr id="6" name="Прямоугольник 5"/>
          <p:cNvSpPr/>
          <p:nvPr/>
        </p:nvSpPr>
        <p:spPr>
          <a:xfrm>
            <a:off x="251520" y="819449"/>
            <a:ext cx="8892480" cy="1569660"/>
          </a:xfrm>
          <a:prstGeom prst="rect">
            <a:avLst/>
          </a:prstGeom>
        </p:spPr>
        <p:txBody>
          <a:bodyPr wrap="square">
            <a:spAutoFit/>
          </a:bodyPr>
          <a:lstStyle/>
          <a:p>
            <a:pPr indent="323850" algn="just">
              <a:spcAft>
                <a:spcPts val="0"/>
              </a:spcAft>
            </a:pPr>
            <a:r>
              <a:rPr lang="en-US" sz="2400" b="1" i="1" dirty="0" smtClean="0">
                <a:latin typeface="Times New Roman" panose="02020603050405020304" pitchFamily="18" charset="0"/>
                <a:ea typeface="Times New Roman" panose="02020603050405020304" pitchFamily="18" charset="0"/>
              </a:rPr>
              <a:t>BFS</a:t>
            </a:r>
            <a:r>
              <a:rPr lang="ru-RU" sz="2400" b="1" i="1" dirty="0">
                <a:latin typeface="Times New Roman" panose="02020603050405020304" pitchFamily="18" charset="0"/>
                <a:ea typeface="Times New Roman" panose="02020603050405020304" pitchFamily="18" charset="0"/>
              </a:rPr>
              <a:t>-дерево</a:t>
            </a:r>
            <a:r>
              <a:rPr lang="ru-RU" sz="2400" dirty="0">
                <a:latin typeface="Times New Roman" panose="02020603050405020304" pitchFamily="18" charset="0"/>
                <a:ea typeface="Times New Roman" panose="02020603050405020304" pitchFamily="18" charset="0"/>
              </a:rPr>
              <a:t> – это дерево, множество вершин которого является подмножеством вершин исходного графа, связанных дугами в порядке их посещения (в соответствии с массивом </a:t>
            </a:r>
            <a:r>
              <a:rPr lang="en-US" sz="2400" b="1" dirty="0">
                <a:latin typeface="Times New Roman" panose="02020603050405020304" pitchFamily="18" charset="0"/>
                <a:ea typeface="Times New Roman" panose="02020603050405020304" pitchFamily="18" charset="0"/>
              </a:rPr>
              <a:t>P</a:t>
            </a:r>
            <a:r>
              <a:rPr lang="ru-RU" sz="2400" dirty="0">
                <a:latin typeface="Times New Roman" panose="02020603050405020304" pitchFamily="18" charset="0"/>
                <a:ea typeface="Times New Roman" panose="02020603050405020304" pitchFamily="18" charset="0"/>
              </a:rPr>
              <a:t>), а корнем – стартовая вершина.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15914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a:srcRect r="62138"/>
          <a:stretch/>
        </p:blipFill>
        <p:spPr>
          <a:xfrm>
            <a:off x="251520" y="332656"/>
            <a:ext cx="4072597" cy="4666050"/>
          </a:xfrm>
          <a:prstGeom prst="rect">
            <a:avLst/>
          </a:prstGeom>
        </p:spPr>
      </p:pic>
      <p:pic>
        <p:nvPicPr>
          <p:cNvPr id="5" name="Объект 4"/>
          <p:cNvPicPr>
            <a:picLocks noGrp="1" noChangeAspect="1"/>
          </p:cNvPicPr>
          <p:nvPr>
            <p:ph idx="4294967295"/>
          </p:nvPr>
        </p:nvPicPr>
        <p:blipFill rotWithShape="1">
          <a:blip r:embed="rId2"/>
          <a:srcRect l="58896"/>
          <a:stretch/>
        </p:blipFill>
        <p:spPr>
          <a:xfrm>
            <a:off x="4427984" y="2191950"/>
            <a:ext cx="4421259" cy="4666050"/>
          </a:xfrm>
          <a:prstGeom prst="rect">
            <a:avLst/>
          </a:prstGeom>
        </p:spPr>
      </p:pic>
    </p:spTree>
    <p:extLst>
      <p:ext uri="{BB962C8B-B14F-4D97-AF65-F5344CB8AC3E}">
        <p14:creationId xmlns:p14="http://schemas.microsoft.com/office/powerpoint/2010/main" val="2779254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a:srcRect t="-500" r="60046" b="500"/>
          <a:stretch/>
        </p:blipFill>
        <p:spPr>
          <a:xfrm>
            <a:off x="0" y="260648"/>
            <a:ext cx="4388460" cy="4691132"/>
          </a:xfrm>
          <a:prstGeom prst="rect">
            <a:avLst/>
          </a:prstGeom>
        </p:spPr>
      </p:pic>
      <p:pic>
        <p:nvPicPr>
          <p:cNvPr id="5" name="Объект 4"/>
          <p:cNvPicPr>
            <a:picLocks noGrp="1" noChangeAspect="1"/>
          </p:cNvPicPr>
          <p:nvPr>
            <p:ph idx="4294967295"/>
          </p:nvPr>
        </p:nvPicPr>
        <p:blipFill rotWithShape="1">
          <a:blip r:embed="rId2"/>
          <a:srcRect l="61513" r="-43"/>
          <a:stretch/>
        </p:blipFill>
        <p:spPr>
          <a:xfrm>
            <a:off x="4644008" y="2158619"/>
            <a:ext cx="4232030" cy="4691132"/>
          </a:xfrm>
          <a:prstGeom prst="rect">
            <a:avLst/>
          </a:prstGeom>
        </p:spPr>
      </p:pic>
    </p:spTree>
    <p:extLst>
      <p:ext uri="{BB962C8B-B14F-4D97-AF65-F5344CB8AC3E}">
        <p14:creationId xmlns:p14="http://schemas.microsoft.com/office/powerpoint/2010/main" val="258937072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r="61065"/>
          <a:stretch/>
        </p:blipFill>
        <p:spPr>
          <a:xfrm>
            <a:off x="251520" y="332656"/>
            <a:ext cx="4126036" cy="4592712"/>
          </a:xfrm>
          <a:prstGeom prst="rect">
            <a:avLst/>
          </a:prstGeom>
        </p:spPr>
      </p:pic>
      <p:pic>
        <p:nvPicPr>
          <p:cNvPr id="5" name="Рисунок 4"/>
          <p:cNvPicPr>
            <a:picLocks noChangeAspect="1"/>
          </p:cNvPicPr>
          <p:nvPr/>
        </p:nvPicPr>
        <p:blipFill rotWithShape="1">
          <a:blip r:embed="rId2"/>
          <a:srcRect l="60617"/>
          <a:stretch/>
        </p:blipFill>
        <p:spPr>
          <a:xfrm>
            <a:off x="4572000" y="2241961"/>
            <a:ext cx="4173416" cy="4592712"/>
          </a:xfrm>
          <a:prstGeom prst="rect">
            <a:avLst/>
          </a:prstGeom>
        </p:spPr>
      </p:pic>
    </p:spTree>
    <p:extLst>
      <p:ext uri="{BB962C8B-B14F-4D97-AF65-F5344CB8AC3E}">
        <p14:creationId xmlns:p14="http://schemas.microsoft.com/office/powerpoint/2010/main" val="250754589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a:blip r:embed="rId2"/>
          <a:stretch>
            <a:fillRect/>
          </a:stretch>
        </p:blipFill>
        <p:spPr>
          <a:xfrm>
            <a:off x="1331640" y="1196752"/>
            <a:ext cx="6166338" cy="4648639"/>
          </a:xfrm>
          <a:prstGeom prst="rect">
            <a:avLst/>
          </a:prstGeom>
        </p:spPr>
      </p:pic>
    </p:spTree>
    <p:extLst>
      <p:ext uri="{BB962C8B-B14F-4D97-AF65-F5344CB8AC3E}">
        <p14:creationId xmlns:p14="http://schemas.microsoft.com/office/powerpoint/2010/main" val="40097016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620688"/>
            <a:ext cx="8856984" cy="5909310"/>
          </a:xfrm>
          <a:prstGeom prst="rect">
            <a:avLst/>
          </a:prstGeom>
        </p:spPr>
        <p:txBody>
          <a:bodyPr wrap="square">
            <a:spAutoFit/>
          </a:bodyPr>
          <a:lstStyle/>
          <a:p>
            <a:pPr indent="323850" algn="ctr">
              <a:spcAft>
                <a:spcPts val="0"/>
              </a:spcAft>
            </a:pPr>
            <a:r>
              <a:rPr lang="be-BY" sz="2100" b="1" dirty="0">
                <a:latin typeface="Times New Roman" panose="02020603050405020304" pitchFamily="18" charset="0"/>
                <a:ea typeface="Times New Roman" panose="02020603050405020304" pitchFamily="18" charset="0"/>
              </a:rPr>
              <a:t>А</a:t>
            </a:r>
            <a:r>
              <a:rPr lang="ru-RU" sz="2100" b="1" dirty="0" err="1" smtClean="0">
                <a:latin typeface="Times New Roman" panose="02020603050405020304" pitchFamily="18" charset="0"/>
                <a:ea typeface="Times New Roman" panose="02020603050405020304" pitchFamily="18" charset="0"/>
              </a:rPr>
              <a:t>лгоритм</a:t>
            </a:r>
            <a:r>
              <a:rPr lang="ru-RU" sz="2100" b="1" dirty="0" smtClean="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BFS </a:t>
            </a:r>
            <a:r>
              <a:rPr lang="ru-RU" sz="2100" dirty="0">
                <a:latin typeface="Times New Roman" panose="02020603050405020304" pitchFamily="18" charset="0"/>
                <a:ea typeface="Times New Roman" panose="02020603050405020304" pitchFamily="18" charset="0"/>
              </a:rPr>
              <a:t>сводится к следующей последовательности шагов.</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Инициализировать массивы </a:t>
            </a:r>
            <a:r>
              <a:rPr lang="ru-RU" sz="2100" b="1" dirty="0">
                <a:latin typeface="Times New Roman" panose="02020603050405020304" pitchFamily="18" charset="0"/>
                <a:ea typeface="Times New Roman" panose="02020603050405020304" pitchFamily="18" charset="0"/>
              </a:rPr>
              <a:t>С</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D</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P</a:t>
            </a:r>
            <a:r>
              <a:rPr lang="ru-RU" sz="2100" dirty="0">
                <a:latin typeface="Times New Roman" panose="02020603050405020304" pitchFamily="18" charset="0"/>
                <a:ea typeface="Times New Roman" panose="02020603050405020304" pitchFamily="18" charset="0"/>
              </a:rPr>
              <a:t>. Стартовую вершину </a:t>
            </a:r>
            <a:r>
              <a:rPr lang="en-US" sz="2100" b="1" dirty="0">
                <a:latin typeface="Times New Roman" panose="02020603050405020304" pitchFamily="18" charset="0"/>
                <a:ea typeface="Times New Roman" panose="02020603050405020304" pitchFamily="18" charset="0"/>
              </a:rPr>
              <a:t>s</a:t>
            </a:r>
            <a:r>
              <a:rPr lang="ru-RU" sz="2100" dirty="0">
                <a:latin typeface="Times New Roman" panose="02020603050405020304" pitchFamily="18" charset="0"/>
                <a:ea typeface="Times New Roman" panose="02020603050405020304" pitchFamily="18" charset="0"/>
              </a:rPr>
              <a:t> 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и окрасить в серый цвет: </a:t>
            </a:r>
            <a:r>
              <a:rPr lang="en-US" sz="2100" b="1" dirty="0">
                <a:latin typeface="Times New Roman" panose="02020603050405020304" pitchFamily="18" charset="0"/>
                <a:ea typeface="Times New Roman" panose="02020603050405020304" pitchFamily="18" charset="0"/>
              </a:rPr>
              <a:t>C</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Для стартовой вершины установить расстояние, равное нулю: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0</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Если очередь</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пуста, то работа алгоритма завершена, в противном случае перейти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Выбрать из очереди </a:t>
            </a:r>
            <a:r>
              <a:rPr lang="en-US" sz="2100" b="1" dirty="0">
                <a:latin typeface="Times New Roman" panose="02020603050405020304" pitchFamily="18" charset="0"/>
                <a:ea typeface="Times New Roman" panose="02020603050405020304" pitchFamily="18" charset="0"/>
              </a:rPr>
              <a:t>Q </a:t>
            </a:r>
            <a:r>
              <a:rPr lang="ru-RU" sz="2100" dirty="0">
                <a:latin typeface="Times New Roman" panose="02020603050405020304" pitchFamily="18" charset="0"/>
                <a:ea typeface="Times New Roman" panose="02020603050405020304" pitchFamily="18" charset="0"/>
              </a:rPr>
              <a:t>вершину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и окрасить ее в черный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B</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Построить множества </a:t>
            </a:r>
            <a:r>
              <a:rPr lang="en-US" sz="2100" b="1" dirty="0">
                <a:latin typeface="Times New Roman" panose="02020603050405020304" pitchFamily="18" charset="0"/>
                <a:ea typeface="Times New Roman" panose="02020603050405020304" pitchFamily="18" charset="0"/>
              </a:rPr>
              <a:t>J</a:t>
            </a:r>
            <a:r>
              <a:rPr lang="ru-RU" sz="2100" dirty="0">
                <a:latin typeface="Times New Roman" panose="02020603050405020304" pitchFamily="18" charset="0"/>
                <a:ea typeface="Times New Roman" panose="02020603050405020304" pitchFamily="18" charset="0"/>
              </a:rPr>
              <a:t> вершин белого цвета смежных вершине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Если таких вершин нет, то перейти к шагу 2, иначе –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Обычно (но не обязательно) в очередь вершины помещаются в порядке возрастания номеров.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окрасить в серый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вычислить</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расстояние: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+ 1</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указать предшествующую вершину: </a:t>
            </a:r>
            <a:r>
              <a:rPr lang="en-US" sz="2100" b="1" dirty="0">
                <a:latin typeface="Times New Roman" panose="02020603050405020304" pitchFamily="18" charset="0"/>
                <a:ea typeface="Times New Roman" panose="02020603050405020304" pitchFamily="18" charset="0"/>
              </a:rPr>
              <a:t>P</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Перейти к шагу 3.</a:t>
            </a:r>
            <a:endParaRPr lang="be-BY"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2852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036496" cy="6924973"/>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rPr>
              <a:t>Алгоритм поиска в </a:t>
            </a:r>
            <a:r>
              <a:rPr lang="ru-RU" sz="2400" b="1" dirty="0" smtClean="0">
                <a:latin typeface="Times New Roman" panose="02020603050405020304" pitchFamily="18" charset="0"/>
                <a:ea typeface="Times New Roman" panose="02020603050405020304" pitchFamily="18" charset="0"/>
              </a:rPr>
              <a:t>глубину</a:t>
            </a:r>
          </a:p>
          <a:p>
            <a:pPr algn="ctr">
              <a:spcAft>
                <a:spcPts val="0"/>
              </a:spcAft>
            </a:pPr>
            <a:r>
              <a:rPr lang="en-US" sz="2400" b="1" i="1" dirty="0">
                <a:latin typeface="Times New Roman" panose="02020603050405020304" pitchFamily="18" charset="0"/>
                <a:ea typeface="Times New Roman" panose="02020603050405020304" pitchFamily="18" charset="0"/>
              </a:rPr>
              <a:t>DFS</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Depth</a:t>
            </a:r>
            <a:r>
              <a:rPr lang="ru-RU" sz="2400" b="1" i="1" dirty="0">
                <a:latin typeface="Times New Roman" panose="02020603050405020304" pitchFamily="18" charset="0"/>
                <a:ea typeface="Times New Roman" panose="02020603050405020304" pitchFamily="18" charset="0"/>
              </a:rPr>
              <a:t>-</a:t>
            </a:r>
            <a:r>
              <a:rPr lang="en-US" sz="2400" b="1" i="1" dirty="0">
                <a:latin typeface="Times New Roman" panose="02020603050405020304" pitchFamily="18" charset="0"/>
                <a:ea typeface="Times New Roman" panose="02020603050405020304" pitchFamily="18" charset="0"/>
              </a:rPr>
              <a:t>first search</a:t>
            </a:r>
            <a:r>
              <a:rPr lang="ru-RU" sz="2400" dirty="0">
                <a:latin typeface="Times New Roman" panose="02020603050405020304" pitchFamily="18" charset="0"/>
                <a:ea typeface="Times New Roman" panose="02020603050405020304" pitchFamily="18" charset="0"/>
              </a:rPr>
              <a:t>). </a:t>
            </a:r>
            <a:endParaRPr lang="be-BY" sz="2400" dirty="0">
              <a:latin typeface="Times New Roman" panose="02020603050405020304" pitchFamily="18" charset="0"/>
              <a:ea typeface="Times New Roman" panose="02020603050405020304" pitchFamily="18" charset="0"/>
            </a:endParaRPr>
          </a:p>
          <a:p>
            <a:pPr indent="323850" algn="just">
              <a:lnSpc>
                <a:spcPct val="150000"/>
              </a:lnSpc>
              <a:spcAft>
                <a:spcPts val="0"/>
              </a:spcAft>
            </a:pPr>
            <a:r>
              <a:rPr lang="ru-RU" sz="2400" dirty="0" smtClean="0">
                <a:latin typeface="Times New Roman" panose="02020603050405020304" pitchFamily="18" charset="0"/>
                <a:ea typeface="Times New Roman" panose="02020603050405020304" pitchFamily="18" charset="0"/>
              </a:rPr>
              <a:t>Как </a:t>
            </a:r>
            <a:r>
              <a:rPr lang="ru-RU" sz="2400" dirty="0">
                <a:latin typeface="Times New Roman" panose="02020603050405020304" pitchFamily="18" charset="0"/>
                <a:ea typeface="Times New Roman" panose="02020603050405020304" pitchFamily="18" charset="0"/>
              </a:rPr>
              <a:t>и для поиска в ширину, задается стартовая  вершина.  Алгоритм описывается следующим образом: для каждой не пройденной вершины, начиная со стартовой, необходимо найти все смежные вершины и повторить поиск для каждой. </a:t>
            </a:r>
            <a:endParaRPr lang="be-BY" sz="2400" dirty="0">
              <a:latin typeface="Times New Roman" panose="02020603050405020304" pitchFamily="18" charset="0"/>
              <a:ea typeface="Times New Roman" panose="02020603050405020304" pitchFamily="18" charset="0"/>
            </a:endParaRPr>
          </a:p>
          <a:p>
            <a:pPr indent="323850" algn="just">
              <a:lnSpc>
                <a:spcPct val="150000"/>
              </a:lnSpc>
              <a:spcAft>
                <a:spcPts val="0"/>
              </a:spcAft>
            </a:pPr>
            <a:r>
              <a:rPr lang="ru-RU" sz="2400" dirty="0">
                <a:latin typeface="Times New Roman" panose="02020603050405020304" pitchFamily="18" charset="0"/>
                <a:ea typeface="Times New Roman" panose="02020603050405020304" pitchFamily="18" charset="0"/>
              </a:rPr>
              <a:t>Назначение и размерность массивов </a:t>
            </a:r>
            <a:r>
              <a:rPr lang="ru-RU" sz="2400" b="1" dirty="0">
                <a:latin typeface="Times New Roman" panose="02020603050405020304" pitchFamily="18" charset="0"/>
                <a:ea typeface="Times New Roman" panose="02020603050405020304" pitchFamily="18" charset="0"/>
              </a:rPr>
              <a:t>С</a:t>
            </a:r>
            <a:r>
              <a:rPr lang="ru-RU" sz="2400" dirty="0">
                <a:latin typeface="Times New Roman" panose="02020603050405020304" pitchFamily="18" charset="0"/>
                <a:ea typeface="Times New Roman" panose="02020603050405020304" pitchFamily="18" charset="0"/>
              </a:rPr>
              <a:t> (массив окраски вершин) и </a:t>
            </a:r>
            <a:r>
              <a:rPr lang="en-US" sz="2400" b="1" dirty="0">
                <a:latin typeface="Times New Roman" panose="02020603050405020304" pitchFamily="18" charset="0"/>
                <a:ea typeface="Times New Roman" panose="02020603050405020304" pitchFamily="18" charset="0"/>
              </a:rPr>
              <a:t>P</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(массив предшествующих вершин) такие же, как и в алгоритме </a:t>
            </a:r>
            <a:r>
              <a:rPr lang="en-US" sz="2400" dirty="0">
                <a:latin typeface="Times New Roman" panose="02020603050405020304" pitchFamily="18" charset="0"/>
                <a:ea typeface="Times New Roman" panose="02020603050405020304" pitchFamily="18" charset="0"/>
              </a:rPr>
              <a:t>BFS</a:t>
            </a:r>
            <a:r>
              <a:rPr lang="ru-RU" sz="2400" dirty="0">
                <a:latin typeface="Times New Roman" panose="02020603050405020304" pitchFamily="18" charset="0"/>
                <a:ea typeface="Times New Roman" panose="02020603050405020304" pitchFamily="18" charset="0"/>
              </a:rPr>
              <a:t>. В массиве </a:t>
            </a:r>
            <a:r>
              <a:rPr lang="en-US" sz="2400" b="1" dirty="0">
                <a:latin typeface="Times New Roman" panose="02020603050405020304" pitchFamily="18" charset="0"/>
                <a:ea typeface="Times New Roman" panose="02020603050405020304" pitchFamily="18" charset="0"/>
              </a:rPr>
              <a:t>D </a:t>
            </a:r>
            <a:r>
              <a:rPr lang="ru-RU" sz="2400" dirty="0">
                <a:latin typeface="Times New Roman" panose="02020603050405020304" pitchFamily="18" charset="0"/>
                <a:ea typeface="Times New Roman" panose="02020603050405020304" pitchFamily="18" charset="0"/>
              </a:rPr>
              <a:t>для каждой вершины записывается время обнаружения (шаг окраски в серый цвет). Массив </a:t>
            </a:r>
            <a:r>
              <a:rPr lang="en-US" sz="2400" b="1" dirty="0">
                <a:latin typeface="Times New Roman" panose="02020603050405020304" pitchFamily="18" charset="0"/>
                <a:ea typeface="Times New Roman" panose="02020603050405020304" pitchFamily="18" charset="0"/>
              </a:rPr>
              <a:t>F</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предназначен для хранения времени фиксации (шага окраски в черный цвет) вершины. Кроме того, используется переменная </a:t>
            </a:r>
            <a:r>
              <a:rPr lang="en-US" sz="2400" b="1" dirty="0">
                <a:latin typeface="Times New Roman" panose="02020603050405020304" pitchFamily="18" charset="0"/>
                <a:ea typeface="Times New Roman" panose="02020603050405020304" pitchFamily="18" charset="0"/>
              </a:rPr>
              <a:t>t</a:t>
            </a:r>
            <a:r>
              <a:rPr lang="ru-RU" sz="2400" dirty="0">
                <a:latin typeface="Times New Roman" panose="02020603050405020304" pitchFamily="18" charset="0"/>
                <a:ea typeface="Times New Roman" panose="02020603050405020304" pitchFamily="18" charset="0"/>
              </a:rPr>
              <a:t>, текущее значение которой – номер шага алгоритма.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51343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91680" y="176278"/>
            <a:ext cx="5688632" cy="6681722"/>
          </a:xfrm>
          <a:prstGeom prst="rect">
            <a:avLst/>
          </a:prstGeom>
        </p:spPr>
      </p:pic>
      <p:sp>
        <p:nvSpPr>
          <p:cNvPr id="6" name="TextBox 5"/>
          <p:cNvSpPr txBox="1"/>
          <p:nvPr/>
        </p:nvSpPr>
        <p:spPr>
          <a:xfrm>
            <a:off x="3649366" y="4725144"/>
            <a:ext cx="346570" cy="461665"/>
          </a:xfrm>
          <a:prstGeom prst="rect">
            <a:avLst/>
          </a:prstGeom>
          <a:solidFill>
            <a:schemeClr val="accent2">
              <a:lumMod val="20000"/>
              <a:lumOff val="80000"/>
            </a:schemeClr>
          </a:solidFill>
        </p:spPr>
        <p:txBody>
          <a:bodyPr wrap="none" rtlCol="0">
            <a:spAutoFit/>
          </a:bodyPr>
          <a:lstStyle/>
          <a:p>
            <a:r>
              <a:rPr lang="be-BY" sz="2400" dirty="0"/>
              <a:t>1</a:t>
            </a:r>
          </a:p>
        </p:txBody>
      </p:sp>
    </p:spTree>
    <p:extLst>
      <p:ext uri="{BB962C8B-B14F-4D97-AF65-F5344CB8AC3E}">
        <p14:creationId xmlns:p14="http://schemas.microsoft.com/office/powerpoint/2010/main" val="21748742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21704"/>
            <a:ext cx="6512511" cy="1143000"/>
          </a:xfrm>
        </p:spPr>
        <p:txBody>
          <a:bodyPr/>
          <a:lstStyle/>
          <a:p>
            <a:pPr marL="0" indent="0" algn="ctr">
              <a:buNone/>
            </a:pPr>
            <a:r>
              <a:rPr lang="ru-RU" dirty="0" smtClean="0"/>
              <a:t>План лекции</a:t>
            </a:r>
            <a:endParaRPr lang="be-BY" dirty="0"/>
          </a:p>
        </p:txBody>
      </p:sp>
      <p:sp>
        <p:nvSpPr>
          <p:cNvPr id="3" name="Объект 2"/>
          <p:cNvSpPr>
            <a:spLocks noGrp="1"/>
          </p:cNvSpPr>
          <p:nvPr>
            <p:ph sz="quarter" idx="13"/>
          </p:nvPr>
        </p:nvSpPr>
        <p:spPr>
          <a:xfrm>
            <a:off x="683568" y="1556792"/>
            <a:ext cx="7992888" cy="3474720"/>
          </a:xfrm>
        </p:spPr>
        <p:txBody>
          <a:bodyPr>
            <a:noAutofit/>
          </a:bodyPr>
          <a:lstStyle/>
          <a:p>
            <a:pPr marL="502920" indent="-457200">
              <a:buFont typeface="+mj-lt"/>
              <a:buAutoNum type="arabicPeriod"/>
            </a:pPr>
            <a:r>
              <a:rPr lang="ru-RU" sz="4000" dirty="0" smtClean="0">
                <a:solidFill>
                  <a:schemeClr val="tx1"/>
                </a:solidFill>
              </a:rPr>
              <a:t> Алгоритм поиска в ширину;</a:t>
            </a:r>
          </a:p>
          <a:p>
            <a:pPr marL="502920" indent="-457200">
              <a:buFont typeface="+mj-lt"/>
              <a:buAutoNum type="arabicPeriod"/>
            </a:pPr>
            <a:r>
              <a:rPr lang="ru-RU" sz="4000" dirty="0" smtClean="0">
                <a:solidFill>
                  <a:schemeClr val="tx1"/>
                </a:solidFill>
              </a:rPr>
              <a:t> Алгоритм поиска в глубину</a:t>
            </a:r>
            <a:r>
              <a:rPr lang="en-US" sz="4000" dirty="0" smtClean="0">
                <a:solidFill>
                  <a:schemeClr val="tx1"/>
                </a:solidFill>
              </a:rPr>
              <a:t>;</a:t>
            </a:r>
          </a:p>
          <a:p>
            <a:pPr marL="502920" indent="-457200">
              <a:buFont typeface="+mj-lt"/>
              <a:buAutoNum type="arabicPeriod"/>
            </a:pPr>
            <a:r>
              <a:rPr lang="en-US" sz="4000" dirty="0" smtClean="0">
                <a:solidFill>
                  <a:schemeClr val="tx1"/>
                </a:solidFill>
              </a:rPr>
              <a:t> </a:t>
            </a:r>
            <a:r>
              <a:rPr lang="ru-RU" sz="4000" dirty="0" smtClean="0">
                <a:solidFill>
                  <a:schemeClr val="tx1"/>
                </a:solidFill>
              </a:rPr>
              <a:t>Топологическая сортировка.</a:t>
            </a:r>
            <a:endParaRPr lang="be-BY" sz="40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AutoNum type="arabicPeriod"/>
            </a:pPr>
            <a:endParaRPr lang="be-BY" sz="2800" dirty="0">
              <a:solidFill>
                <a:schemeClr val="tx1"/>
              </a:solidFill>
            </a:endParaRPr>
          </a:p>
        </p:txBody>
      </p:sp>
    </p:spTree>
    <p:extLst>
      <p:ext uri="{BB962C8B-B14F-4D97-AF65-F5344CB8AC3E}">
        <p14:creationId xmlns:p14="http://schemas.microsoft.com/office/powerpoint/2010/main" val="31037360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63688" y="242923"/>
            <a:ext cx="5256584" cy="6138405"/>
          </a:xfrm>
          <a:prstGeom prst="rect">
            <a:avLst/>
          </a:prstGeom>
        </p:spPr>
      </p:pic>
      <p:sp>
        <p:nvSpPr>
          <p:cNvPr id="5" name="TextBox 4"/>
          <p:cNvSpPr txBox="1"/>
          <p:nvPr/>
        </p:nvSpPr>
        <p:spPr>
          <a:xfrm>
            <a:off x="3707904" y="4437112"/>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80674" y="4437112"/>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Tree>
    <p:extLst>
      <p:ext uri="{BB962C8B-B14F-4D97-AF65-F5344CB8AC3E}">
        <p14:creationId xmlns:p14="http://schemas.microsoft.com/office/powerpoint/2010/main" val="88105018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03648" y="260648"/>
            <a:ext cx="5312508" cy="6288308"/>
          </a:xfrm>
          <a:prstGeom prst="rect">
            <a:avLst/>
          </a:prstGeom>
        </p:spPr>
      </p:pic>
      <p:sp>
        <p:nvSpPr>
          <p:cNvPr id="5" name="TextBox 4"/>
          <p:cNvSpPr txBox="1"/>
          <p:nvPr/>
        </p:nvSpPr>
        <p:spPr>
          <a:xfrm>
            <a:off x="3347864" y="4541058"/>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541058"/>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270821" y="4561883"/>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Tree>
    <p:extLst>
      <p:ext uri="{BB962C8B-B14F-4D97-AF65-F5344CB8AC3E}">
        <p14:creationId xmlns:p14="http://schemas.microsoft.com/office/powerpoint/2010/main" val="10965969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59632" y="332656"/>
            <a:ext cx="5746122" cy="6377354"/>
          </a:xfrm>
          <a:prstGeom prst="rect">
            <a:avLst/>
          </a:prstGeom>
        </p:spPr>
      </p:pic>
      <p:sp>
        <p:nvSpPr>
          <p:cNvPr id="5" name="TextBox 4"/>
          <p:cNvSpPr txBox="1"/>
          <p:nvPr/>
        </p:nvSpPr>
        <p:spPr>
          <a:xfrm>
            <a:off x="334786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2469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780765" y="4685074"/>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Tree>
    <p:extLst>
      <p:ext uri="{BB962C8B-B14F-4D97-AF65-F5344CB8AC3E}">
        <p14:creationId xmlns:p14="http://schemas.microsoft.com/office/powerpoint/2010/main" val="315537323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115616" y="383126"/>
            <a:ext cx="5781431" cy="6474874"/>
          </a:xfrm>
          <a:prstGeom prst="rect">
            <a:avLst/>
          </a:prstGeom>
        </p:spPr>
      </p:pic>
      <p:sp>
        <p:nvSpPr>
          <p:cNvPr id="5" name="TextBox 4"/>
          <p:cNvSpPr txBox="1"/>
          <p:nvPr/>
        </p:nvSpPr>
        <p:spPr>
          <a:xfrm>
            <a:off x="3203848"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676618"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180674"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684730"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201084"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240590346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332656"/>
            <a:ext cx="5719924" cy="6353908"/>
          </a:xfrm>
          <a:prstGeom prst="rect">
            <a:avLst/>
          </a:prstGeom>
        </p:spPr>
      </p:pic>
      <p:sp>
        <p:nvSpPr>
          <p:cNvPr id="5" name="TextBox 4"/>
          <p:cNvSpPr txBox="1"/>
          <p:nvPr/>
        </p:nvSpPr>
        <p:spPr>
          <a:xfrm>
            <a:off x="340757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8034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8440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88845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40481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00697243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75656" y="408681"/>
            <a:ext cx="5884985" cy="6449319"/>
          </a:xfrm>
          <a:prstGeom prst="rect">
            <a:avLst/>
          </a:prstGeom>
        </p:spPr>
      </p:pic>
      <p:sp>
        <p:nvSpPr>
          <p:cNvPr id="5" name="TextBox 4"/>
          <p:cNvSpPr txBox="1"/>
          <p:nvPr/>
        </p:nvSpPr>
        <p:spPr>
          <a:xfrm>
            <a:off x="3695606"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68376"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672432"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176488"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692842"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329303994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1403648" y="366066"/>
            <a:ext cx="5838092" cy="6485173"/>
          </a:xfrm>
          <a:prstGeom prst="rect">
            <a:avLst/>
          </a:prstGeom>
        </p:spPr>
      </p:pic>
      <p:sp>
        <p:nvSpPr>
          <p:cNvPr id="5" name="TextBox 4"/>
          <p:cNvSpPr txBox="1"/>
          <p:nvPr/>
        </p:nvSpPr>
        <p:spPr>
          <a:xfrm>
            <a:off x="3551590"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024360"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528416"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032472"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548826"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63440877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27584" y="188640"/>
            <a:ext cx="5863491" cy="6513388"/>
          </a:xfrm>
          <a:prstGeom prst="rect">
            <a:avLst/>
          </a:prstGeom>
        </p:spPr>
      </p:pic>
      <p:sp>
        <p:nvSpPr>
          <p:cNvPr id="5" name="TextBox 4"/>
          <p:cNvSpPr txBox="1"/>
          <p:nvPr/>
        </p:nvSpPr>
        <p:spPr>
          <a:xfrm>
            <a:off x="298782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46059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396465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46870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498506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89241659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260648"/>
            <a:ext cx="6060831" cy="6468000"/>
          </a:xfrm>
          <a:prstGeom prst="rect">
            <a:avLst/>
          </a:prstGeom>
        </p:spPr>
      </p:pic>
    </p:spTree>
    <p:extLst>
      <p:ext uri="{BB962C8B-B14F-4D97-AF65-F5344CB8AC3E}">
        <p14:creationId xmlns:p14="http://schemas.microsoft.com/office/powerpoint/2010/main" val="257291621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483768" y="476672"/>
            <a:ext cx="5145845" cy="6096068"/>
          </a:xfrm>
          <a:prstGeom prst="rect">
            <a:avLst/>
          </a:prstGeom>
        </p:spPr>
      </p:pic>
    </p:spTree>
    <p:extLst>
      <p:ext uri="{BB962C8B-B14F-4D97-AF65-F5344CB8AC3E}">
        <p14:creationId xmlns:p14="http://schemas.microsoft.com/office/powerpoint/2010/main" val="38748387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74892" y="476672"/>
            <a:ext cx="7992888" cy="400110"/>
          </a:xfrm>
          <a:prstGeom prst="rect">
            <a:avLst/>
          </a:prstGeom>
        </p:spPr>
        <p:txBody>
          <a:bodyPr wrap="square">
            <a:spAutoFit/>
          </a:bodyPr>
          <a:lstStyle/>
          <a:p>
            <a:pPr algn="ctr">
              <a:spcAft>
                <a:spcPts val="0"/>
              </a:spcAft>
            </a:pPr>
            <a:r>
              <a:rPr lang="ru-RU" sz="2000" b="1" i="1" dirty="0">
                <a:solidFill>
                  <a:srgbClr val="FF0000"/>
                </a:solidFill>
              </a:rPr>
              <a:t>ОПТИМИЗАЦИОННЫЕ</a:t>
            </a:r>
            <a:r>
              <a:rPr lang="ru-RU" sz="2000" b="1" i="1" dirty="0">
                <a:latin typeface="Times New Roman" panose="02020603050405020304" pitchFamily="18" charset="0"/>
                <a:ea typeface="Calibri" panose="020F0502020204030204" pitchFamily="34" charset="0"/>
                <a:cs typeface="Times New Roman" panose="02020603050405020304" pitchFamily="18" charset="0"/>
              </a:rPr>
              <a:t> </a:t>
            </a:r>
            <a:r>
              <a:rPr lang="ru-RU" sz="2000" b="1" i="1" dirty="0">
                <a:solidFill>
                  <a:srgbClr val="FF0000"/>
                </a:solidFill>
              </a:rPr>
              <a:t>АЛГОРИТМЫ НА ГРАФАХ</a:t>
            </a:r>
          </a:p>
        </p:txBody>
      </p:sp>
      <p:sp>
        <p:nvSpPr>
          <p:cNvPr id="5" name="Прямоугольник 4"/>
          <p:cNvSpPr/>
          <p:nvPr/>
        </p:nvSpPr>
        <p:spPr>
          <a:xfrm>
            <a:off x="286860" y="1340768"/>
            <a:ext cx="8568952" cy="2795702"/>
          </a:xfrm>
          <a:prstGeom prst="rect">
            <a:avLst/>
          </a:prstGeom>
        </p:spPr>
        <p:txBody>
          <a:bodyPr wrap="square">
            <a:spAutoFit/>
          </a:bodyPr>
          <a:lstStyle/>
          <a:p>
            <a:pPr algn="just">
              <a:lnSpc>
                <a:spcPct val="150000"/>
              </a:lnSpc>
            </a:pPr>
            <a:r>
              <a:rPr lang="ru-RU" sz="2400" dirty="0">
                <a:solidFill>
                  <a:srgbClr val="1F497D"/>
                </a:solidFill>
                <a:latin typeface="Times New Roman" panose="02020603050405020304" pitchFamily="18" charset="0"/>
                <a:ea typeface="Calibri" panose="020F0502020204030204" pitchFamily="34" charset="0"/>
              </a:rPr>
              <a:t>Многие алгоритмы на графах могут быть решены  путем систематического перебора (обхода) вершин и дуг графа. Такой обход можно выполнить многими способами. На практике широкое распространение получили два способа, получивших специальные названия: </a:t>
            </a:r>
            <a:r>
              <a:rPr lang="ru-RU" sz="2400" b="1" i="1" dirty="0">
                <a:solidFill>
                  <a:srgbClr val="1F497D"/>
                </a:solidFill>
                <a:latin typeface="Times New Roman" panose="02020603050405020304" pitchFamily="18" charset="0"/>
                <a:ea typeface="Calibri" panose="020F0502020204030204" pitchFamily="34" charset="0"/>
              </a:rPr>
              <a:t>поиск в ширину</a:t>
            </a:r>
            <a:r>
              <a:rPr lang="ru-RU" sz="2400" dirty="0">
                <a:solidFill>
                  <a:srgbClr val="1F497D"/>
                </a:solidFill>
                <a:latin typeface="Times New Roman" panose="02020603050405020304" pitchFamily="18" charset="0"/>
                <a:ea typeface="Calibri" panose="020F0502020204030204" pitchFamily="34" charset="0"/>
              </a:rPr>
              <a:t> и </a:t>
            </a:r>
            <a:r>
              <a:rPr lang="ru-RU" sz="2400" b="1" i="1" dirty="0">
                <a:solidFill>
                  <a:srgbClr val="1F497D"/>
                </a:solidFill>
                <a:latin typeface="Times New Roman" panose="02020603050405020304" pitchFamily="18" charset="0"/>
                <a:ea typeface="Calibri" panose="020F0502020204030204" pitchFamily="34" charset="0"/>
              </a:rPr>
              <a:t>поиск в глубину</a:t>
            </a:r>
            <a:r>
              <a:rPr lang="ru-RU" sz="2400" dirty="0">
                <a:solidFill>
                  <a:srgbClr val="1F497D"/>
                </a:solidFill>
                <a:latin typeface="Times New Roman" panose="02020603050405020304" pitchFamily="18" charset="0"/>
                <a:ea typeface="Calibri" panose="020F0502020204030204" pitchFamily="34" charset="0"/>
              </a:rPr>
              <a:t>. </a:t>
            </a:r>
            <a:endParaRPr lang="ru-RU" sz="2400" dirty="0"/>
          </a:p>
        </p:txBody>
      </p:sp>
      <p:sp>
        <p:nvSpPr>
          <p:cNvPr id="6" name="Прямоугольник 5"/>
          <p:cNvSpPr/>
          <p:nvPr/>
        </p:nvSpPr>
        <p:spPr>
          <a:xfrm>
            <a:off x="499644" y="4232392"/>
            <a:ext cx="8388268" cy="1200329"/>
          </a:xfrm>
          <a:prstGeom prst="rect">
            <a:avLst/>
          </a:prstGeom>
        </p:spPr>
        <p:txBody>
          <a:bodyPr wrap="square">
            <a:spAutoFit/>
          </a:bodyPr>
          <a:lstStyle/>
          <a:p>
            <a:pPr algn="just">
              <a:lnSpc>
                <a:spcPct val="150000"/>
              </a:lnSpc>
            </a:pPr>
            <a:r>
              <a:rPr lang="ru-RU" sz="2400" i="1" dirty="0">
                <a:solidFill>
                  <a:srgbClr val="1F497D"/>
                </a:solidFill>
                <a:latin typeface="Times New Roman" panose="02020603050405020304" pitchFamily="18" charset="0"/>
                <a:ea typeface="Calibri" panose="020F0502020204030204" pitchFamily="34" charset="0"/>
              </a:rPr>
              <a:t>Для обозначения алгоритма поиска в ширину обычно используют аббревиатуру </a:t>
            </a:r>
            <a:r>
              <a:rPr lang="en-US" sz="2400" b="1" i="1" dirty="0">
                <a:solidFill>
                  <a:srgbClr val="1F497D"/>
                </a:solidFill>
                <a:latin typeface="Times New Roman" panose="02020603050405020304" pitchFamily="18" charset="0"/>
                <a:ea typeface="Calibri" panose="020F0502020204030204" pitchFamily="34" charset="0"/>
              </a:rPr>
              <a:t>BFS</a:t>
            </a:r>
            <a:r>
              <a:rPr lang="ru-RU" sz="2400" b="1" i="1" dirty="0">
                <a:solidFill>
                  <a:srgbClr val="1F497D"/>
                </a:solidFill>
                <a:latin typeface="Times New Roman" panose="02020603050405020304" pitchFamily="18" charset="0"/>
                <a:ea typeface="Calibri" panose="020F0502020204030204" pitchFamily="34" charset="0"/>
              </a:rPr>
              <a:t> (</a:t>
            </a:r>
            <a:r>
              <a:rPr lang="en-US" sz="2400" b="1" i="1" dirty="0">
                <a:solidFill>
                  <a:srgbClr val="1F497D"/>
                </a:solidFill>
                <a:latin typeface="Times New Roman" panose="02020603050405020304" pitchFamily="18" charset="0"/>
                <a:ea typeface="Calibri" panose="020F0502020204030204" pitchFamily="34" charset="0"/>
              </a:rPr>
              <a:t>Breadth</a:t>
            </a:r>
            <a:r>
              <a:rPr lang="ru-RU" sz="2400" b="1" i="1" dirty="0">
                <a:solidFill>
                  <a:srgbClr val="1F497D"/>
                </a:solidFill>
                <a:latin typeface="Times New Roman" panose="02020603050405020304" pitchFamily="18" charset="0"/>
                <a:ea typeface="Calibri" panose="020F0502020204030204" pitchFamily="34" charset="0"/>
              </a:rPr>
              <a:t>-</a:t>
            </a:r>
            <a:r>
              <a:rPr lang="en-US" sz="2400" b="1" i="1" dirty="0">
                <a:solidFill>
                  <a:srgbClr val="1F497D"/>
                </a:solidFill>
                <a:latin typeface="Times New Roman" panose="02020603050405020304" pitchFamily="18" charset="0"/>
                <a:ea typeface="Calibri" panose="020F0502020204030204" pitchFamily="34" charset="0"/>
              </a:rPr>
              <a:t>first search</a:t>
            </a:r>
            <a:r>
              <a:rPr lang="ru-RU" sz="2400" b="1" i="1" dirty="0">
                <a:solidFill>
                  <a:srgbClr val="1F497D"/>
                </a:solidFill>
                <a:latin typeface="Times New Roman" panose="02020603050405020304" pitchFamily="18" charset="0"/>
                <a:ea typeface="Calibri" panose="020F0502020204030204" pitchFamily="34" charset="0"/>
              </a:rPr>
              <a:t>)</a:t>
            </a:r>
            <a:r>
              <a:rPr lang="ru-RU" sz="2400" i="1" dirty="0">
                <a:solidFill>
                  <a:srgbClr val="1F497D"/>
                </a:solidFill>
                <a:latin typeface="Times New Roman" panose="02020603050405020304" pitchFamily="18" charset="0"/>
                <a:ea typeface="Calibri" panose="020F0502020204030204" pitchFamily="34" charset="0"/>
              </a:rPr>
              <a:t>. </a:t>
            </a:r>
          </a:p>
        </p:txBody>
      </p:sp>
      <p:sp>
        <p:nvSpPr>
          <p:cNvPr id="7" name="Прямоугольник 6"/>
          <p:cNvSpPr/>
          <p:nvPr/>
        </p:nvSpPr>
        <p:spPr>
          <a:xfrm>
            <a:off x="574892" y="5432721"/>
            <a:ext cx="8280920" cy="1200329"/>
          </a:xfrm>
          <a:prstGeom prst="rect">
            <a:avLst/>
          </a:prstGeom>
        </p:spPr>
        <p:txBody>
          <a:bodyPr wrap="square">
            <a:spAutoFit/>
          </a:bodyPr>
          <a:lstStyle/>
          <a:p>
            <a:pPr algn="just">
              <a:lnSpc>
                <a:spcPct val="150000"/>
              </a:lnSpc>
            </a:pPr>
            <a:r>
              <a:rPr lang="ru-RU" sz="2400" i="1" dirty="0">
                <a:solidFill>
                  <a:srgbClr val="1F497D"/>
                </a:solidFill>
                <a:latin typeface="Times New Roman" panose="02020603050405020304" pitchFamily="18" charset="0"/>
                <a:ea typeface="Calibri" panose="020F0502020204030204" pitchFamily="34" charset="0"/>
              </a:rPr>
              <a:t>Для обозначения алгоритма поиска в глубину используют аббревиатуру </a:t>
            </a:r>
            <a:r>
              <a:rPr lang="en-US" sz="2400" b="1" i="1" dirty="0">
                <a:solidFill>
                  <a:srgbClr val="1F497D"/>
                </a:solidFill>
                <a:latin typeface="Times New Roman" panose="02020603050405020304" pitchFamily="18" charset="0"/>
                <a:ea typeface="Calibri" panose="020F0502020204030204" pitchFamily="34" charset="0"/>
              </a:rPr>
              <a:t>DFS</a:t>
            </a:r>
            <a:r>
              <a:rPr lang="ru-RU" sz="2400" b="1" i="1" dirty="0">
                <a:solidFill>
                  <a:srgbClr val="1F497D"/>
                </a:solidFill>
                <a:latin typeface="Times New Roman" panose="02020603050405020304" pitchFamily="18" charset="0"/>
                <a:ea typeface="Calibri" panose="020F0502020204030204" pitchFamily="34" charset="0"/>
              </a:rPr>
              <a:t> (</a:t>
            </a:r>
            <a:r>
              <a:rPr lang="en-US" sz="2400" b="1" i="1" dirty="0">
                <a:solidFill>
                  <a:srgbClr val="1F497D"/>
                </a:solidFill>
                <a:latin typeface="Times New Roman" panose="02020603050405020304" pitchFamily="18" charset="0"/>
                <a:ea typeface="Calibri" panose="020F0502020204030204" pitchFamily="34" charset="0"/>
              </a:rPr>
              <a:t>Depth</a:t>
            </a:r>
            <a:r>
              <a:rPr lang="ru-RU" sz="2400" b="1" i="1" dirty="0">
                <a:solidFill>
                  <a:srgbClr val="1F497D"/>
                </a:solidFill>
                <a:latin typeface="Times New Roman" panose="02020603050405020304" pitchFamily="18" charset="0"/>
                <a:ea typeface="Calibri" panose="020F0502020204030204" pitchFamily="34" charset="0"/>
              </a:rPr>
              <a:t>-</a:t>
            </a:r>
            <a:r>
              <a:rPr lang="en-US" sz="2400" b="1" i="1" dirty="0">
                <a:solidFill>
                  <a:srgbClr val="1F497D"/>
                </a:solidFill>
                <a:latin typeface="Times New Roman" panose="02020603050405020304" pitchFamily="18" charset="0"/>
                <a:ea typeface="Calibri" panose="020F0502020204030204" pitchFamily="34" charset="0"/>
              </a:rPr>
              <a:t>first search</a:t>
            </a:r>
            <a:r>
              <a:rPr lang="ru-RU" sz="2400" b="1" i="1" dirty="0">
                <a:solidFill>
                  <a:srgbClr val="1F497D"/>
                </a:solidFill>
                <a:latin typeface="Times New Roman" panose="02020603050405020304" pitchFamily="18" charset="0"/>
                <a:ea typeface="Calibri" panose="020F0502020204030204" pitchFamily="34" charset="0"/>
              </a:rPr>
              <a:t>)</a:t>
            </a:r>
            <a:r>
              <a:rPr lang="ru-RU" sz="2400" i="1" dirty="0">
                <a:solidFill>
                  <a:srgbClr val="1F497D"/>
                </a:solidFill>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311166464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35696" y="260648"/>
            <a:ext cx="5441463" cy="6391403"/>
          </a:xfrm>
          <a:prstGeom prst="rect">
            <a:avLst/>
          </a:prstGeom>
        </p:spPr>
      </p:pic>
    </p:spTree>
    <p:extLst>
      <p:ext uri="{BB962C8B-B14F-4D97-AF65-F5344CB8AC3E}">
        <p14:creationId xmlns:p14="http://schemas.microsoft.com/office/powerpoint/2010/main" val="223901153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63688" y="188940"/>
            <a:ext cx="5377473" cy="6336404"/>
          </a:xfrm>
          <a:prstGeom prst="rect">
            <a:avLst/>
          </a:prstGeom>
        </p:spPr>
      </p:pic>
    </p:spTree>
    <p:extLst>
      <p:ext uri="{BB962C8B-B14F-4D97-AF65-F5344CB8AC3E}">
        <p14:creationId xmlns:p14="http://schemas.microsoft.com/office/powerpoint/2010/main" val="45106467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260648"/>
            <a:ext cx="5457063" cy="6459415"/>
          </a:xfrm>
          <a:prstGeom prst="rect">
            <a:avLst/>
          </a:prstGeom>
        </p:spPr>
      </p:pic>
    </p:spTree>
    <p:extLst>
      <p:ext uri="{BB962C8B-B14F-4D97-AF65-F5344CB8AC3E}">
        <p14:creationId xmlns:p14="http://schemas.microsoft.com/office/powerpoint/2010/main" val="260400207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260648"/>
            <a:ext cx="5694355" cy="6377354"/>
          </a:xfrm>
          <a:prstGeom prst="rect">
            <a:avLst/>
          </a:prstGeom>
        </p:spPr>
      </p:pic>
    </p:spTree>
    <p:extLst>
      <p:ext uri="{BB962C8B-B14F-4D97-AF65-F5344CB8AC3E}">
        <p14:creationId xmlns:p14="http://schemas.microsoft.com/office/powerpoint/2010/main" val="141736290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75656" y="188640"/>
            <a:ext cx="5732585" cy="6391118"/>
          </a:xfrm>
          <a:prstGeom prst="rect">
            <a:avLst/>
          </a:prstGeom>
        </p:spPr>
      </p:pic>
    </p:spTree>
    <p:extLst>
      <p:ext uri="{BB962C8B-B14F-4D97-AF65-F5344CB8AC3E}">
        <p14:creationId xmlns:p14="http://schemas.microsoft.com/office/powerpoint/2010/main" val="181631668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59632" y="116632"/>
            <a:ext cx="5826369" cy="6472151"/>
          </a:xfrm>
          <a:prstGeom prst="rect">
            <a:avLst/>
          </a:prstGeom>
        </p:spPr>
      </p:pic>
    </p:spTree>
    <p:extLst>
      <p:ext uri="{BB962C8B-B14F-4D97-AF65-F5344CB8AC3E}">
        <p14:creationId xmlns:p14="http://schemas.microsoft.com/office/powerpoint/2010/main" val="151072356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188640"/>
            <a:ext cx="5859096" cy="6473578"/>
          </a:xfrm>
          <a:prstGeom prst="rect">
            <a:avLst/>
          </a:prstGeom>
        </p:spPr>
      </p:pic>
    </p:spTree>
    <p:extLst>
      <p:ext uri="{BB962C8B-B14F-4D97-AF65-F5344CB8AC3E}">
        <p14:creationId xmlns:p14="http://schemas.microsoft.com/office/powerpoint/2010/main" val="175772039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404664"/>
            <a:ext cx="5637273" cy="6210767"/>
          </a:xfrm>
          <a:prstGeom prst="rect">
            <a:avLst/>
          </a:prstGeom>
        </p:spPr>
      </p:pic>
    </p:spTree>
    <p:extLst>
      <p:ext uri="{BB962C8B-B14F-4D97-AF65-F5344CB8AC3E}">
        <p14:creationId xmlns:p14="http://schemas.microsoft.com/office/powerpoint/2010/main" val="250244298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404664"/>
            <a:ext cx="5558692" cy="6174806"/>
          </a:xfrm>
          <a:prstGeom prst="rect">
            <a:avLst/>
          </a:prstGeom>
        </p:spPr>
      </p:pic>
    </p:spTree>
    <p:extLst>
      <p:ext uri="{BB962C8B-B14F-4D97-AF65-F5344CB8AC3E}">
        <p14:creationId xmlns:p14="http://schemas.microsoft.com/office/powerpoint/2010/main" val="336223599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547664" y="332656"/>
            <a:ext cx="5619823" cy="6217128"/>
          </a:xfrm>
          <a:prstGeom prst="rect">
            <a:avLst/>
          </a:prstGeom>
        </p:spPr>
      </p:pic>
    </p:spTree>
    <p:extLst>
      <p:ext uri="{BB962C8B-B14F-4D97-AF65-F5344CB8AC3E}">
        <p14:creationId xmlns:p14="http://schemas.microsoft.com/office/powerpoint/2010/main" val="20869608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0166" y="285728"/>
            <a:ext cx="6336704" cy="1815882"/>
          </a:xfrm>
          <a:prstGeom prst="rect">
            <a:avLst/>
          </a:prstGeom>
        </p:spPr>
        <p:txBody>
          <a:bodyPr wrap="square">
            <a:spAutoFit/>
          </a:bodyPr>
          <a:lstStyle/>
          <a:p>
            <a:pPr algn="ctr"/>
            <a:r>
              <a:rPr lang="ru-RU" sz="2800" b="1" dirty="0">
                <a:solidFill>
                  <a:srgbClr val="FF0000"/>
                </a:solidFill>
              </a:rPr>
              <a:t>Алгоритм поиска в ширину</a:t>
            </a:r>
            <a:endParaRPr lang="be-BY" sz="2800" dirty="0">
              <a:solidFill>
                <a:srgbClr val="FF0000"/>
              </a:solidFill>
            </a:endParaRPr>
          </a:p>
          <a:p>
            <a:pPr algn="ctr"/>
            <a:endParaRPr lang="en-US" sz="2800" b="1" dirty="0" smtClean="0"/>
          </a:p>
          <a:p>
            <a:pPr algn="ctr"/>
            <a:r>
              <a:rPr lang="ru-RU" sz="2800" b="1" dirty="0" smtClean="0"/>
              <a:t>(</a:t>
            </a:r>
            <a:r>
              <a:rPr lang="en-US" sz="2800" b="1" dirty="0"/>
              <a:t>BFS</a:t>
            </a:r>
            <a:r>
              <a:rPr lang="ru-RU" sz="2800" b="1" dirty="0"/>
              <a:t>, </a:t>
            </a:r>
            <a:r>
              <a:rPr lang="en-US" sz="2800" dirty="0"/>
              <a:t>breadth</a:t>
            </a:r>
            <a:r>
              <a:rPr lang="ru-RU" sz="2800" dirty="0"/>
              <a:t>-</a:t>
            </a:r>
            <a:r>
              <a:rPr lang="en-US" sz="2800" dirty="0"/>
              <a:t>first search</a:t>
            </a:r>
            <a:r>
              <a:rPr lang="ru-RU" sz="2800" b="1" dirty="0"/>
              <a:t>)</a:t>
            </a:r>
            <a:endParaRPr lang="be-BY" sz="2800" dirty="0"/>
          </a:p>
          <a:p>
            <a:pPr algn="ctr"/>
            <a:endParaRPr lang="be-BY" sz="2800" dirty="0">
              <a:solidFill>
                <a:srgbClr val="FF0000"/>
              </a:solidFill>
            </a:endParaRPr>
          </a:p>
        </p:txBody>
      </p:sp>
      <p:sp>
        <p:nvSpPr>
          <p:cNvPr id="3" name="Прямоугольник 2"/>
          <p:cNvSpPr/>
          <p:nvPr/>
        </p:nvSpPr>
        <p:spPr>
          <a:xfrm>
            <a:off x="142844" y="1714488"/>
            <a:ext cx="8856984" cy="4401205"/>
          </a:xfrm>
          <a:prstGeom prst="rect">
            <a:avLst/>
          </a:prstGeom>
        </p:spPr>
        <p:txBody>
          <a:bodyPr wrap="square">
            <a:spAutoFit/>
          </a:bodyPr>
          <a:lstStyle/>
          <a:p>
            <a:pPr algn="just"/>
            <a:r>
              <a:rPr lang="ru-RU" sz="2800" dirty="0">
                <a:latin typeface="Times New Roman" panose="02020603050405020304" pitchFamily="18" charset="0"/>
                <a:cs typeface="Times New Roman" panose="02020603050405020304" pitchFamily="18" charset="0"/>
              </a:rPr>
              <a:t>Алгоритм подразумевает, что задана исходная (</a:t>
            </a:r>
            <a:r>
              <a:rPr lang="ru-RU" sz="2800" b="1" i="1" dirty="0">
                <a:latin typeface="Times New Roman" panose="02020603050405020304" pitchFamily="18" charset="0"/>
                <a:cs typeface="Times New Roman" panose="02020603050405020304" pitchFamily="18" charset="0"/>
              </a:rPr>
              <a:t>стартовой</a:t>
            </a:r>
            <a:r>
              <a:rPr lang="ru-RU" sz="2800" dirty="0">
                <a:latin typeface="Times New Roman" panose="02020603050405020304" pitchFamily="18" charset="0"/>
                <a:cs typeface="Times New Roman" panose="02020603050405020304" pitchFamily="18" charset="0"/>
              </a:rPr>
              <a:t>) вершина, и основывается на простом правиле: при выборе очередной вершины предпочтение отдается ближайшей. </a:t>
            </a:r>
            <a:endParaRPr lang="ru-RU" sz="2800" dirty="0" smtClean="0">
              <a:latin typeface="Times New Roman" panose="02020603050405020304" pitchFamily="18" charset="0"/>
              <a:cs typeface="Times New Roman" panose="02020603050405020304" pitchFamily="18" charset="0"/>
            </a:endParaRPr>
          </a:p>
          <a:p>
            <a:pPr algn="just"/>
            <a:r>
              <a:rPr lang="ru-RU" sz="2800" dirty="0" smtClean="0">
                <a:latin typeface="Times New Roman" panose="02020603050405020304" pitchFamily="18" charset="0"/>
                <a:cs typeface="Times New Roman" panose="02020603050405020304" pitchFamily="18" charset="0"/>
              </a:rPr>
              <a:t>При </a:t>
            </a:r>
            <a:r>
              <a:rPr lang="ru-RU" sz="2800" dirty="0">
                <a:latin typeface="Times New Roman" panose="02020603050405020304" pitchFamily="18" charset="0"/>
                <a:cs typeface="Times New Roman" panose="02020603050405020304" pitchFamily="18" charset="0"/>
              </a:rPr>
              <a:t>этом считается, что все дуги  графа имеют единичную длину. </a:t>
            </a:r>
            <a:endParaRPr lang="ru-RU" sz="2800" dirty="0" smtClean="0">
              <a:latin typeface="Times New Roman" panose="02020603050405020304" pitchFamily="18" charset="0"/>
              <a:cs typeface="Times New Roman" panose="02020603050405020304" pitchFamily="18" charset="0"/>
            </a:endParaRPr>
          </a:p>
          <a:p>
            <a:pPr algn="just"/>
            <a:r>
              <a:rPr lang="ru-RU" sz="2800" dirty="0" smtClean="0">
                <a:latin typeface="Times New Roman" panose="02020603050405020304" pitchFamily="18" charset="0"/>
                <a:cs typeface="Times New Roman" panose="02020603050405020304" pitchFamily="18" charset="0"/>
              </a:rPr>
              <a:t>Сначала </a:t>
            </a:r>
            <a:r>
              <a:rPr lang="ru-RU" sz="2800" dirty="0">
                <a:latin typeface="Times New Roman" panose="02020603050405020304" pitchFamily="18" charset="0"/>
                <a:cs typeface="Times New Roman" panose="02020603050405020304" pitchFamily="18" charset="0"/>
              </a:rPr>
              <a:t>посещается стартовая вершина, затем все вершины, смежные ей (т. е. находящиеся на расстоянии 1), после чего вершины, находящиеся на расстоянии 2 от стартовой и т.д.</a:t>
            </a:r>
            <a:endParaRPr lang="be-BY"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29454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67744" y="332656"/>
            <a:ext cx="5260731" cy="6175513"/>
          </a:xfrm>
          <a:prstGeom prst="rect">
            <a:avLst/>
          </a:prstGeom>
        </p:spPr>
      </p:pic>
    </p:spTree>
    <p:extLst>
      <p:ext uri="{BB962C8B-B14F-4D97-AF65-F5344CB8AC3E}">
        <p14:creationId xmlns:p14="http://schemas.microsoft.com/office/powerpoint/2010/main" val="3267560991"/>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036496" cy="830997"/>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rPr>
              <a:t>Алгоритм поиска в </a:t>
            </a:r>
            <a:r>
              <a:rPr lang="ru-RU" sz="2400" b="1" dirty="0" smtClean="0">
                <a:latin typeface="Times New Roman" panose="02020603050405020304" pitchFamily="18" charset="0"/>
                <a:ea typeface="Times New Roman" panose="02020603050405020304" pitchFamily="18" charset="0"/>
              </a:rPr>
              <a:t>глубину</a:t>
            </a:r>
          </a:p>
          <a:p>
            <a:pPr algn="ctr">
              <a:spcAft>
                <a:spcPts val="0"/>
              </a:spcAft>
            </a:pPr>
            <a:r>
              <a:rPr lang="en-US" sz="2400" b="1" i="1" dirty="0">
                <a:latin typeface="Times New Roman" panose="02020603050405020304" pitchFamily="18" charset="0"/>
                <a:ea typeface="Times New Roman" panose="02020603050405020304" pitchFamily="18" charset="0"/>
              </a:rPr>
              <a:t>DFS</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Depth</a:t>
            </a:r>
            <a:r>
              <a:rPr lang="ru-RU" sz="2400" b="1" i="1" dirty="0">
                <a:latin typeface="Times New Roman" panose="02020603050405020304" pitchFamily="18" charset="0"/>
                <a:ea typeface="Times New Roman" panose="02020603050405020304" pitchFamily="18" charset="0"/>
              </a:rPr>
              <a:t>-</a:t>
            </a:r>
            <a:r>
              <a:rPr lang="en-US" sz="2400" b="1" i="1" dirty="0">
                <a:latin typeface="Times New Roman" panose="02020603050405020304" pitchFamily="18" charset="0"/>
                <a:ea typeface="Times New Roman" panose="02020603050405020304" pitchFamily="18" charset="0"/>
              </a:rPr>
              <a:t>first search</a:t>
            </a:r>
            <a:r>
              <a:rPr lang="ru-RU" sz="2400" dirty="0">
                <a:latin typeface="Times New Roman" panose="02020603050405020304" pitchFamily="18" charset="0"/>
                <a:ea typeface="Times New Roman" panose="02020603050405020304" pitchFamily="18" charset="0"/>
              </a:rPr>
              <a:t>). </a:t>
            </a:r>
            <a:endParaRPr lang="be-BY" sz="2400" dirty="0">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90264" y="1052736"/>
            <a:ext cx="9018240" cy="5816977"/>
          </a:xfrm>
          <a:prstGeom prst="rect">
            <a:avLst/>
          </a:prstGeom>
        </p:spPr>
        <p:txBody>
          <a:bodyPr wrap="square">
            <a:spAutoFit/>
          </a:bodyPr>
          <a:lstStyle/>
          <a:p>
            <a:pPr indent="323850" algn="just">
              <a:spcAft>
                <a:spcPts val="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В основе алгоритма </a:t>
            </a:r>
            <a:r>
              <a:rPr lang="en-US" sz="2400" dirty="0">
                <a:latin typeface="Times New Roman" panose="02020603050405020304" pitchFamily="18" charset="0"/>
                <a:ea typeface="Calibri" panose="020F0502020204030204" pitchFamily="34" charset="0"/>
                <a:cs typeface="Times New Roman" panose="02020603050405020304" pitchFamily="18" charset="0"/>
              </a:rPr>
              <a:t>DFS</a:t>
            </a:r>
            <a:r>
              <a:rPr lang="ru-RU" sz="2400" dirty="0">
                <a:latin typeface="Times New Roman" panose="02020603050405020304" pitchFamily="18" charset="0"/>
                <a:ea typeface="Calibri" panose="020F0502020204030204" pitchFamily="34" charset="0"/>
                <a:cs typeface="Times New Roman" panose="02020603050405020304" pitchFamily="18" charset="0"/>
              </a:rPr>
              <a:t> лежит рекурсивная процедура </a:t>
            </a:r>
            <a:r>
              <a:rPr lang="en-US" sz="2400" b="1" dirty="0">
                <a:latin typeface="Times New Roman" panose="02020603050405020304" pitchFamily="18" charset="0"/>
                <a:ea typeface="Calibri" panose="020F0502020204030204" pitchFamily="34" charset="0"/>
                <a:cs typeface="Times New Roman" panose="02020603050405020304" pitchFamily="18" charset="0"/>
              </a:rPr>
              <a:t>Visit</a:t>
            </a:r>
            <a:r>
              <a:rPr lang="ru-RU" sz="2400" dirty="0">
                <a:latin typeface="Times New Roman" panose="02020603050405020304" pitchFamily="18" charset="0"/>
                <a:ea typeface="Calibri" panose="020F0502020204030204" pitchFamily="34" charset="0"/>
                <a:cs typeface="Times New Roman" panose="02020603050405020304" pitchFamily="18" charset="0"/>
              </a:rPr>
              <a:t>, имеющая один входной параметр </a:t>
            </a:r>
            <a:r>
              <a:rPr lang="en-US" sz="2400" b="1" dirty="0">
                <a:latin typeface="Times New Roman" panose="02020603050405020304" pitchFamily="18" charset="0"/>
                <a:ea typeface="Calibri" panose="020F0502020204030204" pitchFamily="34" charset="0"/>
                <a:cs typeface="Times New Roman" panose="02020603050405020304" pitchFamily="18" charset="0"/>
              </a:rPr>
              <a:t>k </a:t>
            </a:r>
            <a:r>
              <a:rPr lang="ru-RU" sz="2400" dirty="0">
                <a:latin typeface="Times New Roman" panose="02020603050405020304" pitchFamily="18" charset="0"/>
                <a:ea typeface="Calibri" panose="020F0502020204030204" pitchFamily="34" charset="0"/>
                <a:cs typeface="Times New Roman" panose="02020603050405020304" pitchFamily="18" charset="0"/>
              </a:rPr>
              <a:t>– вершину графа</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a:t>
            </a:r>
          </a:p>
          <a:p>
            <a:pPr indent="323850" algn="just">
              <a:lnSpc>
                <a:spcPct val="150000"/>
              </a:lnSpc>
              <a:spcAft>
                <a:spcPts val="0"/>
              </a:spcAft>
            </a:pPr>
            <a:r>
              <a:rPr lang="ru-RU" sz="2400" dirty="0" smtClean="0">
                <a:latin typeface="Times New Roman" panose="02020603050405020304" pitchFamily="18" charset="0"/>
                <a:ea typeface="Calibri" panose="020F0502020204030204" pitchFamily="34" charset="0"/>
                <a:cs typeface="Times New Roman" panose="02020603050405020304" pitchFamily="18" charset="0"/>
              </a:rPr>
              <a:t>Опишем </a:t>
            </a:r>
            <a:r>
              <a:rPr lang="ru-RU" sz="2400" dirty="0">
                <a:latin typeface="Times New Roman" panose="02020603050405020304" pitchFamily="18" charset="0"/>
                <a:ea typeface="Calibri" panose="020F0502020204030204" pitchFamily="34" charset="0"/>
                <a:cs typeface="Times New Roman" panose="02020603050405020304" pitchFamily="18" charset="0"/>
              </a:rPr>
              <a:t>пошагово процедуру </a:t>
            </a:r>
            <a:r>
              <a:rPr lang="en-US" sz="2400" b="1" dirty="0">
                <a:latin typeface="Times New Roman" panose="02020603050405020304" pitchFamily="18" charset="0"/>
                <a:ea typeface="Calibri" panose="020F0502020204030204" pitchFamily="34" charset="0"/>
                <a:cs typeface="Times New Roman" panose="02020603050405020304" pitchFamily="18" charset="0"/>
              </a:rPr>
              <a:t>Visit</a:t>
            </a:r>
            <a:r>
              <a:rPr lang="ru-RU" sz="2400" dirty="0">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tabLst>
                <a:tab pos="630555" algn="l"/>
              </a:tabLst>
            </a:pPr>
            <a:r>
              <a:rPr lang="ru-RU" sz="2400" dirty="0">
                <a:latin typeface="Times New Roman" panose="02020603050405020304" pitchFamily="18" charset="0"/>
                <a:ea typeface="Calibri" panose="020F0502020204030204" pitchFamily="34" charset="0"/>
                <a:cs typeface="Times New Roman" panose="02020603050405020304" pitchFamily="18" charset="0"/>
              </a:rPr>
              <a:t>Принять параметр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k</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400" dirty="0">
                <a:latin typeface="Times New Roman" panose="02020603050405020304" pitchFamily="18" charset="0"/>
                <a:ea typeface="Calibri" panose="020F0502020204030204" pitchFamily="34" charset="0"/>
                <a:cs typeface="Times New Roman" panose="02020603050405020304" pitchFamily="18" charset="0"/>
              </a:rPr>
              <a:t>вершину графа.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tabLst>
                <a:tab pos="630555" algn="l"/>
              </a:tabLst>
            </a:pPr>
            <a:r>
              <a:rPr lang="ru-RU" sz="2400" dirty="0">
                <a:latin typeface="Times New Roman" panose="02020603050405020304" pitchFamily="18" charset="0"/>
                <a:ea typeface="Calibri" panose="020F0502020204030204" pitchFamily="34" charset="0"/>
                <a:cs typeface="Times New Roman" panose="02020603050405020304" pitchFamily="18" charset="0"/>
              </a:rPr>
              <a:t>Вершину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k</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окрасить </a:t>
            </a:r>
            <a:r>
              <a:rPr lang="ru-RU" sz="2400" dirty="0">
                <a:latin typeface="Times New Roman" panose="02020603050405020304" pitchFamily="18" charset="0"/>
                <a:ea typeface="Calibri" panose="020F0502020204030204" pitchFamily="34" charset="0"/>
                <a:cs typeface="Times New Roman" panose="02020603050405020304" pitchFamily="18" charset="0"/>
              </a:rPr>
              <a:t>в серый цвет: </a:t>
            </a:r>
            <a:r>
              <a:rPr lang="en-US" sz="2400" b="1" dirty="0">
                <a:latin typeface="Times New Roman" panose="02020603050405020304" pitchFamily="18" charset="0"/>
                <a:ea typeface="Calibri" panose="020F0502020204030204" pitchFamily="34" charset="0"/>
                <a:cs typeface="Times New Roman" panose="02020603050405020304" pitchFamily="18" charset="0"/>
              </a:rPr>
              <a:t>C</a:t>
            </a:r>
            <a:r>
              <a:rPr lang="ru-RU" sz="2400" b="1" dirty="0">
                <a:latin typeface="Times New Roman" panose="02020603050405020304" pitchFamily="18" charset="0"/>
                <a:ea typeface="Calibri" panose="020F0502020204030204" pitchFamily="34" charset="0"/>
                <a:cs typeface="Times New Roman" panose="02020603050405020304" pitchFamily="18" charset="0"/>
              </a:rPr>
              <a:t>[</a:t>
            </a:r>
            <a:r>
              <a:rPr lang="en-US" sz="2400" b="1" dirty="0">
                <a:latin typeface="Times New Roman" panose="02020603050405020304" pitchFamily="18" charset="0"/>
                <a:ea typeface="Calibri" panose="020F0502020204030204" pitchFamily="34" charset="0"/>
                <a:cs typeface="Times New Roman" panose="02020603050405020304" pitchFamily="18" charset="0"/>
              </a:rPr>
              <a:t>k</a:t>
            </a:r>
            <a:r>
              <a:rPr lang="ru-RU"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latin typeface="Times New Roman" panose="02020603050405020304" pitchFamily="18" charset="0"/>
                <a:ea typeface="Calibri" panose="020F0502020204030204" pitchFamily="34" charset="0"/>
                <a:cs typeface="Times New Roman" panose="02020603050405020304" pitchFamily="18" charset="0"/>
              </a:rPr>
              <a:t>G</a:t>
            </a:r>
            <a:r>
              <a:rPr lang="ru-RU" sz="2400" dirty="0">
                <a:latin typeface="Times New Roman" panose="02020603050405020304" pitchFamily="18" charset="0"/>
                <a:ea typeface="Calibri" panose="020F0502020204030204" pitchFamily="34" charset="0"/>
                <a:cs typeface="Times New Roman" panose="02020603050405020304" pitchFamily="18"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tabLst>
                <a:tab pos="630555" algn="l"/>
              </a:tabLst>
            </a:pPr>
            <a:r>
              <a:rPr lang="ru-RU" sz="2400" dirty="0">
                <a:latin typeface="Times New Roman" panose="02020603050405020304" pitchFamily="18" charset="0"/>
                <a:ea typeface="Calibri" panose="020F0502020204030204" pitchFamily="34" charset="0"/>
                <a:cs typeface="Times New Roman" panose="02020603050405020304" pitchFamily="18" charset="0"/>
              </a:rPr>
              <a:t>Увеличить номер шага: </a:t>
            </a:r>
            <a:r>
              <a:rPr lang="en-US" sz="2400" b="1" dirty="0">
                <a:latin typeface="Times New Roman" panose="02020603050405020304" pitchFamily="18" charset="0"/>
                <a:ea typeface="Calibri" panose="020F0502020204030204" pitchFamily="34" charset="0"/>
                <a:cs typeface="Times New Roman" panose="02020603050405020304" pitchFamily="18" charset="0"/>
              </a:rPr>
              <a:t>t</a:t>
            </a:r>
            <a:r>
              <a:rPr lang="ru-RU"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latin typeface="Times New Roman" panose="02020603050405020304" pitchFamily="18" charset="0"/>
                <a:ea typeface="Calibri" panose="020F0502020204030204" pitchFamily="34" charset="0"/>
                <a:cs typeface="Times New Roman" panose="02020603050405020304" pitchFamily="18" charset="0"/>
              </a:rPr>
              <a:t>t</a:t>
            </a:r>
            <a:r>
              <a:rPr lang="ru-RU" sz="2400" b="1" dirty="0">
                <a:latin typeface="Times New Roman" panose="02020603050405020304" pitchFamily="18" charset="0"/>
                <a:ea typeface="Calibri" panose="020F0502020204030204" pitchFamily="34" charset="0"/>
                <a:cs typeface="Times New Roman" panose="02020603050405020304" pitchFamily="18" charset="0"/>
              </a:rPr>
              <a:t> +1</a:t>
            </a:r>
            <a:r>
              <a:rPr lang="ru-RU" sz="2400" dirty="0">
                <a:latin typeface="Times New Roman" panose="02020603050405020304" pitchFamily="18" charset="0"/>
                <a:ea typeface="Calibri" panose="020F0502020204030204" pitchFamily="34" charset="0"/>
                <a:cs typeface="Times New Roman" panose="02020603050405020304" pitchFamily="18"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tabLst>
                <a:tab pos="630555" algn="l"/>
              </a:tabLst>
            </a:pPr>
            <a:r>
              <a:rPr lang="ru-RU" sz="2400" dirty="0">
                <a:latin typeface="Times New Roman" panose="02020603050405020304" pitchFamily="18" charset="0"/>
                <a:ea typeface="Calibri" panose="020F0502020204030204" pitchFamily="34" charset="0"/>
                <a:cs typeface="Times New Roman" panose="02020603050405020304" pitchFamily="18" charset="0"/>
              </a:rPr>
              <a:t>Подсчитать расстояние до вершины: </a:t>
            </a:r>
            <a:r>
              <a:rPr lang="en-US" sz="2400" b="1" dirty="0">
                <a:latin typeface="Times New Roman" panose="02020603050405020304" pitchFamily="18" charset="0"/>
                <a:ea typeface="Calibri" panose="020F0502020204030204" pitchFamily="34" charset="0"/>
                <a:cs typeface="Times New Roman" panose="02020603050405020304" pitchFamily="18" charset="0"/>
              </a:rPr>
              <a:t>D</a:t>
            </a:r>
            <a:r>
              <a:rPr lang="ru-RU" sz="2400" b="1" dirty="0">
                <a:latin typeface="Times New Roman" panose="02020603050405020304" pitchFamily="18" charset="0"/>
                <a:ea typeface="Calibri" panose="020F0502020204030204" pitchFamily="34" charset="0"/>
                <a:cs typeface="Times New Roman" panose="02020603050405020304" pitchFamily="18" charset="0"/>
              </a:rPr>
              <a:t>[</a:t>
            </a:r>
            <a:r>
              <a:rPr lang="en-US" sz="2400" b="1" dirty="0">
                <a:latin typeface="Times New Roman" panose="02020603050405020304" pitchFamily="18" charset="0"/>
                <a:ea typeface="Calibri" panose="020F0502020204030204" pitchFamily="34" charset="0"/>
                <a:cs typeface="Times New Roman" panose="02020603050405020304" pitchFamily="18" charset="0"/>
              </a:rPr>
              <a:t>k</a:t>
            </a:r>
            <a:r>
              <a:rPr lang="ru-RU"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latin typeface="Times New Roman" panose="02020603050405020304" pitchFamily="18" charset="0"/>
                <a:ea typeface="Calibri" panose="020F0502020204030204" pitchFamily="34" charset="0"/>
                <a:cs typeface="Times New Roman" panose="02020603050405020304" pitchFamily="18" charset="0"/>
              </a:rPr>
              <a:t>t</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 Расстояние </a:t>
            </a:r>
            <a:r>
              <a:rPr lang="ru-RU" sz="2400" dirty="0">
                <a:latin typeface="Times New Roman" panose="02020603050405020304" pitchFamily="18" charset="0"/>
                <a:ea typeface="Calibri" panose="020F0502020204030204" pitchFamily="34" charset="0"/>
                <a:cs typeface="Times New Roman" panose="02020603050405020304" pitchFamily="18" charset="0"/>
              </a:rPr>
              <a:t>до вершины в алгоритме </a:t>
            </a:r>
            <a:r>
              <a:rPr lang="en-US" sz="2400" dirty="0">
                <a:latin typeface="Times New Roman" panose="02020603050405020304" pitchFamily="18" charset="0"/>
                <a:ea typeface="Calibri" panose="020F0502020204030204" pitchFamily="34" charset="0"/>
                <a:cs typeface="Times New Roman" panose="02020603050405020304" pitchFamily="18" charset="0"/>
              </a:rPr>
              <a:t>DFS</a:t>
            </a:r>
            <a:r>
              <a:rPr lang="ru-RU" sz="2400" dirty="0">
                <a:latin typeface="Times New Roman" panose="02020603050405020304" pitchFamily="18" charset="0"/>
                <a:ea typeface="Calibri" panose="020F0502020204030204" pitchFamily="34" charset="0"/>
                <a:cs typeface="Times New Roman" panose="02020603050405020304" pitchFamily="18" charset="0"/>
              </a:rPr>
              <a:t> совпадает с номером шага, на котором эта вершина была обнаружена (окрашена в серый цвет).</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tabLst>
                <a:tab pos="630555" algn="l"/>
              </a:tabLst>
            </a:pPr>
            <a:r>
              <a:rPr lang="ru-RU" sz="2400" dirty="0">
                <a:latin typeface="Times New Roman" panose="02020603050405020304" pitchFamily="18" charset="0"/>
                <a:ea typeface="Calibri" panose="020F0502020204030204" pitchFamily="34" charset="0"/>
                <a:cs typeface="Times New Roman" panose="02020603050405020304" pitchFamily="18" charset="0"/>
              </a:rPr>
              <a:t>Построить множества </a:t>
            </a:r>
            <a:r>
              <a:rPr lang="en-US" sz="2400" b="1" dirty="0">
                <a:latin typeface="Times New Roman" panose="02020603050405020304" pitchFamily="18" charset="0"/>
                <a:ea typeface="Calibri" panose="020F0502020204030204" pitchFamily="34" charset="0"/>
                <a:cs typeface="Times New Roman" panose="02020603050405020304" pitchFamily="18" charset="0"/>
              </a:rPr>
              <a:t>J</a:t>
            </a:r>
            <a:r>
              <a:rPr lang="ru-RU" sz="2400" dirty="0">
                <a:latin typeface="Times New Roman" panose="02020603050405020304" pitchFamily="18" charset="0"/>
                <a:ea typeface="Calibri" panose="020F0502020204030204" pitchFamily="34" charset="0"/>
                <a:cs typeface="Times New Roman" panose="02020603050405020304" pitchFamily="18" charset="0"/>
              </a:rPr>
              <a:t> вершин белого цвета, смежных вершине </a:t>
            </a:r>
            <a:r>
              <a:rPr lang="en-US" sz="2400" b="1" dirty="0">
                <a:latin typeface="Times New Roman" panose="02020603050405020304" pitchFamily="18" charset="0"/>
                <a:ea typeface="Calibri" panose="020F0502020204030204" pitchFamily="34" charset="0"/>
                <a:cs typeface="Times New Roman" panose="02020603050405020304" pitchFamily="18" charset="0"/>
              </a:rPr>
              <a:t>k</a:t>
            </a:r>
            <a:r>
              <a:rPr lang="ru-RU" sz="2400" dirty="0">
                <a:latin typeface="Times New Roman" panose="02020603050405020304" pitchFamily="18" charset="0"/>
                <a:ea typeface="Calibri" panose="020F0502020204030204" pitchFamily="34" charset="0"/>
                <a:cs typeface="Times New Roman" panose="02020603050405020304" pitchFamily="18" charset="0"/>
              </a:rPr>
              <a:t>. Если таких вершин нет, то перейти к </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шагу 8</a:t>
            </a:r>
            <a:r>
              <a:rPr lang="ru-RU" sz="2400" dirty="0">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09021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036496" cy="830997"/>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rPr>
              <a:t>Алгоритм поиска в </a:t>
            </a:r>
            <a:r>
              <a:rPr lang="ru-RU" sz="2400" b="1" dirty="0" smtClean="0">
                <a:latin typeface="Times New Roman" panose="02020603050405020304" pitchFamily="18" charset="0"/>
                <a:ea typeface="Times New Roman" panose="02020603050405020304" pitchFamily="18" charset="0"/>
              </a:rPr>
              <a:t>глубину</a:t>
            </a:r>
          </a:p>
          <a:p>
            <a:pPr algn="ctr">
              <a:spcAft>
                <a:spcPts val="0"/>
              </a:spcAft>
            </a:pPr>
            <a:r>
              <a:rPr lang="en-US" sz="2400" b="1" i="1" dirty="0">
                <a:latin typeface="Times New Roman" panose="02020603050405020304" pitchFamily="18" charset="0"/>
                <a:ea typeface="Times New Roman" panose="02020603050405020304" pitchFamily="18" charset="0"/>
              </a:rPr>
              <a:t>DFS</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Depth</a:t>
            </a:r>
            <a:r>
              <a:rPr lang="ru-RU" sz="2400" b="1" i="1" dirty="0">
                <a:latin typeface="Times New Roman" panose="02020603050405020304" pitchFamily="18" charset="0"/>
                <a:ea typeface="Times New Roman" panose="02020603050405020304" pitchFamily="18" charset="0"/>
              </a:rPr>
              <a:t>-</a:t>
            </a:r>
            <a:r>
              <a:rPr lang="en-US" sz="2400" b="1" i="1" dirty="0">
                <a:latin typeface="Times New Roman" panose="02020603050405020304" pitchFamily="18" charset="0"/>
                <a:ea typeface="Times New Roman" panose="02020603050405020304" pitchFamily="18" charset="0"/>
              </a:rPr>
              <a:t>first search</a:t>
            </a:r>
            <a:r>
              <a:rPr lang="ru-RU" sz="2400" dirty="0">
                <a:latin typeface="Times New Roman" panose="02020603050405020304" pitchFamily="18" charset="0"/>
                <a:ea typeface="Times New Roman" panose="02020603050405020304" pitchFamily="18" charset="0"/>
              </a:rPr>
              <a:t>). </a:t>
            </a:r>
            <a:endParaRPr lang="be-BY" sz="2400" dirty="0">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125760" y="1196752"/>
            <a:ext cx="8784976" cy="5019131"/>
          </a:xfrm>
          <a:prstGeom prst="rect">
            <a:avLst/>
          </a:prstGeom>
        </p:spPr>
        <p:txBody>
          <a:bodyPr wrap="square">
            <a:spAutoFit/>
          </a:bodyPr>
          <a:lstStyle/>
          <a:p>
            <a:pPr indent="323850" algn="just">
              <a:lnSpc>
                <a:spcPct val="150000"/>
              </a:lnSpc>
              <a:spcAft>
                <a:spcPts val="0"/>
              </a:spcAft>
            </a:pP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indent="323850" algn="just">
              <a:lnSpc>
                <a:spcPct val="150000"/>
              </a:lnSpc>
              <a:spcAft>
                <a:spcPts val="0"/>
              </a:spcAft>
            </a:pPr>
            <a:r>
              <a:rPr lang="ru-RU"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400" i="1" dirty="0" smtClean="0">
                <a:latin typeface="Times New Roman" panose="02020603050405020304" pitchFamily="18" charset="0"/>
                <a:ea typeface="Calibri" panose="020F0502020204030204" pitchFamily="34" charset="0"/>
                <a:cs typeface="Times New Roman" panose="02020603050405020304" pitchFamily="18" charset="0"/>
              </a:rPr>
              <a:t>продолжение пошагово описания процедуры </a:t>
            </a:r>
            <a:r>
              <a:rPr lang="en-US" sz="2400" b="1" dirty="0">
                <a:latin typeface="Times New Roman" panose="02020603050405020304" pitchFamily="18" charset="0"/>
                <a:ea typeface="Calibri" panose="020F0502020204030204" pitchFamily="34" charset="0"/>
                <a:cs typeface="Times New Roman" panose="02020603050405020304" pitchFamily="18" charset="0"/>
              </a:rPr>
              <a:t>Visit</a:t>
            </a:r>
            <a:r>
              <a:rPr lang="ru-RU" sz="2400" dirty="0">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0"/>
              </a:spcAft>
              <a:tabLst>
                <a:tab pos="630555" algn="l"/>
              </a:tabLst>
            </a:pPr>
            <a:r>
              <a:rPr lang="ru-RU" sz="2400" dirty="0" smtClean="0">
                <a:latin typeface="Times New Roman" panose="02020603050405020304" pitchFamily="18" charset="0"/>
                <a:ea typeface="Calibri" panose="020F0502020204030204" pitchFamily="34" charset="0"/>
                <a:cs typeface="Times New Roman" panose="02020603050405020304" pitchFamily="18" charset="0"/>
              </a:rPr>
              <a:t>6. Для каждой вершины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j</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из множества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J</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 указать     	предшествующую вершину: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P</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j</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k</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0"/>
              </a:spcAft>
              <a:tabLst>
                <a:tab pos="630555" algn="l"/>
              </a:tabLst>
            </a:pPr>
            <a:r>
              <a:rPr lang="ru-RU" sz="2400" dirty="0" smtClean="0">
                <a:latin typeface="Times New Roman" panose="02020603050405020304" pitchFamily="18" charset="0"/>
                <a:ea typeface="Calibri" panose="020F0502020204030204" pitchFamily="34" charset="0"/>
                <a:cs typeface="Times New Roman" panose="02020603050405020304" pitchFamily="18" charset="0"/>
              </a:rPr>
              <a:t>7.    Для каждой вершины</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j</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из множества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J</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 выполнить процедуру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Visit</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0"/>
              </a:spcAft>
              <a:tabLst>
                <a:tab pos="630555" algn="l"/>
              </a:tabLst>
            </a:pPr>
            <a:r>
              <a:rPr lang="ru-RU" sz="2400" dirty="0" smtClean="0">
                <a:latin typeface="Times New Roman" panose="02020603050405020304" pitchFamily="18" charset="0"/>
                <a:ea typeface="Calibri" panose="020F0502020204030204" pitchFamily="34" charset="0"/>
                <a:cs typeface="Times New Roman" panose="02020603050405020304" pitchFamily="18" charset="0"/>
              </a:rPr>
              <a:t>8.     Вершину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k</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окрасить в черный цвет: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C</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k</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B</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0"/>
              </a:spcAft>
              <a:tabLst>
                <a:tab pos="630555" algn="l"/>
              </a:tabLst>
            </a:pPr>
            <a:r>
              <a:rPr lang="ru-RU" sz="2400" dirty="0" smtClean="0">
                <a:latin typeface="Times New Roman" panose="02020603050405020304" pitchFamily="18" charset="0"/>
                <a:ea typeface="Calibri" panose="020F0502020204030204" pitchFamily="34" charset="0"/>
                <a:cs typeface="Times New Roman" panose="02020603050405020304" pitchFamily="18" charset="0"/>
              </a:rPr>
              <a:t>9.    Увеличить номер шага: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t</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t</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+1</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0"/>
              </a:spcAft>
              <a:tabLst>
                <a:tab pos="630555" algn="l"/>
              </a:tabLst>
            </a:pPr>
            <a:r>
              <a:rPr lang="ru-RU" sz="2400" dirty="0">
                <a:latin typeface="Times New Roman" panose="02020603050405020304" pitchFamily="18" charset="0"/>
                <a:ea typeface="Calibri" panose="020F0502020204030204" pitchFamily="34" charset="0"/>
                <a:cs typeface="Times New Roman" panose="02020603050405020304" pitchFamily="18" charset="0"/>
              </a:rPr>
              <a:t>1</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0.   Отметить время фиксации вершины: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F</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k</a:t>
            </a: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t</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3785699"/>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412776"/>
            <a:ext cx="8496944" cy="4524315"/>
          </a:xfrm>
          <a:prstGeom prst="rect">
            <a:avLst/>
          </a:prstGeom>
        </p:spPr>
        <p:txBody>
          <a:bodyPr wrap="square">
            <a:spAutoFit/>
          </a:bodyPr>
          <a:lstStyle/>
          <a:p>
            <a:pPr indent="323850" algn="just">
              <a:spcAft>
                <a:spcPts val="0"/>
              </a:spcAft>
            </a:pPr>
            <a:r>
              <a:rPr lang="ru-RU" sz="3200" dirty="0">
                <a:latin typeface="Times New Roman" panose="02020603050405020304" pitchFamily="18" charset="0"/>
                <a:ea typeface="Times New Roman" panose="02020603050405020304" pitchFamily="18" charset="0"/>
              </a:rPr>
              <a:t>Если задана стартовая вершина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то  алгоритм </a:t>
            </a:r>
            <a:r>
              <a:rPr lang="en-US" sz="3200" dirty="0">
                <a:latin typeface="Times New Roman" panose="02020603050405020304" pitchFamily="18" charset="0"/>
                <a:ea typeface="Times New Roman" panose="02020603050405020304" pitchFamily="18" charset="0"/>
              </a:rPr>
              <a:t>DFS </a:t>
            </a:r>
            <a:r>
              <a:rPr lang="ru-RU" sz="3200" dirty="0">
                <a:latin typeface="Times New Roman" panose="02020603050405020304" pitchFamily="18" charset="0"/>
                <a:ea typeface="Times New Roman" panose="02020603050405020304" pitchFamily="18" charset="0"/>
              </a:rPr>
              <a:t> теперь можно   свести к следующим двум шагам.</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Инициализировать массивы: </a:t>
            </a:r>
            <a:r>
              <a:rPr lang="ru-RU" sz="3200" b="1" dirty="0">
                <a:latin typeface="Times New Roman" panose="02020603050405020304" pitchFamily="18" charset="0"/>
                <a:ea typeface="Times New Roman" panose="02020603050405020304" pitchFamily="18" charset="0"/>
              </a:rPr>
              <a:t>С </a:t>
            </a:r>
            <a:r>
              <a:rPr lang="ru-RU" sz="3200" dirty="0">
                <a:latin typeface="Times New Roman" panose="02020603050405020304" pitchFamily="18" charset="0"/>
                <a:ea typeface="Times New Roman" panose="02020603050405020304" pitchFamily="18" charset="0"/>
              </a:rPr>
              <a:t>(все вершины белого цвета), </a:t>
            </a:r>
            <a:r>
              <a:rPr lang="en-US" sz="3200" b="1" dirty="0">
                <a:latin typeface="Times New Roman" panose="02020603050405020304" pitchFamily="18" charset="0"/>
                <a:ea typeface="Times New Roman" panose="02020603050405020304" pitchFamily="18" charset="0"/>
              </a:rPr>
              <a:t>D</a:t>
            </a:r>
            <a:r>
              <a:rPr lang="ru-RU" sz="3200" dirty="0">
                <a:latin typeface="Times New Roman" panose="02020603050405020304" pitchFamily="18" charset="0"/>
                <a:ea typeface="Times New Roman" panose="02020603050405020304" pitchFamily="18" charset="0"/>
              </a:rPr>
              <a:t> (все расстояния равны бесконечности), </a:t>
            </a:r>
            <a:r>
              <a:rPr lang="en-US" sz="3200" b="1" dirty="0">
                <a:latin typeface="Times New Roman" panose="02020603050405020304" pitchFamily="18" charset="0"/>
                <a:ea typeface="Times New Roman" panose="02020603050405020304" pitchFamily="18" charset="0"/>
              </a:rPr>
              <a:t>P</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(все элементы заполнены символом «пустота»). Установить номер шага: </a:t>
            </a:r>
            <a:r>
              <a:rPr lang="en-US" sz="3200" b="1" dirty="0">
                <a:latin typeface="Times New Roman" panose="02020603050405020304" pitchFamily="18" charset="0"/>
                <a:ea typeface="Times New Roman" panose="02020603050405020304" pitchFamily="18" charset="0"/>
              </a:rPr>
              <a:t>t </a:t>
            </a:r>
            <a:r>
              <a:rPr lang="ru-RU" sz="3200" b="1" dirty="0">
                <a:latin typeface="Times New Roman" panose="02020603050405020304" pitchFamily="18" charset="0"/>
                <a:ea typeface="Times New Roman" panose="02020603050405020304" pitchFamily="18" charset="0"/>
              </a:rPr>
              <a:t>= 0</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Выполнить процедуру </a:t>
            </a:r>
            <a:r>
              <a:rPr lang="en-US" sz="3200" b="1" dirty="0">
                <a:latin typeface="Times New Roman" panose="02020603050405020304" pitchFamily="18" charset="0"/>
                <a:ea typeface="Times New Roman" panose="02020603050405020304" pitchFamily="18" charset="0"/>
              </a:rPr>
              <a:t>Visit </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для вершины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a:t>
            </a:r>
            <a:r>
              <a:rPr lang="ru-RU" sz="3200" b="1"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0" y="0"/>
            <a:ext cx="9036496" cy="830997"/>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rPr>
              <a:t>Алгоритм поиска в </a:t>
            </a:r>
            <a:r>
              <a:rPr lang="ru-RU" sz="2400" b="1" dirty="0" smtClean="0">
                <a:latin typeface="Times New Roman" panose="02020603050405020304" pitchFamily="18" charset="0"/>
                <a:ea typeface="Times New Roman" panose="02020603050405020304" pitchFamily="18" charset="0"/>
              </a:rPr>
              <a:t>глубину</a:t>
            </a:r>
          </a:p>
          <a:p>
            <a:pPr algn="ctr">
              <a:spcAft>
                <a:spcPts val="0"/>
              </a:spcAft>
            </a:pPr>
            <a:r>
              <a:rPr lang="en-US" sz="2400" b="1" i="1" dirty="0">
                <a:latin typeface="Times New Roman" panose="02020603050405020304" pitchFamily="18" charset="0"/>
                <a:ea typeface="Times New Roman" panose="02020603050405020304" pitchFamily="18" charset="0"/>
              </a:rPr>
              <a:t>DFS</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Depth</a:t>
            </a:r>
            <a:r>
              <a:rPr lang="ru-RU" sz="2400" b="1" i="1" dirty="0">
                <a:latin typeface="Times New Roman" panose="02020603050405020304" pitchFamily="18" charset="0"/>
                <a:ea typeface="Times New Roman" panose="02020603050405020304" pitchFamily="18" charset="0"/>
              </a:rPr>
              <a:t>-</a:t>
            </a:r>
            <a:r>
              <a:rPr lang="en-US" sz="2400" b="1" i="1" dirty="0">
                <a:latin typeface="Times New Roman" panose="02020603050405020304" pitchFamily="18" charset="0"/>
                <a:ea typeface="Times New Roman" panose="02020603050405020304" pitchFamily="18" charset="0"/>
              </a:rPr>
              <a:t>first search</a:t>
            </a:r>
            <a:r>
              <a:rPr lang="ru-RU" sz="2400" dirty="0">
                <a:latin typeface="Times New Roman" panose="02020603050405020304" pitchFamily="18" charset="0"/>
                <a:ea typeface="Times New Roman" panose="02020603050405020304" pitchFamily="18" charset="0"/>
              </a:rPr>
              <a:t>). </a:t>
            </a:r>
            <a:endParaRPr lang="be-BY"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2227324"/>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35846"/>
            <a:ext cx="8640960" cy="5632311"/>
          </a:xfrm>
          <a:prstGeom prst="rect">
            <a:avLst/>
          </a:prstGeom>
        </p:spPr>
        <p:txBody>
          <a:bodyPr wrap="square">
            <a:spAutoFit/>
          </a:bodyPr>
          <a:lstStyle/>
          <a:p>
            <a:pPr indent="323850" algn="ctr">
              <a:spcAft>
                <a:spcPts val="0"/>
              </a:spcAft>
            </a:pPr>
            <a:r>
              <a:rPr lang="ru-RU" sz="2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Топологическая сортировка вершин </a:t>
            </a:r>
            <a:r>
              <a:rPr lang="ru-RU" sz="2400" b="1" i="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графа</a:t>
            </a:r>
          </a:p>
          <a:p>
            <a:pPr indent="323850" algn="ctr">
              <a:spcAft>
                <a:spcPts val="0"/>
              </a:spcAft>
            </a:pPr>
            <a:endParaRPr lang="ru-RU" sz="2400" i="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indent="323850" algn="just">
              <a:spcAft>
                <a:spcPts val="0"/>
              </a:spcAft>
            </a:pPr>
            <a:r>
              <a:rPr lang="ru-RU" sz="2400" dirty="0" smtClean="0">
                <a:solidFill>
                  <a:srgbClr val="1F497D"/>
                </a:solidFill>
                <a:latin typeface="Times New Roman" panose="02020603050405020304" pitchFamily="18" charset="0"/>
                <a:ea typeface="Calibri" panose="020F0502020204030204" pitchFamily="34" charset="0"/>
                <a:cs typeface="Times New Roman" panose="02020603050405020304" pitchFamily="18" charset="0"/>
              </a:rPr>
              <a:t>Часто </a:t>
            </a:r>
            <a:r>
              <a:rPr lang="ru-RU" sz="24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с помощью графов описывается некоторая последовательность связанных действий. Например, если поставить в соответствие каждой странице сайта вершину графа, а дуге – ссылку (возможность перехода) с одной страницу на другую, то такой граф будет отображать модель (карту) сайта.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indent="323850" algn="just">
              <a:spcAft>
                <a:spcPts val="0"/>
              </a:spcAft>
            </a:pPr>
            <a:r>
              <a:rPr lang="ru-RU" sz="24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Другой пример: применение графов для описания проектов. Как правило, в этом случае вершинам графа соответствуют события проекта (завершение этапа), дугам – операции. Такой граф описывает комплекс связанных операций проекта.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indent="323850" algn="just">
              <a:spcAft>
                <a:spcPts val="0"/>
              </a:spcAft>
            </a:pPr>
            <a:r>
              <a:rPr lang="ru-RU" sz="24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Если графы включают много связанных вершин, то модели, основанные на них, становятся трудно воспринимаемыми. В некоторых случаях вершины графа можно упорядочить таким образом, что вид графа становится более структурированным.</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558653"/>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117693"/>
            <a:ext cx="8935694" cy="6370975"/>
          </a:xfrm>
          <a:prstGeom prst="rect">
            <a:avLst/>
          </a:prstGeom>
        </p:spPr>
        <p:txBody>
          <a:bodyPr wrap="square">
            <a:spAutoFit/>
          </a:bodyPr>
          <a:lstStyle/>
          <a:p>
            <a:pPr indent="323850" algn="ctr">
              <a:spcAft>
                <a:spcPts val="0"/>
              </a:spcAft>
            </a:pPr>
            <a:r>
              <a:rPr lang="ru-RU" sz="2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Топологическая сортировка вершин графа</a:t>
            </a:r>
          </a:p>
          <a:p>
            <a:pPr algn="just"/>
            <a:endParaRPr lang="be-BY" sz="2400" dirty="0"/>
          </a:p>
          <a:p>
            <a:pPr algn="just"/>
            <a:r>
              <a:rPr lang="ru-RU" sz="2400" b="1" i="1" dirty="0">
                <a:latin typeface="Times New Roman" panose="02020603050405020304" pitchFamily="18" charset="0"/>
                <a:cs typeface="Times New Roman" panose="02020603050405020304" pitchFamily="18" charset="0"/>
              </a:rPr>
              <a:t>Топологическая сортировка</a:t>
            </a:r>
            <a:r>
              <a:rPr lang="ru-RU" sz="2400" dirty="0">
                <a:latin typeface="Times New Roman" panose="02020603050405020304" pitchFamily="18" charset="0"/>
                <a:cs typeface="Times New Roman" panose="02020603050405020304" pitchFamily="18" charset="0"/>
              </a:rPr>
              <a:t> − это процедура упорядочивания вершин ориентированного графа, не имеющего циклов (ациклического графа). В результате топологической сортировки для вершин графа определяется такой порядок, что если их расположить на рисунке в соответствии с этим порядком сверху вниз, то дуги будут направлены только от верхних вершин к нижним. Обычно после выполнения топологической сортировки вершины переименовываются (перенумеровываются) в соответствии с полученным порядком. После такого переименования граф обладает свойством: начальная вершина каждой дуги имеет номер (имя) меньший, чем номер конечной </a:t>
            </a:r>
            <a:r>
              <a:rPr lang="ru-RU" sz="2400" dirty="0" smtClean="0">
                <a:latin typeface="Times New Roman" panose="02020603050405020304" pitchFamily="18" charset="0"/>
                <a:cs typeface="Times New Roman" panose="02020603050405020304" pitchFamily="18" charset="0"/>
              </a:rPr>
              <a:t>вершины </a:t>
            </a:r>
            <a:r>
              <a:rPr lang="ru-RU" sz="2400" dirty="0">
                <a:latin typeface="Times New Roman" panose="02020603050405020304" pitchFamily="18" charset="0"/>
                <a:cs typeface="Times New Roman" panose="02020603050405020304" pitchFamily="18" charset="0"/>
              </a:rPr>
              <a:t>этой дуги.</a:t>
            </a:r>
            <a:endParaRPr lang="be-BY"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Наиболее известны два способа топологической сортировки графа: алгоритмы </a:t>
            </a:r>
            <a:r>
              <a:rPr lang="ru-RU" sz="2400" dirty="0" err="1">
                <a:latin typeface="Times New Roman" panose="02020603050405020304" pitchFamily="18" charset="0"/>
                <a:cs typeface="Times New Roman" panose="02020603050405020304" pitchFamily="18" charset="0"/>
              </a:rPr>
              <a:t>Демукрона</a:t>
            </a:r>
            <a:r>
              <a:rPr lang="ru-RU" sz="2400" dirty="0">
                <a:latin typeface="Times New Roman" panose="02020603050405020304" pitchFamily="18" charset="0"/>
                <a:cs typeface="Times New Roman" panose="02020603050405020304" pitchFamily="18" charset="0"/>
              </a:rPr>
              <a:t> и </a:t>
            </a:r>
            <a:r>
              <a:rPr lang="ru-RU" sz="2400" dirty="0" smtClean="0">
                <a:latin typeface="Times New Roman" panose="02020603050405020304" pitchFamily="18" charset="0"/>
                <a:cs typeface="Times New Roman" panose="02020603050405020304" pitchFamily="18" charset="0"/>
              </a:rPr>
              <a:t>алгоритм</a:t>
            </a:r>
            <a:r>
              <a:rPr lang="en-US" sz="2400" dirty="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применяющий поиск в глубину.</a:t>
            </a:r>
            <a:endParaRPr lang="be-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417549"/>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117693"/>
            <a:ext cx="8935694" cy="2308324"/>
          </a:xfrm>
          <a:prstGeom prst="rect">
            <a:avLst/>
          </a:prstGeom>
        </p:spPr>
        <p:txBody>
          <a:bodyPr wrap="square">
            <a:spAutoFit/>
          </a:bodyPr>
          <a:lstStyle/>
          <a:p>
            <a:pPr indent="323850" algn="ctr">
              <a:spcAft>
                <a:spcPts val="0"/>
              </a:spcAft>
            </a:pPr>
            <a:r>
              <a:rPr lang="ru-RU" sz="2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Топологическая сортировка вершин графа</a:t>
            </a:r>
          </a:p>
          <a:p>
            <a:pPr algn="just"/>
            <a:endParaRPr lang="be-BY" sz="2400" dirty="0"/>
          </a:p>
          <a:p>
            <a:pPr algn="just"/>
            <a:endParaRPr lang="ru-RU" sz="2400" dirty="0" smtClean="0">
              <a:latin typeface="Times New Roman" panose="02020603050405020304" pitchFamily="18" charset="0"/>
              <a:cs typeface="Times New Roman" panose="02020603050405020304" pitchFamily="18" charset="0"/>
            </a:endParaRPr>
          </a:p>
          <a:p>
            <a:pPr algn="just"/>
            <a:r>
              <a:rPr lang="ru-RU" sz="2400" dirty="0" smtClean="0">
                <a:latin typeface="Times New Roman" panose="02020603050405020304" pitchFamily="18" charset="0"/>
                <a:cs typeface="Times New Roman" panose="02020603050405020304" pitchFamily="18" charset="0"/>
              </a:rPr>
              <a:t>Наиболее </a:t>
            </a:r>
            <a:r>
              <a:rPr lang="ru-RU" sz="2400" dirty="0">
                <a:latin typeface="Times New Roman" panose="02020603050405020304" pitchFamily="18" charset="0"/>
                <a:cs typeface="Times New Roman" panose="02020603050405020304" pitchFamily="18" charset="0"/>
              </a:rPr>
              <a:t>известны два способа топологической сортировки графа: алгоритмы </a:t>
            </a:r>
            <a:r>
              <a:rPr lang="ru-RU" sz="2400" dirty="0" err="1">
                <a:latin typeface="Times New Roman" panose="02020603050405020304" pitchFamily="18" charset="0"/>
                <a:cs typeface="Times New Roman" panose="02020603050405020304" pitchFamily="18" charset="0"/>
              </a:rPr>
              <a:t>Демукрона</a:t>
            </a:r>
            <a:r>
              <a:rPr lang="ru-RU" sz="2400" dirty="0">
                <a:latin typeface="Times New Roman" panose="02020603050405020304" pitchFamily="18" charset="0"/>
                <a:cs typeface="Times New Roman" panose="02020603050405020304" pitchFamily="18" charset="0"/>
              </a:rPr>
              <a:t> и </a:t>
            </a:r>
            <a:r>
              <a:rPr lang="ru-RU" sz="2400" dirty="0" smtClean="0">
                <a:latin typeface="Times New Roman" panose="02020603050405020304" pitchFamily="18" charset="0"/>
                <a:cs typeface="Times New Roman" panose="02020603050405020304" pitchFamily="18" charset="0"/>
              </a:rPr>
              <a:t>алгоритм</a:t>
            </a:r>
            <a:r>
              <a:rPr lang="en-US" sz="2400" dirty="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применяющий поиск в глубину.</a:t>
            </a:r>
            <a:endParaRPr lang="be-BY" sz="24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0" y="2551837"/>
            <a:ext cx="8892480" cy="2308324"/>
          </a:xfrm>
          <a:prstGeom prst="rect">
            <a:avLst/>
          </a:prstGeom>
        </p:spPr>
        <p:txBody>
          <a:bodyPr wrap="square">
            <a:spAutoFit/>
          </a:bodyPr>
          <a:lstStyle/>
          <a:p>
            <a:pPr indent="323850" algn="ctr"/>
            <a:r>
              <a:rPr lang="ru-RU" sz="2400" b="1" dirty="0" smtClean="0">
                <a:latin typeface="Times New Roman" panose="02020603050405020304" pitchFamily="18" charset="0"/>
                <a:ea typeface="Calibri" panose="020F0502020204030204" pitchFamily="34" charset="0"/>
                <a:cs typeface="Times New Roman" panose="02020603050405020304" pitchFamily="18" charset="0"/>
              </a:rPr>
              <a:t>Топологическая сортировка графа с помощью </a:t>
            </a:r>
            <a:r>
              <a:rPr lang="ru-RU" sz="2400" b="1" dirty="0" smtClean="0">
                <a:latin typeface="Times New Roman" panose="02020603050405020304" pitchFamily="18" charset="0"/>
                <a:cs typeface="Times New Roman" panose="02020603050405020304" pitchFamily="18" charset="0"/>
              </a:rPr>
              <a:t>алгоритма поиска </a:t>
            </a:r>
            <a:r>
              <a:rPr lang="ru-RU" sz="2400" b="1" dirty="0">
                <a:latin typeface="Times New Roman" panose="02020603050405020304" pitchFamily="18" charset="0"/>
                <a:cs typeface="Times New Roman" panose="02020603050405020304" pitchFamily="18" charset="0"/>
              </a:rPr>
              <a:t>в </a:t>
            </a:r>
            <a:r>
              <a:rPr lang="ru-RU" sz="2400" b="1" dirty="0" smtClean="0">
                <a:latin typeface="Times New Roman" panose="02020603050405020304" pitchFamily="18" charset="0"/>
                <a:cs typeface="Times New Roman" panose="02020603050405020304" pitchFamily="18" charset="0"/>
              </a:rPr>
              <a:t>глубину.</a:t>
            </a:r>
          </a:p>
          <a:p>
            <a:pPr indent="323850" algn="ctr"/>
            <a:endParaRPr lang="ru-RU" sz="2400" b="1" dirty="0" smtClean="0">
              <a:latin typeface="Times New Roman" panose="02020603050405020304" pitchFamily="18" charset="0"/>
              <a:cs typeface="Times New Roman" panose="02020603050405020304" pitchFamily="18" charset="0"/>
            </a:endParaRPr>
          </a:p>
          <a:p>
            <a:pPr indent="323850" algn="just"/>
            <a:r>
              <a:rPr lang="ru-RU" sz="2400" dirty="0" smtClean="0">
                <a:latin typeface="Times New Roman" panose="02020603050405020304" pitchFamily="18" charset="0"/>
                <a:ea typeface="Calibri" panose="020F0502020204030204" pitchFamily="34" charset="0"/>
                <a:cs typeface="Times New Roman" panose="02020603050405020304" pitchFamily="18" charset="0"/>
              </a:rPr>
              <a:t>Запустить </a:t>
            </a:r>
            <a:r>
              <a:rPr lang="ru-RU" sz="2400" dirty="0">
                <a:latin typeface="Times New Roman" panose="02020603050405020304" pitchFamily="18" charset="0"/>
                <a:ea typeface="Calibri" panose="020F0502020204030204" pitchFamily="34" charset="0"/>
                <a:cs typeface="Times New Roman" panose="02020603050405020304" pitchFamily="18" charset="0"/>
              </a:rPr>
              <a:t>алгоритм DFS, при выходе из вершины добавляя вершину в конец списка с ответом. </a:t>
            </a:r>
            <a:r>
              <a:rPr lang="ru-RU" sz="2400" dirty="0">
                <a:latin typeface="Times New Roman" panose="02020603050405020304" pitchFamily="18" charset="0"/>
                <a:ea typeface="Calibri" panose="020F0502020204030204" pitchFamily="34" charset="0"/>
                <a:cs typeface="Times New Roman" panose="02020603050405020304" pitchFamily="18" charset="0"/>
              </a:rPr>
              <a:t>После окончания алгоритма список с ответом развернуть в противоположном порядке.</a:t>
            </a:r>
          </a:p>
        </p:txBody>
      </p:sp>
    </p:spTree>
    <p:extLst>
      <p:ext uri="{BB962C8B-B14F-4D97-AF65-F5344CB8AC3E}">
        <p14:creationId xmlns:p14="http://schemas.microsoft.com/office/powerpoint/2010/main" val="971084205"/>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117693"/>
            <a:ext cx="8935694" cy="461665"/>
          </a:xfrm>
          <a:prstGeom prst="rect">
            <a:avLst/>
          </a:prstGeom>
        </p:spPr>
        <p:txBody>
          <a:bodyPr wrap="square">
            <a:spAutoFit/>
          </a:bodyPr>
          <a:lstStyle/>
          <a:p>
            <a:pPr indent="323850" algn="ctr">
              <a:spcAft>
                <a:spcPts val="0"/>
              </a:spcAft>
            </a:pPr>
            <a:r>
              <a:rPr lang="ru-RU" sz="2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Топологическая сортировка вершин </a:t>
            </a:r>
            <a:r>
              <a:rPr lang="ru-RU" sz="2400" b="1" i="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графа</a:t>
            </a:r>
            <a:endParaRPr lang="ru-RU" sz="2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Прямоугольник 1"/>
          <p:cNvSpPr/>
          <p:nvPr/>
        </p:nvSpPr>
        <p:spPr>
          <a:xfrm>
            <a:off x="107504" y="708624"/>
            <a:ext cx="8784975" cy="5336846"/>
          </a:xfrm>
          <a:prstGeom prst="rect">
            <a:avLst/>
          </a:prstGeom>
        </p:spPr>
        <p:txBody>
          <a:bodyPr wrap="square">
            <a:spAutoFit/>
          </a:bodyPr>
          <a:lstStyle/>
          <a:p>
            <a:pPr algn="just" fontAlgn="t">
              <a:lnSpc>
                <a:spcPct val="120000"/>
              </a:lnSpc>
            </a:pPr>
            <a:r>
              <a:rPr lang="ru-RU" sz="2400" b="1" dirty="0">
                <a:solidFill>
                  <a:srgbClr val="000000"/>
                </a:solidFill>
                <a:latin typeface="Times New Roman" panose="02020603050405020304" pitchFamily="18" charset="0"/>
                <a:cs typeface="Times New Roman" panose="02020603050405020304" pitchFamily="18" charset="0"/>
              </a:rPr>
              <a:t>Алгоритм </a:t>
            </a:r>
            <a:r>
              <a:rPr lang="ru-RU" sz="2400" b="1" dirty="0" err="1">
                <a:solidFill>
                  <a:srgbClr val="000000"/>
                </a:solidFill>
                <a:latin typeface="Times New Roman" panose="02020603050405020304" pitchFamily="18" charset="0"/>
                <a:cs typeface="Times New Roman" panose="02020603050405020304" pitchFamily="18" charset="0"/>
              </a:rPr>
              <a:t>Демукрона</a:t>
            </a:r>
            <a:r>
              <a:rPr lang="ru-RU" sz="2400" b="1" dirty="0">
                <a:solidFill>
                  <a:srgbClr val="000000"/>
                </a:solidFill>
                <a:latin typeface="Times New Roman" panose="02020603050405020304" pitchFamily="18" charset="0"/>
                <a:cs typeface="Times New Roman" panose="02020603050405020304" pitchFamily="18" charset="0"/>
              </a:rPr>
              <a:t> вычисления порядковой функции сети</a:t>
            </a:r>
          </a:p>
          <a:p>
            <a:pPr algn="just" fontAlgn="t"/>
            <a:r>
              <a:rPr lang="ru-RU" sz="2400" dirty="0">
                <a:solidFill>
                  <a:srgbClr val="000000"/>
                </a:solidFill>
                <a:latin typeface="Times New Roman" panose="02020603050405020304" pitchFamily="18" charset="0"/>
                <a:cs typeface="Times New Roman" panose="02020603050405020304" pitchFamily="18" charset="0"/>
              </a:rPr>
              <a:t/>
            </a:r>
            <a:br>
              <a:rPr lang="ru-RU" sz="2400" dirty="0">
                <a:solidFill>
                  <a:srgbClr val="000000"/>
                </a:solidFill>
                <a:latin typeface="Times New Roman" panose="02020603050405020304" pitchFamily="18" charset="0"/>
                <a:cs typeface="Times New Roman" panose="02020603050405020304" pitchFamily="18" charset="0"/>
              </a:rPr>
            </a:br>
            <a:r>
              <a:rPr lang="ru-RU" sz="2400" dirty="0">
                <a:solidFill>
                  <a:srgbClr val="000000"/>
                </a:solidFill>
                <a:latin typeface="Times New Roman" panose="02020603050405020304" pitchFamily="18" charset="0"/>
                <a:cs typeface="Times New Roman" panose="02020603050405020304" pitchFamily="18" charset="0"/>
              </a:rPr>
              <a:t>Этот метод состоит в вычислении порядковой функции сети и известен как алгоритм </a:t>
            </a:r>
            <a:r>
              <a:rPr lang="ru-RU" sz="2400" dirty="0" err="1">
                <a:solidFill>
                  <a:srgbClr val="000000"/>
                </a:solidFill>
                <a:latin typeface="Times New Roman" panose="02020603050405020304" pitchFamily="18" charset="0"/>
                <a:cs typeface="Times New Roman" panose="02020603050405020304" pitchFamily="18" charset="0"/>
              </a:rPr>
              <a:t>Демукрона</a:t>
            </a:r>
            <a:r>
              <a:rPr lang="ru-RU" sz="2400" dirty="0">
                <a:solidFill>
                  <a:srgbClr val="000000"/>
                </a:solidFill>
                <a:latin typeface="Times New Roman" panose="02020603050405020304" pitchFamily="18" charset="0"/>
                <a:cs typeface="Times New Roman" panose="02020603050405020304" pitchFamily="18" charset="0"/>
              </a:rPr>
              <a:t>. Предполагается, что вершины сети пронумерованы от 1 до </a:t>
            </a:r>
            <a:r>
              <a:rPr lang="ru-RU" sz="2400" b="1" i="1" dirty="0">
                <a:solidFill>
                  <a:srgbClr val="000000"/>
                </a:solidFill>
                <a:latin typeface="Times New Roman" panose="02020603050405020304" pitchFamily="18" charset="0"/>
                <a:cs typeface="Times New Roman" panose="02020603050405020304" pitchFamily="18" charset="0"/>
              </a:rPr>
              <a:t>n</a:t>
            </a:r>
            <a:r>
              <a:rPr lang="ru-RU" sz="2400" dirty="0">
                <a:solidFill>
                  <a:srgbClr val="000000"/>
                </a:solidFill>
                <a:latin typeface="Times New Roman" panose="02020603050405020304" pitchFamily="18" charset="0"/>
                <a:cs typeface="Times New Roman" panose="02020603050405020304" pitchFamily="18" charset="0"/>
              </a:rPr>
              <a:t>.</a:t>
            </a:r>
          </a:p>
          <a:p>
            <a:pPr algn="just" fontAlgn="t"/>
            <a:r>
              <a:rPr lang="ru-RU" sz="2400" dirty="0">
                <a:solidFill>
                  <a:srgbClr val="000000"/>
                </a:solidFill>
                <a:latin typeface="Times New Roman" panose="02020603050405020304" pitchFamily="18" charset="0"/>
                <a:cs typeface="Times New Roman" panose="02020603050405020304" pitchFamily="18" charset="0"/>
              </a:rPr>
              <a:t/>
            </a:r>
            <a:br>
              <a:rPr lang="ru-RU" sz="2400" dirty="0">
                <a:solidFill>
                  <a:srgbClr val="000000"/>
                </a:solidFill>
                <a:latin typeface="Times New Roman" panose="02020603050405020304" pitchFamily="18" charset="0"/>
                <a:cs typeface="Times New Roman" panose="02020603050405020304" pitchFamily="18" charset="0"/>
              </a:rPr>
            </a:br>
            <a:r>
              <a:rPr lang="ru-RU" sz="2400" dirty="0">
                <a:solidFill>
                  <a:srgbClr val="000000"/>
                </a:solidFill>
                <a:latin typeface="Times New Roman" panose="02020603050405020304" pitchFamily="18" charset="0"/>
                <a:cs typeface="Times New Roman" panose="02020603050405020304" pitchFamily="18" charset="0"/>
              </a:rPr>
              <a:t>Наглядно процесс определения уровней вершин можно представить следующим образом. Нулевой уровень образуют входы сети — вершины с </a:t>
            </a:r>
            <a:r>
              <a:rPr lang="ru-RU" sz="2400" dirty="0" err="1">
                <a:solidFill>
                  <a:srgbClr val="000000"/>
                </a:solidFill>
                <a:latin typeface="Times New Roman" panose="02020603050405020304" pitchFamily="18" charset="0"/>
                <a:cs typeface="Times New Roman" panose="02020603050405020304" pitchFamily="18" charset="0"/>
              </a:rPr>
              <a:t>полустепенью</a:t>
            </a:r>
            <a:r>
              <a:rPr lang="ru-RU" sz="2400" dirty="0">
                <a:solidFill>
                  <a:srgbClr val="000000"/>
                </a:solidFill>
                <a:latin typeface="Times New Roman" panose="02020603050405020304" pitchFamily="18" charset="0"/>
                <a:cs typeface="Times New Roman" panose="02020603050405020304" pitchFamily="18" charset="0"/>
              </a:rPr>
              <a:t> захода, равной 0. Удалив из сети все вершины нулевого уровня и исходящие из них дуги, вновь получим сеть, входами которой будут вершины первого уровня исходной сети. Указанный процесс "послойного" удаления вершин следует продолжать до тех пор, пока все вершины исходной сети не будут распределены по уровням.</a:t>
            </a:r>
            <a:endParaRPr lang="ru-RU"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557150"/>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899"/>
          <p:cNvGrpSpPr/>
          <p:nvPr/>
        </p:nvGrpSpPr>
        <p:grpSpPr>
          <a:xfrm>
            <a:off x="267114" y="362299"/>
            <a:ext cx="8106740" cy="5684545"/>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01"/>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02"/>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03"/>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04"/>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05"/>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06"/>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07"/>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08"/>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09"/>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10"/>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11"/>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12"/>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13"/>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14"/>
            <p:cNvSpPr>
              <a:spLocks noChangeArrowheads="1"/>
            </p:cNvSpPr>
            <p:nvPr/>
          </p:nvSpPr>
          <p:spPr bwMode="auto">
            <a:xfrm>
              <a:off x="3464999" y="22853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15"/>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16"/>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17"/>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18"/>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19"/>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20"/>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21"/>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22"/>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23"/>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24"/>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25"/>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grpSp>
      <p:sp>
        <p:nvSpPr>
          <p:cNvPr id="31" name="TextBox 30"/>
          <p:cNvSpPr txBox="1"/>
          <p:nvPr/>
        </p:nvSpPr>
        <p:spPr>
          <a:xfrm>
            <a:off x="8067360" y="5429981"/>
            <a:ext cx="306494" cy="369332"/>
          </a:xfrm>
          <a:prstGeom prst="rect">
            <a:avLst/>
          </a:prstGeom>
          <a:noFill/>
        </p:spPr>
        <p:txBody>
          <a:bodyPr wrap="none" rtlCol="0">
            <a:spAutoFit/>
          </a:bodyPr>
          <a:lstStyle/>
          <a:p>
            <a:r>
              <a:rPr lang="ru-RU" dirty="0" smtClean="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val="2824485336"/>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926"/>
          <p:cNvGrpSpPr/>
          <p:nvPr/>
        </p:nvGrpSpPr>
        <p:grpSpPr>
          <a:xfrm>
            <a:off x="97332" y="51276"/>
            <a:ext cx="4173692" cy="2959677"/>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28"/>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29"/>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30"/>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31"/>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32"/>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33"/>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34"/>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35"/>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36"/>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37"/>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38"/>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39"/>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40"/>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41"/>
            <p:cNvSpPr>
              <a:spLocks noChangeArrowheads="1"/>
            </p:cNvSpPr>
            <p:nvPr/>
          </p:nvSpPr>
          <p:spPr bwMode="auto">
            <a:xfrm>
              <a:off x="3464999"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42"/>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43"/>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44"/>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45"/>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46"/>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47"/>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48"/>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49"/>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50"/>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51"/>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52"/>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31" name="Text Box 953"/>
            <p:cNvSpPr txBox="1">
              <a:spLocks noChangeArrowheads="1"/>
            </p:cNvSpPr>
            <p:nvPr/>
          </p:nvSpPr>
          <p:spPr bwMode="auto">
            <a:xfrm>
              <a:off x="2893499"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grpSp>
      <p:grpSp>
        <p:nvGrpSpPr>
          <p:cNvPr id="32" name="Полотно 954"/>
          <p:cNvGrpSpPr/>
          <p:nvPr/>
        </p:nvGrpSpPr>
        <p:grpSpPr>
          <a:xfrm>
            <a:off x="97332" y="3352192"/>
            <a:ext cx="4402660" cy="3168171"/>
            <a:chOff x="0" y="0"/>
            <a:chExt cx="5324475" cy="3695700"/>
          </a:xfrm>
        </p:grpSpPr>
        <p:sp>
          <p:nvSpPr>
            <p:cNvPr id="33" name="Прямоугольник 32"/>
            <p:cNvSpPr/>
            <p:nvPr/>
          </p:nvSpPr>
          <p:spPr>
            <a:xfrm>
              <a:off x="0" y="0"/>
              <a:ext cx="5324475" cy="3695700"/>
            </a:xfrm>
            <a:prstGeom prst="rect">
              <a:avLst/>
            </a:prstGeom>
            <a:noFill/>
            <a:ln>
              <a:noFill/>
            </a:ln>
          </p:spPr>
        </p:sp>
        <p:sp>
          <p:nvSpPr>
            <p:cNvPr id="34" name="Oval 956"/>
            <p:cNvSpPr>
              <a:spLocks noChangeArrowheads="1"/>
            </p:cNvSpPr>
            <p:nvPr/>
          </p:nvSpPr>
          <p:spPr bwMode="auto">
            <a:xfrm>
              <a:off x="12083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5" name="Oval 957"/>
            <p:cNvSpPr>
              <a:spLocks noChangeArrowheads="1"/>
            </p:cNvSpPr>
            <p:nvPr/>
          </p:nvSpPr>
          <p:spPr bwMode="auto">
            <a:xfrm>
              <a:off x="179628" y="1636199"/>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6" name="Oval 958"/>
            <p:cNvSpPr>
              <a:spLocks noChangeArrowheads="1"/>
            </p:cNvSpPr>
            <p:nvPr/>
          </p:nvSpPr>
          <p:spPr bwMode="auto">
            <a:xfrm>
              <a:off x="3494328" y="14069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37" name="Oval 959"/>
            <p:cNvSpPr>
              <a:spLocks noChangeArrowheads="1"/>
            </p:cNvSpPr>
            <p:nvPr/>
          </p:nvSpPr>
          <p:spPr bwMode="auto">
            <a:xfrm>
              <a:off x="2008428" y="20933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38" name="Oval 960"/>
            <p:cNvSpPr>
              <a:spLocks noChangeArrowheads="1"/>
            </p:cNvSpPr>
            <p:nvPr/>
          </p:nvSpPr>
          <p:spPr bwMode="auto">
            <a:xfrm>
              <a:off x="25799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39" name="Line 961"/>
            <p:cNvCxnSpPr/>
            <p:nvPr/>
          </p:nvCxnSpPr>
          <p:spPr bwMode="auto">
            <a:xfrm>
              <a:off x="1665528" y="607499"/>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Line 962"/>
            <p:cNvCxnSpPr/>
            <p:nvPr/>
          </p:nvCxnSpPr>
          <p:spPr bwMode="auto">
            <a:xfrm flipV="1">
              <a:off x="408228" y="836099"/>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Line 963"/>
            <p:cNvCxnSpPr/>
            <p:nvPr/>
          </p:nvCxnSpPr>
          <p:spPr bwMode="auto">
            <a:xfrm flipH="1">
              <a:off x="2351328" y="836099"/>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964"/>
            <p:cNvCxnSpPr>
              <a:cxnSpLocks noChangeShapeType="1"/>
              <a:stCxn id="34" idx="5"/>
              <a:endCxn id="37" idx="1"/>
            </p:cNvCxnSpPr>
            <p:nvPr/>
          </p:nvCxnSpPr>
          <p:spPr bwMode="auto">
            <a:xfrm>
              <a:off x="1598853" y="783394"/>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3" name="Oval 965"/>
            <p:cNvSpPr>
              <a:spLocks noChangeArrowheads="1"/>
            </p:cNvSpPr>
            <p:nvPr/>
          </p:nvSpPr>
          <p:spPr bwMode="auto">
            <a:xfrm>
              <a:off x="4865928" y="14075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44" name="AutoShape 966"/>
            <p:cNvCxnSpPr>
              <a:cxnSpLocks noChangeShapeType="1"/>
              <a:stCxn id="37" idx="6"/>
              <a:endCxn id="36" idx="2"/>
            </p:cNvCxnSpPr>
            <p:nvPr/>
          </p:nvCxnSpPr>
          <p:spPr bwMode="auto">
            <a:xfrm flipV="1">
              <a:off x="2479598" y="1636199"/>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967"/>
            <p:cNvCxnSpPr>
              <a:cxnSpLocks noChangeShapeType="1"/>
              <a:stCxn id="36" idx="6"/>
              <a:endCxn id="43" idx="2"/>
            </p:cNvCxnSpPr>
            <p:nvPr/>
          </p:nvCxnSpPr>
          <p:spPr bwMode="auto">
            <a:xfrm>
              <a:off x="3965498" y="1636199"/>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968"/>
            <p:cNvCxnSpPr>
              <a:cxnSpLocks noChangeShapeType="1"/>
              <a:stCxn id="38" idx="6"/>
              <a:endCxn id="43" idx="1"/>
            </p:cNvCxnSpPr>
            <p:nvPr/>
          </p:nvCxnSpPr>
          <p:spPr bwMode="auto">
            <a:xfrm>
              <a:off x="3051098" y="608134"/>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Oval 969"/>
            <p:cNvSpPr>
              <a:spLocks noChangeArrowheads="1"/>
            </p:cNvSpPr>
            <p:nvPr/>
          </p:nvSpPr>
          <p:spPr bwMode="auto">
            <a:xfrm>
              <a:off x="3494328" y="22070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48" name="Oval 970"/>
            <p:cNvSpPr>
              <a:spLocks noChangeArrowheads="1"/>
            </p:cNvSpPr>
            <p:nvPr/>
          </p:nvSpPr>
          <p:spPr bwMode="auto">
            <a:xfrm>
              <a:off x="3494328" y="30071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49" name="AutoShape 971"/>
            <p:cNvCxnSpPr>
              <a:cxnSpLocks noChangeShapeType="1"/>
              <a:stCxn id="36" idx="4"/>
              <a:endCxn id="47" idx="0"/>
            </p:cNvCxnSpPr>
            <p:nvPr/>
          </p:nvCxnSpPr>
          <p:spPr bwMode="auto">
            <a:xfrm>
              <a:off x="3722928" y="18787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972"/>
            <p:cNvCxnSpPr>
              <a:cxnSpLocks noChangeShapeType="1"/>
              <a:stCxn id="47" idx="4"/>
              <a:endCxn id="48" idx="0"/>
            </p:cNvCxnSpPr>
            <p:nvPr/>
          </p:nvCxnSpPr>
          <p:spPr bwMode="auto">
            <a:xfrm>
              <a:off x="3722928" y="26788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973"/>
            <p:cNvCxnSpPr>
              <a:cxnSpLocks noChangeShapeType="1"/>
              <a:stCxn id="48" idx="6"/>
              <a:endCxn id="43" idx="4"/>
            </p:cNvCxnSpPr>
            <p:nvPr/>
          </p:nvCxnSpPr>
          <p:spPr bwMode="auto">
            <a:xfrm flipV="1">
              <a:off x="3965498" y="1879404"/>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974"/>
            <p:cNvCxnSpPr>
              <a:cxnSpLocks noChangeShapeType="1"/>
              <a:endCxn id="48" idx="2"/>
            </p:cNvCxnSpPr>
            <p:nvPr/>
          </p:nvCxnSpPr>
          <p:spPr bwMode="auto">
            <a:xfrm>
              <a:off x="2351328" y="2550599"/>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975"/>
            <p:cNvCxnSpPr>
              <a:cxnSpLocks noChangeShapeType="1"/>
              <a:stCxn id="35" idx="6"/>
              <a:endCxn id="37" idx="2"/>
            </p:cNvCxnSpPr>
            <p:nvPr/>
          </p:nvCxnSpPr>
          <p:spPr bwMode="auto">
            <a:xfrm>
              <a:off x="651433" y="1865434"/>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4" name="Oval 976"/>
            <p:cNvSpPr>
              <a:spLocks noChangeArrowheads="1"/>
            </p:cNvSpPr>
            <p:nvPr/>
          </p:nvSpPr>
          <p:spPr bwMode="auto">
            <a:xfrm>
              <a:off x="3837228" y="359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5" name="AutoShape 977"/>
            <p:cNvCxnSpPr>
              <a:cxnSpLocks noChangeShapeType="1"/>
            </p:cNvCxnSpPr>
            <p:nvPr/>
          </p:nvCxnSpPr>
          <p:spPr bwMode="auto">
            <a:xfrm flipH="1">
              <a:off x="3037128" y="378899"/>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6" name="Oval 978"/>
            <p:cNvSpPr>
              <a:spLocks noChangeArrowheads="1"/>
            </p:cNvSpPr>
            <p:nvPr/>
          </p:nvSpPr>
          <p:spPr bwMode="auto">
            <a:xfrm>
              <a:off x="4523028" y="4931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57" name="Text Box 979"/>
            <p:cNvSpPr txBox="1">
              <a:spLocks noChangeArrowheads="1"/>
            </p:cNvSpPr>
            <p:nvPr/>
          </p:nvSpPr>
          <p:spPr bwMode="auto">
            <a:xfrm>
              <a:off x="3151428" y="1064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58" name="Rectangle 980"/>
            <p:cNvSpPr>
              <a:spLocks noChangeArrowheads="1"/>
            </p:cNvSpPr>
            <p:nvPr/>
          </p:nvSpPr>
          <p:spPr bwMode="auto">
            <a:xfrm>
              <a:off x="65328" y="3236399"/>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59" name="Text Box 981"/>
            <p:cNvSpPr txBox="1">
              <a:spLocks noChangeArrowheads="1"/>
            </p:cNvSpPr>
            <p:nvPr/>
          </p:nvSpPr>
          <p:spPr bwMode="auto">
            <a:xfrm>
              <a:off x="2922828" y="2207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60" name="Text Box 1010"/>
            <p:cNvSpPr txBox="1">
              <a:spLocks noChangeArrowheads="1"/>
            </p:cNvSpPr>
            <p:nvPr/>
          </p:nvSpPr>
          <p:spPr bwMode="auto">
            <a:xfrm>
              <a:off x="2808528" y="3350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grpSp>
      <p:grpSp>
        <p:nvGrpSpPr>
          <p:cNvPr id="61" name="Полотно 1011"/>
          <p:cNvGrpSpPr/>
          <p:nvPr/>
        </p:nvGrpSpPr>
        <p:grpSpPr>
          <a:xfrm>
            <a:off x="4498878" y="143287"/>
            <a:ext cx="4645122" cy="3208905"/>
            <a:chOff x="0" y="0"/>
            <a:chExt cx="5600700" cy="3886200"/>
          </a:xfrm>
        </p:grpSpPr>
        <p:sp>
          <p:nvSpPr>
            <p:cNvPr id="62" name="Прямоугольник 61"/>
            <p:cNvSpPr/>
            <p:nvPr/>
          </p:nvSpPr>
          <p:spPr>
            <a:xfrm>
              <a:off x="0" y="0"/>
              <a:ext cx="5600700" cy="3886200"/>
            </a:xfrm>
            <a:prstGeom prst="rect">
              <a:avLst/>
            </a:prstGeom>
            <a:noFill/>
            <a:ln>
              <a:noFill/>
            </a:ln>
          </p:spPr>
        </p:sp>
        <p:sp>
          <p:nvSpPr>
            <p:cNvPr id="63" name="Oval 101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64" name="Oval 101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65" name="Oval 101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66" name="Oval 101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67" name="Oval 101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68" name="Line 101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Line 101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Line 102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AutoShape 1021"/>
            <p:cNvCxnSpPr>
              <a:cxnSpLocks noChangeShapeType="1"/>
              <a:stCxn id="63" idx="5"/>
              <a:endCxn id="6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022"/>
            <p:cNvSpPr>
              <a:spLocks noChangeArrowheads="1"/>
            </p:cNvSpPr>
            <p:nvPr/>
          </p:nvSpPr>
          <p:spPr bwMode="auto">
            <a:xfrm>
              <a:off x="5029200" y="14859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73" name="AutoShape 1023"/>
            <p:cNvCxnSpPr>
              <a:cxnSpLocks noChangeShapeType="1"/>
              <a:stCxn id="66" idx="6"/>
              <a:endCxn id="6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4" name="AutoShape 1024"/>
            <p:cNvCxnSpPr>
              <a:cxnSpLocks noChangeShapeType="1"/>
              <a:stCxn id="65" idx="6"/>
              <a:endCxn id="7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1025"/>
            <p:cNvCxnSpPr>
              <a:cxnSpLocks noChangeShapeType="1"/>
              <a:stCxn id="67" idx="6"/>
              <a:endCxn id="7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Oval 102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77" name="Oval 102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78" name="AutoShape 1028"/>
            <p:cNvCxnSpPr>
              <a:cxnSpLocks noChangeShapeType="1"/>
              <a:stCxn id="65" idx="4"/>
              <a:endCxn id="7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AutoShape 1029"/>
            <p:cNvCxnSpPr>
              <a:cxnSpLocks noChangeShapeType="1"/>
              <a:stCxn id="76" idx="4"/>
              <a:endCxn id="7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030"/>
            <p:cNvCxnSpPr>
              <a:cxnSpLocks noChangeShapeType="1"/>
              <a:stCxn id="77" idx="6"/>
              <a:endCxn id="7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031"/>
            <p:cNvCxnSpPr>
              <a:cxnSpLocks noChangeShapeType="1"/>
              <a:endCxn id="7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032"/>
            <p:cNvCxnSpPr>
              <a:cxnSpLocks noChangeShapeType="1"/>
              <a:stCxn id="64" idx="6"/>
              <a:endCxn id="6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03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84" name="AutoShape 103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5" name="Oval 103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86" name="Text Box 103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87" name="Rectangle 103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88" name="Text Box 103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89" name="Text Box 103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90" name="Text Box 1040"/>
            <p:cNvSpPr txBox="1">
              <a:spLocks noChangeArrowheads="1"/>
            </p:cNvSpPr>
            <p:nvPr/>
          </p:nvSpPr>
          <p:spPr bwMode="auto">
            <a:xfrm>
              <a:off x="5029200" y="24003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4/</a:t>
              </a:r>
              <a:endParaRPr lang="be-BY" sz="1200">
                <a:effectLst/>
                <a:latin typeface="Times New Roman"/>
                <a:ea typeface="Times New Roman"/>
              </a:endParaRPr>
            </a:p>
          </p:txBody>
        </p:sp>
      </p:grpSp>
      <p:grpSp>
        <p:nvGrpSpPr>
          <p:cNvPr id="91" name="Полотно 1041"/>
          <p:cNvGrpSpPr/>
          <p:nvPr/>
        </p:nvGrpSpPr>
        <p:grpSpPr>
          <a:xfrm>
            <a:off x="4572000" y="3429000"/>
            <a:ext cx="4572000" cy="3089562"/>
            <a:chOff x="0" y="0"/>
            <a:chExt cx="5600700" cy="3886200"/>
          </a:xfrm>
        </p:grpSpPr>
        <p:sp>
          <p:nvSpPr>
            <p:cNvPr id="92" name="Прямоугольник 91"/>
            <p:cNvSpPr/>
            <p:nvPr/>
          </p:nvSpPr>
          <p:spPr>
            <a:xfrm>
              <a:off x="0" y="0"/>
              <a:ext cx="5600700" cy="3886200"/>
            </a:xfrm>
            <a:prstGeom prst="rect">
              <a:avLst/>
            </a:prstGeom>
            <a:noFill/>
            <a:ln>
              <a:noFill/>
            </a:ln>
          </p:spPr>
        </p:sp>
        <p:sp>
          <p:nvSpPr>
            <p:cNvPr id="93" name="Oval 104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94" name="Oval 104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95" name="Oval 104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6" name="Oval 104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7" name="Oval 104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8" name="Line 104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Line 104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Line 105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1" name="AutoShape 1051"/>
            <p:cNvCxnSpPr>
              <a:cxnSpLocks noChangeShapeType="1"/>
              <a:stCxn id="93" idx="5"/>
              <a:endCxn id="9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05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03" name="AutoShape 1053"/>
            <p:cNvCxnSpPr>
              <a:cxnSpLocks noChangeShapeType="1"/>
              <a:stCxn id="96" idx="6"/>
              <a:endCxn id="9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054"/>
            <p:cNvCxnSpPr>
              <a:cxnSpLocks noChangeShapeType="1"/>
              <a:stCxn id="95" idx="6"/>
              <a:endCxn id="10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055"/>
            <p:cNvCxnSpPr>
              <a:cxnSpLocks noChangeShapeType="1"/>
              <a:stCxn id="97" idx="6"/>
              <a:endCxn id="10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6" name="Oval 105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7" name="Oval 105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8" name="AutoShape 1058"/>
            <p:cNvCxnSpPr>
              <a:cxnSpLocks noChangeShapeType="1"/>
              <a:stCxn id="95" idx="4"/>
              <a:endCxn id="10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9" name="AutoShape 1059"/>
            <p:cNvCxnSpPr>
              <a:cxnSpLocks noChangeShapeType="1"/>
              <a:stCxn id="106" idx="4"/>
              <a:endCxn id="10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AutoShape 1060"/>
            <p:cNvCxnSpPr>
              <a:cxnSpLocks noChangeShapeType="1"/>
              <a:stCxn id="107" idx="6"/>
              <a:endCxn id="10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AutoShape 1061"/>
            <p:cNvCxnSpPr>
              <a:cxnSpLocks noChangeShapeType="1"/>
              <a:endCxn id="10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062"/>
            <p:cNvCxnSpPr>
              <a:cxnSpLocks noChangeShapeType="1"/>
              <a:stCxn id="94" idx="6"/>
              <a:endCxn id="9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06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14" name="AutoShape 106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5" name="Oval 106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6" name="Text Box 106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117" name="Rectangle 10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8" name="Text Box 106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119" name="Text Box 106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120" name="Text Box 1070"/>
            <p:cNvSpPr txBox="1">
              <a:spLocks noChangeArrowheads="1"/>
            </p:cNvSpPr>
            <p:nvPr/>
          </p:nvSpPr>
          <p:spPr bwMode="auto">
            <a:xfrm>
              <a:off x="4914900" y="24003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grpSp>
      <p:cxnSp>
        <p:nvCxnSpPr>
          <p:cNvPr id="121" name="Прямая соединительная линия 120"/>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2</a:t>
            </a:r>
            <a:endParaRPr lang="be-BY" dirty="0">
              <a:solidFill>
                <a:schemeClr val="accent6"/>
              </a:solidFill>
            </a:endParaRPr>
          </a:p>
        </p:txBody>
      </p:sp>
      <p:sp>
        <p:nvSpPr>
          <p:cNvPr id="126" name="TextBox 125"/>
          <p:cNvSpPr txBox="1"/>
          <p:nvPr/>
        </p:nvSpPr>
        <p:spPr>
          <a:xfrm>
            <a:off x="4089208" y="6266448"/>
            <a:ext cx="306494" cy="369332"/>
          </a:xfrm>
          <a:prstGeom prst="rect">
            <a:avLst/>
          </a:prstGeom>
          <a:noFill/>
        </p:spPr>
        <p:txBody>
          <a:bodyPr wrap="none" rtlCol="0">
            <a:spAutoFit/>
          </a:bodyPr>
          <a:lstStyle/>
          <a:p>
            <a:r>
              <a:rPr lang="en-US" dirty="0" smtClean="0">
                <a:solidFill>
                  <a:schemeClr val="accent6"/>
                </a:solidFill>
              </a:rPr>
              <a:t>3</a:t>
            </a:r>
            <a:endParaRPr lang="be-BY" dirty="0">
              <a:solidFill>
                <a:schemeClr val="accent6"/>
              </a:solidFill>
            </a:endParaRPr>
          </a:p>
        </p:txBody>
      </p:sp>
      <p:sp>
        <p:nvSpPr>
          <p:cNvPr id="127" name="TextBox 126"/>
          <p:cNvSpPr txBox="1"/>
          <p:nvPr/>
        </p:nvSpPr>
        <p:spPr>
          <a:xfrm>
            <a:off x="8725307" y="2746911"/>
            <a:ext cx="306494" cy="369332"/>
          </a:xfrm>
          <a:prstGeom prst="rect">
            <a:avLst/>
          </a:prstGeom>
          <a:noFill/>
        </p:spPr>
        <p:txBody>
          <a:bodyPr wrap="none" rtlCol="0">
            <a:spAutoFit/>
          </a:bodyPr>
          <a:lstStyle/>
          <a:p>
            <a:r>
              <a:rPr lang="en-US" dirty="0" smtClean="0">
                <a:solidFill>
                  <a:schemeClr val="accent6"/>
                </a:solidFill>
              </a:rPr>
              <a:t>4</a:t>
            </a:r>
            <a:endParaRPr lang="be-BY" dirty="0">
              <a:solidFill>
                <a:schemeClr val="accent6"/>
              </a:solidFill>
            </a:endParaRPr>
          </a:p>
        </p:txBody>
      </p:sp>
      <p:sp>
        <p:nvSpPr>
          <p:cNvPr id="128" name="TextBox 127"/>
          <p:cNvSpPr txBox="1"/>
          <p:nvPr/>
        </p:nvSpPr>
        <p:spPr>
          <a:xfrm>
            <a:off x="8725307" y="6263601"/>
            <a:ext cx="306494" cy="369332"/>
          </a:xfrm>
          <a:prstGeom prst="rect">
            <a:avLst/>
          </a:prstGeom>
          <a:noFill/>
        </p:spPr>
        <p:txBody>
          <a:bodyPr wrap="none" rtlCol="0">
            <a:spAutoFit/>
          </a:bodyPr>
          <a:lstStyle/>
          <a:p>
            <a:r>
              <a:rPr lang="en-US" dirty="0" smtClean="0">
                <a:solidFill>
                  <a:schemeClr val="accent6"/>
                </a:solidFill>
              </a:rPr>
              <a:t>5</a:t>
            </a:r>
            <a:endParaRPr lang="be-BY" dirty="0">
              <a:solidFill>
                <a:schemeClr val="accent6"/>
              </a:solidFill>
            </a:endParaRPr>
          </a:p>
        </p:txBody>
      </p:sp>
    </p:spTree>
    <p:extLst>
      <p:ext uri="{BB962C8B-B14F-4D97-AF65-F5344CB8AC3E}">
        <p14:creationId xmlns:p14="http://schemas.microsoft.com/office/powerpoint/2010/main" val="40116214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0166" y="285728"/>
            <a:ext cx="6336704" cy="1384995"/>
          </a:xfrm>
          <a:prstGeom prst="rect">
            <a:avLst/>
          </a:prstGeom>
        </p:spPr>
        <p:txBody>
          <a:bodyPr wrap="square">
            <a:spAutoFit/>
          </a:bodyPr>
          <a:lstStyle/>
          <a:p>
            <a:pPr algn="ctr"/>
            <a:r>
              <a:rPr lang="ru-RU" sz="2800" b="1" dirty="0">
                <a:solidFill>
                  <a:srgbClr val="FF0000"/>
                </a:solidFill>
              </a:rPr>
              <a:t>Алгоритм поиска в ширину</a:t>
            </a:r>
            <a:endParaRPr lang="be-BY" sz="2800" dirty="0">
              <a:solidFill>
                <a:srgbClr val="FF0000"/>
              </a:solidFill>
            </a:endParaRPr>
          </a:p>
          <a:p>
            <a:pPr algn="ctr"/>
            <a:r>
              <a:rPr lang="ru-RU" sz="2800" b="1" dirty="0" smtClean="0"/>
              <a:t>(</a:t>
            </a:r>
            <a:r>
              <a:rPr lang="en-US" sz="2800" b="1" dirty="0"/>
              <a:t>BFS</a:t>
            </a:r>
            <a:r>
              <a:rPr lang="ru-RU" sz="2800" b="1" dirty="0"/>
              <a:t>, </a:t>
            </a:r>
            <a:r>
              <a:rPr lang="en-US" sz="2800" dirty="0"/>
              <a:t>breadth</a:t>
            </a:r>
            <a:r>
              <a:rPr lang="ru-RU" sz="2800" dirty="0"/>
              <a:t>-</a:t>
            </a:r>
            <a:r>
              <a:rPr lang="en-US" sz="2800" dirty="0"/>
              <a:t>first search</a:t>
            </a:r>
            <a:r>
              <a:rPr lang="ru-RU" sz="2800" b="1" dirty="0"/>
              <a:t>)</a:t>
            </a:r>
            <a:endParaRPr lang="be-BY" sz="2800" dirty="0"/>
          </a:p>
          <a:p>
            <a:pPr algn="ctr"/>
            <a:endParaRPr lang="be-BY" sz="2800" dirty="0">
              <a:solidFill>
                <a:srgbClr val="FF0000"/>
              </a:solidFill>
            </a:endParaRPr>
          </a:p>
        </p:txBody>
      </p:sp>
      <p:sp>
        <p:nvSpPr>
          <p:cNvPr id="4" name="Прямоугольник 3"/>
          <p:cNvSpPr/>
          <p:nvPr/>
        </p:nvSpPr>
        <p:spPr>
          <a:xfrm>
            <a:off x="251520" y="1340768"/>
            <a:ext cx="8496944" cy="5193858"/>
          </a:xfrm>
          <a:prstGeom prst="rect">
            <a:avLst/>
          </a:prstGeom>
        </p:spPr>
        <p:txBody>
          <a:bodyPr wrap="square">
            <a:spAutoFit/>
          </a:bodyPr>
          <a:lstStyle/>
          <a:p>
            <a:pPr indent="323850" algn="just">
              <a:lnSpc>
                <a:spcPct val="150000"/>
              </a:lnSpc>
              <a:spcAft>
                <a:spcPts val="0"/>
              </a:spcAft>
            </a:pPr>
            <a:r>
              <a:rPr lang="ru-RU" sz="28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Очевидно, что алгоритм BFS посетит только те вершины, для которых существует последовательность дуг, связывающая с ними стартовую вершину.  Обычно, по окончании работы алгоритма, осуществляется проверка на полноту обхода и, если имеются вершины, которые не посещались, то среди них выбирается любая, назначается стартовой и алгоритм выполняется снова.</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268319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071"/>
          <p:cNvGrpSpPr/>
          <p:nvPr/>
        </p:nvGrpSpPr>
        <p:grpSpPr>
          <a:xfrm>
            <a:off x="72058" y="74850"/>
            <a:ext cx="4427934" cy="3210134"/>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07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07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07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107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107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107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07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08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081"/>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08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083"/>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084"/>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085"/>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08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108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088"/>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089"/>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090"/>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091"/>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092"/>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09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109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09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09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109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09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32" name="Text Box 1099"/>
            <p:cNvSpPr txBox="1">
              <a:spLocks noChangeArrowheads="1"/>
            </p:cNvSpPr>
            <p:nvPr/>
          </p:nvSpPr>
          <p:spPr bwMode="auto">
            <a:xfrm>
              <a:off x="2971799" y="3428999"/>
              <a:ext cx="6550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100"/>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10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grpSp>
      <p:grpSp>
        <p:nvGrpSpPr>
          <p:cNvPr id="35" name="Полотно 1102"/>
          <p:cNvGrpSpPr/>
          <p:nvPr/>
        </p:nvGrpSpPr>
        <p:grpSpPr>
          <a:xfrm>
            <a:off x="125785" y="3429000"/>
            <a:ext cx="4320480" cy="3168352"/>
            <a:chOff x="0" y="0"/>
            <a:chExt cx="5600700" cy="3886200"/>
          </a:xfrm>
        </p:grpSpPr>
        <p:sp>
          <p:nvSpPr>
            <p:cNvPr id="36" name="Прямоугольник 35"/>
            <p:cNvSpPr/>
            <p:nvPr/>
          </p:nvSpPr>
          <p:spPr>
            <a:xfrm>
              <a:off x="0" y="0"/>
              <a:ext cx="5600700" cy="3886200"/>
            </a:xfrm>
            <a:prstGeom prst="rect">
              <a:avLst/>
            </a:prstGeom>
            <a:noFill/>
            <a:ln>
              <a:noFill/>
            </a:ln>
          </p:spPr>
        </p:sp>
        <p:sp>
          <p:nvSpPr>
            <p:cNvPr id="37" name="Oval 1104"/>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8" name="Oval 1105"/>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9" name="Oval 1106"/>
            <p:cNvSpPr>
              <a:spLocks noChangeArrowheads="1"/>
            </p:cNvSpPr>
            <p:nvPr/>
          </p:nvSpPr>
          <p:spPr bwMode="auto">
            <a:xfrm>
              <a:off x="3657600" y="1485265"/>
              <a:ext cx="457200" cy="457835"/>
            </a:xfrm>
            <a:prstGeom prst="ellipse">
              <a:avLst/>
            </a:prstGeom>
            <a:solidFill>
              <a:schemeClr val="bg1">
                <a:lumMod val="65000"/>
              </a:schemeClr>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0" name="Oval 1107"/>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41" name="Oval 1108"/>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42" name="Line 1109"/>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Line 1110"/>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Line 1111"/>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1112"/>
            <p:cNvCxnSpPr>
              <a:cxnSpLocks noChangeShapeType="1"/>
              <a:stCxn id="37" idx="5"/>
              <a:endCxn id="4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6" name="Oval 1113"/>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47" name="AutoShape 1114"/>
            <p:cNvCxnSpPr>
              <a:cxnSpLocks noChangeShapeType="1"/>
              <a:stCxn id="40" idx="6"/>
              <a:endCxn id="3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1115"/>
            <p:cNvCxnSpPr>
              <a:cxnSpLocks noChangeShapeType="1"/>
              <a:stCxn id="39" idx="6"/>
              <a:endCxn id="4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116"/>
            <p:cNvCxnSpPr>
              <a:cxnSpLocks noChangeShapeType="1"/>
              <a:stCxn id="41" idx="6"/>
              <a:endCxn id="4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0" name="Oval 1117"/>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51" name="Oval 1118"/>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52" name="AutoShape 1119"/>
            <p:cNvCxnSpPr>
              <a:cxnSpLocks noChangeShapeType="1"/>
              <a:stCxn id="39" idx="4"/>
              <a:endCxn id="5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120"/>
            <p:cNvCxnSpPr>
              <a:cxnSpLocks noChangeShapeType="1"/>
              <a:stCxn id="50" idx="4"/>
              <a:endCxn id="5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121"/>
            <p:cNvCxnSpPr>
              <a:cxnSpLocks noChangeShapeType="1"/>
              <a:stCxn id="51" idx="6"/>
              <a:endCxn id="4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122"/>
            <p:cNvCxnSpPr>
              <a:cxnSpLocks noChangeShapeType="1"/>
              <a:endCxn id="5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1123"/>
            <p:cNvCxnSpPr>
              <a:cxnSpLocks noChangeShapeType="1"/>
              <a:stCxn id="38" idx="6"/>
              <a:endCxn id="4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7" name="Oval 1124"/>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8" name="AutoShape 1125"/>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126"/>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61" name="Rectangle 1128"/>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62" name="Text Box 1129"/>
            <p:cNvSpPr txBox="1">
              <a:spLocks noChangeArrowheads="1"/>
            </p:cNvSpPr>
            <p:nvPr/>
          </p:nvSpPr>
          <p:spPr bwMode="auto">
            <a:xfrm>
              <a:off x="3086099"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63" name="Text Box 1130"/>
            <p:cNvSpPr txBox="1">
              <a:spLocks noChangeArrowheads="1"/>
            </p:cNvSpPr>
            <p:nvPr/>
          </p:nvSpPr>
          <p:spPr bwMode="auto">
            <a:xfrm>
              <a:off x="2971799" y="3428999"/>
              <a:ext cx="6550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64" name="Text Box 1131"/>
            <p:cNvSpPr txBox="1">
              <a:spLocks noChangeArrowheads="1"/>
            </p:cNvSpPr>
            <p:nvPr/>
          </p:nvSpPr>
          <p:spPr bwMode="auto">
            <a:xfrm>
              <a:off x="5029199"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65" name="Rectangle 113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66" name="Rectangle 1133"/>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67" name="Rectangle 113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grpSp>
      <p:grpSp>
        <p:nvGrpSpPr>
          <p:cNvPr id="68" name="Полотно 1135"/>
          <p:cNvGrpSpPr/>
          <p:nvPr/>
        </p:nvGrpSpPr>
        <p:grpSpPr>
          <a:xfrm>
            <a:off x="4446658" y="74850"/>
            <a:ext cx="4697341" cy="3210134"/>
            <a:chOff x="0" y="0"/>
            <a:chExt cx="5600700" cy="3886200"/>
          </a:xfrm>
        </p:grpSpPr>
        <p:sp>
          <p:nvSpPr>
            <p:cNvPr id="69" name="Прямоугольник 68"/>
            <p:cNvSpPr/>
            <p:nvPr/>
          </p:nvSpPr>
          <p:spPr>
            <a:xfrm>
              <a:off x="0" y="0"/>
              <a:ext cx="5600700" cy="3886200"/>
            </a:xfrm>
            <a:prstGeom prst="rect">
              <a:avLst/>
            </a:prstGeom>
            <a:noFill/>
            <a:ln>
              <a:noFill/>
            </a:ln>
          </p:spPr>
        </p:sp>
        <p:sp>
          <p:nvSpPr>
            <p:cNvPr id="70" name="Oval 1137"/>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1" name="Oval 1138"/>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72" name="Oval 1139"/>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73" name="Oval 1140"/>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74" name="Oval 1141"/>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75" name="Line 1142"/>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Line 1143"/>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Line 1144"/>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1145"/>
            <p:cNvCxnSpPr>
              <a:cxnSpLocks noChangeShapeType="1"/>
              <a:stCxn id="70" idx="5"/>
              <a:endCxn id="7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9" name="Oval 1146"/>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80" name="AutoShape 1147"/>
            <p:cNvCxnSpPr>
              <a:cxnSpLocks noChangeShapeType="1"/>
              <a:stCxn id="73" idx="6"/>
              <a:endCxn id="7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148"/>
            <p:cNvCxnSpPr>
              <a:cxnSpLocks noChangeShapeType="1"/>
              <a:stCxn id="72" idx="6"/>
              <a:endCxn id="7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149"/>
            <p:cNvCxnSpPr>
              <a:cxnSpLocks noChangeShapeType="1"/>
              <a:stCxn id="74" idx="6"/>
              <a:endCxn id="7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150"/>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84" name="Oval 1151"/>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85" name="AutoShape 1152"/>
            <p:cNvCxnSpPr>
              <a:cxnSpLocks noChangeShapeType="1"/>
              <a:stCxn id="72" idx="4"/>
              <a:endCxn id="8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AutoShape 1153"/>
            <p:cNvCxnSpPr>
              <a:cxnSpLocks noChangeShapeType="1"/>
              <a:stCxn id="83" idx="4"/>
              <a:endCxn id="8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AutoShape 1154"/>
            <p:cNvCxnSpPr>
              <a:cxnSpLocks noChangeShapeType="1"/>
              <a:stCxn id="84" idx="6"/>
              <a:endCxn id="7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155"/>
            <p:cNvCxnSpPr>
              <a:cxnSpLocks noChangeShapeType="1"/>
              <a:endCxn id="8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9" name="AutoShape 1156"/>
            <p:cNvCxnSpPr>
              <a:cxnSpLocks noChangeShapeType="1"/>
              <a:stCxn id="71" idx="6"/>
              <a:endCxn id="7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 name="Oval 1157"/>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91" name="AutoShape 1158"/>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2" name="Oval 1159"/>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93" name="Text Box 1160"/>
            <p:cNvSpPr txBox="1">
              <a:spLocks noChangeArrowheads="1"/>
            </p:cNvSpPr>
            <p:nvPr/>
          </p:nvSpPr>
          <p:spPr bwMode="auto">
            <a:xfrm>
              <a:off x="3314700"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94" name="Rectangle 116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95" name="Text Box 1162"/>
            <p:cNvSpPr txBox="1">
              <a:spLocks noChangeArrowheads="1"/>
            </p:cNvSpPr>
            <p:nvPr/>
          </p:nvSpPr>
          <p:spPr bwMode="auto">
            <a:xfrm>
              <a:off x="3086099" y="2286000"/>
              <a:ext cx="55752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96" name="Text Box 1163"/>
            <p:cNvSpPr txBox="1">
              <a:spLocks noChangeArrowheads="1"/>
            </p:cNvSpPr>
            <p:nvPr/>
          </p:nvSpPr>
          <p:spPr bwMode="auto">
            <a:xfrm>
              <a:off x="2971800" y="3429000"/>
              <a:ext cx="6286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97" name="Text Box 1164"/>
            <p:cNvSpPr txBox="1">
              <a:spLocks noChangeArrowheads="1"/>
            </p:cNvSpPr>
            <p:nvPr/>
          </p:nvSpPr>
          <p:spPr bwMode="auto">
            <a:xfrm>
              <a:off x="5029198" y="2400300"/>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98" name="Rectangle 1165"/>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99" name="Rectangle 1166"/>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0" name="Rectangle 11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1" name="Text Box 1168"/>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grpSp>
      <p:grpSp>
        <p:nvGrpSpPr>
          <p:cNvPr id="102" name="Полотно 1169"/>
          <p:cNvGrpSpPr/>
          <p:nvPr/>
        </p:nvGrpSpPr>
        <p:grpSpPr>
          <a:xfrm>
            <a:off x="4572000" y="3429000"/>
            <a:ext cx="4457700" cy="3168352"/>
            <a:chOff x="0" y="0"/>
            <a:chExt cx="5600700" cy="3886200"/>
          </a:xfrm>
        </p:grpSpPr>
        <p:sp>
          <p:nvSpPr>
            <p:cNvPr id="103" name="Прямоугольник 102"/>
            <p:cNvSpPr/>
            <p:nvPr/>
          </p:nvSpPr>
          <p:spPr>
            <a:xfrm>
              <a:off x="0" y="0"/>
              <a:ext cx="5600700" cy="3886200"/>
            </a:xfrm>
            <a:prstGeom prst="rect">
              <a:avLst/>
            </a:prstGeom>
            <a:noFill/>
            <a:ln>
              <a:noFill/>
            </a:ln>
          </p:spPr>
        </p:sp>
        <p:sp>
          <p:nvSpPr>
            <p:cNvPr id="104" name="Oval 1171"/>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05" name="Oval 1172"/>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06" name="Oval 117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7" name="Oval 1174"/>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8" name="Oval 1175"/>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09" name="Line 117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Line 117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Line 117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179"/>
            <p:cNvCxnSpPr>
              <a:cxnSpLocks noChangeShapeType="1"/>
              <a:stCxn id="104" idx="5"/>
              <a:endCxn id="107"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18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181"/>
            <p:cNvCxnSpPr>
              <a:cxnSpLocks noChangeShapeType="1"/>
              <a:stCxn id="107" idx="6"/>
              <a:endCxn id="106"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182"/>
            <p:cNvCxnSpPr>
              <a:cxnSpLocks noChangeShapeType="1"/>
              <a:stCxn id="106" idx="6"/>
              <a:endCxn id="113"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183"/>
            <p:cNvCxnSpPr>
              <a:cxnSpLocks noChangeShapeType="1"/>
              <a:stCxn id="108" idx="6"/>
              <a:endCxn id="113"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7" name="Oval 118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18" name="Oval 118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19" name="AutoShape 1186"/>
            <p:cNvCxnSpPr>
              <a:cxnSpLocks noChangeShapeType="1"/>
              <a:stCxn id="106" idx="4"/>
              <a:endCxn id="117"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187"/>
            <p:cNvCxnSpPr>
              <a:cxnSpLocks noChangeShapeType="1"/>
              <a:stCxn id="117" idx="4"/>
              <a:endCxn id="118"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1" name="AutoShape 1188"/>
            <p:cNvCxnSpPr>
              <a:cxnSpLocks noChangeShapeType="1"/>
              <a:stCxn id="118" idx="6"/>
              <a:endCxn id="113"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AutoShape 1189"/>
            <p:cNvCxnSpPr>
              <a:cxnSpLocks noChangeShapeType="1"/>
              <a:endCxn id="118"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190"/>
            <p:cNvCxnSpPr>
              <a:cxnSpLocks noChangeShapeType="1"/>
              <a:stCxn id="105" idx="6"/>
              <a:endCxn id="107"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4" name="Oval 1191"/>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25" name="AutoShape 119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6" name="Oval 1193"/>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27" name="Text Box 1194"/>
            <p:cNvSpPr txBox="1">
              <a:spLocks noChangeArrowheads="1"/>
            </p:cNvSpPr>
            <p:nvPr/>
          </p:nvSpPr>
          <p:spPr bwMode="auto">
            <a:xfrm>
              <a:off x="3314699" y="11430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28" name="Rectangle 1195"/>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29" name="Text Box 1196"/>
            <p:cNvSpPr txBox="1">
              <a:spLocks noChangeArrowheads="1"/>
            </p:cNvSpPr>
            <p:nvPr/>
          </p:nvSpPr>
          <p:spPr bwMode="auto">
            <a:xfrm>
              <a:off x="2985562" y="2285999"/>
              <a:ext cx="59592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30" name="Text Box 1197"/>
            <p:cNvSpPr txBox="1">
              <a:spLocks noChangeArrowheads="1"/>
            </p:cNvSpPr>
            <p:nvPr/>
          </p:nvSpPr>
          <p:spPr bwMode="auto">
            <a:xfrm>
              <a:off x="2971798" y="3429000"/>
              <a:ext cx="609687"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31" name="Text Box 1198"/>
            <p:cNvSpPr txBox="1">
              <a:spLocks noChangeArrowheads="1"/>
            </p:cNvSpPr>
            <p:nvPr/>
          </p:nvSpPr>
          <p:spPr bwMode="auto">
            <a:xfrm>
              <a:off x="5029199"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32" name="Rectangle 119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33" name="Rectangle 1200"/>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34" name="Rectangle 1201"/>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35" name="Text Box 1202"/>
            <p:cNvSpPr txBox="1">
              <a:spLocks noChangeArrowheads="1"/>
            </p:cNvSpPr>
            <p:nvPr/>
          </p:nvSpPr>
          <p:spPr bwMode="auto">
            <a:xfrm>
              <a:off x="3429000" y="0"/>
              <a:ext cx="5093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36" name="Text Box 1203"/>
            <p:cNvSpPr txBox="1">
              <a:spLocks noChangeArrowheads="1"/>
            </p:cNvSpPr>
            <p:nvPr/>
          </p:nvSpPr>
          <p:spPr bwMode="auto">
            <a:xfrm>
              <a:off x="2130967" y="152400"/>
              <a:ext cx="66938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grpSp>
      <p:cxnSp>
        <p:nvCxnSpPr>
          <p:cNvPr id="137" name="Прямая соединительная линия 136"/>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6</a:t>
            </a:r>
            <a:endParaRPr lang="be-BY" dirty="0">
              <a:solidFill>
                <a:schemeClr val="accent6"/>
              </a:solidFill>
            </a:endParaRPr>
          </a:p>
        </p:txBody>
      </p:sp>
      <p:sp>
        <p:nvSpPr>
          <p:cNvPr id="140" name="TextBox 139"/>
          <p:cNvSpPr txBox="1"/>
          <p:nvPr/>
        </p:nvSpPr>
        <p:spPr>
          <a:xfrm>
            <a:off x="4161693" y="6328430"/>
            <a:ext cx="306494" cy="369332"/>
          </a:xfrm>
          <a:prstGeom prst="rect">
            <a:avLst/>
          </a:prstGeom>
          <a:noFill/>
        </p:spPr>
        <p:txBody>
          <a:bodyPr wrap="none" rtlCol="0">
            <a:spAutoFit/>
          </a:bodyPr>
          <a:lstStyle/>
          <a:p>
            <a:r>
              <a:rPr lang="en-US" dirty="0" smtClean="0">
                <a:solidFill>
                  <a:schemeClr val="accent6"/>
                </a:solidFill>
              </a:rPr>
              <a:t>7</a:t>
            </a:r>
            <a:endParaRPr lang="be-BY" dirty="0">
              <a:solidFill>
                <a:schemeClr val="accent6"/>
              </a:solidFill>
            </a:endParaRPr>
          </a:p>
        </p:txBody>
      </p:sp>
      <p:sp>
        <p:nvSpPr>
          <p:cNvPr id="141" name="TextBox 140"/>
          <p:cNvSpPr txBox="1"/>
          <p:nvPr/>
        </p:nvSpPr>
        <p:spPr>
          <a:xfrm>
            <a:off x="8723206" y="2778331"/>
            <a:ext cx="306494" cy="369332"/>
          </a:xfrm>
          <a:prstGeom prst="rect">
            <a:avLst/>
          </a:prstGeom>
          <a:noFill/>
        </p:spPr>
        <p:txBody>
          <a:bodyPr wrap="none" rtlCol="0">
            <a:spAutoFit/>
          </a:bodyPr>
          <a:lstStyle/>
          <a:p>
            <a:r>
              <a:rPr lang="ru-RU" dirty="0" smtClean="0">
                <a:solidFill>
                  <a:schemeClr val="accent6"/>
                </a:solidFill>
              </a:rPr>
              <a:t>9</a:t>
            </a:r>
            <a:endParaRPr lang="be-BY" dirty="0">
              <a:solidFill>
                <a:schemeClr val="accent6"/>
              </a:solidFill>
            </a:endParaRPr>
          </a:p>
        </p:txBody>
      </p:sp>
      <p:sp>
        <p:nvSpPr>
          <p:cNvPr id="142" name="TextBox 141"/>
          <p:cNvSpPr txBox="1"/>
          <p:nvPr/>
        </p:nvSpPr>
        <p:spPr>
          <a:xfrm>
            <a:off x="8703159" y="6345190"/>
            <a:ext cx="428322" cy="369332"/>
          </a:xfrm>
          <a:prstGeom prst="rect">
            <a:avLst/>
          </a:prstGeom>
          <a:noFill/>
        </p:spPr>
        <p:txBody>
          <a:bodyPr wrap="none" rtlCol="0">
            <a:spAutoFit/>
          </a:bodyPr>
          <a:lstStyle/>
          <a:p>
            <a:r>
              <a:rPr lang="ru-RU" dirty="0" smtClean="0">
                <a:solidFill>
                  <a:schemeClr val="accent6"/>
                </a:solidFill>
              </a:rPr>
              <a:t>10</a:t>
            </a:r>
            <a:endParaRPr lang="be-BY" dirty="0">
              <a:solidFill>
                <a:schemeClr val="accent6"/>
              </a:solidFill>
            </a:endParaRPr>
          </a:p>
        </p:txBody>
      </p:sp>
    </p:spTree>
    <p:extLst>
      <p:ext uri="{BB962C8B-B14F-4D97-AF65-F5344CB8AC3E}">
        <p14:creationId xmlns:p14="http://schemas.microsoft.com/office/powerpoint/2010/main" val="390740048"/>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Полотно 1204"/>
          <p:cNvGrpSpPr/>
          <p:nvPr/>
        </p:nvGrpSpPr>
        <p:grpSpPr>
          <a:xfrm>
            <a:off x="-93307" y="73266"/>
            <a:ext cx="4572000" cy="3067702"/>
            <a:chOff x="0" y="0"/>
            <a:chExt cx="5600700" cy="3886200"/>
          </a:xfrm>
        </p:grpSpPr>
        <p:sp>
          <p:nvSpPr>
            <p:cNvPr id="79" name="Прямоугольник 78"/>
            <p:cNvSpPr/>
            <p:nvPr/>
          </p:nvSpPr>
          <p:spPr>
            <a:xfrm>
              <a:off x="0" y="0"/>
              <a:ext cx="5600700" cy="3886200"/>
            </a:xfrm>
            <a:prstGeom prst="rect">
              <a:avLst/>
            </a:prstGeom>
            <a:noFill/>
            <a:ln>
              <a:noFill/>
            </a:ln>
          </p:spPr>
        </p:sp>
        <p:sp>
          <p:nvSpPr>
            <p:cNvPr id="80" name="Oval 120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1" name="Oval 120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2" name="Oval 120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83" name="Oval 1209"/>
            <p:cNvSpPr>
              <a:spLocks noChangeArrowheads="1"/>
            </p:cNvSpPr>
            <p:nvPr/>
          </p:nvSpPr>
          <p:spPr bwMode="auto">
            <a:xfrm>
              <a:off x="2171700" y="21717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84" name="Oval 1210"/>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85" name="Line 121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Line 121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Line 121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214"/>
            <p:cNvCxnSpPr>
              <a:cxnSpLocks noChangeShapeType="1"/>
              <a:stCxn id="80" idx="5"/>
              <a:endCxn id="8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9" name="Oval 121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90" name="AutoShape 1216"/>
            <p:cNvCxnSpPr>
              <a:cxnSpLocks noChangeShapeType="1"/>
              <a:stCxn id="83" idx="6"/>
              <a:endCxn id="8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1" name="AutoShape 1217"/>
            <p:cNvCxnSpPr>
              <a:cxnSpLocks noChangeShapeType="1"/>
              <a:stCxn id="82" idx="6"/>
              <a:endCxn id="8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 name="AutoShape 1218"/>
            <p:cNvCxnSpPr>
              <a:cxnSpLocks noChangeShapeType="1"/>
              <a:stCxn id="84" idx="6"/>
              <a:endCxn id="8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Oval 121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94" name="Oval 122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95" name="AutoShape 1221"/>
            <p:cNvCxnSpPr>
              <a:cxnSpLocks noChangeShapeType="1"/>
              <a:stCxn id="82" idx="4"/>
              <a:endCxn id="9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6" name="AutoShape 1222"/>
            <p:cNvCxnSpPr>
              <a:cxnSpLocks noChangeShapeType="1"/>
              <a:stCxn id="93" idx="4"/>
              <a:endCxn id="9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AutoShape 1223"/>
            <p:cNvCxnSpPr>
              <a:cxnSpLocks noChangeShapeType="1"/>
              <a:stCxn id="94" idx="6"/>
              <a:endCxn id="8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224"/>
            <p:cNvCxnSpPr>
              <a:cxnSpLocks noChangeShapeType="1"/>
              <a:endCxn id="9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225"/>
            <p:cNvCxnSpPr>
              <a:cxnSpLocks noChangeShapeType="1"/>
              <a:stCxn id="81" idx="6"/>
              <a:endCxn id="8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226"/>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1" name="AutoShape 122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22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03" name="Text Box 1229"/>
            <p:cNvSpPr txBox="1">
              <a:spLocks noChangeArrowheads="1"/>
            </p:cNvSpPr>
            <p:nvPr/>
          </p:nvSpPr>
          <p:spPr bwMode="auto">
            <a:xfrm>
              <a:off x="3314701" y="11430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104" name="Rectangle 123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5" name="Text Box 1231"/>
            <p:cNvSpPr txBox="1">
              <a:spLocks noChangeArrowheads="1"/>
            </p:cNvSpPr>
            <p:nvPr/>
          </p:nvSpPr>
          <p:spPr bwMode="auto">
            <a:xfrm>
              <a:off x="3086098" y="2286001"/>
              <a:ext cx="5229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06" name="Text Box 1232"/>
            <p:cNvSpPr txBox="1">
              <a:spLocks noChangeArrowheads="1"/>
            </p:cNvSpPr>
            <p:nvPr/>
          </p:nvSpPr>
          <p:spPr bwMode="auto">
            <a:xfrm>
              <a:off x="2971799" y="3429000"/>
              <a:ext cx="545815"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107" name="Text Box 1233"/>
            <p:cNvSpPr txBox="1">
              <a:spLocks noChangeArrowheads="1"/>
            </p:cNvSpPr>
            <p:nvPr/>
          </p:nvSpPr>
          <p:spPr bwMode="auto">
            <a:xfrm>
              <a:off x="5029200" y="24003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08" name="Rectangle 1234"/>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9" name="Rectangle 1235"/>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0" name="Rectangle 123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1" name="Text Box 1237"/>
            <p:cNvSpPr txBox="1">
              <a:spLocks noChangeArrowheads="1"/>
            </p:cNvSpPr>
            <p:nvPr/>
          </p:nvSpPr>
          <p:spPr bwMode="auto">
            <a:xfrm>
              <a:off x="3428999" y="0"/>
              <a:ext cx="53149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12" name="Text Box 1238"/>
            <p:cNvSpPr txBox="1">
              <a:spLocks noChangeArrowheads="1"/>
            </p:cNvSpPr>
            <p:nvPr/>
          </p:nvSpPr>
          <p:spPr bwMode="auto">
            <a:xfrm>
              <a:off x="2203132" y="152400"/>
              <a:ext cx="540067"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sp>
          <p:nvSpPr>
            <p:cNvPr id="113" name="Text Box 1239"/>
            <p:cNvSpPr txBox="1">
              <a:spLocks noChangeArrowheads="1"/>
            </p:cNvSpPr>
            <p:nvPr/>
          </p:nvSpPr>
          <p:spPr bwMode="auto">
            <a:xfrm>
              <a:off x="2057400" y="27432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a:t>
              </a:r>
              <a:endParaRPr lang="be-BY" sz="1200" dirty="0">
                <a:effectLst/>
                <a:latin typeface="Times New Roman"/>
                <a:ea typeface="Times New Roman"/>
              </a:endParaRPr>
            </a:p>
          </p:txBody>
        </p:sp>
      </p:grpSp>
      <p:grpSp>
        <p:nvGrpSpPr>
          <p:cNvPr id="114" name="Полотно 1240"/>
          <p:cNvGrpSpPr/>
          <p:nvPr/>
        </p:nvGrpSpPr>
        <p:grpSpPr>
          <a:xfrm>
            <a:off x="-93307" y="3297162"/>
            <a:ext cx="4686300" cy="3240360"/>
            <a:chOff x="0" y="0"/>
            <a:chExt cx="5600700" cy="3886200"/>
          </a:xfrm>
        </p:grpSpPr>
        <p:sp>
          <p:nvSpPr>
            <p:cNvPr id="115" name="Прямоугольник 114"/>
            <p:cNvSpPr/>
            <p:nvPr/>
          </p:nvSpPr>
          <p:spPr>
            <a:xfrm>
              <a:off x="0" y="0"/>
              <a:ext cx="5600700" cy="3886200"/>
            </a:xfrm>
            <a:prstGeom prst="rect">
              <a:avLst/>
            </a:prstGeom>
            <a:noFill/>
            <a:ln>
              <a:noFill/>
            </a:ln>
          </p:spPr>
        </p:sp>
        <p:sp>
          <p:nvSpPr>
            <p:cNvPr id="116" name="Oval 1242"/>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17" name="Oval 1243"/>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18" name="Oval 1244"/>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19" name="Oval 1245"/>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20" name="Oval 1246"/>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21" name="Line 1247"/>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Line 1248"/>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Line 1249"/>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250"/>
            <p:cNvCxnSpPr>
              <a:cxnSpLocks noChangeShapeType="1"/>
              <a:stCxn id="116" idx="5"/>
              <a:endCxn id="11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5" name="Oval 1251"/>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26" name="AutoShape 1252"/>
            <p:cNvCxnSpPr>
              <a:cxnSpLocks noChangeShapeType="1"/>
              <a:stCxn id="119" idx="6"/>
              <a:endCxn id="11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 name="AutoShape 1253"/>
            <p:cNvCxnSpPr>
              <a:cxnSpLocks noChangeShapeType="1"/>
              <a:stCxn id="118" idx="6"/>
              <a:endCxn id="12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8" name="AutoShape 1254"/>
            <p:cNvCxnSpPr>
              <a:cxnSpLocks noChangeShapeType="1"/>
              <a:stCxn id="120" idx="6"/>
              <a:endCxn id="12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9" name="Oval 1255"/>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30" name="Oval 1256"/>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31" name="AutoShape 1257"/>
            <p:cNvCxnSpPr>
              <a:cxnSpLocks noChangeShapeType="1"/>
              <a:stCxn id="118" idx="4"/>
              <a:endCxn id="12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2" name="AutoShape 1258"/>
            <p:cNvCxnSpPr>
              <a:cxnSpLocks noChangeShapeType="1"/>
              <a:stCxn id="129" idx="4"/>
              <a:endCxn id="13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 name="AutoShape 1259"/>
            <p:cNvCxnSpPr>
              <a:cxnSpLocks noChangeShapeType="1"/>
              <a:stCxn id="130" idx="6"/>
              <a:endCxn id="12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4" name="AutoShape 1260"/>
            <p:cNvCxnSpPr>
              <a:cxnSpLocks noChangeShapeType="1"/>
              <a:endCxn id="13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AutoShape 1261"/>
            <p:cNvCxnSpPr>
              <a:cxnSpLocks noChangeShapeType="1"/>
              <a:stCxn id="117" idx="6"/>
              <a:endCxn id="11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6" name="Oval 1262"/>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37" name="AutoShape 1263"/>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264"/>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39" name="Text Box 1265"/>
            <p:cNvSpPr txBox="1">
              <a:spLocks noChangeArrowheads="1"/>
            </p:cNvSpPr>
            <p:nvPr/>
          </p:nvSpPr>
          <p:spPr bwMode="auto">
            <a:xfrm>
              <a:off x="3314699" y="11430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40" name="Rectangle 1266"/>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41" name="Text Box 1267"/>
            <p:cNvSpPr txBox="1">
              <a:spLocks noChangeArrowheads="1"/>
            </p:cNvSpPr>
            <p:nvPr/>
          </p:nvSpPr>
          <p:spPr bwMode="auto">
            <a:xfrm>
              <a:off x="3086100" y="2286000"/>
              <a:ext cx="54070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42" name="Text Box 1268"/>
            <p:cNvSpPr txBox="1">
              <a:spLocks noChangeArrowheads="1"/>
            </p:cNvSpPr>
            <p:nvPr/>
          </p:nvSpPr>
          <p:spPr bwMode="auto">
            <a:xfrm>
              <a:off x="2971800"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43" name="Text Box 1269"/>
            <p:cNvSpPr txBox="1">
              <a:spLocks noChangeArrowheads="1"/>
            </p:cNvSpPr>
            <p:nvPr/>
          </p:nvSpPr>
          <p:spPr bwMode="auto">
            <a:xfrm>
              <a:off x="4912111" y="2400300"/>
              <a:ext cx="5742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44" name="Rectangle 1270"/>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45" name="Rectangle 127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46" name="Rectangle 127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47" name="Text Box 1273"/>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48" name="Text Box 1274"/>
            <p:cNvSpPr txBox="1">
              <a:spLocks noChangeArrowheads="1"/>
            </p:cNvSpPr>
            <p:nvPr/>
          </p:nvSpPr>
          <p:spPr bwMode="auto">
            <a:xfrm>
              <a:off x="2286000" y="1524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a:t>
              </a:r>
              <a:endParaRPr lang="be-BY" sz="1200">
                <a:effectLst/>
                <a:latin typeface="Times New Roman"/>
                <a:ea typeface="Times New Roman"/>
              </a:endParaRPr>
            </a:p>
          </p:txBody>
        </p:sp>
        <p:sp>
          <p:nvSpPr>
            <p:cNvPr id="149" name="Text Box 1275"/>
            <p:cNvSpPr txBox="1">
              <a:spLocks noChangeArrowheads="1"/>
            </p:cNvSpPr>
            <p:nvPr/>
          </p:nvSpPr>
          <p:spPr bwMode="auto">
            <a:xfrm>
              <a:off x="1828801" y="2743200"/>
              <a:ext cx="8001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50" name="Rectangle 1280"/>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grpSp>
      <p:grpSp>
        <p:nvGrpSpPr>
          <p:cNvPr id="151" name="Полотно 1281"/>
          <p:cNvGrpSpPr/>
          <p:nvPr/>
        </p:nvGrpSpPr>
        <p:grpSpPr>
          <a:xfrm>
            <a:off x="4572000" y="0"/>
            <a:ext cx="4572000" cy="3240360"/>
            <a:chOff x="0" y="0"/>
            <a:chExt cx="5600700" cy="3886200"/>
          </a:xfrm>
        </p:grpSpPr>
        <p:sp>
          <p:nvSpPr>
            <p:cNvPr id="152" name="Прямоугольник 151"/>
            <p:cNvSpPr/>
            <p:nvPr/>
          </p:nvSpPr>
          <p:spPr>
            <a:xfrm>
              <a:off x="0" y="0"/>
              <a:ext cx="5600700" cy="3886200"/>
            </a:xfrm>
            <a:prstGeom prst="rect">
              <a:avLst/>
            </a:prstGeom>
            <a:noFill/>
            <a:ln>
              <a:noFill/>
            </a:ln>
          </p:spPr>
        </p:sp>
        <p:sp>
          <p:nvSpPr>
            <p:cNvPr id="153" name="Oval 128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54" name="Oval 128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55" name="Oval 1285"/>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56" name="Oval 1286"/>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57" name="Oval 1287"/>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58" name="Line 128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9" name="Line 128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0" name="Line 129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1" name="AutoShape 1291"/>
            <p:cNvCxnSpPr>
              <a:cxnSpLocks noChangeShapeType="1"/>
              <a:stCxn id="153" idx="5"/>
              <a:endCxn id="15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2" name="Oval 129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3" name="AutoShape 1293"/>
            <p:cNvCxnSpPr>
              <a:cxnSpLocks noChangeShapeType="1"/>
              <a:stCxn id="156" idx="6"/>
              <a:endCxn id="15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 name="AutoShape 1294"/>
            <p:cNvCxnSpPr>
              <a:cxnSpLocks noChangeShapeType="1"/>
              <a:stCxn id="155" idx="6"/>
              <a:endCxn id="16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5" name="AutoShape 1295"/>
            <p:cNvCxnSpPr>
              <a:cxnSpLocks noChangeShapeType="1"/>
              <a:stCxn id="157" idx="6"/>
              <a:endCxn id="16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6" name="Oval 1296"/>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67" name="Oval 129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68" name="AutoShape 1298"/>
            <p:cNvCxnSpPr>
              <a:cxnSpLocks noChangeShapeType="1"/>
              <a:stCxn id="155" idx="4"/>
              <a:endCxn id="16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9" name="AutoShape 1299"/>
            <p:cNvCxnSpPr>
              <a:cxnSpLocks noChangeShapeType="1"/>
              <a:stCxn id="166" idx="4"/>
              <a:endCxn id="16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0" name="AutoShape 1300"/>
            <p:cNvCxnSpPr>
              <a:cxnSpLocks noChangeShapeType="1"/>
              <a:stCxn id="167" idx="6"/>
              <a:endCxn id="16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1" name="AutoShape 1301"/>
            <p:cNvCxnSpPr>
              <a:cxnSpLocks noChangeShapeType="1"/>
              <a:endCxn id="16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2" name="AutoShape 1302"/>
            <p:cNvCxnSpPr>
              <a:cxnSpLocks noChangeShapeType="1"/>
              <a:stCxn id="154" idx="6"/>
              <a:endCxn id="15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3" name="Oval 1303"/>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74" name="AutoShape 130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5" name="Oval 130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76" name="Text Box 1306"/>
            <p:cNvSpPr txBox="1">
              <a:spLocks noChangeArrowheads="1"/>
            </p:cNvSpPr>
            <p:nvPr/>
          </p:nvSpPr>
          <p:spPr bwMode="auto">
            <a:xfrm>
              <a:off x="3314701"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77" name="Rectangle 1307"/>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78" name="Text Box 1308"/>
            <p:cNvSpPr txBox="1">
              <a:spLocks noChangeArrowheads="1"/>
            </p:cNvSpPr>
            <p:nvPr/>
          </p:nvSpPr>
          <p:spPr bwMode="auto">
            <a:xfrm>
              <a:off x="3086100" y="2286000"/>
              <a:ext cx="51720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79" name="Text Box 1309"/>
            <p:cNvSpPr txBox="1">
              <a:spLocks noChangeArrowheads="1"/>
            </p:cNvSpPr>
            <p:nvPr/>
          </p:nvSpPr>
          <p:spPr bwMode="auto">
            <a:xfrm>
              <a:off x="2971800" y="3429000"/>
              <a:ext cx="574356"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80" name="Text Box 1310"/>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81" name="Rectangle 131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82" name="Rectangle 1312"/>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83" name="Rectangle 1313"/>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84" name="Text Box 1314"/>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sp>
          <p:nvSpPr>
            <p:cNvPr id="185" name="Text Box 1315"/>
            <p:cNvSpPr txBox="1">
              <a:spLocks noChangeArrowheads="1"/>
            </p:cNvSpPr>
            <p:nvPr/>
          </p:nvSpPr>
          <p:spPr bwMode="auto">
            <a:xfrm>
              <a:off x="2057401"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86" name="Text Box 1316"/>
            <p:cNvSpPr txBox="1">
              <a:spLocks noChangeArrowheads="1"/>
            </p:cNvSpPr>
            <p:nvPr/>
          </p:nvSpPr>
          <p:spPr bwMode="auto">
            <a:xfrm>
              <a:off x="1831657" y="2743200"/>
              <a:ext cx="8140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87" name="Rectangle 1317"/>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88" name="Rectangle 1323"/>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grpSp>
      <p:grpSp>
        <p:nvGrpSpPr>
          <p:cNvPr id="189" name="Полотно 1324"/>
          <p:cNvGrpSpPr/>
          <p:nvPr/>
        </p:nvGrpSpPr>
        <p:grpSpPr>
          <a:xfrm>
            <a:off x="4574332" y="3284984"/>
            <a:ext cx="4572000" cy="3171944"/>
            <a:chOff x="0" y="0"/>
            <a:chExt cx="5600700" cy="3886200"/>
          </a:xfrm>
        </p:grpSpPr>
        <p:sp>
          <p:nvSpPr>
            <p:cNvPr id="190" name="Прямоугольник 189"/>
            <p:cNvSpPr/>
            <p:nvPr/>
          </p:nvSpPr>
          <p:spPr>
            <a:xfrm>
              <a:off x="0" y="0"/>
              <a:ext cx="5600700" cy="3886200"/>
            </a:xfrm>
            <a:prstGeom prst="rect">
              <a:avLst/>
            </a:prstGeom>
            <a:noFill/>
            <a:ln>
              <a:noFill/>
            </a:ln>
          </p:spPr>
        </p:sp>
        <p:sp>
          <p:nvSpPr>
            <p:cNvPr id="191" name="Oval 132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92" name="Oval 132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93" name="Oval 132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94" name="Oval 132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95" name="Oval 133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96" name="Line 133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7" name="Line 133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8" name="Line 133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9" name="AutoShape 1334"/>
            <p:cNvCxnSpPr>
              <a:cxnSpLocks noChangeShapeType="1"/>
              <a:stCxn id="191" idx="5"/>
              <a:endCxn id="194"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0" name="Oval 133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201" name="AutoShape 1336"/>
            <p:cNvCxnSpPr>
              <a:cxnSpLocks noChangeShapeType="1"/>
              <a:stCxn id="194" idx="6"/>
              <a:endCxn id="193"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2" name="AutoShape 1337"/>
            <p:cNvCxnSpPr>
              <a:cxnSpLocks noChangeShapeType="1"/>
              <a:stCxn id="193" idx="6"/>
              <a:endCxn id="200"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3" name="AutoShape 1338"/>
            <p:cNvCxnSpPr>
              <a:cxnSpLocks noChangeShapeType="1"/>
              <a:stCxn id="195" idx="6"/>
              <a:endCxn id="200"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4" name="Oval 133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5" name="Oval 134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06" name="AutoShape 1341"/>
            <p:cNvCxnSpPr>
              <a:cxnSpLocks noChangeShapeType="1"/>
              <a:stCxn id="193" idx="4"/>
              <a:endCxn id="204"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7" name="AutoShape 1342"/>
            <p:cNvCxnSpPr>
              <a:cxnSpLocks noChangeShapeType="1"/>
              <a:stCxn id="204" idx="4"/>
              <a:endCxn id="205"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8" name="AutoShape 1343"/>
            <p:cNvCxnSpPr>
              <a:cxnSpLocks noChangeShapeType="1"/>
              <a:stCxn id="205" idx="6"/>
              <a:endCxn id="200"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9" name="AutoShape 1344"/>
            <p:cNvCxnSpPr>
              <a:cxnSpLocks noChangeShapeType="1"/>
              <a:endCxn id="205"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0" name="AutoShape 1345"/>
            <p:cNvCxnSpPr>
              <a:cxnSpLocks noChangeShapeType="1"/>
              <a:stCxn id="192" idx="6"/>
              <a:endCxn id="194"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1" name="Oval 134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12" name="AutoShape 134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3" name="Oval 134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14" name="Text Box 1349"/>
            <p:cNvSpPr txBox="1">
              <a:spLocks noChangeArrowheads="1"/>
            </p:cNvSpPr>
            <p:nvPr/>
          </p:nvSpPr>
          <p:spPr bwMode="auto">
            <a:xfrm>
              <a:off x="3314701" y="11430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215" name="Rectangle 1350"/>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216" name="Text Box 1351"/>
            <p:cNvSpPr txBox="1">
              <a:spLocks noChangeArrowheads="1"/>
            </p:cNvSpPr>
            <p:nvPr/>
          </p:nvSpPr>
          <p:spPr bwMode="auto">
            <a:xfrm>
              <a:off x="3086098" y="2285999"/>
              <a:ext cx="55467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217" name="Text Box 1352"/>
            <p:cNvSpPr txBox="1">
              <a:spLocks noChangeArrowheads="1"/>
            </p:cNvSpPr>
            <p:nvPr/>
          </p:nvSpPr>
          <p:spPr bwMode="auto">
            <a:xfrm>
              <a:off x="2971799" y="3429000"/>
              <a:ext cx="652145"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218" name="Text Box 1353"/>
            <p:cNvSpPr txBox="1">
              <a:spLocks noChangeArrowheads="1"/>
            </p:cNvSpPr>
            <p:nvPr/>
          </p:nvSpPr>
          <p:spPr bwMode="auto">
            <a:xfrm>
              <a:off x="5029200" y="24003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219" name="Rectangle 135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220" name="Rectangle 135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221" name="Rectangle 135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222" name="Text Box 1357"/>
            <p:cNvSpPr txBox="1">
              <a:spLocks noChangeArrowheads="1"/>
            </p:cNvSpPr>
            <p:nvPr/>
          </p:nvSpPr>
          <p:spPr bwMode="auto">
            <a:xfrm>
              <a:off x="3214371" y="0"/>
              <a:ext cx="6718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223" name="Text Box 1358"/>
            <p:cNvSpPr txBox="1">
              <a:spLocks noChangeArrowheads="1"/>
            </p:cNvSpPr>
            <p:nvPr/>
          </p:nvSpPr>
          <p:spPr bwMode="auto">
            <a:xfrm>
              <a:off x="1943100" y="1524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224" name="Text Box 1359"/>
            <p:cNvSpPr txBox="1">
              <a:spLocks noChangeArrowheads="1"/>
            </p:cNvSpPr>
            <p:nvPr/>
          </p:nvSpPr>
          <p:spPr bwMode="auto">
            <a:xfrm>
              <a:off x="1849549" y="2743200"/>
              <a:ext cx="7972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225" name="Rectangle 1360"/>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226" name="Rectangle 1361"/>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227" name="Rectangle 136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grpSp>
      <p:cxnSp>
        <p:nvCxnSpPr>
          <p:cNvPr id="228" name="Прямая соединительная линия 227"/>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9" name="Прямая соединительная линия 228"/>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4091915" y="2763572"/>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1</a:t>
            </a:r>
            <a:endParaRPr lang="be-BY" dirty="0">
              <a:solidFill>
                <a:schemeClr val="accent6"/>
              </a:solidFill>
            </a:endParaRPr>
          </a:p>
        </p:txBody>
      </p:sp>
      <p:sp>
        <p:nvSpPr>
          <p:cNvPr id="234" name="TextBox 233"/>
          <p:cNvSpPr txBox="1"/>
          <p:nvPr/>
        </p:nvSpPr>
        <p:spPr>
          <a:xfrm>
            <a:off x="3996277" y="6363635"/>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2</a:t>
            </a:r>
            <a:endParaRPr lang="be-BY" dirty="0">
              <a:solidFill>
                <a:schemeClr val="accent6"/>
              </a:solidFill>
            </a:endParaRPr>
          </a:p>
        </p:txBody>
      </p:sp>
      <p:sp>
        <p:nvSpPr>
          <p:cNvPr id="235" name="TextBox 234"/>
          <p:cNvSpPr txBox="1"/>
          <p:nvPr/>
        </p:nvSpPr>
        <p:spPr>
          <a:xfrm>
            <a:off x="8622371" y="278957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3</a:t>
            </a:r>
            <a:endParaRPr lang="be-BY" dirty="0">
              <a:solidFill>
                <a:schemeClr val="accent6"/>
              </a:solidFill>
            </a:endParaRPr>
          </a:p>
        </p:txBody>
      </p:sp>
      <p:sp>
        <p:nvSpPr>
          <p:cNvPr id="236" name="TextBox 235"/>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4</a:t>
            </a:r>
            <a:endParaRPr lang="be-BY" dirty="0">
              <a:solidFill>
                <a:schemeClr val="accent6"/>
              </a:solidFill>
            </a:endParaRPr>
          </a:p>
        </p:txBody>
      </p:sp>
    </p:spTree>
    <p:extLst>
      <p:ext uri="{BB962C8B-B14F-4D97-AF65-F5344CB8AC3E}">
        <p14:creationId xmlns:p14="http://schemas.microsoft.com/office/powerpoint/2010/main" val="3674730716"/>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363"/>
          <p:cNvGrpSpPr/>
          <p:nvPr/>
        </p:nvGrpSpPr>
        <p:grpSpPr>
          <a:xfrm>
            <a:off x="-8301" y="98345"/>
            <a:ext cx="4514122" cy="2928873"/>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36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366"/>
            <p:cNvSpPr>
              <a:spLocks noChangeArrowheads="1"/>
            </p:cNvSpPr>
            <p:nvPr/>
          </p:nvSpPr>
          <p:spPr bwMode="auto">
            <a:xfrm>
              <a:off x="342900" y="1714500"/>
              <a:ext cx="457836"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36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36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36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37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37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37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373"/>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37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375"/>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376"/>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377"/>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37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37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380"/>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381"/>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382"/>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383"/>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384"/>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38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38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387"/>
            <p:cNvSpPr>
              <a:spLocks noChangeArrowheads="1"/>
            </p:cNvSpPr>
            <p:nvPr/>
          </p:nvSpPr>
          <p:spPr bwMode="auto">
            <a:xfrm>
              <a:off x="4686300" y="5715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388"/>
            <p:cNvSpPr txBox="1">
              <a:spLocks noChangeArrowheads="1"/>
            </p:cNvSpPr>
            <p:nvPr/>
          </p:nvSpPr>
          <p:spPr bwMode="auto">
            <a:xfrm>
              <a:off x="3314700" y="1143000"/>
              <a:ext cx="53146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389"/>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390"/>
            <p:cNvSpPr txBox="1">
              <a:spLocks noChangeArrowheads="1"/>
            </p:cNvSpPr>
            <p:nvPr/>
          </p:nvSpPr>
          <p:spPr bwMode="auto">
            <a:xfrm>
              <a:off x="3086100" y="2285999"/>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391"/>
            <p:cNvSpPr txBox="1">
              <a:spLocks noChangeArrowheads="1"/>
            </p:cNvSpPr>
            <p:nvPr/>
          </p:nvSpPr>
          <p:spPr bwMode="auto">
            <a:xfrm>
              <a:off x="2971799" y="3429000"/>
              <a:ext cx="60247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392"/>
            <p:cNvSpPr txBox="1">
              <a:spLocks noChangeArrowheads="1"/>
            </p:cNvSpPr>
            <p:nvPr/>
          </p:nvSpPr>
          <p:spPr bwMode="auto">
            <a:xfrm>
              <a:off x="5029200" y="2400300"/>
              <a:ext cx="56772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393"/>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394"/>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395"/>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396"/>
            <p:cNvSpPr txBox="1">
              <a:spLocks noChangeArrowheads="1"/>
            </p:cNvSpPr>
            <p:nvPr/>
          </p:nvSpPr>
          <p:spPr bwMode="auto">
            <a:xfrm>
              <a:off x="3314700" y="0"/>
              <a:ext cx="64757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38" name="Text Box 1397"/>
            <p:cNvSpPr txBox="1">
              <a:spLocks noChangeArrowheads="1"/>
            </p:cNvSpPr>
            <p:nvPr/>
          </p:nvSpPr>
          <p:spPr bwMode="auto">
            <a:xfrm>
              <a:off x="2057400"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39" name="Text Box 1398"/>
            <p:cNvSpPr txBox="1">
              <a:spLocks noChangeArrowheads="1"/>
            </p:cNvSpPr>
            <p:nvPr/>
          </p:nvSpPr>
          <p:spPr bwMode="auto">
            <a:xfrm>
              <a:off x="1860587" y="2743200"/>
              <a:ext cx="768314"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40" name="Rectangle 1399"/>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400"/>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401"/>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402"/>
            <p:cNvSpPr txBox="1">
              <a:spLocks noChangeArrowheads="1"/>
            </p:cNvSpPr>
            <p:nvPr/>
          </p:nvSpPr>
          <p:spPr bwMode="auto">
            <a:xfrm>
              <a:off x="4669975" y="152400"/>
              <a:ext cx="9269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a:t>
              </a:r>
              <a:endParaRPr lang="be-BY" sz="1200">
                <a:effectLst/>
                <a:latin typeface="Times New Roman"/>
                <a:ea typeface="Times New Roman"/>
              </a:endParaRPr>
            </a:p>
          </p:txBody>
        </p:sp>
      </p:grpSp>
      <p:grpSp>
        <p:nvGrpSpPr>
          <p:cNvPr id="44" name="Полотно 1403"/>
          <p:cNvGrpSpPr/>
          <p:nvPr/>
        </p:nvGrpSpPr>
        <p:grpSpPr>
          <a:xfrm>
            <a:off x="-108520" y="3327849"/>
            <a:ext cx="4611299" cy="3314065"/>
            <a:chOff x="0" y="0"/>
            <a:chExt cx="5600700" cy="3886200"/>
          </a:xfrm>
        </p:grpSpPr>
        <p:sp>
          <p:nvSpPr>
            <p:cNvPr id="45" name="Прямоугольник 44"/>
            <p:cNvSpPr/>
            <p:nvPr/>
          </p:nvSpPr>
          <p:spPr>
            <a:xfrm>
              <a:off x="0" y="0"/>
              <a:ext cx="5600700" cy="3886200"/>
            </a:xfrm>
            <a:prstGeom prst="rect">
              <a:avLst/>
            </a:prstGeom>
            <a:noFill/>
            <a:ln>
              <a:noFill/>
            </a:ln>
          </p:spPr>
        </p:sp>
        <p:sp>
          <p:nvSpPr>
            <p:cNvPr id="46" name="Oval 140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47" name="Oval 1406"/>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48" name="Oval 140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9" name="Oval 140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0" name="Oval 140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1" name="Line 141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141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Line 141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413"/>
            <p:cNvCxnSpPr>
              <a:cxnSpLocks noChangeShapeType="1"/>
              <a:stCxn id="46" idx="5"/>
              <a:endCxn id="4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5" name="Oval 141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56" name="AutoShape 1415"/>
            <p:cNvCxnSpPr>
              <a:cxnSpLocks noChangeShapeType="1"/>
              <a:stCxn id="49" idx="6"/>
              <a:endCxn id="4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1416"/>
            <p:cNvCxnSpPr>
              <a:cxnSpLocks noChangeShapeType="1"/>
              <a:stCxn id="48" idx="6"/>
              <a:endCxn id="5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417"/>
            <p:cNvCxnSpPr>
              <a:cxnSpLocks noChangeShapeType="1"/>
              <a:stCxn id="50" idx="6"/>
              <a:endCxn id="5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41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0" name="Oval 141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1" name="AutoShape 1420"/>
            <p:cNvCxnSpPr>
              <a:cxnSpLocks noChangeShapeType="1"/>
              <a:stCxn id="48" idx="4"/>
              <a:endCxn id="5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421"/>
            <p:cNvCxnSpPr>
              <a:cxnSpLocks noChangeShapeType="1"/>
              <a:stCxn id="59" idx="4"/>
              <a:endCxn id="6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1422"/>
            <p:cNvCxnSpPr>
              <a:cxnSpLocks noChangeShapeType="1"/>
              <a:stCxn id="60" idx="6"/>
              <a:endCxn id="5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AutoShape 1423"/>
            <p:cNvCxnSpPr>
              <a:cxnSpLocks noChangeShapeType="1"/>
              <a:endCxn id="6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1424"/>
            <p:cNvCxnSpPr>
              <a:cxnSpLocks noChangeShapeType="1"/>
              <a:stCxn id="47" idx="6"/>
              <a:endCxn id="4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6" name="Oval 142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67" name="AutoShape 142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8" name="Oval 142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69" name="Text Box 1428"/>
            <p:cNvSpPr txBox="1">
              <a:spLocks noChangeArrowheads="1"/>
            </p:cNvSpPr>
            <p:nvPr/>
          </p:nvSpPr>
          <p:spPr bwMode="auto">
            <a:xfrm>
              <a:off x="3314700" y="1143000"/>
              <a:ext cx="49943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70" name="Rectangle 1429"/>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1" name="Text Box 1430"/>
            <p:cNvSpPr txBox="1">
              <a:spLocks noChangeArrowheads="1"/>
            </p:cNvSpPr>
            <p:nvPr/>
          </p:nvSpPr>
          <p:spPr bwMode="auto">
            <a:xfrm>
              <a:off x="3086100" y="2286000"/>
              <a:ext cx="534573"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2" name="Text Box 1431"/>
            <p:cNvSpPr txBox="1">
              <a:spLocks noChangeArrowheads="1"/>
            </p:cNvSpPr>
            <p:nvPr/>
          </p:nvSpPr>
          <p:spPr bwMode="auto">
            <a:xfrm>
              <a:off x="4229100" y="3429000"/>
              <a:ext cx="592056"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73" name="Text Box 1432"/>
            <p:cNvSpPr txBox="1">
              <a:spLocks noChangeArrowheads="1"/>
            </p:cNvSpPr>
            <p:nvPr/>
          </p:nvSpPr>
          <p:spPr bwMode="auto">
            <a:xfrm>
              <a:off x="5029200" y="2400301"/>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4" name="Rectangle 1433"/>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5" name="Rectangle 1434"/>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76" name="Rectangle 1435"/>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77" name="Text Box 1436"/>
            <p:cNvSpPr txBox="1">
              <a:spLocks noChangeArrowheads="1"/>
            </p:cNvSpPr>
            <p:nvPr/>
          </p:nvSpPr>
          <p:spPr bwMode="auto">
            <a:xfrm>
              <a:off x="3314700" y="0"/>
              <a:ext cx="611948"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78" name="Text Box 1437"/>
            <p:cNvSpPr txBox="1">
              <a:spLocks noChangeArrowheads="1"/>
            </p:cNvSpPr>
            <p:nvPr/>
          </p:nvSpPr>
          <p:spPr bwMode="auto">
            <a:xfrm>
              <a:off x="2057401" y="152400"/>
              <a:ext cx="74294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79" name="Text Box 1438"/>
            <p:cNvSpPr txBox="1">
              <a:spLocks noChangeArrowheads="1"/>
            </p:cNvSpPr>
            <p:nvPr/>
          </p:nvSpPr>
          <p:spPr bwMode="auto">
            <a:xfrm>
              <a:off x="1943099" y="2743200"/>
              <a:ext cx="7521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80" name="Rectangle 143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1" name="Rectangle 144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2" name="Rectangle 144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3" name="Text Box 1442"/>
            <p:cNvSpPr txBox="1">
              <a:spLocks noChangeArrowheads="1"/>
            </p:cNvSpPr>
            <p:nvPr/>
          </p:nvSpPr>
          <p:spPr bwMode="auto">
            <a:xfrm>
              <a:off x="4800599" y="152400"/>
              <a:ext cx="800100"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4" name="Rectangle 1443"/>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grpSp>
      <p:grpSp>
        <p:nvGrpSpPr>
          <p:cNvPr id="85" name="Полотно 1444"/>
          <p:cNvGrpSpPr/>
          <p:nvPr/>
        </p:nvGrpSpPr>
        <p:grpSpPr>
          <a:xfrm>
            <a:off x="4525347" y="111660"/>
            <a:ext cx="4572000" cy="3216189"/>
            <a:chOff x="0" y="0"/>
            <a:chExt cx="5600700" cy="3886200"/>
          </a:xfrm>
        </p:grpSpPr>
        <p:sp>
          <p:nvSpPr>
            <p:cNvPr id="86" name="Прямоугольник 85"/>
            <p:cNvSpPr/>
            <p:nvPr/>
          </p:nvSpPr>
          <p:spPr>
            <a:xfrm>
              <a:off x="0" y="0"/>
              <a:ext cx="5600700" cy="3886200"/>
            </a:xfrm>
            <a:prstGeom prst="rect">
              <a:avLst/>
            </a:prstGeom>
            <a:noFill/>
            <a:ln>
              <a:noFill/>
            </a:ln>
          </p:spPr>
        </p:sp>
        <p:sp>
          <p:nvSpPr>
            <p:cNvPr id="87" name="Oval 144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8" name="Oval 1447"/>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9" name="Oval 144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0" name="Oval 144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1" name="Oval 145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2" name="Line 145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3" name="Line 145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 name="Line 145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5" name="AutoShape 1454"/>
            <p:cNvCxnSpPr>
              <a:cxnSpLocks noChangeShapeType="1"/>
              <a:stCxn id="87" idx="5"/>
              <a:endCxn id="9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6" name="Oval 145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97" name="AutoShape 1456"/>
            <p:cNvCxnSpPr>
              <a:cxnSpLocks noChangeShapeType="1"/>
              <a:stCxn id="90" idx="6"/>
              <a:endCxn id="8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457"/>
            <p:cNvCxnSpPr>
              <a:cxnSpLocks noChangeShapeType="1"/>
              <a:stCxn id="89" idx="6"/>
              <a:endCxn id="9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458"/>
            <p:cNvCxnSpPr>
              <a:cxnSpLocks noChangeShapeType="1"/>
              <a:stCxn id="91" idx="6"/>
              <a:endCxn id="9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45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1" name="Oval 146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2" name="AutoShape 1461"/>
            <p:cNvCxnSpPr>
              <a:cxnSpLocks noChangeShapeType="1"/>
              <a:stCxn id="89" idx="4"/>
              <a:endCxn id="10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3" name="AutoShape 1462"/>
            <p:cNvCxnSpPr>
              <a:cxnSpLocks noChangeShapeType="1"/>
              <a:stCxn id="100" idx="4"/>
              <a:endCxn id="10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463"/>
            <p:cNvCxnSpPr>
              <a:cxnSpLocks noChangeShapeType="1"/>
              <a:stCxn id="101" idx="6"/>
              <a:endCxn id="9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464"/>
            <p:cNvCxnSpPr>
              <a:cxnSpLocks noChangeShapeType="1"/>
              <a:endCxn id="10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6" name="AutoShape 1465"/>
            <p:cNvCxnSpPr>
              <a:cxnSpLocks noChangeShapeType="1"/>
              <a:stCxn id="88" idx="6"/>
              <a:endCxn id="9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7" name="Oval 146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8" name="AutoShape 146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9" name="Oval 1468"/>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0" name="Text Box 1469"/>
            <p:cNvSpPr txBox="1">
              <a:spLocks noChangeArrowheads="1"/>
            </p:cNvSpPr>
            <p:nvPr/>
          </p:nvSpPr>
          <p:spPr bwMode="auto">
            <a:xfrm>
              <a:off x="3314699" y="1143000"/>
              <a:ext cx="50613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11" name="Rectangle 1470"/>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12" name="Text Box 1471"/>
            <p:cNvSpPr txBox="1">
              <a:spLocks noChangeArrowheads="1"/>
            </p:cNvSpPr>
            <p:nvPr/>
          </p:nvSpPr>
          <p:spPr bwMode="auto">
            <a:xfrm>
              <a:off x="3086098"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13" name="Text Box 1472"/>
            <p:cNvSpPr txBox="1">
              <a:spLocks noChangeArrowheads="1"/>
            </p:cNvSpPr>
            <p:nvPr/>
          </p:nvSpPr>
          <p:spPr bwMode="auto">
            <a:xfrm>
              <a:off x="4229101"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14" name="Text Box 1473"/>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15" name="Rectangle 1474"/>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6" name="Rectangle 1475"/>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7" name="Rectangle 1476"/>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8" name="Text Box 1477"/>
            <p:cNvSpPr txBox="1">
              <a:spLocks noChangeArrowheads="1"/>
            </p:cNvSpPr>
            <p:nvPr/>
          </p:nvSpPr>
          <p:spPr bwMode="auto">
            <a:xfrm>
              <a:off x="3314701" y="0"/>
              <a:ext cx="6694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119" name="Text Box 1478"/>
            <p:cNvSpPr txBox="1">
              <a:spLocks noChangeArrowheads="1"/>
            </p:cNvSpPr>
            <p:nvPr/>
          </p:nvSpPr>
          <p:spPr bwMode="auto">
            <a:xfrm>
              <a:off x="2057400" y="93017"/>
              <a:ext cx="85892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20" name="Text Box 1479"/>
            <p:cNvSpPr txBox="1">
              <a:spLocks noChangeArrowheads="1"/>
            </p:cNvSpPr>
            <p:nvPr/>
          </p:nvSpPr>
          <p:spPr bwMode="auto">
            <a:xfrm>
              <a:off x="1861459" y="2743200"/>
              <a:ext cx="76744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21" name="Rectangle 1480"/>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22" name="Rectangle 148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23" name="Rectangle 148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24" name="Text Box 1483"/>
            <p:cNvSpPr txBox="1">
              <a:spLocks noChangeArrowheads="1"/>
            </p:cNvSpPr>
            <p:nvPr/>
          </p:nvSpPr>
          <p:spPr bwMode="auto">
            <a:xfrm>
              <a:off x="4800600" y="152400"/>
              <a:ext cx="8001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25" name="Rectangle 148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26" name="Text Box 1485"/>
            <p:cNvSpPr txBox="1">
              <a:spLocks noChangeArrowheads="1"/>
            </p:cNvSpPr>
            <p:nvPr/>
          </p:nvSpPr>
          <p:spPr bwMode="auto">
            <a:xfrm>
              <a:off x="228600" y="2286000"/>
              <a:ext cx="78377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17/</a:t>
              </a:r>
              <a:endParaRPr lang="be-BY" sz="1200" dirty="0">
                <a:effectLst/>
                <a:latin typeface="Times New Roman"/>
                <a:ea typeface="Times New Roman"/>
              </a:endParaRPr>
            </a:p>
          </p:txBody>
        </p:sp>
      </p:grpSp>
      <p:grpSp>
        <p:nvGrpSpPr>
          <p:cNvPr id="127" name="Полотно 1486"/>
          <p:cNvGrpSpPr/>
          <p:nvPr/>
        </p:nvGrpSpPr>
        <p:grpSpPr>
          <a:xfrm>
            <a:off x="4572000" y="3429000"/>
            <a:ext cx="4525346" cy="3314382"/>
            <a:chOff x="0" y="0"/>
            <a:chExt cx="5600700" cy="3886200"/>
          </a:xfrm>
        </p:grpSpPr>
        <p:sp>
          <p:nvSpPr>
            <p:cNvPr id="128" name="Прямоугольник 127"/>
            <p:cNvSpPr/>
            <p:nvPr/>
          </p:nvSpPr>
          <p:spPr>
            <a:xfrm>
              <a:off x="0" y="0"/>
              <a:ext cx="5600700" cy="3886200"/>
            </a:xfrm>
            <a:prstGeom prst="rect">
              <a:avLst/>
            </a:prstGeom>
            <a:noFill/>
            <a:ln>
              <a:noFill/>
            </a:ln>
          </p:spPr>
        </p:sp>
        <p:sp>
          <p:nvSpPr>
            <p:cNvPr id="129" name="Oval 1488"/>
            <p:cNvSpPr>
              <a:spLocks noChangeArrowheads="1"/>
            </p:cNvSpPr>
            <p:nvPr/>
          </p:nvSpPr>
          <p:spPr bwMode="auto">
            <a:xfrm>
              <a:off x="13716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30" name="Oval 1489"/>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31" name="Oval 1490"/>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32" name="Oval 1491"/>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33" name="Oval 1492"/>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34" name="Line 1493"/>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Line 1494"/>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6" name="Line 1495"/>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AutoShape 1496"/>
            <p:cNvCxnSpPr>
              <a:cxnSpLocks noChangeShapeType="1"/>
              <a:stCxn id="129" idx="5"/>
              <a:endCxn id="132"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497"/>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39" name="AutoShape 1498"/>
            <p:cNvCxnSpPr>
              <a:cxnSpLocks noChangeShapeType="1"/>
              <a:stCxn id="132" idx="6"/>
              <a:endCxn id="131"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0" name="AutoShape 1499"/>
            <p:cNvCxnSpPr>
              <a:cxnSpLocks noChangeShapeType="1"/>
              <a:stCxn id="131" idx="6"/>
              <a:endCxn id="138"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1" name="AutoShape 1500"/>
            <p:cNvCxnSpPr>
              <a:cxnSpLocks noChangeShapeType="1"/>
              <a:stCxn id="133" idx="6"/>
              <a:endCxn id="138"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2" name="Oval 1501"/>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43" name="Oval 1502"/>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44" name="AutoShape 1503"/>
            <p:cNvCxnSpPr>
              <a:cxnSpLocks noChangeShapeType="1"/>
              <a:stCxn id="131" idx="4"/>
              <a:endCxn id="142"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5" name="AutoShape 1504"/>
            <p:cNvCxnSpPr>
              <a:cxnSpLocks noChangeShapeType="1"/>
              <a:stCxn id="142" idx="4"/>
              <a:endCxn id="143"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6" name="AutoShape 1505"/>
            <p:cNvCxnSpPr>
              <a:cxnSpLocks noChangeShapeType="1"/>
              <a:stCxn id="143" idx="6"/>
              <a:endCxn id="138"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7" name="AutoShape 1506"/>
            <p:cNvCxnSpPr>
              <a:cxnSpLocks noChangeShapeType="1"/>
              <a:endCxn id="143"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8" name="AutoShape 1507"/>
            <p:cNvCxnSpPr>
              <a:cxnSpLocks noChangeShapeType="1"/>
              <a:stCxn id="130" idx="6"/>
              <a:endCxn id="132"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9" name="Oval 1508"/>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150" name="AutoShape 1509"/>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1" name="Oval 1510"/>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152" name="Text Box 1511"/>
            <p:cNvSpPr txBox="1">
              <a:spLocks noChangeArrowheads="1"/>
            </p:cNvSpPr>
            <p:nvPr/>
          </p:nvSpPr>
          <p:spPr bwMode="auto">
            <a:xfrm>
              <a:off x="3214370" y="1143000"/>
              <a:ext cx="5575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53" name="Rectangle 1512"/>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54" name="Text Box 1513"/>
            <p:cNvSpPr txBox="1">
              <a:spLocks noChangeArrowheads="1"/>
            </p:cNvSpPr>
            <p:nvPr/>
          </p:nvSpPr>
          <p:spPr bwMode="auto">
            <a:xfrm>
              <a:off x="3086099" y="2285999"/>
              <a:ext cx="540702"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55" name="Text Box 1514"/>
            <p:cNvSpPr txBox="1">
              <a:spLocks noChangeArrowheads="1"/>
            </p:cNvSpPr>
            <p:nvPr/>
          </p:nvSpPr>
          <p:spPr bwMode="auto">
            <a:xfrm>
              <a:off x="4229099" y="34290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56" name="Text Box 1515"/>
            <p:cNvSpPr txBox="1">
              <a:spLocks noChangeArrowheads="1"/>
            </p:cNvSpPr>
            <p:nvPr/>
          </p:nvSpPr>
          <p:spPr bwMode="auto">
            <a:xfrm>
              <a:off x="5029200"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57" name="Rectangle 1516"/>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58" name="Rectangle 1517"/>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59" name="Rectangle 1518"/>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60" name="Text Box 1519"/>
            <p:cNvSpPr txBox="1">
              <a:spLocks noChangeArrowheads="1"/>
            </p:cNvSpPr>
            <p:nvPr/>
          </p:nvSpPr>
          <p:spPr bwMode="auto">
            <a:xfrm>
              <a:off x="3314699" y="0"/>
              <a:ext cx="6528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161" name="Text Box 1520"/>
            <p:cNvSpPr txBox="1">
              <a:spLocks noChangeArrowheads="1"/>
            </p:cNvSpPr>
            <p:nvPr/>
          </p:nvSpPr>
          <p:spPr bwMode="auto">
            <a:xfrm>
              <a:off x="2057399" y="152400"/>
              <a:ext cx="74295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62" name="Text Box 1521"/>
            <p:cNvSpPr txBox="1">
              <a:spLocks noChangeArrowheads="1"/>
            </p:cNvSpPr>
            <p:nvPr/>
          </p:nvSpPr>
          <p:spPr bwMode="auto">
            <a:xfrm>
              <a:off x="1828800" y="27432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63" name="Rectangle 152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64" name="Rectangle 1523"/>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65" name="Rectangle 1524"/>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66" name="Text Box 1525"/>
            <p:cNvSpPr txBox="1">
              <a:spLocks noChangeArrowheads="1"/>
            </p:cNvSpPr>
            <p:nvPr/>
          </p:nvSpPr>
          <p:spPr bwMode="auto">
            <a:xfrm>
              <a:off x="4800599" y="152400"/>
              <a:ext cx="800101"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67" name="Rectangle 152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68" name="Text Box 1527"/>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169" name="Text Box 1528"/>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grpSp>
      <p:cxnSp>
        <p:nvCxnSpPr>
          <p:cNvPr id="170" name="Прямая соединительная линия 169"/>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a:xfrm>
            <a:off x="36512"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053347" y="2784326"/>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5</a:t>
            </a:r>
            <a:endParaRPr lang="be-BY" dirty="0">
              <a:solidFill>
                <a:schemeClr val="accent6"/>
              </a:solidFill>
            </a:endParaRPr>
          </a:p>
        </p:txBody>
      </p:sp>
      <p:sp>
        <p:nvSpPr>
          <p:cNvPr id="175" name="TextBox 174"/>
          <p:cNvSpPr txBox="1"/>
          <p:nvPr/>
        </p:nvSpPr>
        <p:spPr>
          <a:xfrm>
            <a:off x="4032238" y="6349497"/>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6</a:t>
            </a:r>
            <a:endParaRPr lang="be-BY" dirty="0">
              <a:solidFill>
                <a:schemeClr val="accent6"/>
              </a:solidFill>
            </a:endParaRPr>
          </a:p>
        </p:txBody>
      </p:sp>
      <p:sp>
        <p:nvSpPr>
          <p:cNvPr id="176" name="TextBox 175"/>
          <p:cNvSpPr txBox="1"/>
          <p:nvPr/>
        </p:nvSpPr>
        <p:spPr>
          <a:xfrm>
            <a:off x="8652300" y="2784326"/>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7</a:t>
            </a:r>
            <a:endParaRPr lang="be-BY" dirty="0">
              <a:solidFill>
                <a:schemeClr val="accent6"/>
              </a:solidFill>
            </a:endParaRPr>
          </a:p>
        </p:txBody>
      </p:sp>
      <p:sp>
        <p:nvSpPr>
          <p:cNvPr id="177" name="TextBox 176"/>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8</a:t>
            </a:r>
            <a:endParaRPr lang="be-BY" dirty="0">
              <a:solidFill>
                <a:schemeClr val="accent6"/>
              </a:solidFill>
            </a:endParaRPr>
          </a:p>
        </p:txBody>
      </p:sp>
    </p:spTree>
    <p:extLst>
      <p:ext uri="{BB962C8B-B14F-4D97-AF65-F5344CB8AC3E}">
        <p14:creationId xmlns:p14="http://schemas.microsoft.com/office/powerpoint/2010/main" val="1282471304"/>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529"/>
          <p:cNvGrpSpPr/>
          <p:nvPr/>
        </p:nvGrpSpPr>
        <p:grpSpPr>
          <a:xfrm>
            <a:off x="0" y="114935"/>
            <a:ext cx="5015230" cy="3086100"/>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531"/>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7" name="Oval 1532"/>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53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534"/>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535"/>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53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53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53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539"/>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54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541"/>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542"/>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543"/>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54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54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546"/>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547"/>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548"/>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549"/>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550"/>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551"/>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55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553"/>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29" name="Text Box 1554"/>
            <p:cNvSpPr txBox="1">
              <a:spLocks noChangeArrowheads="1"/>
            </p:cNvSpPr>
            <p:nvPr/>
          </p:nvSpPr>
          <p:spPr bwMode="auto">
            <a:xfrm>
              <a:off x="3314700" y="1142999"/>
              <a:ext cx="46848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555"/>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556"/>
            <p:cNvSpPr txBox="1">
              <a:spLocks noChangeArrowheads="1"/>
            </p:cNvSpPr>
            <p:nvPr/>
          </p:nvSpPr>
          <p:spPr bwMode="auto">
            <a:xfrm>
              <a:off x="3086100" y="2286000"/>
              <a:ext cx="5143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557"/>
            <p:cNvSpPr txBox="1">
              <a:spLocks noChangeArrowheads="1"/>
            </p:cNvSpPr>
            <p:nvPr/>
          </p:nvSpPr>
          <p:spPr bwMode="auto">
            <a:xfrm>
              <a:off x="4229100" y="3428999"/>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558"/>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559"/>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560"/>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56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562"/>
            <p:cNvSpPr txBox="1">
              <a:spLocks noChangeArrowheads="1"/>
            </p:cNvSpPr>
            <p:nvPr/>
          </p:nvSpPr>
          <p:spPr bwMode="auto">
            <a:xfrm>
              <a:off x="3314700" y="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38" name="Text Box 1563"/>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39" name="Text Box 1564"/>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40" name="Rectangle 156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56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567"/>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568"/>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15/16</a:t>
              </a:r>
              <a:endParaRPr lang="be-BY" sz="1200">
                <a:effectLst/>
                <a:latin typeface="Times New Roman"/>
                <a:ea typeface="Times New Roman"/>
              </a:endParaRPr>
            </a:p>
          </p:txBody>
        </p:sp>
        <p:sp>
          <p:nvSpPr>
            <p:cNvPr id="44" name="Rectangle 1569"/>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45" name="Text Box 1570"/>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46" name="Text Box 1571"/>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47" name="Rectangle 157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grpSp>
      <p:grpSp>
        <p:nvGrpSpPr>
          <p:cNvPr id="48" name="Полотно 1573"/>
          <p:cNvGrpSpPr/>
          <p:nvPr/>
        </p:nvGrpSpPr>
        <p:grpSpPr>
          <a:xfrm>
            <a:off x="128147" y="3306295"/>
            <a:ext cx="5091925" cy="3371850"/>
            <a:chOff x="0" y="0"/>
            <a:chExt cx="5600700" cy="3886200"/>
          </a:xfrm>
        </p:grpSpPr>
        <p:sp>
          <p:nvSpPr>
            <p:cNvPr id="49" name="Прямоугольник 48"/>
            <p:cNvSpPr/>
            <p:nvPr/>
          </p:nvSpPr>
          <p:spPr>
            <a:xfrm>
              <a:off x="0" y="0"/>
              <a:ext cx="5600700" cy="3886200"/>
            </a:xfrm>
            <a:prstGeom prst="rect">
              <a:avLst/>
            </a:prstGeom>
            <a:noFill/>
            <a:ln>
              <a:noFill/>
            </a:ln>
          </p:spPr>
        </p:sp>
        <p:sp>
          <p:nvSpPr>
            <p:cNvPr id="50" name="Oval 1575"/>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51" name="Oval 1576"/>
            <p:cNvSpPr>
              <a:spLocks noChangeArrowheads="1"/>
            </p:cNvSpPr>
            <p:nvPr/>
          </p:nvSpPr>
          <p:spPr bwMode="auto">
            <a:xfrm>
              <a:off x="342900" y="17145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52" name="Oval 157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53" name="Oval 157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4" name="Oval 157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5" name="Line 158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Line 158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Line 158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583"/>
            <p:cNvCxnSpPr>
              <a:cxnSpLocks noChangeShapeType="1"/>
              <a:stCxn id="50" idx="5"/>
              <a:endCxn id="5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58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60" name="AutoShape 1585"/>
            <p:cNvCxnSpPr>
              <a:cxnSpLocks noChangeShapeType="1"/>
              <a:stCxn id="53" idx="6"/>
              <a:endCxn id="5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1586"/>
            <p:cNvCxnSpPr>
              <a:cxnSpLocks noChangeShapeType="1"/>
              <a:stCxn id="52" idx="6"/>
              <a:endCxn id="5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587"/>
            <p:cNvCxnSpPr>
              <a:cxnSpLocks noChangeShapeType="1"/>
              <a:stCxn id="54" idx="6"/>
              <a:endCxn id="5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3" name="Oval 158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4" name="Oval 158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5" name="AutoShape 1590"/>
            <p:cNvCxnSpPr>
              <a:cxnSpLocks noChangeShapeType="1"/>
              <a:stCxn id="52" idx="4"/>
              <a:endCxn id="6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1591"/>
            <p:cNvCxnSpPr>
              <a:cxnSpLocks noChangeShapeType="1"/>
              <a:stCxn id="63" idx="4"/>
              <a:endCxn id="6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AutoShape 1592"/>
            <p:cNvCxnSpPr>
              <a:cxnSpLocks noChangeShapeType="1"/>
              <a:stCxn id="64" idx="6"/>
              <a:endCxn id="5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AutoShape 1593"/>
            <p:cNvCxnSpPr>
              <a:cxnSpLocks noChangeShapeType="1"/>
              <a:endCxn id="6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1594"/>
            <p:cNvCxnSpPr>
              <a:cxnSpLocks noChangeShapeType="1"/>
              <a:stCxn id="51" idx="6"/>
              <a:endCxn id="5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0" name="Oval 159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71" name="AutoShape 159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59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73" name="Text Box 1598"/>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74" name="Rectangle 1599"/>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5" name="Text Box 1600"/>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6" name="Text Box 1601"/>
            <p:cNvSpPr txBox="1">
              <a:spLocks noChangeArrowheads="1"/>
            </p:cNvSpPr>
            <p:nvPr/>
          </p:nvSpPr>
          <p:spPr bwMode="auto">
            <a:xfrm>
              <a:off x="42291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77" name="Text Box 1602"/>
            <p:cNvSpPr txBox="1">
              <a:spLocks noChangeArrowheads="1"/>
            </p:cNvSpPr>
            <p:nvPr/>
          </p:nvSpPr>
          <p:spPr bwMode="auto">
            <a:xfrm>
              <a:off x="5029199"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8" name="Rectangle 1603"/>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9" name="Rectangle 160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80" name="Rectangle 1605"/>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81" name="Text Box 1606"/>
            <p:cNvSpPr txBox="1">
              <a:spLocks noChangeArrowheads="1"/>
            </p:cNvSpPr>
            <p:nvPr/>
          </p:nvSpPr>
          <p:spPr bwMode="auto">
            <a:xfrm>
              <a:off x="3314698" y="0"/>
              <a:ext cx="67975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82" name="Text Box 1607"/>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83" name="Text Box 1608"/>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84" name="Rectangle 1609"/>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5" name="Rectangle 1610"/>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6" name="Rectangle 1611"/>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7" name="Text Box 1612"/>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8" name="Rectangle 1613"/>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89" name="Text Box 1614"/>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17/20</a:t>
              </a:r>
              <a:endParaRPr lang="be-BY" sz="1200">
                <a:effectLst/>
                <a:latin typeface="Times New Roman"/>
                <a:ea typeface="Times New Roman"/>
              </a:endParaRPr>
            </a:p>
          </p:txBody>
        </p:sp>
        <p:sp>
          <p:nvSpPr>
            <p:cNvPr id="90" name="Text Box 1615"/>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91" name="Rectangle 1616"/>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92" name="Rectangle 1617"/>
            <p:cNvSpPr>
              <a:spLocks noChangeArrowheads="1"/>
            </p:cNvSpPr>
            <p:nvPr/>
          </p:nvSpPr>
          <p:spPr bwMode="auto">
            <a:xfrm>
              <a:off x="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grpSp>
      <p:grpSp>
        <p:nvGrpSpPr>
          <p:cNvPr id="93" name="Полотно 1618"/>
          <p:cNvGrpSpPr/>
          <p:nvPr/>
        </p:nvGrpSpPr>
        <p:grpSpPr>
          <a:xfrm>
            <a:off x="5364088" y="0"/>
            <a:ext cx="4358664" cy="6834393"/>
            <a:chOff x="0" y="0"/>
            <a:chExt cx="5600700" cy="8458200"/>
          </a:xfrm>
        </p:grpSpPr>
        <p:sp>
          <p:nvSpPr>
            <p:cNvPr id="94" name="Прямоугольник 93"/>
            <p:cNvSpPr/>
            <p:nvPr/>
          </p:nvSpPr>
          <p:spPr>
            <a:xfrm>
              <a:off x="0" y="0"/>
              <a:ext cx="5600700" cy="8458200"/>
            </a:xfrm>
            <a:prstGeom prst="rect">
              <a:avLst/>
            </a:prstGeom>
            <a:noFill/>
            <a:ln>
              <a:noFill/>
            </a:ln>
          </p:spPr>
        </p:sp>
        <p:sp>
          <p:nvSpPr>
            <p:cNvPr id="95" name="Oval 1621"/>
            <p:cNvSpPr>
              <a:spLocks noChangeArrowheads="1"/>
            </p:cNvSpPr>
            <p:nvPr/>
          </p:nvSpPr>
          <p:spPr bwMode="auto">
            <a:xfrm>
              <a:off x="2057400" y="1143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96" name="Oval 1663"/>
            <p:cNvSpPr>
              <a:spLocks noChangeArrowheads="1"/>
            </p:cNvSpPr>
            <p:nvPr/>
          </p:nvSpPr>
          <p:spPr bwMode="auto">
            <a:xfrm>
              <a:off x="2057400" y="914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9</a:t>
              </a:r>
              <a:endParaRPr lang="be-BY" sz="1200" dirty="0">
                <a:effectLst/>
                <a:latin typeface="Times New Roman"/>
                <a:ea typeface="Times New Roman"/>
              </a:endParaRPr>
            </a:p>
          </p:txBody>
        </p:sp>
        <p:sp>
          <p:nvSpPr>
            <p:cNvPr id="97" name="Oval 1664"/>
            <p:cNvSpPr>
              <a:spLocks noChangeArrowheads="1"/>
            </p:cNvSpPr>
            <p:nvPr/>
          </p:nvSpPr>
          <p:spPr bwMode="auto">
            <a:xfrm>
              <a:off x="2057400" y="17138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7</a:t>
              </a:r>
              <a:endParaRPr lang="be-BY" sz="1200" dirty="0">
                <a:effectLst/>
                <a:latin typeface="Times New Roman"/>
                <a:ea typeface="Times New Roman"/>
              </a:endParaRPr>
            </a:p>
          </p:txBody>
        </p:sp>
        <p:sp>
          <p:nvSpPr>
            <p:cNvPr id="98" name="Oval 1665"/>
            <p:cNvSpPr>
              <a:spLocks noChangeArrowheads="1"/>
            </p:cNvSpPr>
            <p:nvPr/>
          </p:nvSpPr>
          <p:spPr bwMode="auto">
            <a:xfrm>
              <a:off x="2056765" y="25139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3</a:t>
              </a:r>
              <a:endParaRPr lang="be-BY" sz="1200" dirty="0">
                <a:effectLst/>
                <a:latin typeface="Times New Roman"/>
                <a:ea typeface="Times New Roman"/>
              </a:endParaRPr>
            </a:p>
          </p:txBody>
        </p:sp>
        <p:sp>
          <p:nvSpPr>
            <p:cNvPr id="99" name="Oval 1666"/>
            <p:cNvSpPr>
              <a:spLocks noChangeArrowheads="1"/>
            </p:cNvSpPr>
            <p:nvPr/>
          </p:nvSpPr>
          <p:spPr bwMode="auto">
            <a:xfrm>
              <a:off x="2057400" y="34283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6</a:t>
              </a:r>
              <a:endParaRPr lang="be-BY" sz="1200" dirty="0">
                <a:effectLst/>
                <a:latin typeface="Times New Roman"/>
                <a:ea typeface="Times New Roman"/>
              </a:endParaRPr>
            </a:p>
          </p:txBody>
        </p:sp>
        <p:sp>
          <p:nvSpPr>
            <p:cNvPr id="100" name="Oval 1667"/>
            <p:cNvSpPr>
              <a:spLocks noChangeArrowheads="1"/>
            </p:cNvSpPr>
            <p:nvPr/>
          </p:nvSpPr>
          <p:spPr bwMode="auto">
            <a:xfrm>
              <a:off x="2057400" y="4343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4</a:t>
              </a:r>
              <a:endParaRPr lang="be-BY" sz="1200" dirty="0">
                <a:effectLst/>
                <a:latin typeface="Times New Roman"/>
                <a:ea typeface="Times New Roman"/>
              </a:endParaRPr>
            </a:p>
          </p:txBody>
        </p:sp>
        <p:sp>
          <p:nvSpPr>
            <p:cNvPr id="101" name="Oval 1668"/>
            <p:cNvSpPr>
              <a:spLocks noChangeArrowheads="1"/>
            </p:cNvSpPr>
            <p:nvPr/>
          </p:nvSpPr>
          <p:spPr bwMode="auto">
            <a:xfrm>
              <a:off x="2057400" y="52571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2" name="Oval 1669"/>
            <p:cNvSpPr>
              <a:spLocks noChangeArrowheads="1"/>
            </p:cNvSpPr>
            <p:nvPr/>
          </p:nvSpPr>
          <p:spPr bwMode="auto">
            <a:xfrm>
              <a:off x="2057400" y="61715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03" name="Rectangle 1644"/>
            <p:cNvSpPr>
              <a:spLocks noChangeArrowheads="1"/>
            </p:cNvSpPr>
            <p:nvPr/>
          </p:nvSpPr>
          <p:spPr bwMode="auto">
            <a:xfrm>
              <a:off x="342900" y="29718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4" name="Rectangle 1648"/>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5" name="Rectangle 1649"/>
            <p:cNvSpPr>
              <a:spLocks noChangeArrowheads="1"/>
            </p:cNvSpPr>
            <p:nvPr/>
          </p:nvSpPr>
          <p:spPr bwMode="auto">
            <a:xfrm>
              <a:off x="342900" y="26289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6" name="Rectangle 1650"/>
            <p:cNvSpPr>
              <a:spLocks noChangeArrowheads="1"/>
            </p:cNvSpPr>
            <p:nvPr/>
          </p:nvSpPr>
          <p:spPr bwMode="auto">
            <a:xfrm>
              <a:off x="342900" y="22860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7" name="Rectangle 1654"/>
            <p:cNvSpPr>
              <a:spLocks noChangeArrowheads="1"/>
            </p:cNvSpPr>
            <p:nvPr/>
          </p:nvSpPr>
          <p:spPr bwMode="auto">
            <a:xfrm>
              <a:off x="342900" y="19431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08" name="Rectangle 1655"/>
            <p:cNvSpPr>
              <a:spLocks noChangeArrowheads="1"/>
            </p:cNvSpPr>
            <p:nvPr/>
          </p:nvSpPr>
          <p:spPr bwMode="auto">
            <a:xfrm>
              <a:off x="342900" y="16002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09" name="Rectangle 1656"/>
            <p:cNvSpPr>
              <a:spLocks noChangeArrowheads="1"/>
            </p:cNvSpPr>
            <p:nvPr/>
          </p:nvSpPr>
          <p:spPr bwMode="auto">
            <a:xfrm>
              <a:off x="342900" y="12573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10" name="Rectangle 1658"/>
            <p:cNvSpPr>
              <a:spLocks noChangeArrowheads="1"/>
            </p:cNvSpPr>
            <p:nvPr/>
          </p:nvSpPr>
          <p:spPr bwMode="auto">
            <a:xfrm>
              <a:off x="342900" y="9144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11" name="Rectangle 1661"/>
            <p:cNvSpPr>
              <a:spLocks noChangeArrowheads="1"/>
            </p:cNvSpPr>
            <p:nvPr/>
          </p:nvSpPr>
          <p:spPr bwMode="auto">
            <a:xfrm>
              <a:off x="342900" y="5715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112" name="Rectangle 1662"/>
            <p:cNvSpPr>
              <a:spLocks noChangeArrowheads="1"/>
            </p:cNvSpPr>
            <p:nvPr/>
          </p:nvSpPr>
          <p:spPr bwMode="auto">
            <a:xfrm>
              <a:off x="342900" y="162560"/>
              <a:ext cx="342900" cy="4089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sp>
          <p:nvSpPr>
            <p:cNvPr id="113" name="Oval 1670"/>
            <p:cNvSpPr>
              <a:spLocks noChangeArrowheads="1"/>
            </p:cNvSpPr>
            <p:nvPr/>
          </p:nvSpPr>
          <p:spPr bwMode="auto">
            <a:xfrm>
              <a:off x="2057400" y="76574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671"/>
            <p:cNvCxnSpPr>
              <a:cxnSpLocks noChangeShapeType="1"/>
              <a:stCxn id="95" idx="4"/>
              <a:endCxn id="96" idx="0"/>
            </p:cNvCxnSpPr>
            <p:nvPr/>
          </p:nvCxnSpPr>
          <p:spPr bwMode="auto">
            <a:xfrm>
              <a:off x="2286635" y="586105"/>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672"/>
            <p:cNvCxnSpPr>
              <a:cxnSpLocks noChangeShapeType="1"/>
            </p:cNvCxnSpPr>
            <p:nvPr/>
          </p:nvCxnSpPr>
          <p:spPr bwMode="auto">
            <a:xfrm>
              <a:off x="2514600" y="342900"/>
              <a:ext cx="635" cy="4229100"/>
            </a:xfrm>
            <a:prstGeom prst="curvedConnector3">
              <a:avLst>
                <a:gd name="adj1" fmla="val 2212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674"/>
            <p:cNvCxnSpPr>
              <a:cxnSpLocks noChangeShapeType="1"/>
              <a:stCxn id="96" idx="6"/>
              <a:endCxn id="100" idx="6"/>
            </p:cNvCxnSpPr>
            <p:nvPr/>
          </p:nvCxnSpPr>
          <p:spPr bwMode="auto">
            <a:xfrm>
              <a:off x="2529205" y="1143635"/>
              <a:ext cx="635" cy="3429000"/>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7" name="AutoShape 1675"/>
            <p:cNvCxnSpPr>
              <a:cxnSpLocks noChangeShapeType="1"/>
              <a:stCxn id="96" idx="2"/>
              <a:endCxn id="99" idx="2"/>
            </p:cNvCxnSpPr>
            <p:nvPr/>
          </p:nvCxnSpPr>
          <p:spPr bwMode="auto">
            <a:xfrm rot="10800000" flipH="1" flipV="1">
              <a:off x="2043430" y="1143635"/>
              <a:ext cx="635" cy="2513965"/>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 name="AutoShape 1676"/>
            <p:cNvCxnSpPr>
              <a:cxnSpLocks noChangeShapeType="1"/>
              <a:stCxn id="99" idx="4"/>
              <a:endCxn id="100" idx="0"/>
            </p:cNvCxnSpPr>
            <p:nvPr/>
          </p:nvCxnSpPr>
          <p:spPr bwMode="auto">
            <a:xfrm>
              <a:off x="2286635" y="3900170"/>
              <a:ext cx="635" cy="42926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9" name="AutoShape 1678"/>
            <p:cNvCxnSpPr>
              <a:cxnSpLocks noChangeShapeType="1"/>
              <a:stCxn id="99" idx="2"/>
              <a:endCxn id="113" idx="2"/>
            </p:cNvCxnSpPr>
            <p:nvPr/>
          </p:nvCxnSpPr>
          <p:spPr bwMode="auto">
            <a:xfrm rot="10800000" flipH="1" flipV="1">
              <a:off x="2043430" y="3657600"/>
              <a:ext cx="635" cy="4229100"/>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679"/>
            <p:cNvCxnSpPr>
              <a:cxnSpLocks noChangeShapeType="1"/>
              <a:stCxn id="98" idx="4"/>
              <a:endCxn id="99" idx="0"/>
            </p:cNvCxnSpPr>
            <p:nvPr/>
          </p:nvCxnSpPr>
          <p:spPr bwMode="auto">
            <a:xfrm>
              <a:off x="2286000" y="29857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1" name="Oval 1680"/>
            <p:cNvSpPr>
              <a:spLocks noChangeArrowheads="1"/>
            </p:cNvSpPr>
            <p:nvPr/>
          </p:nvSpPr>
          <p:spPr bwMode="auto">
            <a:xfrm>
              <a:off x="2057400" y="69716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b="1" dirty="0" smtClean="0">
                  <a:solidFill>
                    <a:schemeClr val="bg1"/>
                  </a:solidFill>
                  <a:effectLst/>
                  <a:latin typeface="Times New Roman"/>
                  <a:ea typeface="Times New Roman"/>
                </a:rPr>
                <a:t>2</a:t>
              </a:r>
              <a:endParaRPr lang="be-BY" b="1" dirty="0">
                <a:solidFill>
                  <a:schemeClr val="bg1"/>
                </a:solidFill>
                <a:effectLst/>
                <a:latin typeface="Times New Roman"/>
                <a:ea typeface="Times New Roman"/>
              </a:endParaRPr>
            </a:p>
          </p:txBody>
        </p:sp>
        <p:cxnSp>
          <p:nvCxnSpPr>
            <p:cNvPr id="122" name="AutoShape 1681"/>
            <p:cNvCxnSpPr>
              <a:cxnSpLocks noChangeShapeType="1"/>
              <a:stCxn id="100" idx="6"/>
              <a:endCxn id="121" idx="6"/>
            </p:cNvCxnSpPr>
            <p:nvPr/>
          </p:nvCxnSpPr>
          <p:spPr bwMode="auto">
            <a:xfrm>
              <a:off x="2529205" y="4572635"/>
              <a:ext cx="635" cy="2628265"/>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682"/>
            <p:cNvCxnSpPr>
              <a:cxnSpLocks noChangeShapeType="1"/>
              <a:stCxn id="100" idx="4"/>
              <a:endCxn id="101" idx="0"/>
            </p:cNvCxnSpPr>
            <p:nvPr/>
          </p:nvCxnSpPr>
          <p:spPr bwMode="auto">
            <a:xfrm>
              <a:off x="2286635" y="4815205"/>
              <a:ext cx="635" cy="42799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683"/>
            <p:cNvCxnSpPr>
              <a:cxnSpLocks noChangeShapeType="1"/>
              <a:stCxn id="101" idx="4"/>
              <a:endCxn id="102" idx="0"/>
            </p:cNvCxnSpPr>
            <p:nvPr/>
          </p:nvCxnSpPr>
          <p:spPr bwMode="auto">
            <a:xfrm>
              <a:off x="2286635" y="57289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5" name="AutoShape 1684"/>
            <p:cNvCxnSpPr>
              <a:cxnSpLocks noChangeShapeType="1"/>
              <a:stCxn id="102" idx="4"/>
              <a:endCxn id="121" idx="0"/>
            </p:cNvCxnSpPr>
            <p:nvPr/>
          </p:nvCxnSpPr>
          <p:spPr bwMode="auto">
            <a:xfrm>
              <a:off x="2286635" y="66433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6" name="AutoShape 1685"/>
            <p:cNvCxnSpPr>
              <a:cxnSpLocks noChangeShapeType="1"/>
              <a:stCxn id="121" idx="4"/>
              <a:endCxn id="113" idx="0"/>
            </p:cNvCxnSpPr>
            <p:nvPr/>
          </p:nvCxnSpPr>
          <p:spPr bwMode="auto">
            <a:xfrm>
              <a:off x="2286635" y="7443470"/>
              <a:ext cx="635" cy="2000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27" name="Прямая соединительная линия 126"/>
          <p:cNvCxnSpPr/>
          <p:nvPr/>
        </p:nvCxnSpPr>
        <p:spPr>
          <a:xfrm>
            <a:off x="5403329" y="-27384"/>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a:xfrm>
            <a:off x="36512" y="3257813"/>
            <a:ext cx="532757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897977" y="2773002"/>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9</a:t>
            </a:r>
            <a:endParaRPr lang="be-BY" dirty="0">
              <a:solidFill>
                <a:schemeClr val="accent6"/>
              </a:solidFill>
            </a:endParaRPr>
          </a:p>
        </p:txBody>
      </p:sp>
      <p:sp>
        <p:nvSpPr>
          <p:cNvPr id="133" name="TextBox 132"/>
          <p:cNvSpPr txBox="1"/>
          <p:nvPr/>
        </p:nvSpPr>
        <p:spPr>
          <a:xfrm>
            <a:off x="4824504" y="6381328"/>
            <a:ext cx="428322" cy="369332"/>
          </a:xfrm>
          <a:prstGeom prst="rect">
            <a:avLst/>
          </a:prstGeom>
          <a:noFill/>
        </p:spPr>
        <p:txBody>
          <a:bodyPr wrap="none" rtlCol="0">
            <a:spAutoFit/>
          </a:bodyPr>
          <a:lstStyle/>
          <a:p>
            <a:r>
              <a:rPr lang="ru-RU" dirty="0" smtClean="0">
                <a:solidFill>
                  <a:schemeClr val="accent6"/>
                </a:solidFill>
              </a:rPr>
              <a:t>20</a:t>
            </a:r>
            <a:endParaRPr lang="be-BY" dirty="0">
              <a:solidFill>
                <a:schemeClr val="accent6"/>
              </a:solidFill>
            </a:endParaRPr>
          </a:p>
        </p:txBody>
      </p:sp>
      <p:sp>
        <p:nvSpPr>
          <p:cNvPr id="134" name="TextBox 133"/>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2</a:t>
            </a:r>
            <a:r>
              <a:rPr lang="ru-RU" smtClean="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val="315191448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441" y="908720"/>
            <a:ext cx="3765788" cy="4341669"/>
          </a:xfrm>
          <a:prstGeom prst="rect">
            <a:avLst/>
          </a:prstGeom>
        </p:spPr>
      </p:pic>
      <p:sp>
        <p:nvSpPr>
          <p:cNvPr id="5" name="Прямоугольник 4"/>
          <p:cNvSpPr/>
          <p:nvPr/>
        </p:nvSpPr>
        <p:spPr>
          <a:xfrm>
            <a:off x="3763496" y="188640"/>
            <a:ext cx="5270708" cy="6463308"/>
          </a:xfrm>
          <a:prstGeom prst="rect">
            <a:avLst/>
          </a:prstGeom>
        </p:spPr>
        <p:txBody>
          <a:bodyPr wrap="square">
            <a:spAutoFit/>
          </a:bodyPr>
          <a:lstStyle/>
          <a:p>
            <a:pPr indent="323850" algn="just">
              <a:spcAft>
                <a:spcPts val="0"/>
              </a:spcAft>
            </a:pPr>
            <a:r>
              <a:rPr lang="ru-RU" sz="2300" dirty="0">
                <a:latin typeface="Times New Roman" panose="02020603050405020304" pitchFamily="18" charset="0"/>
                <a:ea typeface="Times New Roman" panose="02020603050405020304" pitchFamily="18" charset="0"/>
              </a:rPr>
              <a:t>Текущее состояние алгоритма хранится в следующих структурах памяти: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 очередь вершин, </a:t>
            </a:r>
            <a:r>
              <a:rPr lang="ru-RU" sz="2300" b="1" dirty="0">
                <a:latin typeface="Times New Roman" panose="02020603050405020304" pitchFamily="18" charset="0"/>
                <a:ea typeface="Times New Roman" panose="02020603050405020304" pitchFamily="18" charset="0"/>
              </a:rPr>
              <a:t>С</a:t>
            </a:r>
            <a:r>
              <a:rPr lang="ru-RU" sz="2300" dirty="0">
                <a:latin typeface="Times New Roman" panose="02020603050405020304" pitchFamily="18" charset="0"/>
                <a:ea typeface="Times New Roman" panose="02020603050405020304" pitchFamily="18" charset="0"/>
              </a:rPr>
              <a:t> – массив окраски вершин, </a:t>
            </a:r>
            <a:r>
              <a:rPr lang="en-US" sz="2300" b="1" dirty="0">
                <a:latin typeface="Times New Roman" panose="02020603050405020304" pitchFamily="18" charset="0"/>
                <a:ea typeface="Times New Roman" panose="02020603050405020304" pitchFamily="18" charset="0"/>
              </a:rPr>
              <a:t>D</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 массив расстояний и </a:t>
            </a:r>
            <a:r>
              <a:rPr lang="en-US" sz="2300" b="1" dirty="0">
                <a:latin typeface="Times New Roman" panose="02020603050405020304" pitchFamily="18" charset="0"/>
                <a:ea typeface="Times New Roman" panose="02020603050405020304" pitchFamily="18" charset="0"/>
              </a:rPr>
              <a:t>P</a:t>
            </a:r>
            <a:r>
              <a:rPr lang="ru-RU" sz="2300" dirty="0">
                <a:latin typeface="Times New Roman" panose="02020603050405020304" pitchFamily="18" charset="0"/>
                <a:ea typeface="Times New Roman" panose="02020603050405020304" pitchFamily="18" charset="0"/>
              </a:rPr>
              <a:t> – массив предшествующих вершин. </a:t>
            </a:r>
            <a:endParaRPr lang="be-BY" sz="2300" dirty="0">
              <a:latin typeface="Times New Roman" panose="02020603050405020304" pitchFamily="18" charset="0"/>
              <a:ea typeface="Times New Roman" panose="02020603050405020304" pitchFamily="18" charset="0"/>
            </a:endParaRPr>
          </a:p>
          <a:p>
            <a:pPr indent="323850" algn="just">
              <a:spcAft>
                <a:spcPts val="0"/>
              </a:spcAft>
            </a:pPr>
            <a:r>
              <a:rPr lang="ru-RU" sz="2300" dirty="0">
                <a:latin typeface="Times New Roman" panose="02020603050405020304" pitchFamily="18" charset="0"/>
                <a:ea typeface="Times New Roman" panose="02020603050405020304" pitchFamily="18" charset="0"/>
              </a:rPr>
              <a:t>Очередь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(структура памяти, реализующая алгоритм «первый вошел − первый вышел</a:t>
            </a:r>
            <a:r>
              <a:rPr lang="ru-RU" sz="2300" dirty="0" smtClean="0">
                <a:latin typeface="Times New Roman" panose="02020603050405020304" pitchFamily="18" charset="0"/>
                <a:ea typeface="Times New Roman" panose="02020603050405020304" pitchFamily="18" charset="0"/>
              </a:rPr>
              <a:t>»</a:t>
            </a:r>
            <a:r>
              <a:rPr lang="en-US" sz="2300" dirty="0" smtClean="0">
                <a:latin typeface="Times New Roman" panose="02020603050405020304" pitchFamily="18" charset="0"/>
                <a:ea typeface="Times New Roman" panose="02020603050405020304" pitchFamily="18" charset="0"/>
              </a:rPr>
              <a:t>)</a:t>
            </a:r>
            <a:r>
              <a:rPr lang="ru-RU" sz="2300" dirty="0" smtClean="0">
                <a:latin typeface="Times New Roman" panose="02020603050405020304" pitchFamily="18" charset="0"/>
                <a:ea typeface="Times New Roman" panose="02020603050405020304" pitchFamily="18" charset="0"/>
              </a:rPr>
              <a:t>, используется </a:t>
            </a:r>
            <a:r>
              <a:rPr lang="ru-RU" sz="2300" dirty="0">
                <a:latin typeface="Times New Roman" panose="02020603050405020304" pitchFamily="18" charset="0"/>
                <a:ea typeface="Times New Roman" panose="02020603050405020304" pitchFamily="18" charset="0"/>
              </a:rPr>
              <a:t>для промежуточного хранения номеров вершин. На каждом шаге </a:t>
            </a:r>
            <a:r>
              <a:rPr lang="ru-RU" sz="2300" dirty="0" smtClean="0">
                <a:latin typeface="Times New Roman" panose="02020603050405020304" pitchFamily="18" charset="0"/>
                <a:ea typeface="Times New Roman" panose="02020603050405020304" pitchFamily="18" charset="0"/>
              </a:rPr>
              <a:t>алгоритма, </a:t>
            </a:r>
            <a:r>
              <a:rPr lang="ru-RU" sz="2300" dirty="0">
                <a:latin typeface="Times New Roman" panose="02020603050405020304" pitchFamily="18" charset="0"/>
                <a:ea typeface="Times New Roman" panose="02020603050405020304" pitchFamily="18" charset="0"/>
              </a:rPr>
              <a:t>в очередь помещаются номера вершин в порядке их обнаружения. На каждом шаге, кроме первого, из очереди извлекается очередной номер вершины, подлежащей отметке о </a:t>
            </a:r>
            <a:r>
              <a:rPr lang="ru-RU" sz="2300" dirty="0" smtClean="0">
                <a:latin typeface="Times New Roman" panose="02020603050405020304" pitchFamily="18" charset="0"/>
                <a:ea typeface="Times New Roman" panose="02020603050405020304" pitchFamily="18" charset="0"/>
              </a:rPr>
              <a:t>посещении. </a:t>
            </a:r>
            <a:r>
              <a:rPr lang="ru-RU" sz="2300" dirty="0">
                <a:latin typeface="Times New Roman" panose="02020603050405020304" pitchFamily="18" charset="0"/>
                <a:ea typeface="Times New Roman" panose="02020603050405020304" pitchFamily="18" charset="0"/>
              </a:rPr>
              <a:t>На первом шаге алгоритма в очередь помещается номер стартовой вершины. На последнем шаге очередь пуста.</a:t>
            </a:r>
            <a:endParaRPr lang="be-BY"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605205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8520" y="1340768"/>
            <a:ext cx="3765788" cy="4341669"/>
          </a:xfrm>
          <a:prstGeom prst="rect">
            <a:avLst/>
          </a:prstGeom>
        </p:spPr>
      </p:pic>
      <p:sp>
        <p:nvSpPr>
          <p:cNvPr id="2" name="Прямоугольник 1"/>
          <p:cNvSpPr/>
          <p:nvPr/>
        </p:nvSpPr>
        <p:spPr>
          <a:xfrm>
            <a:off x="3669202" y="214290"/>
            <a:ext cx="5474798" cy="6524863"/>
          </a:xfrm>
          <a:prstGeom prst="rect">
            <a:avLst/>
          </a:prstGeom>
        </p:spPr>
        <p:txBody>
          <a:bodyPr wrap="square">
            <a:spAutoFit/>
          </a:bodyPr>
          <a:lstStyle/>
          <a:p>
            <a:pPr indent="323850" algn="just">
              <a:spcAft>
                <a:spcPts val="0"/>
              </a:spcAft>
            </a:pPr>
            <a:r>
              <a:rPr lang="ru-RU" sz="2200" dirty="0">
                <a:latin typeface="Times New Roman" panose="02020603050405020304" pitchFamily="18" charset="0"/>
                <a:ea typeface="Times New Roman" panose="02020603050405020304" pitchFamily="18" charset="0"/>
              </a:rPr>
              <a:t>Массив </a:t>
            </a:r>
            <a:r>
              <a:rPr lang="en-US" sz="2200" b="1" dirty="0">
                <a:latin typeface="Times New Roman" panose="02020603050405020304" pitchFamily="18" charset="0"/>
                <a:ea typeface="Times New Roman" panose="02020603050405020304" pitchFamily="18" charset="0"/>
              </a:rPr>
              <a:t>C </a:t>
            </a:r>
            <a:r>
              <a:rPr lang="ru-RU" sz="2200" dirty="0">
                <a:latin typeface="Times New Roman" panose="02020603050405020304" pitchFamily="18" charset="0"/>
                <a:ea typeface="Times New Roman" panose="02020603050405020304" pitchFamily="18" charset="0"/>
              </a:rPr>
              <a:t>используется для хранения состояния вершин. С каждым из трех возможных состояний обычно связывают цвет: белый (</a:t>
            </a:r>
            <a:r>
              <a:rPr lang="en-US" sz="2200" b="1" dirty="0">
                <a:latin typeface="Times New Roman" panose="02020603050405020304" pitchFamily="18" charset="0"/>
                <a:ea typeface="Times New Roman" panose="02020603050405020304" pitchFamily="18" charset="0"/>
              </a:rPr>
              <a:t>W</a:t>
            </a:r>
            <a:r>
              <a:rPr lang="ru-RU" sz="2200" dirty="0">
                <a:latin typeface="Times New Roman" panose="02020603050405020304" pitchFamily="18" charset="0"/>
                <a:ea typeface="Times New Roman" panose="02020603050405020304" pitchFamily="18" charset="0"/>
              </a:rPr>
              <a:t>) – вершина не посещалась, серый (</a:t>
            </a:r>
            <a:r>
              <a:rPr lang="en-US" sz="2200" b="1" dirty="0">
                <a:latin typeface="Times New Roman" panose="02020603050405020304" pitchFamily="18" charset="0"/>
                <a:ea typeface="Times New Roman" panose="02020603050405020304" pitchFamily="18" charset="0"/>
              </a:rPr>
              <a:t>G</a:t>
            </a:r>
            <a:r>
              <a:rPr lang="ru-RU" sz="2200" dirty="0">
                <a:latin typeface="Times New Roman" panose="02020603050405020304" pitchFamily="18" charset="0"/>
                <a:ea typeface="Times New Roman" panose="02020603050405020304" pitchFamily="18" charset="0"/>
              </a:rPr>
              <a:t>) – вершина посещалась, черный (</a:t>
            </a:r>
            <a:r>
              <a:rPr lang="en-US" sz="2200" b="1" dirty="0">
                <a:latin typeface="Times New Roman" panose="02020603050405020304" pitchFamily="18" charset="0"/>
                <a:ea typeface="Times New Roman" panose="02020603050405020304" pitchFamily="18" charset="0"/>
              </a:rPr>
              <a:t>B</a:t>
            </a:r>
            <a:r>
              <a:rPr lang="ru-RU" sz="2200" dirty="0">
                <a:latin typeface="Times New Roman" panose="02020603050405020304" pitchFamily="18" charset="0"/>
                <a:ea typeface="Times New Roman" panose="02020603050405020304" pitchFamily="18" charset="0"/>
              </a:rPr>
              <a:t>) – фиксирован факт посещения вершины. На первом шаге алгоритма стартовая вершина окрашивается в серый цвет, а остальные – в белый. На последнем шаге все вершины становятся черными.</a:t>
            </a:r>
            <a:endParaRPr lang="be-BY" sz="2200" dirty="0">
              <a:latin typeface="Times New Roman" panose="02020603050405020304" pitchFamily="18" charset="0"/>
              <a:ea typeface="Times New Roman" panose="02020603050405020304" pitchFamily="18" charset="0"/>
            </a:endParaRPr>
          </a:p>
          <a:p>
            <a:pPr indent="323850" algn="just">
              <a:spcAft>
                <a:spcPts val="0"/>
              </a:spcAft>
            </a:pPr>
            <a:r>
              <a:rPr lang="ru-RU" sz="2200" dirty="0" smtClean="0">
                <a:latin typeface="Times New Roman" panose="02020603050405020304" pitchFamily="18" charset="0"/>
                <a:ea typeface="Times New Roman" panose="02020603050405020304" pitchFamily="18" charset="0"/>
              </a:rPr>
              <a:t>В </a:t>
            </a:r>
            <a:r>
              <a:rPr lang="ru-RU" sz="2200" dirty="0">
                <a:latin typeface="Times New Roman" panose="02020603050405020304" pitchFamily="18" charset="0"/>
                <a:ea typeface="Times New Roman" panose="02020603050405020304" pitchFamily="18" charset="0"/>
              </a:rPr>
              <a:t>массиве </a:t>
            </a:r>
            <a:r>
              <a:rPr lang="en-US" sz="2200" b="1" dirty="0">
                <a:latin typeface="Times New Roman" panose="02020603050405020304" pitchFamily="18" charset="0"/>
                <a:ea typeface="Times New Roman" panose="02020603050405020304" pitchFamily="18" charset="0"/>
              </a:rPr>
              <a:t>D</a:t>
            </a:r>
            <a:r>
              <a:rPr lang="en-US" sz="2200" dirty="0">
                <a:latin typeface="Times New Roman" panose="02020603050405020304" pitchFamily="18" charset="0"/>
                <a:ea typeface="Times New Roman" panose="02020603050405020304" pitchFamily="18" charset="0"/>
              </a:rPr>
              <a:t> </a:t>
            </a:r>
            <a:r>
              <a:rPr lang="ru-RU" sz="2200" dirty="0">
                <a:latin typeface="Times New Roman" panose="02020603050405020304" pitchFamily="18" charset="0"/>
                <a:ea typeface="Times New Roman" panose="02020603050405020304" pitchFamily="18" charset="0"/>
              </a:rPr>
              <a:t>для каждой вершины хранятся расстояния от стартовой вершины. На первом шаге для стартовой вершины в массиве </a:t>
            </a:r>
            <a:r>
              <a:rPr lang="en-US" sz="2200" b="1" dirty="0">
                <a:latin typeface="Times New Roman" panose="02020603050405020304" pitchFamily="18" charset="0"/>
                <a:ea typeface="Times New Roman" panose="02020603050405020304" pitchFamily="18" charset="0"/>
              </a:rPr>
              <a:t>D</a:t>
            </a:r>
            <a:r>
              <a:rPr lang="en-US" sz="2200" dirty="0">
                <a:latin typeface="Times New Roman" panose="02020603050405020304" pitchFamily="18" charset="0"/>
                <a:ea typeface="Times New Roman" panose="02020603050405020304" pitchFamily="18" charset="0"/>
              </a:rPr>
              <a:t> </a:t>
            </a:r>
            <a:r>
              <a:rPr lang="ru-RU" sz="2200" dirty="0">
                <a:latin typeface="Times New Roman" panose="02020603050405020304" pitchFamily="18" charset="0"/>
                <a:ea typeface="Times New Roman" panose="02020603050405020304" pitchFamily="18" charset="0"/>
              </a:rPr>
              <a:t>устанавливается значение 0, а для остальных вершин – значение «бесконечность» (</a:t>
            </a:r>
            <a:r>
              <a:rPr lang="en-US" sz="2200" b="1" dirty="0">
                <a:latin typeface="Times New Roman" panose="02020603050405020304" pitchFamily="18" charset="0"/>
                <a:ea typeface="Times New Roman" panose="02020603050405020304" pitchFamily="18" charset="0"/>
              </a:rPr>
              <a:t>I</a:t>
            </a:r>
            <a:r>
              <a:rPr lang="ru-RU" sz="2200"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их расстоянию от стартовой вершины. </a:t>
            </a:r>
            <a:endParaRPr lang="be-BY" sz="2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33358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8520" y="1340768"/>
            <a:ext cx="3765788" cy="4341669"/>
          </a:xfrm>
          <a:prstGeom prst="rect">
            <a:avLst/>
          </a:prstGeom>
        </p:spPr>
      </p:pic>
      <p:sp>
        <p:nvSpPr>
          <p:cNvPr id="2" name="Прямоугольник 1"/>
          <p:cNvSpPr/>
          <p:nvPr/>
        </p:nvSpPr>
        <p:spPr>
          <a:xfrm>
            <a:off x="3778297" y="142852"/>
            <a:ext cx="5365703" cy="6124754"/>
          </a:xfrm>
          <a:prstGeom prst="rect">
            <a:avLst/>
          </a:prstGeom>
        </p:spPr>
        <p:txBody>
          <a:bodyPr wrap="square">
            <a:spAutoFit/>
          </a:bodyPr>
          <a:lstStyle/>
          <a:p>
            <a:pPr indent="323850" algn="just">
              <a:spcAft>
                <a:spcPts val="0"/>
              </a:spcAft>
            </a:pPr>
            <a:r>
              <a:rPr lang="ru-RU" sz="2800" dirty="0" smtClean="0">
                <a:latin typeface="Times New Roman" panose="02020603050405020304" pitchFamily="18" charset="0"/>
                <a:ea typeface="Times New Roman" panose="02020603050405020304" pitchFamily="18" charset="0"/>
              </a:rPr>
              <a:t>Массив </a:t>
            </a:r>
            <a:r>
              <a:rPr lang="en-US" sz="2800" b="1" dirty="0">
                <a:latin typeface="Times New Roman" panose="02020603050405020304" pitchFamily="18" charset="0"/>
                <a:ea typeface="Times New Roman" panose="02020603050405020304" pitchFamily="18" charset="0"/>
              </a:rPr>
              <a:t>P</a:t>
            </a:r>
            <a:r>
              <a:rPr lang="en-US" sz="2800" dirty="0">
                <a:latin typeface="Times New Roman" panose="02020603050405020304" pitchFamily="18" charset="0"/>
                <a:ea typeface="Times New Roman" panose="02020603050405020304" pitchFamily="18" charset="0"/>
              </a:rPr>
              <a:t> </a:t>
            </a:r>
            <a:r>
              <a:rPr lang="ru-RU" sz="2800" dirty="0">
                <a:latin typeface="Times New Roman" panose="02020603050405020304" pitchFamily="18" charset="0"/>
                <a:ea typeface="Times New Roman" panose="02020603050405020304" pitchFamily="18" charset="0"/>
              </a:rPr>
              <a:t>позволяет восстановить порядок обхода вершин и хранит для каждой вершины, кроме стартовой, предшествующую  в обходе вершину. На первом шаге алгоритма всем элементам массива присваивается </a:t>
            </a:r>
            <a:r>
              <a:rPr lang="ru-RU" sz="2800" dirty="0" smtClean="0">
                <a:latin typeface="Times New Roman" panose="02020603050405020304" pitchFamily="18" charset="0"/>
                <a:ea typeface="Times New Roman" panose="02020603050405020304" pitchFamily="18" charset="0"/>
              </a:rPr>
              <a:t>значение</a:t>
            </a:r>
            <a:r>
              <a:rPr lang="en-US" sz="2800" dirty="0">
                <a:latin typeface="Times New Roman" panose="02020603050405020304" pitchFamily="18" charset="0"/>
                <a:ea typeface="Times New Roman" panose="02020603050405020304" pitchFamily="18" charset="0"/>
              </a:rPr>
              <a:t> </a:t>
            </a:r>
            <a:r>
              <a:rPr lang="ru-RU" sz="2800" dirty="0" smtClean="0">
                <a:latin typeface="Times New Roman" panose="02020603050405020304" pitchFamily="18" charset="0"/>
                <a:ea typeface="Times New Roman" panose="02020603050405020304" pitchFamily="18" charset="0"/>
              </a:rPr>
              <a:t>«пустота</a:t>
            </a:r>
            <a:r>
              <a:rPr lang="ru-RU" sz="2800" dirty="0">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N</a:t>
            </a:r>
            <a:r>
              <a:rPr lang="ru-RU" sz="2800"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номеру предшествующей вершины в порядке обхода.</a:t>
            </a:r>
            <a:endParaRPr lang="be-BY"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33358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467544" y="2636912"/>
            <a:ext cx="8939655" cy="4104456"/>
          </a:xfrm>
          <a:prstGeom prst="rect">
            <a:avLst/>
          </a:prstGeom>
        </p:spPr>
      </p:pic>
      <p:sp>
        <p:nvSpPr>
          <p:cNvPr id="2" name="Прямоугольник 1"/>
          <p:cNvSpPr/>
          <p:nvPr/>
        </p:nvSpPr>
        <p:spPr>
          <a:xfrm>
            <a:off x="323528" y="908720"/>
            <a:ext cx="8496944" cy="954107"/>
          </a:xfrm>
          <a:prstGeom prst="rect">
            <a:avLst/>
          </a:prstGeom>
        </p:spPr>
        <p:txBody>
          <a:bodyPr wrap="square">
            <a:spAutoFit/>
          </a:bodyPr>
          <a:lstStyle/>
          <a:p>
            <a:r>
              <a:rPr lang="ru-RU" sz="2800" dirty="0">
                <a:latin typeface="Times New Roman" panose="02020603050405020304" pitchFamily="18" charset="0"/>
                <a:ea typeface="Calibri" panose="020F0502020204030204" pitchFamily="34" charset="0"/>
              </a:rPr>
              <a:t>Полученный в результате работы массив P</a:t>
            </a:r>
            <a:r>
              <a:rPr lang="ru-RU" sz="2800" b="1" dirty="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позволяет построить так называемое </a:t>
            </a:r>
            <a:r>
              <a:rPr lang="en-US" sz="2800" dirty="0">
                <a:latin typeface="Times New Roman" panose="02020603050405020304" pitchFamily="18" charset="0"/>
                <a:ea typeface="Calibri" panose="020F0502020204030204" pitchFamily="34" charset="0"/>
              </a:rPr>
              <a:t>BFS</a:t>
            </a:r>
            <a:r>
              <a:rPr lang="ru-RU" sz="2800" dirty="0">
                <a:latin typeface="Times New Roman" panose="02020603050405020304" pitchFamily="18" charset="0"/>
                <a:ea typeface="Calibri" panose="020F0502020204030204" pitchFamily="34" charset="0"/>
              </a:rPr>
              <a:t>-дерево. </a:t>
            </a:r>
            <a:endParaRPr lang="ru-RU" sz="2800" dirty="0"/>
          </a:p>
        </p:txBody>
      </p:sp>
    </p:spTree>
    <p:extLst>
      <p:ext uri="{BB962C8B-B14F-4D97-AF65-F5344CB8AC3E}">
        <p14:creationId xmlns:p14="http://schemas.microsoft.com/office/powerpoint/2010/main" val="2821281007"/>
      </p:ext>
    </p:extLst>
  </p:cSld>
  <p:clrMapOvr>
    <a:masterClrMapping/>
  </p:clrMapOvr>
  <p:transition spd="slow">
    <p:push dir="u"/>
  </p:transition>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927</TotalTime>
  <Words>1962</Words>
  <Application>Microsoft Office PowerPoint</Application>
  <PresentationFormat>Экран (4:3)</PresentationFormat>
  <Paragraphs>554</Paragraphs>
  <Slides>53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53</vt:i4>
      </vt:variant>
    </vt:vector>
  </HeadingPairs>
  <TitlesOfParts>
    <vt:vector size="59" baseType="lpstr">
      <vt:lpstr>Arial</vt:lpstr>
      <vt:lpstr>Calibri</vt:lpstr>
      <vt:lpstr>Georgia</vt:lpstr>
      <vt:lpstr>Times New Roman</vt:lpstr>
      <vt:lpstr>Trebuchet MS</vt:lpstr>
      <vt:lpstr>Воздушный поток</vt:lpstr>
      <vt:lpstr>ОПТИМИЗАЦИОННЫЕ АЛГОРИТМЫ НА ГРАФАХ</vt:lpstr>
      <vt:lpstr>План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ПРОГРАММИРОВАНИЕ</dc:title>
  <dc:creator>Brakovich</dc:creator>
  <cp:lastModifiedBy>Пользователь</cp:lastModifiedBy>
  <cp:revision>59</cp:revision>
  <dcterms:created xsi:type="dcterms:W3CDTF">2010-12-02T13:55:43Z</dcterms:created>
  <dcterms:modified xsi:type="dcterms:W3CDTF">2020-04-09T08:04:54Z</dcterms:modified>
</cp:coreProperties>
</file>