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FBE9B-297B-4B25-B267-8FFCBAE0871E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C3A8-23E0-4D64-854B-264A45196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1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0C3A8-23E0-4D64-854B-264A4519628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9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78EEF-4935-45B3-62DC-DCC12759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BABBB-CABB-5853-5AC7-EB1951E2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D9373-C897-6989-6061-C3D1167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6ABD5-F89A-DB39-A182-E4EDD3C5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5C8C2-650A-4E1B-FA74-C52FDD37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6794-C5AA-29A4-00B0-7E698959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3C149-D114-CB19-3910-E133E1DA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8C4A2-F145-DD4A-8482-560534B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C52AD-61A7-4CEB-69F1-F12BD518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1FD67-D8CB-5E41-F319-C942A231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443FA4-A2BE-053D-0322-B700FC965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7EE5A2-F1D7-C9BE-0149-6BB2BB651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F2D84-5F92-BCB9-D115-FC671B51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A9F14-468C-2F67-303E-E0DDC88F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7F44-DAAD-80D8-6596-FDCB6E4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6CCF-EB1E-2FD6-9CC7-25588C52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F7E88-ACB5-CC80-1812-828B6BD6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47299-194A-3595-A232-21BFA4ED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69E27-63D5-200D-D567-1F724E60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135FB-7FA0-C988-37CD-E456A16E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5A63-8019-18BA-DD96-8F939EA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8E68C-02FC-57A4-4C33-7564DADE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41DA6-2600-13AF-F4F9-1C7F9B8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267A0-37FB-F9D3-F5A1-EC3C4E6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E8BA8-9579-7B9C-B5DF-8F06EFBB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A85E3-0FEE-6C76-66FB-D014A8CF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6720C-A2E3-0444-EC83-AF5FEA94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C78446-0AD2-E83C-41E1-07FC670D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7340CC-F8FA-7896-F029-5F74A567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9AE40-6AAF-52B2-6B1A-9E27032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80672-0D5C-177B-FAD5-7A80334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7972E-4257-5AD0-5D70-9000C11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54BA2-0785-D104-546E-A43DC68D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F06673-98F7-1602-5EDE-082A7296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B3C55A-7979-D25C-3293-D22AF97F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D6F26-9F81-7B3E-AE33-242187E95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279F81-765D-DEF2-E0D8-7B21FB8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7D822-2DE6-D3E9-8C06-3CBBB059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17F500-D452-08D2-4366-7F9CF2FF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6DDC1-9549-1572-EB63-43AE2F51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F12ABD-4C8B-F9DC-AE02-930B9A38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A91AE1-500D-D6A2-05BF-BEE1F36A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F609F0-2A64-DB83-E1F3-C1357DC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6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E72904-1FDB-9A75-2303-4F5F784E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2ED24-2D1A-5B11-8254-6381DE5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EF6EAB-F4B1-3010-606F-6D1C3370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47AAB-3559-A267-022B-17BFA5D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75A7F-F456-9E6B-9A8D-E4428C5F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CF0F7-0E1E-961A-3224-FA93E5E6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630039-7842-C5DD-05BD-70106CFE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AFCAC-E132-32A1-5170-DD46781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202F52-6C66-EB51-D3EF-CD51122F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1BB6-A397-4DF6-3C2D-8CAA5837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9F0F01-318E-7802-D8DC-79D7C22E2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33DFE0-E355-580B-485A-71446FE0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D3123-BDF8-F174-6E2A-F17F8479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C54C56-146A-8D8C-A17E-76EAB78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695B80-FDD7-90D4-2895-4045362B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950CFC-8959-42BA-07D2-8E5A8AC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7CDAD-6268-0E91-CF46-E10C086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CCB35-C33C-500E-CB0C-DA5EE9DF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305C-BA07-41CA-AB4B-8A21C1FAF67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B0265-C788-77E6-E12B-C5338B95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F2903-61F7-29A9-32BD-66DB195D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10EA-EE49-4ACC-A5A1-4FFCB9B73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4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D103-38CA-8120-4AEB-013D12889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Evolução do Projeto de Prospecção – Novos Avanços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5AF5-B039-F4F1-1115-049F9259E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Apresentação para Paulo – 20/02</a:t>
            </a:r>
          </a:p>
        </p:txBody>
      </p:sp>
      <p:pic>
        <p:nvPicPr>
          <p:cNvPr id="1026" name="Picture 2" descr="Email Icon Vetores, Ícones e Planos de Fundo para Baixar Grátis">
            <a:extLst>
              <a:ext uri="{FF2B5EF4-FFF2-40B4-BE49-F238E27FC236}">
                <a16:creationId xmlns:a16="http://schemas.microsoft.com/office/drawing/2014/main" id="{68AA4D48-12E3-7FC1-50F7-27675430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7720"/>
            <a:ext cx="224028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89E8EE-0924-7899-4D21-F088219E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4968240"/>
            <a:ext cx="1497330" cy="14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4794-4E69-83BB-3EC5-1384219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Controle de Versão &amp; Organização no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C59BC-7C2F-AD52-6904-73F582B0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Todo o código do projeto está </a:t>
            </a:r>
            <a:r>
              <a:rPr lang="pt-BR" b="1" dirty="0" err="1"/>
              <a:t>versionado</a:t>
            </a:r>
            <a:r>
              <a:rPr lang="pt-BR" b="1" dirty="0"/>
              <a:t> no </a:t>
            </a:r>
            <a:r>
              <a:rPr lang="pt-BR" b="1" dirty="0" err="1"/>
              <a:t>Git</a:t>
            </a:r>
            <a:r>
              <a:rPr lang="pt-BR" dirty="0"/>
              <a:t>, garantindo segurança e rastreabilidade.</a:t>
            </a:r>
          </a:p>
          <a:p>
            <a:r>
              <a:rPr lang="pt-BR" b="1" dirty="0"/>
              <a:t>Facilidade de manutenção e colaboração</a:t>
            </a:r>
            <a:r>
              <a:rPr lang="pt-BR" dirty="0"/>
              <a:t> caso novas melhorias sejam implementadas.</a:t>
            </a:r>
          </a:p>
          <a:p>
            <a:r>
              <a:rPr lang="pt-BR" dirty="0"/>
              <a:t>Possibilidade de </a:t>
            </a:r>
            <a:r>
              <a:rPr lang="pt-BR" b="1" dirty="0"/>
              <a:t>reverter mudanças</a:t>
            </a:r>
            <a:r>
              <a:rPr lang="pt-BR" dirty="0"/>
              <a:t>, acompanhar histórico e realizar melhorias futuras.</a:t>
            </a:r>
          </a:p>
        </p:txBody>
      </p:sp>
      <p:pic>
        <p:nvPicPr>
          <p:cNvPr id="5122" name="Picture 2" descr="Ícones, Logotipos, Símbolos de Git – Baixe gratuitamente em PNG, SVG">
            <a:extLst>
              <a:ext uri="{FF2B5EF4-FFF2-40B4-BE49-F238E27FC236}">
                <a16:creationId xmlns:a16="http://schemas.microsoft.com/office/drawing/2014/main" id="{4FE87411-99F5-62B8-676B-8FAC79C8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640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9871-64F9-3E2C-56AC-D1B3EBB5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3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📌 </a:t>
            </a:r>
            <a:r>
              <a:rPr lang="pt-BR" b="1" dirty="0"/>
              <a:t>Estrutura do Repositório: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364D0-AE7B-57A7-A7A0-4AEFB472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📂 </a:t>
            </a:r>
            <a:r>
              <a:rPr lang="pt-BR" b="1" dirty="0"/>
              <a:t>/scripts</a:t>
            </a:r>
            <a:r>
              <a:rPr lang="pt-BR" dirty="0"/>
              <a:t> → Scripts Python para envio de e-mails</a:t>
            </a:r>
            <a:br>
              <a:rPr lang="pt-BR" dirty="0"/>
            </a:br>
            <a:r>
              <a:rPr lang="pt-BR" dirty="0"/>
              <a:t>📂 </a:t>
            </a:r>
            <a:r>
              <a:rPr lang="pt-BR" b="1" dirty="0"/>
              <a:t>/</a:t>
            </a:r>
            <a:r>
              <a:rPr lang="pt-BR" b="1" dirty="0" err="1"/>
              <a:t>templates</a:t>
            </a:r>
            <a:r>
              <a:rPr lang="pt-BR" dirty="0"/>
              <a:t> → Modelos personalizados de e-mails por segmento</a:t>
            </a:r>
            <a:br>
              <a:rPr lang="pt-BR" dirty="0"/>
            </a:br>
            <a:r>
              <a:rPr lang="pt-BR" dirty="0"/>
              <a:t>📂 </a:t>
            </a:r>
            <a:r>
              <a:rPr lang="pt-BR" b="1" dirty="0"/>
              <a:t>/</a:t>
            </a:r>
            <a:r>
              <a:rPr lang="pt-BR" b="1" dirty="0" err="1"/>
              <a:t>aws_lambda</a:t>
            </a:r>
            <a:r>
              <a:rPr lang="pt-BR" dirty="0"/>
              <a:t> → Código da função Lambda para rastreamento de leitura</a:t>
            </a:r>
            <a:br>
              <a:rPr lang="pt-BR" dirty="0"/>
            </a:br>
            <a:r>
              <a:rPr lang="pt-BR" dirty="0"/>
              <a:t>📂 </a:t>
            </a:r>
            <a:r>
              <a:rPr lang="pt-BR" b="1" dirty="0"/>
              <a:t>/</a:t>
            </a:r>
            <a:r>
              <a:rPr lang="pt-BR" b="1" dirty="0" err="1"/>
              <a:t>docs</a:t>
            </a:r>
            <a:r>
              <a:rPr lang="pt-BR" dirty="0"/>
              <a:t> → Documentação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79EC6A-F084-DB17-9654-78CD9E95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7" y="3429000"/>
            <a:ext cx="7492965" cy="31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45EC-2548-A110-CFCD-12C8880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Impacto das Melhorias no Processo de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BAD3F-E445-11B9-BB10-E90628E3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✔ E-mails mais </a:t>
            </a:r>
            <a:r>
              <a:rPr lang="pt-BR" b="1" dirty="0"/>
              <a:t>assertivos e relevantes</a:t>
            </a:r>
            <a:r>
              <a:rPr lang="pt-BR" dirty="0"/>
              <a:t>, aumentando chances de resposta</a:t>
            </a:r>
          </a:p>
          <a:p>
            <a:r>
              <a:rPr lang="pt-BR" dirty="0"/>
              <a:t>✔ </a:t>
            </a:r>
            <a:r>
              <a:rPr lang="pt-BR" b="1" dirty="0"/>
              <a:t>Monitoramento de engajamento</a:t>
            </a:r>
            <a:r>
              <a:rPr lang="pt-BR" dirty="0"/>
              <a:t>, facilitando follow-ups estratégicos</a:t>
            </a:r>
          </a:p>
          <a:p>
            <a:r>
              <a:rPr lang="pt-BR" dirty="0"/>
              <a:t>✔ </a:t>
            </a:r>
            <a:r>
              <a:rPr lang="pt-BR" b="1" dirty="0"/>
              <a:t>Organização mais clara por segmento</a:t>
            </a:r>
            <a:r>
              <a:rPr lang="pt-BR" dirty="0"/>
              <a:t>, evitando abordagens genéricas</a:t>
            </a:r>
          </a:p>
          <a:p>
            <a:r>
              <a:rPr lang="pt-BR" dirty="0"/>
              <a:t>✔ </a:t>
            </a:r>
            <a:r>
              <a:rPr lang="pt-BR" b="1" dirty="0"/>
              <a:t>Acompanhamento automatizado</a:t>
            </a:r>
            <a:r>
              <a:rPr lang="pt-BR" dirty="0"/>
              <a:t>, economizando tempo</a:t>
            </a:r>
          </a:p>
        </p:txBody>
      </p:sp>
      <p:pic>
        <p:nvPicPr>
          <p:cNvPr id="4098" name="Picture 2" descr="Crescimento ícone PNG , Clipart De Crescimento, ícones De Crescimento,  Crescimento Imagem PNG e Vetor Para Download Gratuito">
            <a:extLst>
              <a:ext uri="{FF2B5EF4-FFF2-40B4-BE49-F238E27FC236}">
                <a16:creationId xmlns:a16="http://schemas.microsoft.com/office/drawing/2014/main" id="{2A97C608-6A0E-3027-D4A8-B6110F5C6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65224"/>
            <a:ext cx="1527651" cy="15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conomizar tempo - ícones de mãos e gestos grátis">
            <a:extLst>
              <a:ext uri="{FF2B5EF4-FFF2-40B4-BE49-F238E27FC236}">
                <a16:creationId xmlns:a16="http://schemas.microsoft.com/office/drawing/2014/main" id="{3D5014CC-3D91-92A2-4FAA-C3CA7F74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60" y="4801235"/>
            <a:ext cx="169164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E703-BF45-EF35-9F98-E6E741DD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Próximos Passos</a:t>
            </a:r>
            <a:br>
              <a:rPr lang="pt-BR" b="1" dirty="0"/>
            </a:br>
            <a:r>
              <a:rPr lang="pt-BR" dirty="0"/>
              <a:t>O Que Vem a Seguir?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45BA0-F76D-B6E1-3A0A-9B6AD2A0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🔜 </a:t>
            </a:r>
            <a:r>
              <a:rPr lang="pt-BR" b="1" dirty="0"/>
              <a:t>Analisar os primeiros resultados</a:t>
            </a:r>
            <a:r>
              <a:rPr lang="pt-BR" dirty="0"/>
              <a:t> e ajustar os </a:t>
            </a:r>
            <a:r>
              <a:rPr lang="pt-BR" dirty="0" err="1"/>
              <a:t>templates</a:t>
            </a:r>
            <a:r>
              <a:rPr lang="pt-BR" dirty="0"/>
              <a:t> conforme necessário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🔜 </a:t>
            </a:r>
            <a:r>
              <a:rPr lang="pt-BR" b="1" dirty="0"/>
              <a:t>Explorar melhorias no BI</a:t>
            </a:r>
            <a:r>
              <a:rPr lang="pt-BR" dirty="0"/>
              <a:t>, transformando dados da planilha em dashboards interativos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🔜 </a:t>
            </a:r>
            <a:r>
              <a:rPr lang="pt-BR" b="1" dirty="0"/>
              <a:t>Testar novas estratégias de abordagem</a:t>
            </a:r>
            <a:r>
              <a:rPr lang="pt-BR" dirty="0"/>
              <a:t> com base no sistema de leitura</a:t>
            </a:r>
          </a:p>
        </p:txBody>
      </p:sp>
    </p:spTree>
    <p:extLst>
      <p:ext uri="{BB962C8B-B14F-4D97-AF65-F5344CB8AC3E}">
        <p14:creationId xmlns:p14="http://schemas.microsoft.com/office/powerpoint/2010/main" val="413349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EF30-99A1-F09B-045C-5B6FDA09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 e Agradecimento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EB18F-72F6-811E-5E2F-2823C305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essas melhorias, o projeto está cada vez mais eficiente e estratégico!</a:t>
            </a:r>
          </a:p>
          <a:p>
            <a:r>
              <a:rPr lang="pt-BR" dirty="0"/>
              <a:t>Agora conseguimos segmentar melhor, personalizar ofertas e monitorar o engajamento dos clientes</a:t>
            </a:r>
          </a:p>
          <a:p>
            <a:r>
              <a:rPr lang="pt-BR" dirty="0"/>
              <a:t>Sugestões e feedbacks são bem-vindos</a:t>
            </a:r>
          </a:p>
        </p:txBody>
      </p:sp>
      <p:pic>
        <p:nvPicPr>
          <p:cNvPr id="6146" name="Picture 2" descr="Inovação - ícones de tecnologia grátis">
            <a:extLst>
              <a:ext uri="{FF2B5EF4-FFF2-40B4-BE49-F238E27FC236}">
                <a16:creationId xmlns:a16="http://schemas.microsoft.com/office/drawing/2014/main" id="{23393519-7E3E-D8C5-59E6-91F64FBB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0" y="4460240"/>
            <a:ext cx="185166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CD9F-3796-FA97-8AE5-481AF513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Principais Melhorias Desde a Última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5B3FE-A435-AC8E-0D55-9500B9E2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📌 </a:t>
            </a:r>
            <a:r>
              <a:rPr lang="pt-BR" b="1" dirty="0"/>
              <a:t>Criação de </a:t>
            </a:r>
            <a:r>
              <a:rPr lang="pt-BR" b="1" dirty="0" err="1"/>
              <a:t>templates</a:t>
            </a:r>
            <a:r>
              <a:rPr lang="pt-BR" b="1" dirty="0"/>
              <a:t> personalizados para cada segmento</a:t>
            </a:r>
          </a:p>
          <a:p>
            <a:r>
              <a:rPr lang="pt-BR" dirty="0"/>
              <a:t>📌 </a:t>
            </a:r>
            <a:r>
              <a:rPr lang="pt-BR" b="1" dirty="0"/>
              <a:t>Automação ainda mais precisa</a:t>
            </a:r>
            <a:r>
              <a:rPr lang="pt-BR" dirty="0"/>
              <a:t>, oferecendo produtos específicos para cada setor</a:t>
            </a:r>
            <a:endParaRPr lang="pt-BR" b="1" dirty="0"/>
          </a:p>
          <a:p>
            <a:r>
              <a:rPr lang="pt-BR" dirty="0"/>
              <a:t>📌 </a:t>
            </a:r>
            <a:r>
              <a:rPr lang="pt-BR" b="1" dirty="0"/>
              <a:t>Implementação de um sistema de confirmação de leitura</a:t>
            </a:r>
            <a:r>
              <a:rPr lang="pt-BR" dirty="0"/>
              <a:t> via pixel invisível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BEDFA0-D5BD-155F-56F0-39B3D2BA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4585970"/>
            <a:ext cx="1725930" cy="17259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8CB481-920D-2729-5D16-907D090D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70" y="4585970"/>
            <a:ext cx="1725930" cy="17259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83FD6F-DFE4-29CD-3633-3C07D0A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80" y="4585970"/>
            <a:ext cx="1725930" cy="17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13053-B7D8-B4E6-7899-0B204002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u="sng" dirty="0" err="1"/>
              <a:t>Templates</a:t>
            </a:r>
            <a:r>
              <a:rPr lang="pt-BR" b="1" u="sng" dirty="0"/>
              <a:t> Personalizados por Setor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EF9F3-2B3B-12C1-5421-811A2E4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47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projeto agora atende </a:t>
            </a:r>
            <a:r>
              <a:rPr lang="pt-BR" b="1" dirty="0"/>
              <a:t>20 segmentos diferentes</a:t>
            </a:r>
            <a:r>
              <a:rPr lang="pt-BR" dirty="0"/>
              <a:t>, com um </a:t>
            </a:r>
            <a:r>
              <a:rPr lang="pt-BR" dirty="0" err="1"/>
              <a:t>template</a:t>
            </a:r>
            <a:r>
              <a:rPr lang="pt-BR" dirty="0"/>
              <a:t> de e-mail específico para cada um.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24CAB45-AC33-34DE-D791-15C31B42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695473"/>
            <a:ext cx="10574226" cy="73352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368B129-2BCF-EBF5-86DC-45FB5A35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969"/>
            <a:ext cx="4715533" cy="126700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F7E26B9-35F5-4BDD-75D6-E4627A3BB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0" y="4465259"/>
            <a:ext cx="480127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61BB-F8FA-F97D-8C3C-68F73A5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de Email para segmento de Saúde: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0F720A-3DC1-9A0D-38E4-FE1B20FE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" y="1690688"/>
            <a:ext cx="11992263" cy="45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3102-C5BE-8DF0-CBE0-8E993156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📌 </a:t>
            </a:r>
            <a:r>
              <a:rPr lang="pt-BR" b="1" dirty="0"/>
              <a:t>Lista de Segmentos: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90EB7-F183-501F-E9BE-008061DA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4659630" cy="51898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✅ Saúde</a:t>
            </a:r>
            <a:br>
              <a:rPr lang="pt-BR" dirty="0"/>
            </a:br>
            <a:r>
              <a:rPr lang="pt-BR" dirty="0"/>
              <a:t>✅ Educação</a:t>
            </a:r>
            <a:br>
              <a:rPr lang="pt-BR" dirty="0"/>
            </a:br>
            <a:r>
              <a:rPr lang="pt-BR" dirty="0"/>
              <a:t>✅ Logística</a:t>
            </a:r>
            <a:br>
              <a:rPr lang="pt-BR" dirty="0"/>
            </a:br>
            <a:r>
              <a:rPr lang="pt-BR" dirty="0"/>
              <a:t>✅ TI</a:t>
            </a:r>
            <a:br>
              <a:rPr lang="pt-BR" dirty="0"/>
            </a:br>
            <a:r>
              <a:rPr lang="pt-BR" dirty="0"/>
              <a:t>✅ Indústria</a:t>
            </a:r>
            <a:br>
              <a:rPr lang="pt-BR" dirty="0"/>
            </a:br>
            <a:r>
              <a:rPr lang="pt-BR" dirty="0"/>
              <a:t>✅ Comércio Varejista</a:t>
            </a:r>
            <a:br>
              <a:rPr lang="pt-BR" dirty="0"/>
            </a:br>
            <a:r>
              <a:rPr lang="pt-BR" dirty="0"/>
              <a:t>✅ Restaurante</a:t>
            </a:r>
            <a:br>
              <a:rPr lang="pt-BR" dirty="0"/>
            </a:br>
            <a:r>
              <a:rPr lang="pt-BR" dirty="0"/>
              <a:t>✅ Serviços</a:t>
            </a:r>
            <a:br>
              <a:rPr lang="pt-BR" dirty="0"/>
            </a:br>
            <a:r>
              <a:rPr lang="pt-BR" dirty="0"/>
              <a:t>✅ Concessionária</a:t>
            </a:r>
            <a:br>
              <a:rPr lang="pt-BR" dirty="0"/>
            </a:br>
            <a:r>
              <a:rPr lang="pt-BR" dirty="0"/>
              <a:t>✅ Banco</a:t>
            </a:r>
            <a:br>
              <a:rPr lang="pt-BR" dirty="0"/>
            </a:br>
            <a:r>
              <a:rPr lang="pt-BR" dirty="0"/>
              <a:t>✅ Gráfica</a:t>
            </a:r>
            <a:br>
              <a:rPr lang="pt-BR" dirty="0"/>
            </a:br>
            <a:r>
              <a:rPr lang="pt-BR" dirty="0"/>
              <a:t>✅ Estacionamento</a:t>
            </a:r>
            <a:br>
              <a:rPr lang="pt-BR" dirty="0"/>
            </a:br>
            <a:r>
              <a:rPr lang="pt-BR" dirty="0"/>
              <a:t>✅ Segurança</a:t>
            </a:r>
            <a:br>
              <a:rPr lang="pt-BR" dirty="0"/>
            </a:br>
            <a:r>
              <a:rPr lang="pt-BR" dirty="0"/>
              <a:t>✅ Energia</a:t>
            </a:r>
            <a:br>
              <a:rPr lang="pt-BR" dirty="0"/>
            </a:br>
            <a:r>
              <a:rPr lang="pt-BR" dirty="0"/>
              <a:t>✅ Eventos</a:t>
            </a:r>
            <a:br>
              <a:rPr lang="pt-BR" dirty="0"/>
            </a:br>
            <a:r>
              <a:rPr lang="pt-BR" dirty="0"/>
              <a:t>✅ Hotelaria</a:t>
            </a:r>
            <a:br>
              <a:rPr lang="pt-BR" dirty="0"/>
            </a:br>
            <a:r>
              <a:rPr lang="pt-BR" dirty="0"/>
              <a:t>✅ Farmacêutica</a:t>
            </a:r>
            <a:br>
              <a:rPr lang="pt-BR" dirty="0"/>
            </a:br>
            <a:r>
              <a:rPr lang="pt-BR" dirty="0"/>
              <a:t>✅ Automotivo</a:t>
            </a:r>
            <a:br>
              <a:rPr lang="pt-BR" dirty="0"/>
            </a:br>
            <a:r>
              <a:rPr lang="pt-BR" dirty="0"/>
              <a:t>✅ Imobiliário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4BA748-55AA-8729-7EAA-6AB92CA1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2617153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A8269-D535-DE13-7313-6F5D3F7D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Novo Sistema de Rastreamento de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47159-6743-55A4-0E31-CBB551C6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Agora, </a:t>
            </a:r>
            <a:r>
              <a:rPr lang="pt-BR" b="1" dirty="0"/>
              <a:t>sabemos quando um cliente abriu o e-mail</a:t>
            </a:r>
          </a:p>
          <a:p>
            <a:r>
              <a:rPr lang="pt-BR" dirty="0"/>
              <a:t>O sistema insere automaticamente um </a:t>
            </a:r>
            <a:r>
              <a:rPr lang="pt-BR" b="1" dirty="0"/>
              <a:t>pixel invisível</a:t>
            </a:r>
            <a:r>
              <a:rPr lang="pt-BR" dirty="0"/>
              <a:t> (uma imagem de 1x1 pixel).</a:t>
            </a:r>
          </a:p>
          <a:p>
            <a:r>
              <a:rPr lang="pt-BR" dirty="0"/>
              <a:t>Quando o destinatário </a:t>
            </a:r>
            <a:r>
              <a:rPr lang="pt-BR" b="1" dirty="0"/>
              <a:t>abre o e-mail</a:t>
            </a:r>
            <a:r>
              <a:rPr lang="pt-BR" dirty="0"/>
              <a:t>, essa imagem é carregada, e isso aciona uma </a:t>
            </a:r>
            <a:r>
              <a:rPr lang="pt-BR" b="1" dirty="0"/>
              <a:t>função Lambda na AWS</a:t>
            </a:r>
            <a:r>
              <a:rPr lang="pt-BR" dirty="0"/>
              <a:t>.</a:t>
            </a:r>
          </a:p>
          <a:p>
            <a:r>
              <a:rPr lang="pt-BR" dirty="0"/>
              <a:t>A função </a:t>
            </a:r>
            <a:r>
              <a:rPr lang="pt-BR" b="1" dirty="0"/>
              <a:t>registra a leitura</a:t>
            </a:r>
            <a:r>
              <a:rPr lang="pt-BR" dirty="0"/>
              <a:t> e salva os dados para análise.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1C7803-F9B7-50D7-56F5-1DCB53F9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3470"/>
            <a:ext cx="1718310" cy="17183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0095D9-310C-B454-B889-CF49EF7A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490" y="4903470"/>
            <a:ext cx="1718310" cy="1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6363-9D6D-85CA-5DA8-1246095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📌 </a:t>
            </a:r>
            <a:r>
              <a:rPr lang="pt-BR" b="1" dirty="0"/>
              <a:t>Como Funciona na Prática: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EAB80-1FBD-C95A-6789-D2FDC5CA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1️⃣ O e-mail enviado contém um </a:t>
            </a:r>
            <a:r>
              <a:rPr lang="pt-BR" b="1" dirty="0"/>
              <a:t>link para a imagem do pixel</a:t>
            </a:r>
            <a:r>
              <a:rPr lang="pt-BR" dirty="0"/>
              <a:t>, hospedada em um </a:t>
            </a:r>
            <a:r>
              <a:rPr lang="pt-BR" dirty="0" err="1"/>
              <a:t>bucket</a:t>
            </a:r>
            <a:r>
              <a:rPr lang="pt-BR" dirty="0"/>
              <a:t> do </a:t>
            </a:r>
            <a:r>
              <a:rPr lang="pt-BR" b="1" dirty="0" err="1"/>
              <a:t>Amazon</a:t>
            </a:r>
            <a:r>
              <a:rPr lang="pt-BR" b="1" dirty="0"/>
              <a:t> S3</a:t>
            </a:r>
            <a:r>
              <a:rPr lang="pt-BR" dirty="0"/>
              <a:t>.</a:t>
            </a:r>
          </a:p>
          <a:p>
            <a:br>
              <a:rPr lang="pt-BR" dirty="0"/>
            </a:br>
            <a:r>
              <a:rPr lang="pt-BR" dirty="0"/>
              <a:t>2️⃣ Quando o e-mail é aberto, a imagem faz uma </a:t>
            </a:r>
            <a:r>
              <a:rPr lang="pt-BR" b="1" dirty="0"/>
              <a:t>requisição para uma API</a:t>
            </a:r>
            <a:r>
              <a:rPr lang="pt-BR" dirty="0"/>
              <a:t> que dispara uma </a:t>
            </a:r>
            <a:r>
              <a:rPr lang="pt-BR" b="1" dirty="0"/>
              <a:t>função Lambda</a:t>
            </a:r>
            <a:r>
              <a:rPr lang="pt-BR" dirty="0"/>
              <a:t>.</a:t>
            </a:r>
          </a:p>
          <a:p>
            <a:br>
              <a:rPr lang="pt-BR" dirty="0"/>
            </a:br>
            <a:r>
              <a:rPr lang="pt-BR" dirty="0"/>
              <a:t>3️⃣ A função Lambda </a:t>
            </a:r>
            <a:r>
              <a:rPr lang="pt-BR" b="1" dirty="0"/>
              <a:t>registra a leitura</a:t>
            </a:r>
            <a:r>
              <a:rPr lang="pt-BR" dirty="0"/>
              <a:t> e armazena os dados em um </a:t>
            </a:r>
            <a:r>
              <a:rPr lang="pt-BR" b="1" dirty="0"/>
              <a:t>banco de dados</a:t>
            </a:r>
            <a:r>
              <a:rPr lang="pt-BR" dirty="0"/>
              <a:t> ou log.</a:t>
            </a:r>
          </a:p>
          <a:p>
            <a:br>
              <a:rPr lang="pt-BR" dirty="0"/>
            </a:br>
            <a:r>
              <a:rPr lang="pt-BR" dirty="0"/>
              <a:t>4️⃣ Podemos então </a:t>
            </a:r>
            <a:r>
              <a:rPr lang="pt-BR" b="1" dirty="0"/>
              <a:t>analisar quem abriu o e-mail</a:t>
            </a:r>
            <a:r>
              <a:rPr lang="pt-BR" dirty="0"/>
              <a:t> e ajustar as estratégias de follow-up.</a:t>
            </a:r>
          </a:p>
        </p:txBody>
      </p:sp>
    </p:spTree>
    <p:extLst>
      <p:ext uri="{BB962C8B-B14F-4D97-AF65-F5344CB8AC3E}">
        <p14:creationId xmlns:p14="http://schemas.microsoft.com/office/powerpoint/2010/main" val="3254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4BA38-14EB-3E82-0EDC-B73B985D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1257300"/>
          </a:xfrm>
        </p:spPr>
        <p:txBody>
          <a:bodyPr/>
          <a:lstStyle/>
          <a:p>
            <a:pPr marL="0" indent="0" algn="ctr">
              <a:buNone/>
            </a:pPr>
            <a:br>
              <a:rPr lang="pt-BR" dirty="0"/>
            </a:br>
            <a:r>
              <a:rPr lang="pt-BR" dirty="0"/>
              <a:t>✉️ E-mail enviado → 🖼️ Pixel carregado → 🚀 AWS Lambda acionado → 📊 Registro de leitura salvo.</a:t>
            </a:r>
          </a:p>
        </p:txBody>
      </p:sp>
      <p:pic>
        <p:nvPicPr>
          <p:cNvPr id="3074" name="Picture 2" descr="Ícone colorido Amazon Web Services em PNG, SVG">
            <a:extLst>
              <a:ext uri="{FF2B5EF4-FFF2-40B4-BE49-F238E27FC236}">
                <a16:creationId xmlns:a16="http://schemas.microsoft.com/office/drawing/2014/main" id="{16FF06C5-FF0A-800A-0AAA-7AF5E05A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5" y="3023235"/>
            <a:ext cx="2106930" cy="210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1732DE-805D-BBFD-DA7A-6F60B5448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7301"/>
            <a:ext cx="8401050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1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F9BB8-F53C-F095-E74E-81BB54F6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EXEMPLO DE LOGS DE ABERTURA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BEC0E-4C4A-6085-447B-FAA4E2D5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1776056"/>
            <a:ext cx="9825990" cy="44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8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Evolução do Projeto de Prospecção – Novos Avanços</vt:lpstr>
      <vt:lpstr>Principais Melhorias Desde a Última Apresentação</vt:lpstr>
      <vt:lpstr>Templates Personalizados por Setor</vt:lpstr>
      <vt:lpstr>Exemplo de Email para segmento de Saúde: </vt:lpstr>
      <vt:lpstr>📌 Lista de Segmentos:</vt:lpstr>
      <vt:lpstr>Novo Sistema de Rastreamento de Leitura</vt:lpstr>
      <vt:lpstr>📌 Como Funciona na Prática:</vt:lpstr>
      <vt:lpstr>Apresentação do PowerPoint</vt:lpstr>
      <vt:lpstr>EXEMPLO DE LOGS DE ABERTURA</vt:lpstr>
      <vt:lpstr>Controle de Versão &amp; Organização no Git</vt:lpstr>
      <vt:lpstr>📌 Estrutura do Repositório:</vt:lpstr>
      <vt:lpstr>Impacto das Melhorias no Processo de Vendas</vt:lpstr>
      <vt:lpstr>Próximos Passos O Que Vem a Seguir?</vt:lpstr>
      <vt:lpstr>Conclusão e Agradecimento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Pedro Reale Barbosa</dc:creator>
  <cp:lastModifiedBy>Antonio Pedro Reale Barbosa</cp:lastModifiedBy>
  <cp:revision>1</cp:revision>
  <dcterms:created xsi:type="dcterms:W3CDTF">2025-02-20T19:41:52Z</dcterms:created>
  <dcterms:modified xsi:type="dcterms:W3CDTF">2025-02-20T19:42:34Z</dcterms:modified>
</cp:coreProperties>
</file>