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handoutMasterIdLst>
    <p:handoutMasterId r:id="rId5"/>
  </p:handout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5BF4C-8734-4AD3-B010-E993D60DBB9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72F08-479C-4907-81C3-5B5F06E23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0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0A5F-AF3A-4F6C-A761-BDF43E752889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E7EA7C-79D1-4184-A321-F7CE97509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2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7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7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1303867"/>
          </a:xfrm>
        </p:spPr>
        <p:txBody>
          <a:bodyPr anchor="ctr">
            <a:normAutofit/>
          </a:bodyPr>
          <a:lstStyle>
            <a:lvl1pPr algn="ctr">
              <a:defRPr sz="2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243667"/>
            <a:ext cx="8915399" cy="3666243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1AC-E051-45B3-A9B8-5BFC8323D38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D7036-7937-4ED7-AB13-995C5D6077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4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565F-BECB-4B74-91F2-D7E1FC337237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B4C46C-F1F2-4257-852C-0C7590F99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5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5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655" y="528917"/>
            <a:ext cx="8393926" cy="1303867"/>
          </a:xfrm>
        </p:spPr>
        <p:txBody>
          <a:bodyPr/>
          <a:lstStyle/>
          <a:p>
            <a:r>
              <a:rPr lang="zh-CN" altLang="en-US" smtClean="0"/>
              <a:t>系统架构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2243667"/>
            <a:ext cx="8915399" cy="4479862"/>
          </a:xfrm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3065928" y="3998258"/>
            <a:ext cx="1030942" cy="1013013"/>
            <a:chOff x="3433481" y="3505199"/>
            <a:chExt cx="1030942" cy="1013013"/>
          </a:xfrm>
        </p:grpSpPr>
        <p:grpSp>
          <p:nvGrpSpPr>
            <p:cNvPr id="52" name="组合 51"/>
            <p:cNvGrpSpPr/>
            <p:nvPr/>
          </p:nvGrpSpPr>
          <p:grpSpPr>
            <a:xfrm>
              <a:off x="3433481" y="3720352"/>
              <a:ext cx="546848" cy="546848"/>
              <a:chOff x="4043081" y="3254188"/>
              <a:chExt cx="546848" cy="54684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4043081" y="3254188"/>
                <a:ext cx="546848" cy="54684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60567" y="3381476"/>
                <a:ext cx="312822" cy="307398"/>
              </a:xfrm>
              <a:prstGeom prst="rect">
                <a:avLst/>
              </a:prstGeom>
            </p:spPr>
          </p:pic>
        </p:grpSp>
        <p:grpSp>
          <p:nvGrpSpPr>
            <p:cNvPr id="53" name="组合 52"/>
            <p:cNvGrpSpPr/>
            <p:nvPr/>
          </p:nvGrpSpPr>
          <p:grpSpPr>
            <a:xfrm>
              <a:off x="3917575" y="3505199"/>
              <a:ext cx="546848" cy="546848"/>
              <a:chOff x="4043081" y="3254188"/>
              <a:chExt cx="546848" cy="54684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4043081" y="3254188"/>
                <a:ext cx="546848" cy="54684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60567" y="3381476"/>
                <a:ext cx="312822" cy="307398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>
              <a:off x="3872752" y="3971364"/>
              <a:ext cx="546848" cy="546848"/>
              <a:chOff x="4043081" y="3254188"/>
              <a:chExt cx="546848" cy="54684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043081" y="3254188"/>
                <a:ext cx="546848" cy="54684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60567" y="3381476"/>
                <a:ext cx="312822" cy="307398"/>
              </a:xfrm>
              <a:prstGeom prst="rect">
                <a:avLst/>
              </a:prstGeom>
            </p:spPr>
          </p:pic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22677" flipV="1">
              <a:off x="3933168" y="3800278"/>
              <a:ext cx="151546" cy="319257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4930588" y="2622561"/>
            <a:ext cx="1417376" cy="976460"/>
            <a:chOff x="5190564" y="2801855"/>
            <a:chExt cx="1417376" cy="97646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5978" y="2801855"/>
              <a:ext cx="525255" cy="604734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5190564" y="3532094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i="1" smtClean="0"/>
                <a:t>rssi-dispatch(</a:t>
              </a:r>
              <a:r>
                <a:rPr lang="zh-CN" altLang="en-US" sz="1000" i="1" smtClean="0"/>
                <a:t>银座网</a:t>
              </a:r>
              <a:r>
                <a:rPr lang="en-US" altLang="zh-CN" sz="1000" i="1" smtClean="0"/>
                <a:t>)</a:t>
              </a:r>
              <a:endParaRPr lang="zh-CN" altLang="en-US" sz="1000" i="1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90636" y="4182419"/>
            <a:ext cx="1451606" cy="604734"/>
            <a:chOff x="6851366" y="2801855"/>
            <a:chExt cx="1451606" cy="604734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1366" y="2801855"/>
              <a:ext cx="525255" cy="604734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/>
          </p:nvSpPr>
          <p:spPr>
            <a:xfrm>
              <a:off x="7315201" y="2931458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i="1" smtClean="0"/>
                <a:t>Ginkgo(</a:t>
              </a:r>
              <a:r>
                <a:rPr lang="zh-CN" altLang="en-US" sz="1000" i="1" smtClean="0"/>
                <a:t>图聚</a:t>
              </a:r>
              <a:r>
                <a:rPr lang="en-US" altLang="zh-CN" sz="1000" i="1" smtClean="0"/>
                <a:t>)</a:t>
              </a:r>
              <a:endParaRPr lang="zh-CN" altLang="en-US" sz="1000" i="1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08567" y="2622560"/>
            <a:ext cx="1172029" cy="604734"/>
            <a:chOff x="8258825" y="2801855"/>
            <a:chExt cx="1172029" cy="604734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8825" y="2801855"/>
              <a:ext cx="525255" cy="604734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8731624" y="2922494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i="1" smtClean="0"/>
                <a:t>gis(</a:t>
              </a:r>
              <a:r>
                <a:rPr lang="zh-CN" altLang="en-US" sz="1000" i="1" smtClean="0"/>
                <a:t>图聚</a:t>
              </a:r>
              <a:r>
                <a:rPr lang="en-US" altLang="zh-CN" sz="1000" i="1" smtClean="0"/>
                <a:t>)</a:t>
              </a:r>
              <a:endParaRPr lang="zh-CN" altLang="en-US" sz="1000" i="1"/>
            </a:p>
          </p:txBody>
        </p:sp>
      </p:grpSp>
      <p:cxnSp>
        <p:nvCxnSpPr>
          <p:cNvPr id="71" name="直接箭头连接符 70"/>
          <p:cNvCxnSpPr>
            <a:stCxn id="54" idx="7"/>
            <a:endCxn id="60" idx="1"/>
          </p:cNvCxnSpPr>
          <p:nvPr/>
        </p:nvCxnSpPr>
        <p:spPr>
          <a:xfrm flipV="1">
            <a:off x="4016786" y="2924928"/>
            <a:ext cx="1149216" cy="115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0" idx="3"/>
            <a:endCxn id="65" idx="1"/>
          </p:cNvCxnSpPr>
          <p:nvPr/>
        </p:nvCxnSpPr>
        <p:spPr>
          <a:xfrm flipV="1">
            <a:off x="5691257" y="2924927"/>
            <a:ext cx="1617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2"/>
            <a:endCxn id="63" idx="0"/>
          </p:cNvCxnSpPr>
          <p:nvPr/>
        </p:nvCxnSpPr>
        <p:spPr>
          <a:xfrm flipH="1">
            <a:off x="7553264" y="3227294"/>
            <a:ext cx="17931" cy="95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5979460" y="5401616"/>
            <a:ext cx="1585690" cy="913707"/>
            <a:chOff x="7835152" y="2801855"/>
            <a:chExt cx="1585690" cy="913707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8825" y="2801855"/>
              <a:ext cx="525255" cy="604734"/>
            </a:xfrm>
            <a:prstGeom prst="rect">
              <a:avLst/>
            </a:prstGeom>
          </p:spPr>
        </p:pic>
        <p:sp>
          <p:nvSpPr>
            <p:cNvPr id="78" name="文本框 77"/>
            <p:cNvSpPr txBox="1"/>
            <p:nvPr/>
          </p:nvSpPr>
          <p:spPr>
            <a:xfrm>
              <a:off x="7835152" y="3469341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i="1" smtClean="0"/>
                <a:t>本地</a:t>
              </a:r>
              <a:r>
                <a:rPr lang="en-US" altLang="zh-CN" sz="1000" i="1" smtClean="0"/>
                <a:t>Mongodb</a:t>
              </a:r>
              <a:r>
                <a:rPr lang="zh-CN" altLang="en-US" sz="1000" i="1" smtClean="0"/>
                <a:t>集群</a:t>
              </a:r>
              <a:r>
                <a:rPr lang="en-US" altLang="zh-CN" sz="1000" i="1" smtClean="0"/>
                <a:t>(</a:t>
              </a:r>
              <a:r>
                <a:rPr lang="zh-CN" altLang="en-US" sz="1000" i="1"/>
                <a:t>银座</a:t>
              </a:r>
              <a:r>
                <a:rPr lang="en-US" altLang="zh-CN" sz="1000" i="1" smtClean="0"/>
                <a:t>)</a:t>
              </a:r>
              <a:endParaRPr lang="zh-CN" altLang="en-US" sz="1000" i="1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032378" y="5428514"/>
            <a:ext cx="1394934" cy="913707"/>
            <a:chOff x="7835152" y="2801855"/>
            <a:chExt cx="1394934" cy="913707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8825" y="2801855"/>
              <a:ext cx="525255" cy="604734"/>
            </a:xfrm>
            <a:prstGeom prst="rect">
              <a:avLst/>
            </a:prstGeom>
          </p:spPr>
        </p:pic>
        <p:sp>
          <p:nvSpPr>
            <p:cNvPr id="81" name="文本框 80"/>
            <p:cNvSpPr txBox="1"/>
            <p:nvPr/>
          </p:nvSpPr>
          <p:spPr>
            <a:xfrm>
              <a:off x="7835152" y="3469341"/>
              <a:ext cx="1394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i="1"/>
                <a:t>云端</a:t>
              </a:r>
              <a:r>
                <a:rPr lang="en-US" altLang="zh-CN" sz="1000" i="1" smtClean="0"/>
                <a:t>BI</a:t>
              </a:r>
              <a:r>
                <a:rPr lang="zh-CN" altLang="en-US" sz="1000" i="1" smtClean="0"/>
                <a:t>分析引擎</a:t>
              </a:r>
              <a:r>
                <a:rPr lang="en-US" altLang="zh-CN" sz="1000" i="1" smtClean="0"/>
                <a:t>(</a:t>
              </a:r>
              <a:r>
                <a:rPr lang="zh-CN" altLang="en-US" sz="1000" i="1"/>
                <a:t>图聚</a:t>
              </a:r>
              <a:r>
                <a:rPr lang="en-US" altLang="zh-CN" sz="1000" i="1" smtClean="0"/>
                <a:t>)</a:t>
              </a:r>
              <a:endParaRPr lang="zh-CN" altLang="en-US" sz="1000" i="1"/>
            </a:p>
          </p:txBody>
        </p:sp>
      </p:grpSp>
      <p:cxnSp>
        <p:nvCxnSpPr>
          <p:cNvPr id="83" name="直接箭头连接符 82"/>
          <p:cNvCxnSpPr>
            <a:stCxn id="63" idx="2"/>
            <a:endCxn id="80" idx="0"/>
          </p:cNvCxnSpPr>
          <p:nvPr/>
        </p:nvCxnSpPr>
        <p:spPr>
          <a:xfrm>
            <a:off x="7553264" y="4787153"/>
            <a:ext cx="1165415" cy="64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7" idx="0"/>
          </p:cNvCxnSpPr>
          <p:nvPr/>
        </p:nvCxnSpPr>
        <p:spPr>
          <a:xfrm flipH="1">
            <a:off x="6665761" y="4778188"/>
            <a:ext cx="730121" cy="62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4572002" y="5401616"/>
            <a:ext cx="1394934" cy="913707"/>
            <a:chOff x="7835152" y="2801855"/>
            <a:chExt cx="1394934" cy="913707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8825" y="2801855"/>
              <a:ext cx="525255" cy="604734"/>
            </a:xfrm>
            <a:prstGeom prst="rect">
              <a:avLst/>
            </a:prstGeom>
          </p:spPr>
        </p:pic>
        <p:sp>
          <p:nvSpPr>
            <p:cNvPr id="94" name="文本框 93"/>
            <p:cNvSpPr txBox="1"/>
            <p:nvPr/>
          </p:nvSpPr>
          <p:spPr>
            <a:xfrm>
              <a:off x="7835152" y="3469341"/>
              <a:ext cx="1394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i="1" smtClean="0"/>
                <a:t>本地</a:t>
              </a:r>
              <a:r>
                <a:rPr lang="en-US" altLang="zh-CN" sz="1000" i="1" smtClean="0"/>
                <a:t>BI</a:t>
              </a:r>
              <a:r>
                <a:rPr lang="zh-CN" altLang="en-US" sz="1000" i="1" smtClean="0"/>
                <a:t>分析引擎</a:t>
              </a:r>
              <a:r>
                <a:rPr lang="en-US" altLang="zh-CN" sz="1000" i="1" smtClean="0"/>
                <a:t>(</a:t>
              </a:r>
              <a:r>
                <a:rPr lang="zh-CN" altLang="en-US" sz="1000" i="1"/>
                <a:t>银座</a:t>
              </a:r>
              <a:r>
                <a:rPr lang="en-US" altLang="zh-CN" sz="1000" i="1" smtClean="0"/>
                <a:t>)</a:t>
              </a:r>
              <a:endParaRPr lang="zh-CN" altLang="en-US" sz="1000" i="1"/>
            </a:p>
          </p:txBody>
        </p:sp>
      </p:grpSp>
      <p:cxnSp>
        <p:nvCxnSpPr>
          <p:cNvPr id="95" name="直接箭头连接符 94"/>
          <p:cNvCxnSpPr>
            <a:endCxn id="93" idx="3"/>
          </p:cNvCxnSpPr>
          <p:nvPr/>
        </p:nvCxnSpPr>
        <p:spPr>
          <a:xfrm flipH="1" flipV="1">
            <a:off x="5520930" y="5703983"/>
            <a:ext cx="897800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7266" y="591670"/>
            <a:ext cx="8393926" cy="1303867"/>
          </a:xfrm>
        </p:spPr>
        <p:txBody>
          <a:bodyPr/>
          <a:lstStyle/>
          <a:p>
            <a:r>
              <a:rPr lang="zh-CN" altLang="en-US"/>
              <a:t>停留时长及区间算</a:t>
            </a:r>
            <a:r>
              <a:rPr lang="zh-CN" altLang="en-US" smtClean="0"/>
              <a:t>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cxnSp>
        <p:nvCxnSpPr>
          <p:cNvPr id="4" name="直接连接符 3"/>
          <p:cNvCxnSpPr>
            <a:endCxn id="22" idx="0"/>
          </p:cNvCxnSpPr>
          <p:nvPr/>
        </p:nvCxnSpPr>
        <p:spPr>
          <a:xfrm>
            <a:off x="3847110" y="2626658"/>
            <a:ext cx="4945159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847110" y="2545976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64554" y="2545976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81998" y="2545976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99442" y="2545976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16886" y="2545976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934330" y="2545976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51774" y="2545976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169218" y="2545976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786662" y="2545974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30568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0</a:t>
            </a:r>
            <a:endParaRPr lang="zh-CN" altLang="en-US" sz="900"/>
          </a:p>
        </p:txBody>
      </p:sp>
      <p:sp>
        <p:nvSpPr>
          <p:cNvPr id="15" name="文本框 14"/>
          <p:cNvSpPr txBox="1"/>
          <p:nvPr/>
        </p:nvSpPr>
        <p:spPr>
          <a:xfrm>
            <a:off x="4339048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1</a:t>
            </a:r>
            <a:endParaRPr lang="zh-CN" altLang="en-US" sz="900"/>
          </a:p>
        </p:txBody>
      </p:sp>
      <p:sp>
        <p:nvSpPr>
          <p:cNvPr id="16" name="文本框 15"/>
          <p:cNvSpPr txBox="1"/>
          <p:nvPr/>
        </p:nvSpPr>
        <p:spPr>
          <a:xfrm>
            <a:off x="4965458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2</a:t>
            </a:r>
            <a:endParaRPr lang="zh-CN" altLang="en-US" sz="900"/>
          </a:p>
        </p:txBody>
      </p:sp>
      <p:sp>
        <p:nvSpPr>
          <p:cNvPr id="17" name="文本框 16"/>
          <p:cNvSpPr txBox="1"/>
          <p:nvPr/>
        </p:nvSpPr>
        <p:spPr>
          <a:xfrm>
            <a:off x="5582903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3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6192503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4</a:t>
            </a:r>
            <a:endParaRPr lang="zh-CN" altLang="en-US" sz="900"/>
          </a:p>
        </p:txBody>
      </p:sp>
      <p:sp>
        <p:nvSpPr>
          <p:cNvPr id="19" name="文本框 18"/>
          <p:cNvSpPr txBox="1"/>
          <p:nvPr/>
        </p:nvSpPr>
        <p:spPr>
          <a:xfrm>
            <a:off x="6811068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5</a:t>
            </a:r>
            <a:endParaRPr lang="zh-CN" altLang="en-US" sz="900"/>
          </a:p>
        </p:txBody>
      </p:sp>
      <p:sp>
        <p:nvSpPr>
          <p:cNvPr id="20" name="文本框 19"/>
          <p:cNvSpPr txBox="1"/>
          <p:nvPr/>
        </p:nvSpPr>
        <p:spPr>
          <a:xfrm>
            <a:off x="7429633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6</a:t>
            </a:r>
            <a:endParaRPr lang="zh-CN" altLang="en-US" sz="900"/>
          </a:p>
        </p:txBody>
      </p:sp>
      <p:sp>
        <p:nvSpPr>
          <p:cNvPr id="21" name="文本框 20"/>
          <p:cNvSpPr txBox="1"/>
          <p:nvPr/>
        </p:nvSpPr>
        <p:spPr>
          <a:xfrm>
            <a:off x="8048198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7</a:t>
            </a:r>
            <a:endParaRPr lang="zh-CN" altLang="en-US" sz="900"/>
          </a:p>
        </p:txBody>
      </p:sp>
      <p:sp>
        <p:nvSpPr>
          <p:cNvPr id="22" name="文本框 21"/>
          <p:cNvSpPr txBox="1"/>
          <p:nvPr/>
        </p:nvSpPr>
        <p:spPr>
          <a:xfrm>
            <a:off x="8666763" y="2635623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8</a:t>
            </a:r>
            <a:endParaRPr lang="zh-CN" altLang="en-US" sz="900"/>
          </a:p>
        </p:txBody>
      </p:sp>
      <p:cxnSp>
        <p:nvCxnSpPr>
          <p:cNvPr id="23" name="直接连接符 22"/>
          <p:cNvCxnSpPr>
            <a:endCxn id="39" idx="0"/>
          </p:cNvCxnSpPr>
          <p:nvPr/>
        </p:nvCxnSpPr>
        <p:spPr>
          <a:xfrm>
            <a:off x="4213543" y="3164541"/>
            <a:ext cx="4326594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13543" y="3083859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30987" y="3083859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448431" y="3083859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065875" y="3083859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83319" y="3083859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300763" y="3083859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18207" y="3083859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535651" y="3083859"/>
            <a:ext cx="0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097001" y="3173506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0</a:t>
            </a:r>
            <a:endParaRPr lang="zh-CN" altLang="en-US" sz="900"/>
          </a:p>
        </p:txBody>
      </p:sp>
      <p:sp>
        <p:nvSpPr>
          <p:cNvPr id="33" name="文本框 32"/>
          <p:cNvSpPr txBox="1"/>
          <p:nvPr/>
        </p:nvSpPr>
        <p:spPr>
          <a:xfrm>
            <a:off x="4705481" y="3173506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1</a:t>
            </a:r>
            <a:endParaRPr lang="zh-CN" altLang="en-US" sz="900"/>
          </a:p>
        </p:txBody>
      </p:sp>
      <p:sp>
        <p:nvSpPr>
          <p:cNvPr id="34" name="文本框 33"/>
          <p:cNvSpPr txBox="1"/>
          <p:nvPr/>
        </p:nvSpPr>
        <p:spPr>
          <a:xfrm>
            <a:off x="5331891" y="3173506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2</a:t>
            </a:r>
            <a:endParaRPr lang="zh-CN" altLang="en-US" sz="900"/>
          </a:p>
        </p:txBody>
      </p:sp>
      <p:sp>
        <p:nvSpPr>
          <p:cNvPr id="35" name="文本框 34"/>
          <p:cNvSpPr txBox="1"/>
          <p:nvPr/>
        </p:nvSpPr>
        <p:spPr>
          <a:xfrm>
            <a:off x="5949336" y="3173506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3</a:t>
            </a:r>
            <a:endParaRPr lang="zh-CN" altLang="en-US" sz="900"/>
          </a:p>
        </p:txBody>
      </p:sp>
      <p:sp>
        <p:nvSpPr>
          <p:cNvPr id="36" name="文本框 35"/>
          <p:cNvSpPr txBox="1"/>
          <p:nvPr/>
        </p:nvSpPr>
        <p:spPr>
          <a:xfrm>
            <a:off x="6558936" y="3173506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4</a:t>
            </a:r>
            <a:endParaRPr lang="zh-CN" altLang="en-US" sz="900"/>
          </a:p>
        </p:txBody>
      </p:sp>
      <p:sp>
        <p:nvSpPr>
          <p:cNvPr id="37" name="文本框 36"/>
          <p:cNvSpPr txBox="1"/>
          <p:nvPr/>
        </p:nvSpPr>
        <p:spPr>
          <a:xfrm>
            <a:off x="7177501" y="3173506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5</a:t>
            </a:r>
            <a:endParaRPr lang="zh-CN" altLang="en-US" sz="900"/>
          </a:p>
        </p:txBody>
      </p:sp>
      <p:sp>
        <p:nvSpPr>
          <p:cNvPr id="38" name="文本框 37"/>
          <p:cNvSpPr txBox="1"/>
          <p:nvPr/>
        </p:nvSpPr>
        <p:spPr>
          <a:xfrm>
            <a:off x="7796066" y="3173506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6</a:t>
            </a:r>
            <a:endParaRPr lang="zh-CN" altLang="en-US" sz="900"/>
          </a:p>
        </p:txBody>
      </p:sp>
      <p:sp>
        <p:nvSpPr>
          <p:cNvPr id="39" name="文本框 38"/>
          <p:cNvSpPr txBox="1"/>
          <p:nvPr/>
        </p:nvSpPr>
        <p:spPr>
          <a:xfrm>
            <a:off x="8414631" y="3173506"/>
            <a:ext cx="251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7</a:t>
            </a:r>
            <a:endParaRPr lang="zh-CN" altLang="en-US" sz="900"/>
          </a:p>
        </p:txBody>
      </p:sp>
      <p:sp>
        <p:nvSpPr>
          <p:cNvPr id="40" name="文本框 39"/>
          <p:cNvSpPr txBox="1"/>
          <p:nvPr/>
        </p:nvSpPr>
        <p:spPr>
          <a:xfrm>
            <a:off x="4814432" y="3543455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if (index&lt;5min and (index-flag)&gt;=2)</a:t>
            </a:r>
          </a:p>
          <a:p>
            <a:r>
              <a:rPr lang="en-US" altLang="zh-CN" sz="1000"/>
              <a:t> </a:t>
            </a:r>
            <a:r>
              <a:rPr lang="en-US" altLang="zh-CN" sz="1000" smtClean="0"/>
              <a:t>     raw_pos[flag:index+1],flag = index+1</a:t>
            </a:r>
          </a:p>
          <a:p>
            <a:r>
              <a:rPr lang="en-US" altLang="zh-CN" sz="1000" smtClean="0"/>
              <a:t>elif (index &gt;=5min):</a:t>
            </a:r>
          </a:p>
          <a:p>
            <a:r>
              <a:rPr lang="en-US" altLang="zh-CN" sz="1000" smtClean="0"/>
              <a:t>       flag = index+1</a:t>
            </a:r>
          </a:p>
        </p:txBody>
      </p:sp>
      <p:sp>
        <p:nvSpPr>
          <p:cNvPr id="41" name="下箭头 40"/>
          <p:cNvSpPr/>
          <p:nvPr/>
        </p:nvSpPr>
        <p:spPr>
          <a:xfrm>
            <a:off x="4705481" y="3433483"/>
            <a:ext cx="125506" cy="1250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557628" y="3164541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smtClean="0">
                <a:solidFill>
                  <a:srgbClr val="FF0000"/>
                </a:solidFill>
              </a:rPr>
              <a:t>diff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57628" y="2635623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smtClean="0">
                <a:solidFill>
                  <a:srgbClr val="FF0000"/>
                </a:solidFill>
              </a:rPr>
              <a:t>raw_pos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76834" y="4692713"/>
            <a:ext cx="1351429" cy="307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err="1" smtClean="0"/>
              <a:t>res_pos</a:t>
            </a:r>
            <a:r>
              <a:rPr lang="en-US" altLang="zh-CN" sz="1000" smtClean="0"/>
              <a:t> </a:t>
            </a:r>
            <a:r>
              <a:rPr lang="en-US" altLang="zh-CN" sz="1000" i="1" smtClean="0"/>
              <a:t>01</a:t>
            </a:r>
            <a:endParaRPr lang="zh-CN" altLang="en-US" sz="1000" i="1"/>
          </a:p>
        </p:txBody>
      </p:sp>
      <p:sp>
        <p:nvSpPr>
          <p:cNvPr id="45" name="文本框 44"/>
          <p:cNvSpPr txBox="1"/>
          <p:nvPr/>
        </p:nvSpPr>
        <p:spPr>
          <a:xfrm>
            <a:off x="4001934" y="286870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index</a:t>
            </a:r>
            <a:endParaRPr lang="zh-CN" altLang="en-US" sz="900"/>
          </a:p>
        </p:txBody>
      </p:sp>
      <p:sp>
        <p:nvSpPr>
          <p:cNvPr id="46" name="文本框 45"/>
          <p:cNvSpPr txBox="1"/>
          <p:nvPr/>
        </p:nvSpPr>
        <p:spPr>
          <a:xfrm>
            <a:off x="3646893" y="2330821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flag</a:t>
            </a:r>
            <a:endParaRPr lang="zh-CN" altLang="en-US" sz="900"/>
          </a:p>
        </p:txBody>
      </p:sp>
      <p:sp>
        <p:nvSpPr>
          <p:cNvPr id="47" name="文本框 46"/>
          <p:cNvSpPr txBox="1"/>
          <p:nvPr/>
        </p:nvSpPr>
        <p:spPr>
          <a:xfrm>
            <a:off x="7527350" y="3543455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if (index&lt;5min and (index-flag)&gt;=2)</a:t>
            </a:r>
          </a:p>
          <a:p>
            <a:r>
              <a:rPr lang="en-US" altLang="zh-CN" sz="1000"/>
              <a:t> </a:t>
            </a:r>
            <a:r>
              <a:rPr lang="en-US" altLang="zh-CN" sz="1000" smtClean="0"/>
              <a:t>     raw_pos[flag:index+1],flag = index+1</a:t>
            </a:r>
          </a:p>
          <a:p>
            <a:r>
              <a:rPr lang="en-US" altLang="zh-CN" sz="1000" smtClean="0"/>
              <a:t>elif (index &gt;=5min):</a:t>
            </a:r>
          </a:p>
          <a:p>
            <a:r>
              <a:rPr lang="en-US" altLang="zh-CN" sz="1000" smtClean="0"/>
              <a:t>       flag = index+1</a:t>
            </a:r>
          </a:p>
        </p:txBody>
      </p:sp>
      <p:sp>
        <p:nvSpPr>
          <p:cNvPr id="48" name="下箭头 47"/>
          <p:cNvSpPr/>
          <p:nvPr/>
        </p:nvSpPr>
        <p:spPr>
          <a:xfrm>
            <a:off x="7418399" y="3433483"/>
            <a:ext cx="125506" cy="1250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789752" y="4692713"/>
            <a:ext cx="1351429" cy="307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err="1" smtClean="0"/>
              <a:t>res_pos</a:t>
            </a:r>
            <a:r>
              <a:rPr lang="en-US" altLang="zh-CN" sz="1000" smtClean="0"/>
              <a:t> </a:t>
            </a:r>
            <a:r>
              <a:rPr lang="en-US" altLang="zh-CN" sz="1000" i="1" smtClean="0"/>
              <a:t>n</a:t>
            </a:r>
            <a:endParaRPr lang="zh-CN" altLang="en-US" sz="1000" i="1"/>
          </a:p>
        </p:txBody>
      </p:sp>
    </p:spTree>
    <p:extLst>
      <p:ext uri="{BB962C8B-B14F-4D97-AF65-F5344CB8AC3E}">
        <p14:creationId xmlns:p14="http://schemas.microsoft.com/office/powerpoint/2010/main" val="133576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7949" y="600635"/>
            <a:ext cx="8393926" cy="1303867"/>
          </a:xfrm>
        </p:spPr>
        <p:txBody>
          <a:bodyPr/>
          <a:lstStyle/>
          <a:p>
            <a:r>
              <a:rPr lang="zh-CN" altLang="en-US" smtClean="0"/>
              <a:t>商场客流</a:t>
            </a:r>
            <a:r>
              <a:rPr lang="en-US" altLang="zh-CN" smtClean="0"/>
              <a:t>:</a:t>
            </a:r>
            <a:r>
              <a:rPr lang="zh-CN" altLang="en-US" smtClean="0"/>
              <a:t>有效</a:t>
            </a:r>
            <a:r>
              <a:rPr lang="en-US" altLang="zh-CN" smtClean="0"/>
              <a:t>mac</a:t>
            </a:r>
            <a:r>
              <a:rPr lang="zh-CN" altLang="en-US" smtClean="0"/>
              <a:t>筛选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4048" y="2243667"/>
            <a:ext cx="10500564" cy="4336427"/>
          </a:xfrm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719482" y="2438400"/>
            <a:ext cx="148814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raw_data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19482" y="3290047"/>
            <a:ext cx="148814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userinfo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6463553" y="2895600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27694" y="2958354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ts &gt; </a:t>
            </a:r>
            <a:r>
              <a:rPr lang="zh-CN" altLang="en-US" sz="900" smtClean="0"/>
              <a:t>上一个整</a:t>
            </a:r>
            <a:r>
              <a:rPr lang="zh-CN" altLang="en-US" sz="900" smtClean="0"/>
              <a:t>点</a:t>
            </a:r>
            <a:r>
              <a:rPr lang="en-US" altLang="zh-CN" sz="900"/>
              <a:t>, </a:t>
            </a:r>
            <a:r>
              <a:rPr lang="zh-CN" altLang="en-US" sz="900" smtClean="0"/>
              <a:t>全</a:t>
            </a:r>
            <a:r>
              <a:rPr lang="zh-CN" altLang="en-US" sz="900"/>
              <a:t>场停留点位置数大于</a:t>
            </a:r>
            <a:r>
              <a:rPr lang="en-US" altLang="zh-CN" sz="900"/>
              <a:t>50</a:t>
            </a:r>
            <a:r>
              <a:rPr lang="zh-CN" altLang="en-US" sz="900" smtClean="0"/>
              <a:t>个</a:t>
            </a:r>
            <a:endParaRPr lang="zh-CN" altLang="en-US" sz="900"/>
          </a:p>
        </p:txBody>
      </p:sp>
      <p:sp>
        <p:nvSpPr>
          <p:cNvPr id="11" name="圆角矩形 10"/>
          <p:cNvSpPr/>
          <p:nvPr/>
        </p:nvSpPr>
        <p:spPr>
          <a:xfrm>
            <a:off x="3030069" y="4195481"/>
            <a:ext cx="148814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res_data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030069" y="5002305"/>
            <a:ext cx="148814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usertack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774140" y="4643718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20353" y="4724401"/>
            <a:ext cx="3799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smtClean="0"/>
              <a:t>单一</a:t>
            </a:r>
            <a:r>
              <a:rPr lang="en-US" altLang="zh-CN" sz="900" smtClean="0"/>
              <a:t>shopid</a:t>
            </a:r>
            <a:r>
              <a:rPr lang="zh-CN" altLang="en-US" sz="900"/>
              <a:t>下</a:t>
            </a:r>
            <a:r>
              <a:rPr lang="zh-CN" altLang="en-US" sz="900" smtClean="0"/>
              <a:t>，相邻二个位置点时差小于</a:t>
            </a:r>
            <a:r>
              <a:rPr lang="en-US" altLang="zh-CN" sz="900" smtClean="0"/>
              <a:t>5</a:t>
            </a:r>
            <a:r>
              <a:rPr lang="zh-CN" altLang="en-US" sz="900" smtClean="0"/>
              <a:t>分钟，且存在连续</a:t>
            </a:r>
            <a:r>
              <a:rPr lang="en-US" altLang="zh-CN" sz="900" smtClean="0"/>
              <a:t>3</a:t>
            </a:r>
            <a:r>
              <a:rPr lang="zh-CN" altLang="en-US" sz="900" smtClean="0"/>
              <a:t>个位置点</a:t>
            </a:r>
            <a:endParaRPr lang="zh-CN" altLang="en-US" sz="900"/>
          </a:p>
        </p:txBody>
      </p:sp>
      <p:sp>
        <p:nvSpPr>
          <p:cNvPr id="17" name="圆角矩形 16"/>
          <p:cNvSpPr/>
          <p:nvPr/>
        </p:nvSpPr>
        <p:spPr>
          <a:xfrm>
            <a:off x="3030069" y="5818093"/>
            <a:ext cx="148814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shopflow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74140" y="5459506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386046" y="3290047"/>
            <a:ext cx="148814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mallflow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6" idx="3"/>
            <a:endCxn id="19" idx="1"/>
          </p:cNvCxnSpPr>
          <p:nvPr/>
        </p:nvCxnSpPr>
        <p:spPr>
          <a:xfrm>
            <a:off x="7207623" y="3518647"/>
            <a:ext cx="217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06470" y="4186520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ts &gt; </a:t>
            </a:r>
            <a:r>
              <a:rPr lang="zh-CN" altLang="en-US" sz="900" smtClean="0"/>
              <a:t>上一个整</a:t>
            </a:r>
            <a:r>
              <a:rPr lang="zh-CN" altLang="en-US" sz="900" smtClean="0"/>
              <a:t>点</a:t>
            </a:r>
            <a:r>
              <a:rPr lang="en-US" altLang="zh-CN" sz="900" smtClean="0"/>
              <a:t>mac_list</a:t>
            </a:r>
            <a:endParaRPr lang="zh-CN" altLang="en-US" sz="900"/>
          </a:p>
        </p:txBody>
      </p:sp>
      <p:cxnSp>
        <p:nvCxnSpPr>
          <p:cNvPr id="24" name="直接箭头连接符 23"/>
          <p:cNvCxnSpPr>
            <a:endCxn id="11" idx="0"/>
          </p:cNvCxnSpPr>
          <p:nvPr/>
        </p:nvCxnSpPr>
        <p:spPr>
          <a:xfrm>
            <a:off x="3765176" y="2698376"/>
            <a:ext cx="8964" cy="149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1"/>
          </p:cNvCxnSpPr>
          <p:nvPr/>
        </p:nvCxnSpPr>
        <p:spPr>
          <a:xfrm flipH="1">
            <a:off x="3765176" y="2667000"/>
            <a:ext cx="1954306" cy="2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6" idx="2"/>
          </p:cNvCxnSpPr>
          <p:nvPr/>
        </p:nvCxnSpPr>
        <p:spPr>
          <a:xfrm>
            <a:off x="6463553" y="3747247"/>
            <a:ext cx="0" cy="690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1" idx="3"/>
          </p:cNvCxnSpPr>
          <p:nvPr/>
        </p:nvCxnSpPr>
        <p:spPr>
          <a:xfrm flipH="1" flipV="1">
            <a:off x="4518210" y="4424081"/>
            <a:ext cx="1954308" cy="2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537011" y="3281084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smtClean="0"/>
              <a:t>坐标点转换为店铺</a:t>
            </a:r>
            <a:r>
              <a:rPr lang="en-US" altLang="zh-CN" sz="900" smtClean="0"/>
              <a:t>id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74923041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221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Century Gothic</vt:lpstr>
      <vt:lpstr>宋体</vt:lpstr>
      <vt:lpstr>幼圆</vt:lpstr>
      <vt:lpstr>Arial</vt:lpstr>
      <vt:lpstr>Calibri</vt:lpstr>
      <vt:lpstr>Wingdings 3</vt:lpstr>
      <vt:lpstr>丝状</vt:lpstr>
      <vt:lpstr>系统架构</vt:lpstr>
      <vt:lpstr>停留时长及区间算法</vt:lpstr>
      <vt:lpstr>商场客流:有效mac筛选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35</cp:revision>
  <dcterms:created xsi:type="dcterms:W3CDTF">2017-07-27T02:20:03Z</dcterms:created>
  <dcterms:modified xsi:type="dcterms:W3CDTF">2017-08-01T03:03:17Z</dcterms:modified>
</cp:coreProperties>
</file>