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1186" r:id="rId2"/>
    <p:sldId id="1187" r:id="rId3"/>
    <p:sldId id="1195" r:id="rId4"/>
    <p:sldId id="1196" r:id="rId5"/>
    <p:sldId id="1197" r:id="rId6"/>
    <p:sldId id="119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kiosk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4616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DD3F450-6134-B969-3EAB-8A1D2754879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895B03-F514-540A-3354-3B2FF48FFCF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C34BA6-6C5B-4EE5-B1E8-7A5F0DBC4D31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85E3B1-FDDF-2FEB-388A-4844FF90268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0FA6C6-3844-BEB6-2836-9014CFB2AB9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995225-33EE-4CF6-9F62-1C6656253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52337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83AFC6-3687-4B02-ACE1-8914ED83DECC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F9F259-DA76-43C5-AA8A-AF3647119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79450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A0655-65BB-B5BD-46C7-AA932D13DB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21AEE3-77BD-EF92-50B8-72A0602901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BDF996-2082-7157-46D6-1BEFC8D07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1CE35-99CF-4677-A5F7-3714B47E5159}" type="datetime8">
              <a:rPr lang="en-US" smtClean="0"/>
              <a:t>5/29/2025 12:28 PM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61D0C7-8820-08CB-F94C-EF0B50CD2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C09003-E425-02C8-B6EE-E51FE36F2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7DB2B-B1AA-4753-87BF-D3BD3B8C3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83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F908A-501F-9132-8DE5-5D597691D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573A04-87AE-091D-DE21-FA4F00579A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4BDD03-2EB4-B248-C725-C985D6D5D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54F23-0E44-4DD9-AC89-D7CBAF59A290}" type="datetime8">
              <a:rPr lang="en-US" smtClean="0"/>
              <a:t>5/29/2025 12:28 PM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66E8FA-28FF-73A3-0645-C66F18F7A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C6D774-D546-7512-0E9E-BCA87C077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7DB2B-B1AA-4753-87BF-D3BD3B8C3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766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2D9E24-C71C-6E80-05D9-D1E1AA9559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680CD9-0271-E987-6856-6BEC0CC852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81A3D7-B32D-7FD0-48E2-A68AD5DF8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70B87-2CF2-4702-871D-24D1E39D17EC}" type="datetime8">
              <a:rPr lang="en-US" smtClean="0"/>
              <a:t>5/29/2025 12:28 PM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A19EBE-C978-AA3D-DF81-F2EA22071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3BB57F-2E5F-B398-133A-284294B93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7DB2B-B1AA-4753-87BF-D3BD3B8C3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571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1D16E-A284-6315-38E7-8220AC892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A8D83D-07C4-842D-BA99-48C3784A1E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078CF9-61C9-46C8-938C-A850B4C7B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D32C1-C7C4-4386-BE7B-E2F9D8A716A5}" type="datetime8">
              <a:rPr lang="en-US" smtClean="0"/>
              <a:t>5/29/2025 12:28 PM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8C2FEA-9DE1-8226-AA14-225A14379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F23D71-6DD0-F717-99C3-EA31C8400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7DB2B-B1AA-4753-87BF-D3BD3B8C3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505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4FC24-FB39-2B38-17C2-63B6189AD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2BC978-F452-9949-CB83-3A7EFD73CF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93ACD-7D5A-A934-C3DB-131152506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EBB55-533B-42D0-8EC5-E64F653EB4A8}" type="datetime8">
              <a:rPr lang="en-US" smtClean="0"/>
              <a:t>5/29/2025 12:28 PM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7BE083-C109-4F95-CB9E-E87284C7A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1E11A-4F6A-31EA-D9D9-D10712485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7DB2B-B1AA-4753-87BF-D3BD3B8C3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04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57739-E0C2-1762-0064-8A8F70C5B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17BD9C-966D-809A-2B9E-75144F7A00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3E42EE-EAB1-DBF2-6280-DF6052344E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2FF00A-A365-3D0C-4859-46F1C6305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AAE2-8C59-4646-ACBF-7904B7938B81}" type="datetime8">
              <a:rPr lang="en-US" smtClean="0"/>
              <a:t>5/29/2025 12:28 PM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22DCC4-CEAF-55E4-BC4F-66DD16675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9C2E03-E20A-7052-67C3-5AE21E70D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7DB2B-B1AA-4753-87BF-D3BD3B8C3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804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29147-4997-04C9-7DA9-B81185C97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8CD5FE-4709-0BAA-3FF8-F1C78494C1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4A0060-819B-F9F6-A038-A12ADA9075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A6CC7E-06DC-444D-47C9-DA54C11284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52C793-706F-001C-D544-D3BD80FE98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DADC8B-F8E6-BE83-FF6E-34C861494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3F79F-7A13-49E9-BB8B-1D6AB02BAF58}" type="datetime8">
              <a:rPr lang="en-US" smtClean="0"/>
              <a:t>5/29/2025 12:28 PM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77F185-629B-80C1-C111-C357393B3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A2E133-07A3-39BE-0C17-32862ACFF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7DB2B-B1AA-4753-87BF-D3BD3B8C3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887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FDDB6-8073-7AC0-5ACC-DBF9A614E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92ABE7-DD98-146C-4394-15EB902C7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00A27-18B2-46D8-9D40-D012AA3C0323}" type="datetime8">
              <a:rPr lang="en-US" smtClean="0"/>
              <a:t>5/29/2025 12:28 PM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BBB435-48CE-439E-5326-A8FF45DBC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9901A5-A5DB-AC9B-E0AE-0634D55D3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7DB2B-B1AA-4753-87BF-D3BD3B8C3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2D9317-AB6D-77C6-8379-B915CD0FB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38E7B-7ED1-4BF8-A491-605E114AFB9B}" type="datetime8">
              <a:rPr lang="en-US" smtClean="0"/>
              <a:t>5/29/2025 12:28 PM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1A2319-5861-F497-C552-765488250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3D1E0E-0257-6DAC-61F1-D868ED0E2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7DB2B-B1AA-4753-87BF-D3BD3B8C3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707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8D6CF-FAD5-ECB1-6D82-3CEB02EE6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E811D5-4E21-BB12-11AE-A251220B27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651A68-568F-54F4-E779-E4D61AB162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2A9D3A-C0A9-CC29-5611-731175191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70B5F-D298-4CE1-9B00-2D5BC77F8E30}" type="datetime8">
              <a:rPr lang="en-US" smtClean="0"/>
              <a:t>5/29/2025 12:28 PM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974D6C-89F1-C880-8AF0-85C856CAD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52096F-EA29-987E-FFB3-150CD3204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7DB2B-B1AA-4753-87BF-D3BD3B8C3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043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B2119-D5B7-6295-9E44-34BF5457D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2A9831-8B8F-5FF9-F640-11DBFC98F3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DC31BD-2503-E280-FA50-5119EE2A08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6B127F-EAF1-2B7D-AE24-164CB1E6D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93F40-9CFB-44F6-A05C-E1B346E921DA}" type="datetime8">
              <a:rPr lang="en-US" smtClean="0"/>
              <a:t>5/29/2025 12:28 PM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ECD3A6-6491-2176-AA8E-03232901A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733332-3B8F-A72E-DCE7-B176C6FDD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7DB2B-B1AA-4753-87BF-D3BD3B8C3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276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161E9E-9344-DA4C-A92C-FE3B5B3F6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CFFBDA-95BD-67A7-17DB-1337FC8C5A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E77EEC-7555-18B3-79A8-70F36B4115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1C0C2B6-A23C-4161-A00E-77D2BAC25542}" type="datetime8">
              <a:rPr lang="en-US" smtClean="0"/>
              <a:t>5/29/2025 12:28 PM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CA6304-F2D0-7D79-5B1F-298C3CBB74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AF5B1E-6309-075B-A312-FBB785608A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A87DB2B-B1AA-4753-87BF-D3BD3B8C3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966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3.xml"/><Relationship Id="rId7" Type="http://schemas.openxmlformats.org/officeDocument/2006/relationships/image" Target="../media/image1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13.xml"/><Relationship Id="rId3" Type="http://schemas.openxmlformats.org/officeDocument/2006/relationships/tags" Target="../tags/tag8.xml"/><Relationship Id="rId7" Type="http://schemas.openxmlformats.org/officeDocument/2006/relationships/tags" Target="../tags/tag12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tags" Target="../tags/tag11.xml"/><Relationship Id="rId11" Type="http://schemas.openxmlformats.org/officeDocument/2006/relationships/image" Target="../media/image3.png"/><Relationship Id="rId5" Type="http://schemas.openxmlformats.org/officeDocument/2006/relationships/tags" Target="../tags/tag10.xml"/><Relationship Id="rId10" Type="http://schemas.openxmlformats.org/officeDocument/2006/relationships/image" Target="../media/image1.png"/><Relationship Id="rId4" Type="http://schemas.openxmlformats.org/officeDocument/2006/relationships/tags" Target="../tags/tag9.xml"/><Relationship Id="rId9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16.xml"/><Relationship Id="rId7" Type="http://schemas.openxmlformats.org/officeDocument/2006/relationships/image" Target="../media/image1.png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8.xml"/><Relationship Id="rId4" Type="http://schemas.openxmlformats.org/officeDocument/2006/relationships/tags" Target="../tags/tag1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26.xml"/><Relationship Id="rId3" Type="http://schemas.openxmlformats.org/officeDocument/2006/relationships/tags" Target="../tags/tag21.xml"/><Relationship Id="rId7" Type="http://schemas.openxmlformats.org/officeDocument/2006/relationships/tags" Target="../tags/tag25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6" Type="http://schemas.openxmlformats.org/officeDocument/2006/relationships/tags" Target="../tags/tag24.xml"/><Relationship Id="rId11" Type="http://schemas.openxmlformats.org/officeDocument/2006/relationships/image" Target="../media/image3.png"/><Relationship Id="rId5" Type="http://schemas.openxmlformats.org/officeDocument/2006/relationships/tags" Target="../tags/tag23.xml"/><Relationship Id="rId10" Type="http://schemas.openxmlformats.org/officeDocument/2006/relationships/image" Target="../media/image1.png"/><Relationship Id="rId4" Type="http://schemas.openxmlformats.org/officeDocument/2006/relationships/tags" Target="../tags/tag22.xml"/><Relationship Id="rId9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29.xml"/><Relationship Id="rId7" Type="http://schemas.openxmlformats.org/officeDocument/2006/relationships/image" Target="../media/image1.png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31.xml"/><Relationship Id="rId4" Type="http://schemas.openxmlformats.org/officeDocument/2006/relationships/tags" Target="../tags/tag30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39.xml"/><Relationship Id="rId3" Type="http://schemas.openxmlformats.org/officeDocument/2006/relationships/tags" Target="../tags/tag34.xml"/><Relationship Id="rId7" Type="http://schemas.openxmlformats.org/officeDocument/2006/relationships/tags" Target="../tags/tag38.xml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6" Type="http://schemas.openxmlformats.org/officeDocument/2006/relationships/tags" Target="../tags/tag37.xml"/><Relationship Id="rId11" Type="http://schemas.openxmlformats.org/officeDocument/2006/relationships/image" Target="../media/image3.png"/><Relationship Id="rId5" Type="http://schemas.openxmlformats.org/officeDocument/2006/relationships/tags" Target="../tags/tag36.xml"/><Relationship Id="rId10" Type="http://schemas.openxmlformats.org/officeDocument/2006/relationships/image" Target="../media/image1.png"/><Relationship Id="rId4" Type="http://schemas.openxmlformats.org/officeDocument/2006/relationships/tags" Target="../tags/tag35.xml"/><Relationship Id="rId9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5" name="Time">
            <a:extLst>
              <a:ext uri="{FF2B5EF4-FFF2-40B4-BE49-F238E27FC236}">
                <a16:creationId xmlns:a16="http://schemas.microsoft.com/office/drawing/2014/main" id="{F4921F3F-B2C1-96F8-62AE-3E2599DDB849}"/>
              </a:ext>
            </a:extLst>
          </p:cNvPr>
          <p:cNvSpPr txBox="1"/>
          <p:nvPr/>
        </p:nvSpPr>
        <p:spPr>
          <a:xfrm>
            <a:off x="759439" y="649224"/>
            <a:ext cx="3734014" cy="35661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 Display" panose="02110004020202020204"/>
                <a:ea typeface="+mn-ea"/>
                <a:cs typeface="+mn-cs"/>
              </a:rPr>
              <a:t>12:28 PM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 Display" panose="02110004020202020204"/>
              <a:ea typeface="+mn-ea"/>
              <a:cs typeface="+mn-cs"/>
            </a:endParaRPr>
          </a:p>
        </p:txBody>
      </p:sp>
      <p:sp>
        <p:nvSpPr>
          <p:cNvPr id="7" name="Date">
            <a:extLst>
              <a:ext uri="{FF2B5EF4-FFF2-40B4-BE49-F238E27FC236}">
                <a16:creationId xmlns:a16="http://schemas.microsoft.com/office/drawing/2014/main" id="{AAE40857-1DDE-4CE6-A789-0FC9465E1EC3}"/>
              </a:ext>
            </a:extLst>
          </p:cNvPr>
          <p:cNvSpPr txBox="1"/>
          <p:nvPr/>
        </p:nvSpPr>
        <p:spPr>
          <a:xfrm>
            <a:off x="890339" y="4636008"/>
            <a:ext cx="3734014" cy="15727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Thursday, May 29, 2025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8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338" y="4409267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4" name="Ellipse 51">
            <a:extLst>
              <a:ext uri="{FF2B5EF4-FFF2-40B4-BE49-F238E27FC236}">
                <a16:creationId xmlns:a16="http://schemas.microsoft.com/office/drawing/2014/main" id="{E5A7DA30-1655-4211-7DA1-4A0478346E83}"/>
              </a:ext>
            </a:extLst>
          </p:cNvPr>
          <p:cNvSpPr/>
          <p:nvPr/>
        </p:nvSpPr>
        <p:spPr bwMode="gray">
          <a:xfrm>
            <a:off x="1062785" y="1096137"/>
            <a:ext cx="1268920" cy="1268920"/>
          </a:xfrm>
          <a:prstGeom prst="ellipse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8" name="WeatherBox" descr="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PresentationLoad.com">
            <a:extLst>
              <a:ext uri="{FF2B5EF4-FFF2-40B4-BE49-F238E27FC236}">
                <a16:creationId xmlns:a16="http://schemas.microsoft.com/office/drawing/2014/main" id="{A3D32BB9-8198-5B08-EA90-45AA253F9AEC}"/>
              </a:ext>
            </a:extLst>
          </p:cNvPr>
          <p:cNvSpPr txBox="1"/>
          <p:nvPr>
            <p:custDataLst>
              <p:tags r:id="rId1"/>
            </p:custDataLst>
          </p:nvPr>
        </p:nvSpPr>
        <p:spPr bwMode="gray">
          <a:xfrm>
            <a:off x="934257" y="1833976"/>
            <a:ext cx="921741" cy="893277"/>
          </a:xfrm>
          <a:prstGeom prst="rect">
            <a:avLst/>
          </a:prstGeom>
          <a:noFill/>
        </p:spPr>
        <p:txBody>
          <a:bodyPr wrap="square" lIns="91431" tIns="45715" rIns="91431" bIns="45715" rtlCol="0">
            <a:noAutofit/>
          </a:bodyPr>
          <a:lstStyle/>
          <a:p>
            <a:pPr marL="0" marR="0" lvl="0" indent="0" algn="r" defTabSz="801688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bas Neue" panose="020B0506020202020201" pitchFamily="34" charset="0"/>
                <a:ea typeface="+mn-ea"/>
                <a:cs typeface="+mn-cs"/>
              </a:rPr>
              <a:t>64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bas Neue" panose="020B0506020202020201" pitchFamily="34" charset="0"/>
              <a:ea typeface="+mn-ea"/>
              <a:cs typeface="+mn-cs"/>
            </a:endParaRPr>
          </a:p>
        </p:txBody>
      </p:sp>
      <p:grpSp>
        <p:nvGrpSpPr>
          <p:cNvPr id="9" name="Gruppieren 6">
            <a:extLst>
              <a:ext uri="{FF2B5EF4-FFF2-40B4-BE49-F238E27FC236}">
                <a16:creationId xmlns:a16="http://schemas.microsoft.com/office/drawing/2014/main" id="{04061D83-42EF-10C0-403C-6CD845396780}"/>
              </a:ext>
            </a:extLst>
          </p:cNvPr>
          <p:cNvGrpSpPr/>
          <p:nvPr/>
        </p:nvGrpSpPr>
        <p:grpSpPr bwMode="gray">
          <a:xfrm>
            <a:off x="1668492" y="1777855"/>
            <a:ext cx="350898" cy="461369"/>
            <a:chOff x="3305218" y="1700129"/>
            <a:chExt cx="350898" cy="461369"/>
          </a:xfrm>
        </p:grpSpPr>
        <p:sp>
          <p:nvSpPr>
            <p:cNvPr id="10" name="Textfeld 57" descr="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PresentationLoad.com">
              <a:extLst>
                <a:ext uri="{FF2B5EF4-FFF2-40B4-BE49-F238E27FC236}">
                  <a16:creationId xmlns:a16="http://schemas.microsoft.com/office/drawing/2014/main" id="{C3C6D035-B23C-0715-B635-459B90D9189B}"/>
                </a:ext>
              </a:extLst>
            </p:cNvPr>
            <p:cNvSpPr txBox="1"/>
            <p:nvPr>
              <p:custDataLst>
                <p:tags r:id="rId4"/>
              </p:custDataLst>
            </p:nvPr>
          </p:nvSpPr>
          <p:spPr bwMode="gray">
            <a:xfrm>
              <a:off x="3322598" y="1700129"/>
              <a:ext cx="333518" cy="432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algn="r">
                <a:defRPr sz="4000">
                  <a:solidFill>
                    <a:schemeClr val="lt1"/>
                  </a:solidFill>
                  <a:latin typeface="Bebas Neue" panose="020B0506020202020201" pitchFamily="34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ebas Neue" panose="020B0506020202020201" pitchFamily="34" charset="0"/>
                  <a:ea typeface="+mn-ea"/>
                  <a:cs typeface="+mn-cs"/>
                </a:rPr>
                <a:t>°</a:t>
              </a:r>
            </a:p>
          </p:txBody>
        </p:sp>
        <p:sp>
          <p:nvSpPr>
            <p:cNvPr id="11" name="Rechteck 58">
              <a:extLst>
                <a:ext uri="{FF2B5EF4-FFF2-40B4-BE49-F238E27FC236}">
                  <a16:creationId xmlns:a16="http://schemas.microsoft.com/office/drawing/2014/main" id="{2BCD29B0-0F17-0958-B39F-C16903382759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 bwMode="gray">
            <a:xfrm>
              <a:off x="3305218" y="1729498"/>
              <a:ext cx="270000" cy="432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r" defTabSz="9144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ebas Neue" panose="020B0506020202020201" pitchFamily="34" charset="0"/>
                  <a:ea typeface="+mn-ea"/>
                  <a:cs typeface="+mn-cs"/>
                </a:rPr>
                <a:t>F</a:t>
              </a:r>
            </a:p>
          </p:txBody>
        </p:sp>
      </p:grpSp>
      <p:sp>
        <p:nvSpPr>
          <p:cNvPr id="12" name="Textfeld 24" descr="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PresentationLoad.com">
            <a:extLst>
              <a:ext uri="{FF2B5EF4-FFF2-40B4-BE49-F238E27FC236}">
                <a16:creationId xmlns:a16="http://schemas.microsoft.com/office/drawing/2014/main" id="{15831458-7CF3-C266-524B-B5B4CA4FB2FD}"/>
              </a:ext>
            </a:extLst>
          </p:cNvPr>
          <p:cNvSpPr txBox="1"/>
          <p:nvPr>
            <p:custDataLst>
              <p:tags r:id="rId2"/>
            </p:custDataLst>
          </p:nvPr>
        </p:nvSpPr>
        <p:spPr bwMode="gray">
          <a:xfrm>
            <a:off x="2757765" y="1353312"/>
            <a:ext cx="2004734" cy="40164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ctr" defTabSz="801688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bas Neue" panose="020B0506020202020201" pitchFamily="34" charset="0"/>
                <a:ea typeface="+mn-ea"/>
                <a:cs typeface="+mn-cs"/>
              </a:rPr>
              <a:t>Marshall</a:t>
            </a:r>
          </a:p>
        </p:txBody>
      </p:sp>
      <p:sp>
        <p:nvSpPr>
          <p:cNvPr id="13" name="WeatherCondition" descr="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PresentationLoad.com">
            <a:extLst>
              <a:ext uri="{FF2B5EF4-FFF2-40B4-BE49-F238E27FC236}">
                <a16:creationId xmlns:a16="http://schemas.microsoft.com/office/drawing/2014/main" id="{7F3F5B2E-D9F1-FD1D-C76A-12898D73871D}"/>
              </a:ext>
            </a:extLst>
          </p:cNvPr>
          <p:cNvSpPr txBox="1"/>
          <p:nvPr>
            <p:custDataLst>
              <p:tags r:id="rId3"/>
            </p:custDataLst>
          </p:nvPr>
        </p:nvSpPr>
        <p:spPr bwMode="gray">
          <a:xfrm>
            <a:off x="2757765" y="1754958"/>
            <a:ext cx="2004735" cy="648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ctr" defTabSz="801688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Cloudy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 pitchFamily="34" charset="0"/>
              <a:ea typeface="+mn-ea"/>
              <a:cs typeface="+mn-cs"/>
            </a:endParaRPr>
          </a:p>
        </p:txBody>
      </p:sp>
      <p:pic>
        <p:nvPicPr>
          <p:cNvPr id="2" name="Picture 1" descr="A logo of a tiger&#10;&#10;Description automatically generated">
            <a:extLst>
              <a:ext uri="{FF2B5EF4-FFF2-40B4-BE49-F238E27FC236}">
                <a16:creationId xmlns:a16="http://schemas.microsoft.com/office/drawing/2014/main" id="{3086E5D6-358D-81F0-8F2F-4D1A5ED9888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1016" y="0"/>
            <a:ext cx="6858000" cy="6858000"/>
          </a:xfrm>
          <a:prstGeom prst="rect">
            <a:avLst/>
          </a:prstGeom>
        </p:spPr>
      </p:pic>
      <p:pic>
        <p:nvPicPr>
          <p:cNvPr id="14" name="WeatherIcon">
            <a:extLst>
              <a:ext uri="{FF2B5EF4-FFF2-40B4-BE49-F238E27FC236}">
                <a16:creationId xmlns:a16="http://schemas.microsoft.com/office/drawing/2014/main" id="{31F468AF-B5F3-22C2-DDF1-3D6EC46E2C25}"/>
              </a:ext>
            </a:extLst>
          </p:cNvPr>
          <p:cNvPicPr>
            <a:picLocks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7245" y="1162472"/>
            <a:ext cx="720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745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5000"/>
    </mc:Choice>
    <mc:Fallback xmlns="">
      <p:transition spd="slow" advClick="0" advTm="1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recastDay2" descr="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PresentationLoad.com"/>
          <p:cNvSpPr txBox="1"/>
          <p:nvPr>
            <p:custDataLst>
              <p:tags r:id="rId1"/>
            </p:custDataLst>
          </p:nvPr>
        </p:nvSpPr>
        <p:spPr bwMode="gray">
          <a:xfrm>
            <a:off x="475590" y="2227141"/>
            <a:ext cx="2028246" cy="6161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de-DE"/>
            </a:defPPr>
            <a:lvl1pPr algn="r">
              <a:defRPr sz="4000">
                <a:solidFill>
                  <a:schemeClr val="lt1"/>
                </a:solidFill>
                <a:latin typeface="Bebas Neue" panose="020B0506020202020201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bas Neue" panose="020B0506020202020201" pitchFamily="34" charset="0"/>
                <a:ea typeface="+mn-ea"/>
                <a:cs typeface="+mn-cs"/>
              </a:rPr>
              <a:t>Friday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ebas Neue" panose="020B0506020202020201" pitchFamily="34" charset="0"/>
              <a:ea typeface="+mn-ea"/>
              <a:cs typeface="+mn-cs"/>
            </a:endParaRPr>
          </a:p>
        </p:txBody>
      </p:sp>
      <p:sp>
        <p:nvSpPr>
          <p:cNvPr id="11" name="ForecastDay5" descr="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PresentationLoad.com"/>
          <p:cNvSpPr txBox="1"/>
          <p:nvPr>
            <p:custDataLst>
              <p:tags r:id="rId2"/>
            </p:custDataLst>
          </p:nvPr>
        </p:nvSpPr>
        <p:spPr bwMode="gray">
          <a:xfrm>
            <a:off x="9294165" y="2227141"/>
            <a:ext cx="2721755" cy="6161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de-DE"/>
            </a:defPPr>
            <a:lvl1pPr algn="r">
              <a:defRPr sz="4000">
                <a:solidFill>
                  <a:schemeClr val="lt1"/>
                </a:solidFill>
                <a:latin typeface="Bebas Neue" panose="020B0506020202020201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bas Neue" panose="020B0506020202020201" pitchFamily="34" charset="0"/>
                <a:ea typeface="+mn-ea"/>
                <a:cs typeface="+mn-cs"/>
              </a:rPr>
              <a:t>Monday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ebas Neue" panose="020B0506020202020201" pitchFamily="34" charset="0"/>
              <a:ea typeface="+mn-ea"/>
              <a:cs typeface="+mn-cs"/>
            </a:endParaRPr>
          </a:p>
        </p:txBody>
      </p:sp>
      <p:sp>
        <p:nvSpPr>
          <p:cNvPr id="13" name="ForecastDay3" descr="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PresentationLoad.com"/>
          <p:cNvSpPr txBox="1"/>
          <p:nvPr>
            <p:custDataLst>
              <p:tags r:id="rId3"/>
            </p:custDataLst>
          </p:nvPr>
        </p:nvSpPr>
        <p:spPr bwMode="gray">
          <a:xfrm>
            <a:off x="3307746" y="2233387"/>
            <a:ext cx="2028247" cy="6161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de-DE"/>
            </a:defPPr>
            <a:lvl1pPr algn="r">
              <a:defRPr sz="4000">
                <a:solidFill>
                  <a:schemeClr val="lt1"/>
                </a:solidFill>
                <a:latin typeface="Bebas Neue" panose="020B0506020202020201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bas Neue" panose="020B0506020202020201" pitchFamily="34" charset="0"/>
                <a:ea typeface="+mn-ea"/>
                <a:cs typeface="+mn-cs"/>
              </a:rPr>
              <a:t>Saturday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ebas Neue" panose="020B0506020202020201" pitchFamily="34" charset="0"/>
              <a:ea typeface="+mn-ea"/>
              <a:cs typeface="+mn-cs"/>
            </a:endParaRPr>
          </a:p>
        </p:txBody>
      </p:sp>
      <p:sp>
        <p:nvSpPr>
          <p:cNvPr id="15" name="ForecastDay4" descr="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PresentationLoad.com"/>
          <p:cNvSpPr txBox="1"/>
          <p:nvPr>
            <p:custDataLst>
              <p:tags r:id="rId4"/>
            </p:custDataLst>
          </p:nvPr>
        </p:nvSpPr>
        <p:spPr bwMode="gray">
          <a:xfrm>
            <a:off x="6305972" y="2238406"/>
            <a:ext cx="2389765" cy="6161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de-DE"/>
            </a:defPPr>
            <a:lvl1pPr algn="r">
              <a:defRPr sz="4000">
                <a:solidFill>
                  <a:schemeClr val="lt1"/>
                </a:solidFill>
                <a:latin typeface="Bebas Neue" panose="020B0506020202020201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bas Neue" panose="020B0506020202020201" pitchFamily="34" charset="0"/>
                <a:ea typeface="+mn-ea"/>
                <a:cs typeface="+mn-cs"/>
              </a:rPr>
              <a:t>Sunday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ebas Neue" panose="020B0506020202020201" pitchFamily="34" charset="0"/>
              <a:ea typeface="+mn-ea"/>
              <a:cs typeface="+mn-cs"/>
            </a:endParaRPr>
          </a:p>
        </p:txBody>
      </p:sp>
      <p:sp>
        <p:nvSpPr>
          <p:cNvPr id="51" name="ForecastTemp2" descr="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PresentationLoad.com"/>
          <p:cNvSpPr txBox="1"/>
          <p:nvPr>
            <p:custDataLst>
              <p:tags r:id="rId5"/>
            </p:custDataLst>
          </p:nvPr>
        </p:nvSpPr>
        <p:spPr bwMode="gray">
          <a:xfrm>
            <a:off x="633489" y="3980707"/>
            <a:ext cx="1712447" cy="6161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t" anchorCtr="0"/>
          <a:lstStyle>
            <a:defPPr>
              <a:defRPr lang="de-DE"/>
            </a:defPPr>
            <a:lvl1pPr algn="r">
              <a:defRPr sz="4000">
                <a:solidFill>
                  <a:schemeClr val="lt1"/>
                </a:solidFill>
                <a:latin typeface="Bebas Neue" panose="020B0506020202020201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 Display" panose="02110004020202020204"/>
                <a:ea typeface="+mn-ea"/>
                <a:cs typeface="+mn-cs"/>
              </a:rPr>
              <a:t>H: 82°F  L: 58°F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 Display" panose="02110004020202020204"/>
              <a:ea typeface="+mn-ea"/>
              <a:cs typeface="+mn-cs"/>
            </a:endParaRPr>
          </a:p>
        </p:txBody>
      </p:sp>
      <p:sp>
        <p:nvSpPr>
          <p:cNvPr id="55" name="ForecastTemp5" descr="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PresentationLoad.com"/>
          <p:cNvSpPr txBox="1"/>
          <p:nvPr>
            <p:custDataLst>
              <p:tags r:id="rId6"/>
            </p:custDataLst>
          </p:nvPr>
        </p:nvSpPr>
        <p:spPr bwMode="gray">
          <a:xfrm>
            <a:off x="9662977" y="3980707"/>
            <a:ext cx="1895534" cy="6161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t" anchorCtr="0"/>
          <a:lstStyle>
            <a:defPPr>
              <a:defRPr lang="de-DE"/>
            </a:defPPr>
            <a:lvl1pPr algn="r">
              <a:defRPr sz="4000">
                <a:solidFill>
                  <a:schemeClr val="lt1"/>
                </a:solidFill>
                <a:latin typeface="Bebas Neue" panose="020B0506020202020201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 Display" panose="02110004020202020204"/>
                <a:ea typeface="+mn-ea"/>
                <a:cs typeface="+mn-cs"/>
              </a:rPr>
              <a:t>H: 90°F  L: 67°F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 Display" panose="02110004020202020204"/>
              <a:ea typeface="+mn-ea"/>
              <a:cs typeface="+mn-cs"/>
            </a:endParaRPr>
          </a:p>
        </p:txBody>
      </p:sp>
      <p:sp>
        <p:nvSpPr>
          <p:cNvPr id="56" name="ForecastTemp3" descr="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PresentationLoad.com"/>
          <p:cNvSpPr txBox="1"/>
          <p:nvPr>
            <p:custDataLst>
              <p:tags r:id="rId7"/>
            </p:custDataLst>
          </p:nvPr>
        </p:nvSpPr>
        <p:spPr bwMode="gray">
          <a:xfrm>
            <a:off x="3407469" y="3980707"/>
            <a:ext cx="1828800" cy="6161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t" anchorCtr="0"/>
          <a:lstStyle>
            <a:defPPr>
              <a:defRPr lang="de-DE"/>
            </a:defPPr>
            <a:lvl1pPr algn="r">
              <a:defRPr sz="4000">
                <a:solidFill>
                  <a:schemeClr val="lt1"/>
                </a:solidFill>
                <a:latin typeface="Bebas Neue" panose="020B0506020202020201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 Display" panose="02110004020202020204"/>
                <a:ea typeface="+mn-ea"/>
                <a:cs typeface="+mn-cs"/>
              </a:rPr>
              <a:t>H: 84°F  L: 59°F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 Display" panose="02110004020202020204"/>
              <a:ea typeface="+mn-ea"/>
              <a:cs typeface="+mn-cs"/>
            </a:endParaRPr>
          </a:p>
        </p:txBody>
      </p:sp>
      <p:sp>
        <p:nvSpPr>
          <p:cNvPr id="57" name="ForecastTemp4" descr="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PresentationLoad.com"/>
          <p:cNvSpPr txBox="1"/>
          <p:nvPr>
            <p:custDataLst>
              <p:tags r:id="rId8"/>
            </p:custDataLst>
          </p:nvPr>
        </p:nvSpPr>
        <p:spPr bwMode="gray">
          <a:xfrm>
            <a:off x="6431357" y="3980707"/>
            <a:ext cx="1828800" cy="6161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t" anchorCtr="0"/>
          <a:lstStyle>
            <a:defPPr>
              <a:defRPr lang="de-DE"/>
            </a:defPPr>
            <a:lvl1pPr algn="r">
              <a:defRPr sz="4000">
                <a:solidFill>
                  <a:schemeClr val="lt1"/>
                </a:solidFill>
                <a:latin typeface="Bebas Neue" panose="020B0506020202020201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 Display" panose="02110004020202020204"/>
                <a:ea typeface="+mn-ea"/>
                <a:cs typeface="+mn-cs"/>
              </a:rPr>
              <a:t>H: 88°F  L: 63°F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 Display" panose="02110004020202020204"/>
              <a:ea typeface="+mn-ea"/>
              <a:cs typeface="+mn-cs"/>
            </a:endParaRPr>
          </a:p>
        </p:txBody>
      </p:sp>
      <p:sp>
        <p:nvSpPr>
          <p:cNvPr id="4" name="Time">
            <a:extLst>
              <a:ext uri="{FF2B5EF4-FFF2-40B4-BE49-F238E27FC236}">
                <a16:creationId xmlns:a16="http://schemas.microsoft.com/office/drawing/2014/main" id="{0A714874-9F1F-9E5C-A701-C73D137BB5D1}"/>
              </a:ext>
            </a:extLst>
          </p:cNvPr>
          <p:cNvSpPr txBox="1"/>
          <p:nvPr/>
        </p:nvSpPr>
        <p:spPr>
          <a:xfrm>
            <a:off x="4247758" y="-2660379"/>
            <a:ext cx="3734014" cy="35661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 Display" panose="02110004020202020204"/>
                <a:ea typeface="+mn-ea"/>
                <a:cs typeface="+mn-cs"/>
              </a:rPr>
              <a:t>12:28 PM</a:t>
            </a:r>
            <a:endParaRPr kumimoji="0" lang="en-US" sz="4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 Display" panose="02110004020202020204"/>
              <a:ea typeface="+mn-ea"/>
              <a:cs typeface="+mn-cs"/>
            </a:endParaRPr>
          </a:p>
        </p:txBody>
      </p:sp>
      <p:sp>
        <p:nvSpPr>
          <p:cNvPr id="5" name="Date">
            <a:extLst>
              <a:ext uri="{FF2B5EF4-FFF2-40B4-BE49-F238E27FC236}">
                <a16:creationId xmlns:a16="http://schemas.microsoft.com/office/drawing/2014/main" id="{5DD68B6C-07A0-24DB-E553-C25B17326469}"/>
              </a:ext>
            </a:extLst>
          </p:cNvPr>
          <p:cNvSpPr txBox="1"/>
          <p:nvPr/>
        </p:nvSpPr>
        <p:spPr>
          <a:xfrm>
            <a:off x="4247758" y="905781"/>
            <a:ext cx="3734014" cy="15727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Thursday, May 29, 2025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pic>
        <p:nvPicPr>
          <p:cNvPr id="2" name="Picture 1" descr="A logo of a tiger&#10;&#10;Description automatically generated">
            <a:extLst>
              <a:ext uri="{FF2B5EF4-FFF2-40B4-BE49-F238E27FC236}">
                <a16:creationId xmlns:a16="http://schemas.microsoft.com/office/drawing/2014/main" id="{FA116768-4C8A-B502-05D3-73938577228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6728" y="20689"/>
            <a:ext cx="1771452" cy="1771452"/>
          </a:xfrm>
          <a:prstGeom prst="rect">
            <a:avLst/>
          </a:prstGeom>
        </p:spPr>
      </p:pic>
      <p:pic>
        <p:nvPicPr>
          <p:cNvPr id="7" name="ForecastIcon2">
            <a:extLst>
              <a:ext uri="{FF2B5EF4-FFF2-40B4-BE49-F238E27FC236}">
                <a16:creationId xmlns:a16="http://schemas.microsoft.com/office/drawing/2014/main" id="{897B0400-03F3-72DE-CB6F-E5BA9F2A0D59}"/>
              </a:ext>
            </a:extLst>
          </p:cNvPr>
          <p:cNvPicPr>
            <a:picLocks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797" y="2718858"/>
            <a:ext cx="1386237" cy="1386238"/>
          </a:xfrm>
          <a:prstGeom prst="rect">
            <a:avLst/>
          </a:prstGeom>
        </p:spPr>
      </p:pic>
      <p:pic>
        <p:nvPicPr>
          <p:cNvPr id="14" name="ForecastIcon3">
            <a:extLst>
              <a:ext uri="{FF2B5EF4-FFF2-40B4-BE49-F238E27FC236}">
                <a16:creationId xmlns:a16="http://schemas.microsoft.com/office/drawing/2014/main" id="{3ABEFB92-44DE-0096-9A74-395B35F0C2B1}"/>
              </a:ext>
            </a:extLst>
          </p:cNvPr>
          <p:cNvPicPr>
            <a:picLocks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240" y="2718858"/>
            <a:ext cx="1386237" cy="1386238"/>
          </a:xfrm>
          <a:prstGeom prst="rect">
            <a:avLst/>
          </a:prstGeom>
        </p:spPr>
      </p:pic>
      <p:pic>
        <p:nvPicPr>
          <p:cNvPr id="18" name="ForecastIcon4">
            <a:extLst>
              <a:ext uri="{FF2B5EF4-FFF2-40B4-BE49-F238E27FC236}">
                <a16:creationId xmlns:a16="http://schemas.microsoft.com/office/drawing/2014/main" id="{F1786E79-4CF9-28B4-9861-AADDE16BF380}"/>
              </a:ext>
            </a:extLst>
          </p:cNvPr>
          <p:cNvPicPr>
            <a:picLocks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0954" y="2718858"/>
            <a:ext cx="1386237" cy="1386238"/>
          </a:xfrm>
          <a:prstGeom prst="rect">
            <a:avLst/>
          </a:prstGeom>
        </p:spPr>
      </p:pic>
      <p:pic>
        <p:nvPicPr>
          <p:cNvPr id="20" name="ForecastIcon5">
            <a:extLst>
              <a:ext uri="{FF2B5EF4-FFF2-40B4-BE49-F238E27FC236}">
                <a16:creationId xmlns:a16="http://schemas.microsoft.com/office/drawing/2014/main" id="{4C779AF9-CD21-9E06-9856-05DD923B5DBE}"/>
              </a:ext>
            </a:extLst>
          </p:cNvPr>
          <p:cNvPicPr>
            <a:picLocks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1925" y="2718858"/>
            <a:ext cx="1386237" cy="1386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7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5000">
        <p:fade/>
      </p:transition>
    </mc:Choice>
    <mc:Fallback xmlns="">
      <p:transition spd="med" advClick="0" advTm="15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4616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01F9206-DD0D-3C15-CFFE-4DA7C892F5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2270ADB-ACCF-B8DE-2CF4-0E6F7CA1F1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5" name="Time">
            <a:extLst>
              <a:ext uri="{FF2B5EF4-FFF2-40B4-BE49-F238E27FC236}">
                <a16:creationId xmlns:a16="http://schemas.microsoft.com/office/drawing/2014/main" id="{68360499-BE2E-E5C1-5A86-1A5AC9B3921D}"/>
              </a:ext>
            </a:extLst>
          </p:cNvPr>
          <p:cNvSpPr txBox="1"/>
          <p:nvPr/>
        </p:nvSpPr>
        <p:spPr>
          <a:xfrm>
            <a:off x="759439" y="649224"/>
            <a:ext cx="3734014" cy="35661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 Display" panose="02110004020202020204"/>
                <a:ea typeface="+mn-ea"/>
                <a:cs typeface="+mn-cs"/>
              </a:rPr>
              <a:t>12:28 PM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 Display" panose="02110004020202020204"/>
              <a:ea typeface="+mn-ea"/>
              <a:cs typeface="+mn-cs"/>
            </a:endParaRPr>
          </a:p>
        </p:txBody>
      </p:sp>
      <p:sp>
        <p:nvSpPr>
          <p:cNvPr id="7" name="Date">
            <a:extLst>
              <a:ext uri="{FF2B5EF4-FFF2-40B4-BE49-F238E27FC236}">
                <a16:creationId xmlns:a16="http://schemas.microsoft.com/office/drawing/2014/main" id="{41532129-7604-0BF9-FAEB-9852EFC23635}"/>
              </a:ext>
            </a:extLst>
          </p:cNvPr>
          <p:cNvSpPr txBox="1"/>
          <p:nvPr/>
        </p:nvSpPr>
        <p:spPr>
          <a:xfrm>
            <a:off x="890339" y="4636008"/>
            <a:ext cx="3734014" cy="15727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Thursday, May 29, 2025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8" name="sketchy line">
            <a:extLst>
              <a:ext uri="{FF2B5EF4-FFF2-40B4-BE49-F238E27FC236}">
                <a16:creationId xmlns:a16="http://schemas.microsoft.com/office/drawing/2014/main" id="{26D7824D-1B45-0FD8-DFB5-F0650A263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338" y="4409267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4" name="Ellipse 51">
            <a:extLst>
              <a:ext uri="{FF2B5EF4-FFF2-40B4-BE49-F238E27FC236}">
                <a16:creationId xmlns:a16="http://schemas.microsoft.com/office/drawing/2014/main" id="{39E1F93B-160D-4BAA-D836-5D106E67BFAC}"/>
              </a:ext>
            </a:extLst>
          </p:cNvPr>
          <p:cNvSpPr/>
          <p:nvPr/>
        </p:nvSpPr>
        <p:spPr bwMode="gray">
          <a:xfrm>
            <a:off x="1062785" y="1096137"/>
            <a:ext cx="1268920" cy="1268920"/>
          </a:xfrm>
          <a:prstGeom prst="ellipse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8" name="WeatherBox" descr="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PresentationLoad.com">
            <a:extLst>
              <a:ext uri="{FF2B5EF4-FFF2-40B4-BE49-F238E27FC236}">
                <a16:creationId xmlns:a16="http://schemas.microsoft.com/office/drawing/2014/main" id="{20F160B5-0253-F862-51CB-4C83DC4FD612}"/>
              </a:ext>
            </a:extLst>
          </p:cNvPr>
          <p:cNvSpPr txBox="1"/>
          <p:nvPr>
            <p:custDataLst>
              <p:tags r:id="rId1"/>
            </p:custDataLst>
          </p:nvPr>
        </p:nvSpPr>
        <p:spPr bwMode="gray">
          <a:xfrm>
            <a:off x="934257" y="1833976"/>
            <a:ext cx="921741" cy="893277"/>
          </a:xfrm>
          <a:prstGeom prst="rect">
            <a:avLst/>
          </a:prstGeom>
          <a:noFill/>
        </p:spPr>
        <p:txBody>
          <a:bodyPr wrap="square" lIns="91431" tIns="45715" rIns="91431" bIns="45715" rtlCol="0">
            <a:noAutofit/>
          </a:bodyPr>
          <a:lstStyle/>
          <a:p>
            <a:pPr marL="0" marR="0" lvl="0" indent="0" algn="r" defTabSz="801688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bas Neue" panose="020B0506020202020201" pitchFamily="34" charset="0"/>
                <a:ea typeface="+mn-ea"/>
                <a:cs typeface="+mn-cs"/>
              </a:rPr>
              <a:t>64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bas Neue" panose="020B0506020202020201" pitchFamily="34" charset="0"/>
              <a:ea typeface="+mn-ea"/>
              <a:cs typeface="+mn-cs"/>
            </a:endParaRPr>
          </a:p>
        </p:txBody>
      </p:sp>
      <p:grpSp>
        <p:nvGrpSpPr>
          <p:cNvPr id="9" name="Gruppieren 6">
            <a:extLst>
              <a:ext uri="{FF2B5EF4-FFF2-40B4-BE49-F238E27FC236}">
                <a16:creationId xmlns:a16="http://schemas.microsoft.com/office/drawing/2014/main" id="{DFD12ADC-02BA-012E-80EB-03954E449939}"/>
              </a:ext>
            </a:extLst>
          </p:cNvPr>
          <p:cNvGrpSpPr/>
          <p:nvPr/>
        </p:nvGrpSpPr>
        <p:grpSpPr bwMode="gray">
          <a:xfrm>
            <a:off x="1668492" y="1777855"/>
            <a:ext cx="350898" cy="461369"/>
            <a:chOff x="3305218" y="1700129"/>
            <a:chExt cx="350898" cy="461369"/>
          </a:xfrm>
        </p:grpSpPr>
        <p:sp>
          <p:nvSpPr>
            <p:cNvPr id="10" name="Textfeld 57" descr="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PresentationLoad.com">
              <a:extLst>
                <a:ext uri="{FF2B5EF4-FFF2-40B4-BE49-F238E27FC236}">
                  <a16:creationId xmlns:a16="http://schemas.microsoft.com/office/drawing/2014/main" id="{9FA57BE1-2601-BCF8-FEB5-C385714CAEB8}"/>
                </a:ext>
              </a:extLst>
            </p:cNvPr>
            <p:cNvSpPr txBox="1"/>
            <p:nvPr>
              <p:custDataLst>
                <p:tags r:id="rId4"/>
              </p:custDataLst>
            </p:nvPr>
          </p:nvSpPr>
          <p:spPr bwMode="gray">
            <a:xfrm>
              <a:off x="3322598" y="1700129"/>
              <a:ext cx="333518" cy="432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algn="r">
                <a:defRPr sz="4000">
                  <a:solidFill>
                    <a:schemeClr val="lt1"/>
                  </a:solidFill>
                  <a:latin typeface="Bebas Neue" panose="020B0506020202020201" pitchFamily="34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ebas Neue" panose="020B0506020202020201" pitchFamily="34" charset="0"/>
                  <a:ea typeface="+mn-ea"/>
                  <a:cs typeface="+mn-cs"/>
                </a:rPr>
                <a:t>°</a:t>
              </a:r>
            </a:p>
          </p:txBody>
        </p:sp>
        <p:sp>
          <p:nvSpPr>
            <p:cNvPr id="11" name="Rechteck 58">
              <a:extLst>
                <a:ext uri="{FF2B5EF4-FFF2-40B4-BE49-F238E27FC236}">
                  <a16:creationId xmlns:a16="http://schemas.microsoft.com/office/drawing/2014/main" id="{83C33F0A-2318-DB07-AD9E-FA9B6C9553DE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 bwMode="gray">
            <a:xfrm>
              <a:off x="3305218" y="1729498"/>
              <a:ext cx="270000" cy="432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r" defTabSz="9144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ebas Neue" panose="020B0506020202020201" pitchFamily="34" charset="0"/>
                  <a:ea typeface="+mn-ea"/>
                  <a:cs typeface="+mn-cs"/>
                </a:rPr>
                <a:t>F</a:t>
              </a:r>
            </a:p>
          </p:txBody>
        </p:sp>
      </p:grpSp>
      <p:sp>
        <p:nvSpPr>
          <p:cNvPr id="12" name="Textfeld 24" descr="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PresentationLoad.com">
            <a:extLst>
              <a:ext uri="{FF2B5EF4-FFF2-40B4-BE49-F238E27FC236}">
                <a16:creationId xmlns:a16="http://schemas.microsoft.com/office/drawing/2014/main" id="{FCCFF775-59C4-2B67-76A5-EDF329B51DA6}"/>
              </a:ext>
            </a:extLst>
          </p:cNvPr>
          <p:cNvSpPr txBox="1"/>
          <p:nvPr>
            <p:custDataLst>
              <p:tags r:id="rId2"/>
            </p:custDataLst>
          </p:nvPr>
        </p:nvSpPr>
        <p:spPr bwMode="gray">
          <a:xfrm>
            <a:off x="2757765" y="1353312"/>
            <a:ext cx="2004734" cy="40164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ctr" defTabSz="801688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bas Neue" panose="020B0506020202020201" pitchFamily="34" charset="0"/>
                <a:ea typeface="+mn-ea"/>
                <a:cs typeface="+mn-cs"/>
              </a:rPr>
              <a:t>Marshall</a:t>
            </a:r>
          </a:p>
        </p:txBody>
      </p:sp>
      <p:sp>
        <p:nvSpPr>
          <p:cNvPr id="13" name="WeatherCondition" descr="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PresentationLoad.com">
            <a:extLst>
              <a:ext uri="{FF2B5EF4-FFF2-40B4-BE49-F238E27FC236}">
                <a16:creationId xmlns:a16="http://schemas.microsoft.com/office/drawing/2014/main" id="{D7975FB0-181F-F446-3296-59643A56D0A3}"/>
              </a:ext>
            </a:extLst>
          </p:cNvPr>
          <p:cNvSpPr txBox="1"/>
          <p:nvPr>
            <p:custDataLst>
              <p:tags r:id="rId3"/>
            </p:custDataLst>
          </p:nvPr>
        </p:nvSpPr>
        <p:spPr bwMode="gray">
          <a:xfrm>
            <a:off x="2757765" y="1754958"/>
            <a:ext cx="2004735" cy="648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ctr" defTabSz="801688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Cloudy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 pitchFamily="34" charset="0"/>
              <a:ea typeface="+mn-ea"/>
              <a:cs typeface="+mn-cs"/>
            </a:endParaRPr>
          </a:p>
        </p:txBody>
      </p:sp>
      <p:pic>
        <p:nvPicPr>
          <p:cNvPr id="2" name="Picture 1" descr="A logo of a tiger&#10;&#10;Description automatically generated">
            <a:extLst>
              <a:ext uri="{FF2B5EF4-FFF2-40B4-BE49-F238E27FC236}">
                <a16:creationId xmlns:a16="http://schemas.microsoft.com/office/drawing/2014/main" id="{D8644DD4-4BD3-EDC5-4B7C-482AF321C03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1016" y="0"/>
            <a:ext cx="6858000" cy="6858000"/>
          </a:xfrm>
          <a:prstGeom prst="rect">
            <a:avLst/>
          </a:prstGeom>
        </p:spPr>
      </p:pic>
      <p:pic>
        <p:nvPicPr>
          <p:cNvPr id="14" name="WeatherIcon">
            <a:extLst>
              <a:ext uri="{FF2B5EF4-FFF2-40B4-BE49-F238E27FC236}">
                <a16:creationId xmlns:a16="http://schemas.microsoft.com/office/drawing/2014/main" id="{C3D1B18A-5E08-8ED9-1350-24DD8577DF9E}"/>
              </a:ext>
            </a:extLst>
          </p:cNvPr>
          <p:cNvPicPr>
            <a:picLocks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7245" y="1162472"/>
            <a:ext cx="720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404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5000"/>
    </mc:Choice>
    <mc:Fallback xmlns="">
      <p:transition spd="slow" advClick="0" advTm="1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365640D-5B27-A11C-CD88-E6F576A0A2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recastDay2" descr="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PresentationLoad.com">
            <a:extLst>
              <a:ext uri="{FF2B5EF4-FFF2-40B4-BE49-F238E27FC236}">
                <a16:creationId xmlns:a16="http://schemas.microsoft.com/office/drawing/2014/main" id="{EAB9B49E-BF17-4BAE-B960-4A8B48D91011}"/>
              </a:ext>
            </a:extLst>
          </p:cNvPr>
          <p:cNvSpPr txBox="1"/>
          <p:nvPr>
            <p:custDataLst>
              <p:tags r:id="rId1"/>
            </p:custDataLst>
          </p:nvPr>
        </p:nvSpPr>
        <p:spPr bwMode="gray">
          <a:xfrm>
            <a:off x="475590" y="2227141"/>
            <a:ext cx="2028246" cy="6161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de-DE"/>
            </a:defPPr>
            <a:lvl1pPr algn="r">
              <a:defRPr sz="4000">
                <a:solidFill>
                  <a:schemeClr val="lt1"/>
                </a:solidFill>
                <a:latin typeface="Bebas Neue" panose="020B0506020202020201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bas Neue" panose="020B0506020202020201" pitchFamily="34" charset="0"/>
                <a:ea typeface="+mn-ea"/>
                <a:cs typeface="+mn-cs"/>
              </a:rPr>
              <a:t>Friday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bas Neue" panose="020B0506020202020201" pitchFamily="34" charset="0"/>
              <a:ea typeface="+mn-ea"/>
              <a:cs typeface="+mn-cs"/>
            </a:endParaRPr>
          </a:p>
        </p:txBody>
      </p:sp>
      <p:sp>
        <p:nvSpPr>
          <p:cNvPr id="11" name="ForecastDay5" descr="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PresentationLoad.com">
            <a:extLst>
              <a:ext uri="{FF2B5EF4-FFF2-40B4-BE49-F238E27FC236}">
                <a16:creationId xmlns:a16="http://schemas.microsoft.com/office/drawing/2014/main" id="{0ABB6371-E1DF-0EA1-FCCC-2B1B997A43DB}"/>
              </a:ext>
            </a:extLst>
          </p:cNvPr>
          <p:cNvSpPr txBox="1"/>
          <p:nvPr>
            <p:custDataLst>
              <p:tags r:id="rId2"/>
            </p:custDataLst>
          </p:nvPr>
        </p:nvSpPr>
        <p:spPr bwMode="gray">
          <a:xfrm>
            <a:off x="9294165" y="2227141"/>
            <a:ext cx="2721755" cy="6161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de-DE"/>
            </a:defPPr>
            <a:lvl1pPr algn="r">
              <a:defRPr sz="4000">
                <a:solidFill>
                  <a:schemeClr val="lt1"/>
                </a:solidFill>
                <a:latin typeface="Bebas Neue" panose="020B0506020202020201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bas Neue" panose="020B0506020202020201" pitchFamily="34" charset="0"/>
                <a:ea typeface="+mn-ea"/>
                <a:cs typeface="+mn-cs"/>
              </a:rPr>
              <a:t>Monday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bas Neue" panose="020B0506020202020201" pitchFamily="34" charset="0"/>
              <a:ea typeface="+mn-ea"/>
              <a:cs typeface="+mn-cs"/>
            </a:endParaRPr>
          </a:p>
        </p:txBody>
      </p:sp>
      <p:sp>
        <p:nvSpPr>
          <p:cNvPr id="13" name="ForecastDay3" descr="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PresentationLoad.com">
            <a:extLst>
              <a:ext uri="{FF2B5EF4-FFF2-40B4-BE49-F238E27FC236}">
                <a16:creationId xmlns:a16="http://schemas.microsoft.com/office/drawing/2014/main" id="{68857083-E0B8-78D4-E25E-5CAC1E46DD0F}"/>
              </a:ext>
            </a:extLst>
          </p:cNvPr>
          <p:cNvSpPr txBox="1"/>
          <p:nvPr>
            <p:custDataLst>
              <p:tags r:id="rId3"/>
            </p:custDataLst>
          </p:nvPr>
        </p:nvSpPr>
        <p:spPr bwMode="gray">
          <a:xfrm>
            <a:off x="3307746" y="2233387"/>
            <a:ext cx="2028247" cy="6161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de-DE"/>
            </a:defPPr>
            <a:lvl1pPr algn="r">
              <a:defRPr sz="4000">
                <a:solidFill>
                  <a:schemeClr val="lt1"/>
                </a:solidFill>
                <a:latin typeface="Bebas Neue" panose="020B0506020202020201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bas Neue" panose="020B0506020202020201" pitchFamily="34" charset="0"/>
                <a:ea typeface="+mn-ea"/>
                <a:cs typeface="+mn-cs"/>
              </a:rPr>
              <a:t>Saturday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bas Neue" panose="020B0506020202020201" pitchFamily="34" charset="0"/>
              <a:ea typeface="+mn-ea"/>
              <a:cs typeface="+mn-cs"/>
            </a:endParaRPr>
          </a:p>
        </p:txBody>
      </p:sp>
      <p:sp>
        <p:nvSpPr>
          <p:cNvPr id="15" name="ForecastDay4" descr="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PresentationLoad.com">
            <a:extLst>
              <a:ext uri="{FF2B5EF4-FFF2-40B4-BE49-F238E27FC236}">
                <a16:creationId xmlns:a16="http://schemas.microsoft.com/office/drawing/2014/main" id="{0CB179DC-18A9-DFAD-8CCA-D1A068D37F96}"/>
              </a:ext>
            </a:extLst>
          </p:cNvPr>
          <p:cNvSpPr txBox="1"/>
          <p:nvPr>
            <p:custDataLst>
              <p:tags r:id="rId4"/>
            </p:custDataLst>
          </p:nvPr>
        </p:nvSpPr>
        <p:spPr bwMode="gray">
          <a:xfrm>
            <a:off x="6305972" y="2238406"/>
            <a:ext cx="2389765" cy="6161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de-DE"/>
            </a:defPPr>
            <a:lvl1pPr algn="r">
              <a:defRPr sz="4000">
                <a:solidFill>
                  <a:schemeClr val="lt1"/>
                </a:solidFill>
                <a:latin typeface="Bebas Neue" panose="020B0506020202020201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bas Neue" panose="020B0506020202020201" pitchFamily="34" charset="0"/>
                <a:ea typeface="+mn-ea"/>
                <a:cs typeface="+mn-cs"/>
              </a:rPr>
              <a:t>Sunday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bas Neue" panose="020B0506020202020201" pitchFamily="34" charset="0"/>
              <a:ea typeface="+mn-ea"/>
              <a:cs typeface="+mn-cs"/>
            </a:endParaRPr>
          </a:p>
        </p:txBody>
      </p:sp>
      <p:sp>
        <p:nvSpPr>
          <p:cNvPr id="51" name="ForecastTemp2" descr="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PresentationLoad.com">
            <a:extLst>
              <a:ext uri="{FF2B5EF4-FFF2-40B4-BE49-F238E27FC236}">
                <a16:creationId xmlns:a16="http://schemas.microsoft.com/office/drawing/2014/main" id="{AAEACDC6-F8F3-994A-1CEF-682B35035A32}"/>
              </a:ext>
            </a:extLst>
          </p:cNvPr>
          <p:cNvSpPr txBox="1"/>
          <p:nvPr>
            <p:custDataLst>
              <p:tags r:id="rId5"/>
            </p:custDataLst>
          </p:nvPr>
        </p:nvSpPr>
        <p:spPr bwMode="gray">
          <a:xfrm>
            <a:off x="633489" y="3980707"/>
            <a:ext cx="1712447" cy="6161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t" anchorCtr="0"/>
          <a:lstStyle>
            <a:defPPr>
              <a:defRPr lang="de-DE"/>
            </a:defPPr>
            <a:lvl1pPr algn="r">
              <a:defRPr sz="4000">
                <a:solidFill>
                  <a:schemeClr val="lt1"/>
                </a:solidFill>
                <a:latin typeface="Bebas Neue" panose="020B0506020202020201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 Display" panose="02110004020202020204"/>
                <a:ea typeface="+mn-ea"/>
                <a:cs typeface="+mn-cs"/>
              </a:rPr>
              <a:t>H: 82°F  L: 58°F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 Display" panose="02110004020202020204"/>
              <a:ea typeface="+mn-ea"/>
              <a:cs typeface="+mn-cs"/>
            </a:endParaRPr>
          </a:p>
        </p:txBody>
      </p:sp>
      <p:sp>
        <p:nvSpPr>
          <p:cNvPr id="55" name="ForecastTemp5" descr="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PresentationLoad.com">
            <a:extLst>
              <a:ext uri="{FF2B5EF4-FFF2-40B4-BE49-F238E27FC236}">
                <a16:creationId xmlns:a16="http://schemas.microsoft.com/office/drawing/2014/main" id="{474A5DF7-6143-3E80-5685-169A0BA66D90}"/>
              </a:ext>
            </a:extLst>
          </p:cNvPr>
          <p:cNvSpPr txBox="1"/>
          <p:nvPr>
            <p:custDataLst>
              <p:tags r:id="rId6"/>
            </p:custDataLst>
          </p:nvPr>
        </p:nvSpPr>
        <p:spPr bwMode="gray">
          <a:xfrm>
            <a:off x="9662977" y="3980707"/>
            <a:ext cx="1895534" cy="6161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t" anchorCtr="0"/>
          <a:lstStyle>
            <a:defPPr>
              <a:defRPr lang="de-DE"/>
            </a:defPPr>
            <a:lvl1pPr algn="r">
              <a:defRPr sz="4000">
                <a:solidFill>
                  <a:schemeClr val="lt1"/>
                </a:solidFill>
                <a:latin typeface="Bebas Neue" panose="020B0506020202020201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 Display" panose="02110004020202020204"/>
                <a:ea typeface="+mn-ea"/>
                <a:cs typeface="+mn-cs"/>
              </a:rPr>
              <a:t>H: 90°F  L: 67°F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 Display" panose="02110004020202020204"/>
              <a:ea typeface="+mn-ea"/>
              <a:cs typeface="+mn-cs"/>
            </a:endParaRPr>
          </a:p>
        </p:txBody>
      </p:sp>
      <p:sp>
        <p:nvSpPr>
          <p:cNvPr id="56" name="ForecastTemp3" descr="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PresentationLoad.com">
            <a:extLst>
              <a:ext uri="{FF2B5EF4-FFF2-40B4-BE49-F238E27FC236}">
                <a16:creationId xmlns:a16="http://schemas.microsoft.com/office/drawing/2014/main" id="{5EBFF358-CF38-74AA-772D-87C4A6C94C7A}"/>
              </a:ext>
            </a:extLst>
          </p:cNvPr>
          <p:cNvSpPr txBox="1"/>
          <p:nvPr>
            <p:custDataLst>
              <p:tags r:id="rId7"/>
            </p:custDataLst>
          </p:nvPr>
        </p:nvSpPr>
        <p:spPr bwMode="gray">
          <a:xfrm>
            <a:off x="3407469" y="3980707"/>
            <a:ext cx="1828800" cy="6161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t" anchorCtr="0"/>
          <a:lstStyle>
            <a:defPPr>
              <a:defRPr lang="de-DE"/>
            </a:defPPr>
            <a:lvl1pPr algn="r">
              <a:defRPr sz="4000">
                <a:solidFill>
                  <a:schemeClr val="lt1"/>
                </a:solidFill>
                <a:latin typeface="Bebas Neue" panose="020B0506020202020201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 Display" panose="02110004020202020204"/>
                <a:ea typeface="+mn-ea"/>
                <a:cs typeface="+mn-cs"/>
              </a:rPr>
              <a:t>H: 84°F  L: 59°F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 Display" panose="02110004020202020204"/>
              <a:ea typeface="+mn-ea"/>
              <a:cs typeface="+mn-cs"/>
            </a:endParaRPr>
          </a:p>
        </p:txBody>
      </p:sp>
      <p:sp>
        <p:nvSpPr>
          <p:cNvPr id="57" name="ForecastTemp4" descr="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PresentationLoad.com">
            <a:extLst>
              <a:ext uri="{FF2B5EF4-FFF2-40B4-BE49-F238E27FC236}">
                <a16:creationId xmlns:a16="http://schemas.microsoft.com/office/drawing/2014/main" id="{D88D64D2-46F1-0F50-4746-B1F9E10536F7}"/>
              </a:ext>
            </a:extLst>
          </p:cNvPr>
          <p:cNvSpPr txBox="1"/>
          <p:nvPr>
            <p:custDataLst>
              <p:tags r:id="rId8"/>
            </p:custDataLst>
          </p:nvPr>
        </p:nvSpPr>
        <p:spPr bwMode="gray">
          <a:xfrm>
            <a:off x="6431357" y="3980707"/>
            <a:ext cx="1828800" cy="6161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t" anchorCtr="0"/>
          <a:lstStyle>
            <a:defPPr>
              <a:defRPr lang="de-DE"/>
            </a:defPPr>
            <a:lvl1pPr algn="r">
              <a:defRPr sz="4000">
                <a:solidFill>
                  <a:schemeClr val="lt1"/>
                </a:solidFill>
                <a:latin typeface="Bebas Neue" panose="020B0506020202020201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 Display" panose="02110004020202020204"/>
                <a:ea typeface="+mn-ea"/>
                <a:cs typeface="+mn-cs"/>
              </a:rPr>
              <a:t>H: 88°F  L: 63°F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 Display" panose="02110004020202020204"/>
              <a:ea typeface="+mn-ea"/>
              <a:cs typeface="+mn-cs"/>
            </a:endParaRPr>
          </a:p>
        </p:txBody>
      </p:sp>
      <p:sp>
        <p:nvSpPr>
          <p:cNvPr id="4" name="Time">
            <a:extLst>
              <a:ext uri="{FF2B5EF4-FFF2-40B4-BE49-F238E27FC236}">
                <a16:creationId xmlns:a16="http://schemas.microsoft.com/office/drawing/2014/main" id="{5CC5436D-B21E-F6C1-AE83-2438266C3AF8}"/>
              </a:ext>
            </a:extLst>
          </p:cNvPr>
          <p:cNvSpPr txBox="1"/>
          <p:nvPr/>
        </p:nvSpPr>
        <p:spPr>
          <a:xfrm>
            <a:off x="4247758" y="-2660379"/>
            <a:ext cx="3734014" cy="35661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 Display" panose="02110004020202020204"/>
                <a:ea typeface="+mn-ea"/>
                <a:cs typeface="+mn-cs"/>
              </a:rPr>
              <a:t>12:28 PM</a:t>
            </a:r>
            <a:endParaRPr kumimoji="0" lang="en-US" sz="4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 Display" panose="02110004020202020204"/>
              <a:ea typeface="+mn-ea"/>
              <a:cs typeface="+mn-cs"/>
            </a:endParaRPr>
          </a:p>
        </p:txBody>
      </p:sp>
      <p:sp>
        <p:nvSpPr>
          <p:cNvPr id="5" name="Date">
            <a:extLst>
              <a:ext uri="{FF2B5EF4-FFF2-40B4-BE49-F238E27FC236}">
                <a16:creationId xmlns:a16="http://schemas.microsoft.com/office/drawing/2014/main" id="{7AB9E9AE-F3FD-6387-85B0-77506B21897D}"/>
              </a:ext>
            </a:extLst>
          </p:cNvPr>
          <p:cNvSpPr txBox="1"/>
          <p:nvPr/>
        </p:nvSpPr>
        <p:spPr>
          <a:xfrm>
            <a:off x="4247758" y="905781"/>
            <a:ext cx="3734014" cy="15727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Thursday, May 29, 2025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pic>
        <p:nvPicPr>
          <p:cNvPr id="2" name="Picture 1" descr="A logo of a tiger&#10;&#10;Description automatically generated">
            <a:extLst>
              <a:ext uri="{FF2B5EF4-FFF2-40B4-BE49-F238E27FC236}">
                <a16:creationId xmlns:a16="http://schemas.microsoft.com/office/drawing/2014/main" id="{76363F64-24BA-E6BC-B5F7-4247795CFBF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6728" y="20689"/>
            <a:ext cx="1771452" cy="1771452"/>
          </a:xfrm>
          <a:prstGeom prst="rect">
            <a:avLst/>
          </a:prstGeom>
        </p:spPr>
      </p:pic>
      <p:pic>
        <p:nvPicPr>
          <p:cNvPr id="7" name="ForecastIcon2">
            <a:extLst>
              <a:ext uri="{FF2B5EF4-FFF2-40B4-BE49-F238E27FC236}">
                <a16:creationId xmlns:a16="http://schemas.microsoft.com/office/drawing/2014/main" id="{FC0C64F5-118B-8ED3-36B2-58B1FAF469E3}"/>
              </a:ext>
            </a:extLst>
          </p:cNvPr>
          <p:cNvPicPr>
            <a:picLocks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797" y="2718858"/>
            <a:ext cx="1386237" cy="1386238"/>
          </a:xfrm>
          <a:prstGeom prst="rect">
            <a:avLst/>
          </a:prstGeom>
        </p:spPr>
      </p:pic>
      <p:pic>
        <p:nvPicPr>
          <p:cNvPr id="14" name="ForecastIcon3">
            <a:extLst>
              <a:ext uri="{FF2B5EF4-FFF2-40B4-BE49-F238E27FC236}">
                <a16:creationId xmlns:a16="http://schemas.microsoft.com/office/drawing/2014/main" id="{06E04C67-5E53-3277-6EF4-123333466E77}"/>
              </a:ext>
            </a:extLst>
          </p:cNvPr>
          <p:cNvPicPr>
            <a:picLocks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240" y="2718858"/>
            <a:ext cx="1386237" cy="1386238"/>
          </a:xfrm>
          <a:prstGeom prst="rect">
            <a:avLst/>
          </a:prstGeom>
        </p:spPr>
      </p:pic>
      <p:pic>
        <p:nvPicPr>
          <p:cNvPr id="18" name="ForecastIcon4">
            <a:extLst>
              <a:ext uri="{FF2B5EF4-FFF2-40B4-BE49-F238E27FC236}">
                <a16:creationId xmlns:a16="http://schemas.microsoft.com/office/drawing/2014/main" id="{78A6F0E2-71B5-A5A8-E1B2-E7A8E8B293A9}"/>
              </a:ext>
            </a:extLst>
          </p:cNvPr>
          <p:cNvPicPr>
            <a:picLocks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0954" y="2718858"/>
            <a:ext cx="1386237" cy="1386238"/>
          </a:xfrm>
          <a:prstGeom prst="rect">
            <a:avLst/>
          </a:prstGeom>
        </p:spPr>
      </p:pic>
      <p:pic>
        <p:nvPicPr>
          <p:cNvPr id="20" name="ForecastIcon5">
            <a:extLst>
              <a:ext uri="{FF2B5EF4-FFF2-40B4-BE49-F238E27FC236}">
                <a16:creationId xmlns:a16="http://schemas.microsoft.com/office/drawing/2014/main" id="{B14DD4B9-A717-759A-2AC4-C489B120934B}"/>
              </a:ext>
            </a:extLst>
          </p:cNvPr>
          <p:cNvPicPr>
            <a:picLocks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1925" y="2718858"/>
            <a:ext cx="1386237" cy="1386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250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5000">
        <p:fade/>
      </p:transition>
    </mc:Choice>
    <mc:Fallback xmlns="">
      <p:transition spd="med" advClick="0" advTm="15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766C179-A701-9A0E-B48C-1736D5CE02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F67C7A4F-8739-2CC1-65B6-05C62A75B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5" name="Time">
            <a:extLst>
              <a:ext uri="{FF2B5EF4-FFF2-40B4-BE49-F238E27FC236}">
                <a16:creationId xmlns:a16="http://schemas.microsoft.com/office/drawing/2014/main" id="{D5FB4220-A4DA-F222-EAAC-7DB0E3A01C57}"/>
              </a:ext>
            </a:extLst>
          </p:cNvPr>
          <p:cNvSpPr txBox="1"/>
          <p:nvPr/>
        </p:nvSpPr>
        <p:spPr>
          <a:xfrm>
            <a:off x="759439" y="649224"/>
            <a:ext cx="3734014" cy="35661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 Display" panose="02110004020202020204"/>
                <a:ea typeface="+mn-ea"/>
                <a:cs typeface="+mn-cs"/>
              </a:rPr>
              <a:t>12:28 PM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 Display" panose="02110004020202020204"/>
              <a:ea typeface="+mn-ea"/>
              <a:cs typeface="+mn-cs"/>
            </a:endParaRPr>
          </a:p>
        </p:txBody>
      </p:sp>
      <p:sp>
        <p:nvSpPr>
          <p:cNvPr id="7" name="Date">
            <a:extLst>
              <a:ext uri="{FF2B5EF4-FFF2-40B4-BE49-F238E27FC236}">
                <a16:creationId xmlns:a16="http://schemas.microsoft.com/office/drawing/2014/main" id="{426776BA-E245-5240-6A25-3C03B649F9DC}"/>
              </a:ext>
            </a:extLst>
          </p:cNvPr>
          <p:cNvSpPr txBox="1"/>
          <p:nvPr/>
        </p:nvSpPr>
        <p:spPr>
          <a:xfrm>
            <a:off x="890339" y="4636008"/>
            <a:ext cx="3734014" cy="15727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Thursday, May 29, 2025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8" name="sketchy line">
            <a:extLst>
              <a:ext uri="{FF2B5EF4-FFF2-40B4-BE49-F238E27FC236}">
                <a16:creationId xmlns:a16="http://schemas.microsoft.com/office/drawing/2014/main" id="{C2A75C76-B752-AE63-3EFC-6090D245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338" y="4409267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4" name="Ellipse 51">
            <a:extLst>
              <a:ext uri="{FF2B5EF4-FFF2-40B4-BE49-F238E27FC236}">
                <a16:creationId xmlns:a16="http://schemas.microsoft.com/office/drawing/2014/main" id="{FD671AB9-19C9-9F68-9DFD-853D9496CF87}"/>
              </a:ext>
            </a:extLst>
          </p:cNvPr>
          <p:cNvSpPr/>
          <p:nvPr/>
        </p:nvSpPr>
        <p:spPr bwMode="gray">
          <a:xfrm>
            <a:off x="1062785" y="1096137"/>
            <a:ext cx="1268920" cy="1268920"/>
          </a:xfrm>
          <a:prstGeom prst="ellipse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8" name="WeatherBox" descr="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PresentationLoad.com">
            <a:extLst>
              <a:ext uri="{FF2B5EF4-FFF2-40B4-BE49-F238E27FC236}">
                <a16:creationId xmlns:a16="http://schemas.microsoft.com/office/drawing/2014/main" id="{5E9D8983-5ADD-10FE-80FD-5E57C86E869C}"/>
              </a:ext>
            </a:extLst>
          </p:cNvPr>
          <p:cNvSpPr txBox="1"/>
          <p:nvPr>
            <p:custDataLst>
              <p:tags r:id="rId1"/>
            </p:custDataLst>
          </p:nvPr>
        </p:nvSpPr>
        <p:spPr bwMode="gray">
          <a:xfrm>
            <a:off x="934257" y="1833976"/>
            <a:ext cx="921741" cy="893277"/>
          </a:xfrm>
          <a:prstGeom prst="rect">
            <a:avLst/>
          </a:prstGeom>
          <a:noFill/>
        </p:spPr>
        <p:txBody>
          <a:bodyPr wrap="square" lIns="91431" tIns="45715" rIns="91431" bIns="45715" rtlCol="0">
            <a:noAutofit/>
          </a:bodyPr>
          <a:lstStyle/>
          <a:p>
            <a:pPr marL="0" marR="0" lvl="0" indent="0" algn="r" defTabSz="801688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bas Neue" panose="020B0506020202020201" pitchFamily="34" charset="0"/>
                <a:ea typeface="+mn-ea"/>
                <a:cs typeface="+mn-cs"/>
              </a:rPr>
              <a:t>64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ebas Neue" panose="020B0506020202020201" pitchFamily="34" charset="0"/>
              <a:ea typeface="+mn-ea"/>
              <a:cs typeface="+mn-cs"/>
            </a:endParaRPr>
          </a:p>
        </p:txBody>
      </p:sp>
      <p:grpSp>
        <p:nvGrpSpPr>
          <p:cNvPr id="9" name="Gruppieren 6">
            <a:extLst>
              <a:ext uri="{FF2B5EF4-FFF2-40B4-BE49-F238E27FC236}">
                <a16:creationId xmlns:a16="http://schemas.microsoft.com/office/drawing/2014/main" id="{8FE7C04F-1BE6-33CC-A120-7A2865841E1D}"/>
              </a:ext>
            </a:extLst>
          </p:cNvPr>
          <p:cNvGrpSpPr/>
          <p:nvPr/>
        </p:nvGrpSpPr>
        <p:grpSpPr bwMode="gray">
          <a:xfrm>
            <a:off x="1668492" y="1777855"/>
            <a:ext cx="350898" cy="461369"/>
            <a:chOff x="3305218" y="1700129"/>
            <a:chExt cx="350898" cy="461369"/>
          </a:xfrm>
        </p:grpSpPr>
        <p:sp>
          <p:nvSpPr>
            <p:cNvPr id="10" name="Textfeld 57" descr="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PresentationLoad.com">
              <a:extLst>
                <a:ext uri="{FF2B5EF4-FFF2-40B4-BE49-F238E27FC236}">
                  <a16:creationId xmlns:a16="http://schemas.microsoft.com/office/drawing/2014/main" id="{D66855E4-9B44-1157-7171-3781CEE8CAE3}"/>
                </a:ext>
              </a:extLst>
            </p:cNvPr>
            <p:cNvSpPr txBox="1"/>
            <p:nvPr>
              <p:custDataLst>
                <p:tags r:id="rId4"/>
              </p:custDataLst>
            </p:nvPr>
          </p:nvSpPr>
          <p:spPr bwMode="gray">
            <a:xfrm>
              <a:off x="3322598" y="1700129"/>
              <a:ext cx="333518" cy="432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algn="r">
                <a:defRPr sz="4000">
                  <a:solidFill>
                    <a:schemeClr val="lt1"/>
                  </a:solidFill>
                  <a:latin typeface="Bebas Neue" panose="020B0506020202020201" pitchFamily="34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Bebas Neue" panose="020B0506020202020201" pitchFamily="34" charset="0"/>
                  <a:ea typeface="+mn-ea"/>
                  <a:cs typeface="+mn-cs"/>
                </a:rPr>
                <a:t>°</a:t>
              </a:r>
            </a:p>
          </p:txBody>
        </p:sp>
        <p:sp>
          <p:nvSpPr>
            <p:cNvPr id="11" name="Rechteck 58">
              <a:extLst>
                <a:ext uri="{FF2B5EF4-FFF2-40B4-BE49-F238E27FC236}">
                  <a16:creationId xmlns:a16="http://schemas.microsoft.com/office/drawing/2014/main" id="{3CF1134C-AF67-9E76-5D38-D5A174717D9A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 bwMode="gray">
            <a:xfrm>
              <a:off x="3305218" y="1729498"/>
              <a:ext cx="270000" cy="432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r" defTabSz="9144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Bebas Neue" panose="020B0506020202020201" pitchFamily="34" charset="0"/>
                  <a:ea typeface="+mn-ea"/>
                  <a:cs typeface="+mn-cs"/>
                </a:rPr>
                <a:t>F</a:t>
              </a:r>
            </a:p>
          </p:txBody>
        </p:sp>
      </p:grpSp>
      <p:sp>
        <p:nvSpPr>
          <p:cNvPr id="12" name="Textfeld 24" descr="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PresentationLoad.com">
            <a:extLst>
              <a:ext uri="{FF2B5EF4-FFF2-40B4-BE49-F238E27FC236}">
                <a16:creationId xmlns:a16="http://schemas.microsoft.com/office/drawing/2014/main" id="{E11A548C-25A1-5E3D-3D4C-6E7D4E9E1714}"/>
              </a:ext>
            </a:extLst>
          </p:cNvPr>
          <p:cNvSpPr txBox="1"/>
          <p:nvPr>
            <p:custDataLst>
              <p:tags r:id="rId2"/>
            </p:custDataLst>
          </p:nvPr>
        </p:nvSpPr>
        <p:spPr bwMode="gray">
          <a:xfrm>
            <a:off x="2757765" y="1353312"/>
            <a:ext cx="2004734" cy="40164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ctr" defTabSz="801688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bas Neue" panose="020B0506020202020201" pitchFamily="34" charset="0"/>
                <a:ea typeface="+mn-ea"/>
                <a:cs typeface="+mn-cs"/>
              </a:rPr>
              <a:t>Marshall</a:t>
            </a:r>
          </a:p>
        </p:txBody>
      </p:sp>
      <p:sp>
        <p:nvSpPr>
          <p:cNvPr id="13" name="WeatherCondition" descr="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PresentationLoad.com">
            <a:extLst>
              <a:ext uri="{FF2B5EF4-FFF2-40B4-BE49-F238E27FC236}">
                <a16:creationId xmlns:a16="http://schemas.microsoft.com/office/drawing/2014/main" id="{101E02CF-ED2D-8E9B-F052-24B0785A379B}"/>
              </a:ext>
            </a:extLst>
          </p:cNvPr>
          <p:cNvSpPr txBox="1"/>
          <p:nvPr>
            <p:custDataLst>
              <p:tags r:id="rId3"/>
            </p:custDataLst>
          </p:nvPr>
        </p:nvSpPr>
        <p:spPr bwMode="gray">
          <a:xfrm>
            <a:off x="2757765" y="1754958"/>
            <a:ext cx="2004735" cy="648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ctr" defTabSz="801688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Cloudy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 pitchFamily="34" charset="0"/>
              <a:ea typeface="+mn-ea"/>
              <a:cs typeface="+mn-cs"/>
            </a:endParaRPr>
          </a:p>
        </p:txBody>
      </p:sp>
      <p:sp>
        <p:nvSpPr>
          <p:cNvPr id="2" name="Ellipse 51">
            <a:extLst>
              <a:ext uri="{FF2B5EF4-FFF2-40B4-BE49-F238E27FC236}">
                <a16:creationId xmlns:a16="http://schemas.microsoft.com/office/drawing/2014/main" id="{3B21A98A-2F45-C74F-794C-B307F8F52BDB}"/>
              </a:ext>
            </a:extLst>
          </p:cNvPr>
          <p:cNvSpPr/>
          <p:nvPr/>
        </p:nvSpPr>
        <p:spPr bwMode="gray">
          <a:xfrm>
            <a:off x="1033492" y="1148485"/>
            <a:ext cx="1268920" cy="1268920"/>
          </a:xfrm>
          <a:prstGeom prst="ellipse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pic>
        <p:nvPicPr>
          <p:cNvPr id="6" name="Picture 5" descr="A logo of a tiger&#10;&#10;Description automatically generated">
            <a:extLst>
              <a:ext uri="{FF2B5EF4-FFF2-40B4-BE49-F238E27FC236}">
                <a16:creationId xmlns:a16="http://schemas.microsoft.com/office/drawing/2014/main" id="{C8C62FB8-9428-AB64-E84D-D310CFD9AD0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1016" y="0"/>
            <a:ext cx="6858000" cy="6858000"/>
          </a:xfrm>
          <a:prstGeom prst="rect">
            <a:avLst/>
          </a:prstGeom>
        </p:spPr>
      </p:pic>
      <p:pic>
        <p:nvPicPr>
          <p:cNvPr id="15" name="WeatherIcon">
            <a:extLst>
              <a:ext uri="{FF2B5EF4-FFF2-40B4-BE49-F238E27FC236}">
                <a16:creationId xmlns:a16="http://schemas.microsoft.com/office/drawing/2014/main" id="{3365ACC8-3BF0-591F-3B11-5312EB1A5374}"/>
              </a:ext>
            </a:extLst>
          </p:cNvPr>
          <p:cNvPicPr>
            <a:picLocks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7245" y="1162472"/>
            <a:ext cx="720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576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5000"/>
    </mc:Choice>
    <mc:Fallback xmlns="">
      <p:transition spd="slow" advClick="0" advTm="1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4616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6FDF300-8E42-7561-7E6F-391FF4EFD5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recastDay2" descr="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PresentationLoad.com">
            <a:extLst>
              <a:ext uri="{FF2B5EF4-FFF2-40B4-BE49-F238E27FC236}">
                <a16:creationId xmlns:a16="http://schemas.microsoft.com/office/drawing/2014/main" id="{3CBFCF08-A7BA-A719-8100-775FA27B95BB}"/>
              </a:ext>
            </a:extLst>
          </p:cNvPr>
          <p:cNvSpPr txBox="1"/>
          <p:nvPr>
            <p:custDataLst>
              <p:tags r:id="rId1"/>
            </p:custDataLst>
          </p:nvPr>
        </p:nvSpPr>
        <p:spPr bwMode="gray">
          <a:xfrm>
            <a:off x="475590" y="2227141"/>
            <a:ext cx="2028246" cy="6161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de-DE"/>
            </a:defPPr>
            <a:lvl1pPr algn="r">
              <a:defRPr sz="4000">
                <a:solidFill>
                  <a:schemeClr val="lt1"/>
                </a:solidFill>
                <a:latin typeface="Bebas Neue" panose="020B0506020202020201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bas Neue" panose="020B0506020202020201" pitchFamily="34" charset="0"/>
                <a:ea typeface="+mn-ea"/>
                <a:cs typeface="+mn-cs"/>
              </a:rPr>
              <a:t>Friday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bas Neue" panose="020B0506020202020201" pitchFamily="34" charset="0"/>
              <a:ea typeface="+mn-ea"/>
              <a:cs typeface="+mn-cs"/>
            </a:endParaRPr>
          </a:p>
        </p:txBody>
      </p:sp>
      <p:sp>
        <p:nvSpPr>
          <p:cNvPr id="11" name="ForecastDay5" descr="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PresentationLoad.com">
            <a:extLst>
              <a:ext uri="{FF2B5EF4-FFF2-40B4-BE49-F238E27FC236}">
                <a16:creationId xmlns:a16="http://schemas.microsoft.com/office/drawing/2014/main" id="{DFD2A715-1581-933B-BD54-7DDA29F9CC31}"/>
              </a:ext>
            </a:extLst>
          </p:cNvPr>
          <p:cNvSpPr txBox="1"/>
          <p:nvPr>
            <p:custDataLst>
              <p:tags r:id="rId2"/>
            </p:custDataLst>
          </p:nvPr>
        </p:nvSpPr>
        <p:spPr bwMode="gray">
          <a:xfrm>
            <a:off x="9294165" y="2227141"/>
            <a:ext cx="2721755" cy="6161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de-DE"/>
            </a:defPPr>
            <a:lvl1pPr algn="r">
              <a:defRPr sz="4000">
                <a:solidFill>
                  <a:schemeClr val="lt1"/>
                </a:solidFill>
                <a:latin typeface="Bebas Neue" panose="020B0506020202020201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bas Neue" panose="020B0506020202020201" pitchFamily="34" charset="0"/>
                <a:ea typeface="+mn-ea"/>
                <a:cs typeface="+mn-cs"/>
              </a:rPr>
              <a:t>Monday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bas Neue" panose="020B0506020202020201" pitchFamily="34" charset="0"/>
              <a:ea typeface="+mn-ea"/>
              <a:cs typeface="+mn-cs"/>
            </a:endParaRPr>
          </a:p>
        </p:txBody>
      </p:sp>
      <p:sp>
        <p:nvSpPr>
          <p:cNvPr id="13" name="ForecastDay3" descr="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PresentationLoad.com">
            <a:extLst>
              <a:ext uri="{FF2B5EF4-FFF2-40B4-BE49-F238E27FC236}">
                <a16:creationId xmlns:a16="http://schemas.microsoft.com/office/drawing/2014/main" id="{BB16E406-DDEA-7573-190C-C093F9E73117}"/>
              </a:ext>
            </a:extLst>
          </p:cNvPr>
          <p:cNvSpPr txBox="1"/>
          <p:nvPr>
            <p:custDataLst>
              <p:tags r:id="rId3"/>
            </p:custDataLst>
          </p:nvPr>
        </p:nvSpPr>
        <p:spPr bwMode="gray">
          <a:xfrm>
            <a:off x="3307746" y="2233387"/>
            <a:ext cx="2028247" cy="6161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de-DE"/>
            </a:defPPr>
            <a:lvl1pPr algn="r">
              <a:defRPr sz="4000">
                <a:solidFill>
                  <a:schemeClr val="lt1"/>
                </a:solidFill>
                <a:latin typeface="Bebas Neue" panose="020B0506020202020201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bas Neue" panose="020B0506020202020201" pitchFamily="34" charset="0"/>
                <a:ea typeface="+mn-ea"/>
                <a:cs typeface="+mn-cs"/>
              </a:rPr>
              <a:t>Saturday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bas Neue" panose="020B0506020202020201" pitchFamily="34" charset="0"/>
              <a:ea typeface="+mn-ea"/>
              <a:cs typeface="+mn-cs"/>
            </a:endParaRPr>
          </a:p>
        </p:txBody>
      </p:sp>
      <p:sp>
        <p:nvSpPr>
          <p:cNvPr id="15" name="ForecastDay4" descr="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PresentationLoad.com">
            <a:extLst>
              <a:ext uri="{FF2B5EF4-FFF2-40B4-BE49-F238E27FC236}">
                <a16:creationId xmlns:a16="http://schemas.microsoft.com/office/drawing/2014/main" id="{9BB50124-A779-A272-2102-468235D6A28D}"/>
              </a:ext>
            </a:extLst>
          </p:cNvPr>
          <p:cNvSpPr txBox="1"/>
          <p:nvPr>
            <p:custDataLst>
              <p:tags r:id="rId4"/>
            </p:custDataLst>
          </p:nvPr>
        </p:nvSpPr>
        <p:spPr bwMode="gray">
          <a:xfrm>
            <a:off x="6305972" y="2238406"/>
            <a:ext cx="2389765" cy="6161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de-DE"/>
            </a:defPPr>
            <a:lvl1pPr algn="r">
              <a:defRPr sz="4000">
                <a:solidFill>
                  <a:schemeClr val="lt1"/>
                </a:solidFill>
                <a:latin typeface="Bebas Neue" panose="020B0506020202020201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bas Neue" panose="020B0506020202020201" pitchFamily="34" charset="0"/>
                <a:ea typeface="+mn-ea"/>
                <a:cs typeface="+mn-cs"/>
              </a:rPr>
              <a:t>Sunday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bas Neue" panose="020B0506020202020201" pitchFamily="34" charset="0"/>
              <a:ea typeface="+mn-ea"/>
              <a:cs typeface="+mn-cs"/>
            </a:endParaRPr>
          </a:p>
        </p:txBody>
      </p:sp>
      <p:sp>
        <p:nvSpPr>
          <p:cNvPr id="51" name="ForecastTemp2" descr="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PresentationLoad.com">
            <a:extLst>
              <a:ext uri="{FF2B5EF4-FFF2-40B4-BE49-F238E27FC236}">
                <a16:creationId xmlns:a16="http://schemas.microsoft.com/office/drawing/2014/main" id="{57293F5B-ACC7-94F5-A9E4-822B84B69865}"/>
              </a:ext>
            </a:extLst>
          </p:cNvPr>
          <p:cNvSpPr txBox="1"/>
          <p:nvPr>
            <p:custDataLst>
              <p:tags r:id="rId5"/>
            </p:custDataLst>
          </p:nvPr>
        </p:nvSpPr>
        <p:spPr bwMode="gray">
          <a:xfrm>
            <a:off x="633489" y="3980707"/>
            <a:ext cx="1712447" cy="6161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t" anchorCtr="0"/>
          <a:lstStyle>
            <a:defPPr>
              <a:defRPr lang="de-DE"/>
            </a:defPPr>
            <a:lvl1pPr algn="r">
              <a:defRPr sz="4000">
                <a:solidFill>
                  <a:schemeClr val="lt1"/>
                </a:solidFill>
                <a:latin typeface="Bebas Neue" panose="020B0506020202020201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 Display" panose="02110004020202020204"/>
                <a:ea typeface="+mn-ea"/>
                <a:cs typeface="+mn-cs"/>
              </a:rPr>
              <a:t>H: 82°F  L: 58°F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 Display" panose="02110004020202020204"/>
              <a:ea typeface="+mn-ea"/>
              <a:cs typeface="+mn-cs"/>
            </a:endParaRPr>
          </a:p>
        </p:txBody>
      </p:sp>
      <p:sp>
        <p:nvSpPr>
          <p:cNvPr id="55" name="ForecastTemp5" descr="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PresentationLoad.com">
            <a:extLst>
              <a:ext uri="{FF2B5EF4-FFF2-40B4-BE49-F238E27FC236}">
                <a16:creationId xmlns:a16="http://schemas.microsoft.com/office/drawing/2014/main" id="{00A6BFA0-7A47-37C6-C657-EE0A2FC7DB6F}"/>
              </a:ext>
            </a:extLst>
          </p:cNvPr>
          <p:cNvSpPr txBox="1"/>
          <p:nvPr>
            <p:custDataLst>
              <p:tags r:id="rId6"/>
            </p:custDataLst>
          </p:nvPr>
        </p:nvSpPr>
        <p:spPr bwMode="gray">
          <a:xfrm>
            <a:off x="9662977" y="3980707"/>
            <a:ext cx="1895534" cy="6161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t" anchorCtr="0"/>
          <a:lstStyle>
            <a:defPPr>
              <a:defRPr lang="de-DE"/>
            </a:defPPr>
            <a:lvl1pPr algn="r">
              <a:defRPr sz="4000">
                <a:solidFill>
                  <a:schemeClr val="lt1"/>
                </a:solidFill>
                <a:latin typeface="Bebas Neue" panose="020B0506020202020201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 Display" panose="02110004020202020204"/>
                <a:ea typeface="+mn-ea"/>
                <a:cs typeface="+mn-cs"/>
              </a:rPr>
              <a:t>H: 90°F  L: 67°F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 Display" panose="02110004020202020204"/>
              <a:ea typeface="+mn-ea"/>
              <a:cs typeface="+mn-cs"/>
            </a:endParaRPr>
          </a:p>
        </p:txBody>
      </p:sp>
      <p:sp>
        <p:nvSpPr>
          <p:cNvPr id="56" name="ForecastTemp3" descr="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PresentationLoad.com">
            <a:extLst>
              <a:ext uri="{FF2B5EF4-FFF2-40B4-BE49-F238E27FC236}">
                <a16:creationId xmlns:a16="http://schemas.microsoft.com/office/drawing/2014/main" id="{84B0AE95-DACE-8F13-72BF-07075F6E9A45}"/>
              </a:ext>
            </a:extLst>
          </p:cNvPr>
          <p:cNvSpPr txBox="1"/>
          <p:nvPr>
            <p:custDataLst>
              <p:tags r:id="rId7"/>
            </p:custDataLst>
          </p:nvPr>
        </p:nvSpPr>
        <p:spPr bwMode="gray">
          <a:xfrm>
            <a:off x="3407469" y="3980707"/>
            <a:ext cx="1828800" cy="6161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t" anchorCtr="0"/>
          <a:lstStyle>
            <a:defPPr>
              <a:defRPr lang="de-DE"/>
            </a:defPPr>
            <a:lvl1pPr algn="r">
              <a:defRPr sz="4000">
                <a:solidFill>
                  <a:schemeClr val="lt1"/>
                </a:solidFill>
                <a:latin typeface="Bebas Neue" panose="020B0506020202020201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 Display" panose="02110004020202020204"/>
                <a:ea typeface="+mn-ea"/>
                <a:cs typeface="+mn-cs"/>
              </a:rPr>
              <a:t>H: 84°F  L: 59°F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 Display" panose="02110004020202020204"/>
              <a:ea typeface="+mn-ea"/>
              <a:cs typeface="+mn-cs"/>
            </a:endParaRPr>
          </a:p>
        </p:txBody>
      </p:sp>
      <p:sp>
        <p:nvSpPr>
          <p:cNvPr id="57" name="ForecastTemp4" descr="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PresentationLoad.com">
            <a:extLst>
              <a:ext uri="{FF2B5EF4-FFF2-40B4-BE49-F238E27FC236}">
                <a16:creationId xmlns:a16="http://schemas.microsoft.com/office/drawing/2014/main" id="{F7D53451-433A-6AE6-B138-7197A5015F21}"/>
              </a:ext>
            </a:extLst>
          </p:cNvPr>
          <p:cNvSpPr txBox="1"/>
          <p:nvPr>
            <p:custDataLst>
              <p:tags r:id="rId8"/>
            </p:custDataLst>
          </p:nvPr>
        </p:nvSpPr>
        <p:spPr bwMode="gray">
          <a:xfrm>
            <a:off x="6431357" y="3980707"/>
            <a:ext cx="1828800" cy="6161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t" anchorCtr="0"/>
          <a:lstStyle>
            <a:defPPr>
              <a:defRPr lang="de-DE"/>
            </a:defPPr>
            <a:lvl1pPr algn="r">
              <a:defRPr sz="4000">
                <a:solidFill>
                  <a:schemeClr val="lt1"/>
                </a:solidFill>
                <a:latin typeface="Bebas Neue" panose="020B0506020202020201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 Display" panose="02110004020202020204"/>
                <a:ea typeface="+mn-ea"/>
                <a:cs typeface="+mn-cs"/>
              </a:rPr>
              <a:t>H: 88°F  L: 63°F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 Display" panose="02110004020202020204"/>
              <a:ea typeface="+mn-ea"/>
              <a:cs typeface="+mn-cs"/>
            </a:endParaRPr>
          </a:p>
        </p:txBody>
      </p:sp>
      <p:sp>
        <p:nvSpPr>
          <p:cNvPr id="4" name="Time">
            <a:extLst>
              <a:ext uri="{FF2B5EF4-FFF2-40B4-BE49-F238E27FC236}">
                <a16:creationId xmlns:a16="http://schemas.microsoft.com/office/drawing/2014/main" id="{3190281A-7AC7-C911-3AF6-2B09310B8D4A}"/>
              </a:ext>
            </a:extLst>
          </p:cNvPr>
          <p:cNvSpPr txBox="1"/>
          <p:nvPr/>
        </p:nvSpPr>
        <p:spPr>
          <a:xfrm>
            <a:off x="4247758" y="-2660379"/>
            <a:ext cx="3734014" cy="35661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 Display" panose="02110004020202020204"/>
                <a:ea typeface="+mn-ea"/>
                <a:cs typeface="+mn-cs"/>
              </a:rPr>
              <a:t>12:28 PM</a:t>
            </a:r>
            <a:endParaRPr kumimoji="0" lang="en-US" sz="4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 Display" panose="02110004020202020204"/>
              <a:ea typeface="+mn-ea"/>
              <a:cs typeface="+mn-cs"/>
            </a:endParaRPr>
          </a:p>
        </p:txBody>
      </p:sp>
      <p:sp>
        <p:nvSpPr>
          <p:cNvPr id="5" name="Date">
            <a:extLst>
              <a:ext uri="{FF2B5EF4-FFF2-40B4-BE49-F238E27FC236}">
                <a16:creationId xmlns:a16="http://schemas.microsoft.com/office/drawing/2014/main" id="{6CC25DFC-055B-909F-A7FC-DD37944E0266}"/>
              </a:ext>
            </a:extLst>
          </p:cNvPr>
          <p:cNvSpPr txBox="1"/>
          <p:nvPr/>
        </p:nvSpPr>
        <p:spPr>
          <a:xfrm>
            <a:off x="4247758" y="905781"/>
            <a:ext cx="3734014" cy="15727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Thursday, May 29, 2025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pic>
        <p:nvPicPr>
          <p:cNvPr id="2" name="Picture 1" descr="A logo of a tiger&#10;&#10;Description automatically generated">
            <a:extLst>
              <a:ext uri="{FF2B5EF4-FFF2-40B4-BE49-F238E27FC236}">
                <a16:creationId xmlns:a16="http://schemas.microsoft.com/office/drawing/2014/main" id="{4F31BE0D-417C-0800-7AD4-7DD879A95B7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6728" y="20689"/>
            <a:ext cx="1771452" cy="1771452"/>
          </a:xfrm>
          <a:prstGeom prst="rect">
            <a:avLst/>
          </a:prstGeom>
        </p:spPr>
      </p:pic>
      <p:pic>
        <p:nvPicPr>
          <p:cNvPr id="7" name="ForecastIcon2">
            <a:extLst>
              <a:ext uri="{FF2B5EF4-FFF2-40B4-BE49-F238E27FC236}">
                <a16:creationId xmlns:a16="http://schemas.microsoft.com/office/drawing/2014/main" id="{270FF36B-99DF-18F1-474D-8E992B7EE93A}"/>
              </a:ext>
            </a:extLst>
          </p:cNvPr>
          <p:cNvPicPr>
            <a:picLocks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797" y="2718858"/>
            <a:ext cx="1386237" cy="1386238"/>
          </a:xfrm>
          <a:prstGeom prst="rect">
            <a:avLst/>
          </a:prstGeom>
        </p:spPr>
      </p:pic>
      <p:pic>
        <p:nvPicPr>
          <p:cNvPr id="14" name="ForecastIcon3">
            <a:extLst>
              <a:ext uri="{FF2B5EF4-FFF2-40B4-BE49-F238E27FC236}">
                <a16:creationId xmlns:a16="http://schemas.microsoft.com/office/drawing/2014/main" id="{D717F255-C46F-F852-5E1A-4FA3B4237384}"/>
              </a:ext>
            </a:extLst>
          </p:cNvPr>
          <p:cNvPicPr>
            <a:picLocks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240" y="2718858"/>
            <a:ext cx="1386237" cy="1386238"/>
          </a:xfrm>
          <a:prstGeom prst="rect">
            <a:avLst/>
          </a:prstGeom>
        </p:spPr>
      </p:pic>
      <p:pic>
        <p:nvPicPr>
          <p:cNvPr id="18" name="ForecastIcon4">
            <a:extLst>
              <a:ext uri="{FF2B5EF4-FFF2-40B4-BE49-F238E27FC236}">
                <a16:creationId xmlns:a16="http://schemas.microsoft.com/office/drawing/2014/main" id="{1D041289-BE98-5A91-91FE-C3EFBC3D3798}"/>
              </a:ext>
            </a:extLst>
          </p:cNvPr>
          <p:cNvPicPr>
            <a:picLocks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0954" y="2718858"/>
            <a:ext cx="1386237" cy="1386238"/>
          </a:xfrm>
          <a:prstGeom prst="rect">
            <a:avLst/>
          </a:prstGeom>
        </p:spPr>
      </p:pic>
      <p:pic>
        <p:nvPicPr>
          <p:cNvPr id="20" name="ForecastIcon5">
            <a:extLst>
              <a:ext uri="{FF2B5EF4-FFF2-40B4-BE49-F238E27FC236}">
                <a16:creationId xmlns:a16="http://schemas.microsoft.com/office/drawing/2014/main" id="{86247363-4A9C-5532-CF35-354D625F2494}"/>
              </a:ext>
            </a:extLst>
          </p:cNvPr>
          <p:cNvPicPr>
            <a:picLocks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1925" y="2718858"/>
            <a:ext cx="1386237" cy="1386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144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5000">
        <p:fade/>
      </p:transition>
    </mc:Choice>
    <mc:Fallback xmlns="">
      <p:transition spd="med" advClick="0" advTm="15000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YNAMIC COMPONENT WEATHER LOCATION" val="Marshall, MN, US"/>
  <p:tag name="DYNAMIC COMPONENT WEATHER PROPERTY" val="9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YNAMIC COMPONENT WEATHER LOCATION" val="Marshall, MN, US"/>
  <p:tag name="DYNAMIC COMPONENT WEATHER PROPERTY" val="28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YNAMIC COMPONENT WEATHER LOCATION" val="Marshall, MN, US"/>
  <p:tag name="DYNAMIC COMPONENT WEATHER PROPERTY" val="10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YNAMIC COMPONENT WEATHER LOCATION" val="Marshall, MN, US"/>
  <p:tag name="DYNAMIC COMPONENT WEATHER PROPERTY" val="5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YNAMIC COMPONENT WEATHER LOCATION" val="Marshall, MN, US"/>
  <p:tag name="DYNAMIC COMPONENT WEATHER PROPERTY" val="78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YNAMIC COMPONENT WEATHER LOCATION" val="Marshall, MN, US"/>
  <p:tag name="DYNAMIC COMPONENT WEATHER PROPERTY" val="9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YNAMIC COMPONENT WEATHER LOCATION" val="Marshall, MN, US"/>
  <p:tag name="DYNAMIC COMPONENT WEATHER PROPERTY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YNAMIC COMPONENT WEATHER LOCATION" val="Marshall, MN, US"/>
  <p:tag name="DYNAMIC COMPONENT WEATHER PROPERTY" val="7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YNAMIC COMPONENT WEATHER LOCATION" val="New York"/>
  <p:tag name="DYNAMIC COMPONENT WEATHER PROPERTY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YNAMIC COMPONENT WEATHER LOCATION" val="Berlin"/>
  <p:tag name="DYNAMIC COMPONENT WEATHER PROPERTY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YNAMIC COMPONENT WEATHER LOCATION" val="Marshall, MN, US"/>
  <p:tag name="DYNAMIC COMPONENT WEATHER PROPERTY" val="2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YNAMIC COMPONENT WEATHER LOCATION" val="Marshall, MN, US"/>
  <p:tag name="DYNAMIC COMPONENT WEATHER PROPERTY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YNAMIC COMPONENT WEATHER LOCATION" val="Marshall, MN, US"/>
  <p:tag name="DYNAMIC COMPONENT WEATHER PROPERTY" val="98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YNAMIC COMPONENT WEATHER LOCATION" val="Marshall, MN, US"/>
  <p:tag name="DYNAMIC COMPONENT WEATHER PROPERTY" val="48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YNAMIC COMPONENT WEATHER LOCATION" val="Marshall, MN, US"/>
  <p:tag name="DYNAMIC COMPONENT WEATHER PROPERTY" val="73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YNAMIC COMPONENT WEATHER LOCATION" val="Marshall, MN, US"/>
  <p:tag name="DYNAMIC COMPONENT WEATHER PROPERTY" val="28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YNAMIC COMPONENT WEATHER LOCATION" val="Marshall, MN, US"/>
  <p:tag name="DYNAMIC COMPONENT WEATHER PROPERTY" val="103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YNAMIC COMPONENT WEATHER LOCATION" val="Marshall, MN, US"/>
  <p:tag name="DYNAMIC COMPONENT WEATHER PROPERTY" val="53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YNAMIC COMPONENT WEATHER LOCATION" val="Marshall, MN, US"/>
  <p:tag name="DYNAMIC COMPONENT WEATHER PROPERTY" val="78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YNAMIC COMPONENT WEATHER LOCATION" val="Marshall, MN, US"/>
  <p:tag name="DYNAMIC COMPONENT WEATHER PROPERTY" val="9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YNAMIC COMPONENT WEATHER LOCATION" val="Marshall, MN, US"/>
  <p:tag name="DYNAMIC COMPONENT WEATHER PROPERTY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YNAMIC COMPONENT WEATHER LOCATION" val="Marshall, MN, US"/>
  <p:tag name="DYNAMIC COMPONENT WEATHER PROPERTY" val="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YNAMIC COMPONENT WEATHER LOCATION" val="Marshall, MN, US"/>
  <p:tag name="DYNAMIC COMPONENT WEATHER PROPERTY" val="7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YNAMIC COMPONENT WEATHER LOCATION" val="New York"/>
  <p:tag name="DYNAMIC COMPONENT WEATHER PROPERTY" val="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YNAMIC COMPONENT WEATHER LOCATION" val="Berlin"/>
  <p:tag name="DYNAMIC COMPONENT WEATHER PROPERTY" val="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YNAMIC COMPONENT WEATHER LOCATION" val="Marshall, MN, US"/>
  <p:tag name="DYNAMIC COMPONENT WEATHER PROPERTY" val="23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YNAMIC COMPONENT WEATHER LOCATION" val="Marshall, MN, US"/>
  <p:tag name="DYNAMIC COMPONENT WEATHER PROPERTY" val="98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YNAMIC COMPONENT WEATHER LOCATION" val="Marshall, MN, US"/>
  <p:tag name="DYNAMIC COMPONENT WEATHER PROPERTY" val="48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YNAMIC COMPONENT WEATHER LOCATION" val="Marshall, MN, US"/>
  <p:tag name="DYNAMIC COMPONENT WEATHER PROPERTY" val="73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YNAMIC COMPONENT WEATHER LOCATION" val="Marshall, MN, US"/>
  <p:tag name="DYNAMIC COMPONENT WEATHER PROPERTY" val="28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YNAMIC COMPONENT WEATHER LOCATION" val="Marshall, MN, US"/>
  <p:tag name="DYNAMIC COMPONENT WEATHER PROPERTY" val="103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YNAMIC COMPONENT WEATHER LOCATION" val="Marshall, MN, US"/>
  <p:tag name="DYNAMIC COMPONENT WEATHER PROPERTY" val="53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YNAMIC COMPONENT WEATHER LOCATION" val="Marshall, MN, US"/>
  <p:tag name="DYNAMIC COMPONENT WEATHER PROPERTY" val="7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YNAMIC COMPONENT WEATHER LOCATION" val="New York"/>
  <p:tag name="DYNAMIC COMPONENT WEATHER PROPERTY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YNAMIC COMPONENT WEATHER LOCATION" val="Berlin"/>
  <p:tag name="DYNAMIC COMPONENT WEATHER PROPERTY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YNAMIC COMPONENT WEATHER LOCATION" val="Marshall, MN, US"/>
  <p:tag name="DYNAMIC COMPONENT WEATHER PROPERTY" val="2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YNAMIC COMPONENT WEATHER LOCATION" val="Marshall, MN, US"/>
  <p:tag name="DYNAMIC COMPONENT WEATHER PROPERTY" val="98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YNAMIC COMPONENT WEATHER LOCATION" val="Marshall, MN, US"/>
  <p:tag name="DYNAMIC COMPONENT WEATHER PROPERTY" val="48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YNAMIC COMPONENT WEATHER LOCATION" val="Marshall, MN, US"/>
  <p:tag name="DYNAMIC COMPONENT WEATHER PROPERTY" val="73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95FB5EDB-1CD3-4539-95FC-FDB6CAE19EB3}">
  <we:reference id="wa104006972" version="1.0.0.0" store="en-US" storeType="OMEX"/>
  <we:alternateReferences>
    <we:reference id="WA104006972" version="1.0.0.0" store="WA104006972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277</TotalTime>
  <Words>195</Words>
  <Application>Microsoft Office PowerPoint</Application>
  <PresentationFormat>Widescreen</PresentationFormat>
  <Paragraphs>51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Aptos</vt:lpstr>
      <vt:lpstr>Aptos Display</vt:lpstr>
      <vt:lpstr>Arial</vt:lpstr>
      <vt:lpstr>Bebas Neue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Esping Nicholas</dc:creator>
  <cp:lastModifiedBy>Esping Nicholas</cp:lastModifiedBy>
  <cp:revision>34</cp:revision>
  <dcterms:created xsi:type="dcterms:W3CDTF">2024-04-25T15:58:23Z</dcterms:created>
  <dcterms:modified xsi:type="dcterms:W3CDTF">2025-05-29T17:28:47Z</dcterms:modified>
</cp:coreProperties>
</file>