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808" r:id="rId2"/>
  </p:sldMasterIdLst>
  <p:notesMasterIdLst>
    <p:notesMasterId r:id="rId12"/>
  </p:notesMasterIdLst>
  <p:sldIdLst>
    <p:sldId id="256" r:id="rId3"/>
    <p:sldId id="257" r:id="rId4"/>
    <p:sldId id="261" r:id="rId5"/>
    <p:sldId id="262" r:id="rId6"/>
    <p:sldId id="263" r:id="rId7"/>
    <p:sldId id="264" r:id="rId8"/>
    <p:sldId id="273" r:id="rId9"/>
    <p:sldId id="266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4A4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323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BA65-8E23-453C-840F-77069A037DC7}" type="datetimeFigureOut">
              <a:rPr lang="it-IT" smtClean="0"/>
              <a:t>28/07/2025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3046-7A24-4F8B-96FA-8A9319C254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979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73046-7A24-4F8B-96FA-8A9319C2540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378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73046-7A24-4F8B-96FA-8A9319C2540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352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73046-7A24-4F8B-96FA-8A9319C2540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52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15D9-A316-34AE-91D0-76C140F8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84F009-CCA8-B072-5A4E-697A8A2A5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3C3E096-C6DB-6D33-37E3-CAE73C7B7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11832D-6216-2582-F60F-5403FC648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163A9-106F-46E5-8FC1-76E8536704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7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56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8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3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814DB4-495C-4BFB-8CEA-043AA4FD2A5E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A10CD75-3764-4BC5-9579-FC7B184BF68A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290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8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0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6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9324BAD-3594-4399-9450-DAB6D108D78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4BBD9A-BC7B-4C94-9C1D-861B7F85A9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0814DB4-495C-4BFB-8CEA-043AA4FD2A5E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A10CD75-3764-4BC5-9579-FC7B184BF68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5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827B6-CAF7-1F3C-938C-320AF904C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520" y="3423684"/>
            <a:ext cx="9024376" cy="1127515"/>
          </a:xfrm>
        </p:spPr>
        <p:txBody>
          <a:bodyPr>
            <a:normAutofit fontScale="90000"/>
          </a:bodyPr>
          <a:lstStyle/>
          <a:p>
            <a:pPr algn="ctr"/>
            <a:r>
              <a:rPr lang="it-IT" sz="4000" b="1" u="sng" dirty="0">
                <a:solidFill>
                  <a:schemeClr val="accent2"/>
                </a:solidFill>
              </a:rPr>
              <a:t>Real Time and Embedded Systems</a:t>
            </a:r>
            <a:br>
              <a:rPr lang="it-IT" sz="4000" b="1" noProof="0" dirty="0">
                <a:solidFill>
                  <a:schemeClr val="accent2"/>
                </a:solidFill>
              </a:rPr>
            </a:br>
            <a:r>
              <a:rPr lang="it-IT" sz="4000" b="1" dirty="0"/>
              <a:t>Sistema di monitoraggio su </a:t>
            </a:r>
            <a:r>
              <a:rPr lang="it-IT" sz="4000" b="1" dirty="0" err="1"/>
              <a:t>Raspberry</a:t>
            </a:r>
            <a:r>
              <a:rPr lang="it-IT" sz="4000" b="1" dirty="0"/>
              <a:t> Pi Pico</a:t>
            </a:r>
            <a:br>
              <a:rPr lang="it-IT" sz="4000" b="1" dirty="0"/>
            </a:br>
            <a:endParaRPr lang="it-IT" sz="4000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62BC2B9-B150-A6D0-1FD1-8ECDDA474B8E}"/>
              </a:ext>
            </a:extLst>
          </p:cNvPr>
          <p:cNvSpPr txBox="1"/>
          <p:nvPr/>
        </p:nvSpPr>
        <p:spPr>
          <a:xfrm>
            <a:off x="3225293" y="435671"/>
            <a:ext cx="5730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noProof="0" dirty="0"/>
              <a:t>Università di Modena e Reggio Emilia</a:t>
            </a:r>
          </a:p>
          <a:p>
            <a:pPr algn="ctr"/>
            <a:r>
              <a:rPr lang="it-IT" noProof="0" dirty="0"/>
              <a:t>Dipartimento di Ingegneria «Enzo Ferrari»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4A6C29B-AC36-EDB1-935B-643506274B6F}"/>
              </a:ext>
            </a:extLst>
          </p:cNvPr>
          <p:cNvSpPr txBox="1"/>
          <p:nvPr/>
        </p:nvSpPr>
        <p:spPr>
          <a:xfrm>
            <a:off x="805543" y="60991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noProof="0" dirty="0">
                <a:solidFill>
                  <a:schemeClr val="accent2"/>
                </a:solidFill>
              </a:rPr>
              <a:t>Autore</a:t>
            </a:r>
            <a:r>
              <a:rPr lang="it-IT" noProof="0" dirty="0"/>
              <a:t>:   Riccardo Neri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0BE77-9F74-18BC-50DD-F4083DE7C9CE}"/>
              </a:ext>
            </a:extLst>
          </p:cNvPr>
          <p:cNvSpPr txBox="1"/>
          <p:nvPr/>
        </p:nvSpPr>
        <p:spPr>
          <a:xfrm>
            <a:off x="6901543" y="5960662"/>
            <a:ext cx="6161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noProof="0" dirty="0">
                <a:solidFill>
                  <a:schemeClr val="accent2"/>
                </a:solidFill>
              </a:rPr>
              <a:t>Corso di studio</a:t>
            </a:r>
            <a:r>
              <a:rPr lang="it-IT" noProof="0" dirty="0"/>
              <a:t>:	Cloud &amp; Cybersecurity</a:t>
            </a:r>
          </a:p>
          <a:p>
            <a:r>
              <a:rPr lang="it-IT" b="1" noProof="0" dirty="0">
                <a:solidFill>
                  <a:schemeClr val="accent2"/>
                </a:solidFill>
              </a:rPr>
              <a:t>Anno accademico</a:t>
            </a:r>
            <a:r>
              <a:rPr lang="it-IT" noProof="0" dirty="0"/>
              <a:t>:	2024 / 2025</a:t>
            </a:r>
          </a:p>
        </p:txBody>
      </p:sp>
    </p:spTree>
    <p:extLst>
      <p:ext uri="{BB962C8B-B14F-4D97-AF65-F5344CB8AC3E}">
        <p14:creationId xmlns:p14="http://schemas.microsoft.com/office/powerpoint/2010/main" val="294215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6351-0055-F191-66E2-E6933419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4DF9EB1-FE13-87FC-13F1-BC032EB20872}"/>
              </a:ext>
            </a:extLst>
          </p:cNvPr>
          <p:cNvSpPr/>
          <p:nvPr/>
        </p:nvSpPr>
        <p:spPr>
          <a:xfrm>
            <a:off x="3417942" y="4250988"/>
            <a:ext cx="6466114" cy="23677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A5B9F3A5-9BD1-79A1-D226-C428921EDF4F}"/>
              </a:ext>
            </a:extLst>
          </p:cNvPr>
          <p:cNvSpPr/>
          <p:nvPr/>
        </p:nvSpPr>
        <p:spPr>
          <a:xfrm>
            <a:off x="935299" y="1578429"/>
            <a:ext cx="7762387" cy="2174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D1BFD3-5DCB-C8D7-2314-11332F11E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9" y="315686"/>
            <a:ext cx="5160701" cy="765048"/>
          </a:xfrm>
        </p:spPr>
        <p:txBody>
          <a:bodyPr>
            <a:normAutofit fontScale="90000"/>
          </a:bodyPr>
          <a:lstStyle/>
          <a:p>
            <a:r>
              <a:rPr lang="it-IT" sz="4000" b="1" u="sng" noProof="0" dirty="0">
                <a:solidFill>
                  <a:schemeClr val="accent2"/>
                </a:solidFill>
              </a:rPr>
              <a:t>Obiettivi e tecnologie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0FAB4-3FA3-E784-01E6-28D08307709A}"/>
              </a:ext>
            </a:extLst>
          </p:cNvPr>
          <p:cNvSpPr txBox="1"/>
          <p:nvPr/>
        </p:nvSpPr>
        <p:spPr>
          <a:xfrm>
            <a:off x="1055913" y="1718217"/>
            <a:ext cx="746076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Obiettivi</a:t>
            </a:r>
            <a:endParaRPr lang="it-IT" b="1" u="sng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/>
              <a:t>Implementare un </a:t>
            </a:r>
            <a:r>
              <a:rPr lang="it-IT" sz="1700" b="1" dirty="0"/>
              <a:t>sistema embedded multi-</a:t>
            </a:r>
            <a:r>
              <a:rPr lang="it-IT" sz="1700" b="1" dirty="0" err="1"/>
              <a:t>tasking</a:t>
            </a:r>
            <a:r>
              <a:rPr lang="it-IT" sz="1700" dirty="0"/>
              <a:t> con </a:t>
            </a:r>
            <a:r>
              <a:rPr lang="it-IT" sz="1700" dirty="0" err="1"/>
              <a:t>FreeRTOS</a:t>
            </a:r>
            <a:endParaRPr lang="it-IT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/>
              <a:t>Lettura periodica della temperatura interna del Pico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dirty="0"/>
              <a:t>Visualizzazione su seriale e interazione via menu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Opzionale</a:t>
            </a:r>
            <a:r>
              <a:rPr lang="it-IT" sz="1700" dirty="0"/>
              <a:t>: </a:t>
            </a:r>
            <a:r>
              <a:rPr lang="it-IT" sz="1700" dirty="0" err="1"/>
              <a:t>logging</a:t>
            </a:r>
            <a:r>
              <a:rPr lang="it-IT" sz="1700" dirty="0"/>
              <a:t> dati su PC e generazione grafico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2695EA1-1842-6ADA-2AC8-98F7DCBE7B51}"/>
              </a:ext>
            </a:extLst>
          </p:cNvPr>
          <p:cNvSpPr txBox="1"/>
          <p:nvPr/>
        </p:nvSpPr>
        <p:spPr>
          <a:xfrm>
            <a:off x="3539499" y="4340859"/>
            <a:ext cx="634455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/>
              <a:t>Tecnologie</a:t>
            </a:r>
            <a:endParaRPr lang="it-IT" b="1" u="sng" noProof="0" dirty="0"/>
          </a:p>
          <a:p>
            <a:endParaRPr lang="it-IT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Hardware:</a:t>
            </a:r>
            <a:r>
              <a:rPr lang="it-IT" sz="1700" dirty="0"/>
              <a:t> </a:t>
            </a:r>
            <a:r>
              <a:rPr lang="it-IT" sz="1700" dirty="0" err="1"/>
              <a:t>Raspberry</a:t>
            </a:r>
            <a:r>
              <a:rPr lang="it-IT" sz="1700" dirty="0"/>
              <a:t> Pi Pico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Librerie:</a:t>
            </a:r>
            <a:r>
              <a:rPr lang="it-IT" sz="1700" dirty="0"/>
              <a:t> Pico SDK, </a:t>
            </a:r>
            <a:r>
              <a:rPr lang="it-IT" sz="1700" dirty="0" err="1"/>
              <a:t>FreeRTOS</a:t>
            </a:r>
            <a:endParaRPr lang="it-IT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Linguaggi:</a:t>
            </a:r>
            <a:r>
              <a:rPr lang="it-IT" sz="1700" dirty="0"/>
              <a:t> C per il firmware, Python per il </a:t>
            </a:r>
            <a:r>
              <a:rPr lang="it-IT" sz="1700" dirty="0" err="1"/>
              <a:t>logger</a:t>
            </a:r>
            <a:r>
              <a:rPr lang="it-IT" sz="1700" dirty="0"/>
              <a:t> grafico opzionale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Ambiente di sviluppo:</a:t>
            </a:r>
            <a:r>
              <a:rPr lang="it-IT" sz="1700" dirty="0"/>
              <a:t> Visual Studio Code su WSL Ubuntu 22.04</a:t>
            </a:r>
          </a:p>
        </p:txBody>
      </p:sp>
      <p:sp>
        <p:nvSpPr>
          <p:cNvPr id="13" name="Freccia curva 12">
            <a:extLst>
              <a:ext uri="{FF2B5EF4-FFF2-40B4-BE49-F238E27FC236}">
                <a16:creationId xmlns:a16="http://schemas.microsoft.com/office/drawing/2014/main" id="{F6153DE3-3E98-2774-D449-19ED0BC7517E}"/>
              </a:ext>
            </a:extLst>
          </p:cNvPr>
          <p:cNvSpPr/>
          <p:nvPr/>
        </p:nvSpPr>
        <p:spPr>
          <a:xfrm rot="10800000" flipH="1">
            <a:off x="1782681" y="3934046"/>
            <a:ext cx="1272119" cy="1903227"/>
          </a:xfrm>
          <a:prstGeom prst="bentArrow">
            <a:avLst>
              <a:gd name="adj1" fmla="val 20833"/>
              <a:gd name="adj2" fmla="val 25341"/>
              <a:gd name="adj3" fmla="val 25000"/>
              <a:gd name="adj4" fmla="val 567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8A3616A-80E8-EF37-2A8C-FC4C93D4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3662" y="-180384"/>
            <a:ext cx="2984205" cy="298420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91B9629-7A15-1CB8-D856-FC7C3A2E6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0156" y="2444761"/>
            <a:ext cx="2615609" cy="14712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8B5D253-8889-E1ED-D170-481C0A8F5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98235" y="3508587"/>
            <a:ext cx="1108746" cy="110874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C3E34AA-D0AF-892C-A36D-78A585B01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47199" y="5104219"/>
            <a:ext cx="1466108" cy="14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7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1400E-EB00-BEBC-AD4D-B338047F7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45E5714-D073-A582-328B-90AE40C2B461}"/>
              </a:ext>
            </a:extLst>
          </p:cNvPr>
          <p:cNvSpPr/>
          <p:nvPr/>
        </p:nvSpPr>
        <p:spPr>
          <a:xfrm>
            <a:off x="935299" y="4018025"/>
            <a:ext cx="7227328" cy="2286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251C3DF-6FEB-D069-7D1E-944F58D336B5}"/>
              </a:ext>
            </a:extLst>
          </p:cNvPr>
          <p:cNvSpPr/>
          <p:nvPr/>
        </p:nvSpPr>
        <p:spPr>
          <a:xfrm>
            <a:off x="935299" y="1438024"/>
            <a:ext cx="9473976" cy="2286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492EB1F-0723-6F52-D12F-BEA686AE5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9" y="315686"/>
            <a:ext cx="5593092" cy="765048"/>
          </a:xfrm>
        </p:spPr>
        <p:txBody>
          <a:bodyPr>
            <a:noAutofit/>
          </a:bodyPr>
          <a:lstStyle/>
          <a:p>
            <a:r>
              <a:rPr lang="it-IT" sz="3600" b="1" u="sng" noProof="0" dirty="0">
                <a:solidFill>
                  <a:schemeClr val="accent2"/>
                </a:solidFill>
              </a:rPr>
              <a:t>Architettura software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C33851-4F12-FBEA-360E-4767B140736A}"/>
              </a:ext>
            </a:extLst>
          </p:cNvPr>
          <p:cNvSpPr txBox="1"/>
          <p:nvPr/>
        </p:nvSpPr>
        <p:spPr>
          <a:xfrm>
            <a:off x="1030992" y="1612701"/>
            <a:ext cx="9186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Per il corretto funzionamento del sistema vengono utilizzati </a:t>
            </a:r>
            <a:r>
              <a:rPr lang="it-IT" b="1" u="sng" dirty="0"/>
              <a:t>5</a:t>
            </a:r>
            <a:r>
              <a:rPr lang="it-IT" u="sng" dirty="0"/>
              <a:t> </a:t>
            </a:r>
            <a:r>
              <a:rPr lang="it-IT" b="1" u="sng" dirty="0"/>
              <a:t>task concorrenti</a:t>
            </a:r>
            <a:r>
              <a:rPr lang="it-IT" dirty="0"/>
              <a:t>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Acquisition</a:t>
            </a:r>
            <a:r>
              <a:rPr lang="it-IT" b="1" dirty="0"/>
              <a:t>:</a:t>
            </a:r>
            <a:r>
              <a:rPr lang="it-IT" dirty="0"/>
              <a:t> legge temperatura, invia su coda, aggiorna buffer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Processing:</a:t>
            </a:r>
            <a:r>
              <a:rPr lang="it-IT" dirty="0"/>
              <a:t> consuma dati dalla coda, stampa su seriale, gestisce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Menu:</a:t>
            </a:r>
            <a:r>
              <a:rPr lang="it-IT" dirty="0"/>
              <a:t> riceve comandi utente e modifica parametri </a:t>
            </a:r>
            <a:r>
              <a:rPr lang="it-IT" dirty="0" err="1"/>
              <a:t>runtime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Stats</a:t>
            </a:r>
            <a:r>
              <a:rPr lang="it-IT" b="1" dirty="0"/>
              <a:t>:</a:t>
            </a:r>
            <a:r>
              <a:rPr lang="it-IT" dirty="0"/>
              <a:t> ogni 10s stampa min/max/deviazione standard delle letture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Diagnostics</a:t>
            </a:r>
            <a:r>
              <a:rPr lang="it-IT" b="1" dirty="0"/>
              <a:t>:</a:t>
            </a:r>
            <a:r>
              <a:rPr lang="it-IT" dirty="0"/>
              <a:t> ogni 10s stampa heap libero e </a:t>
            </a:r>
            <a:r>
              <a:rPr lang="it-IT" dirty="0" err="1"/>
              <a:t>stack</a:t>
            </a:r>
            <a:r>
              <a:rPr lang="it-IT" dirty="0"/>
              <a:t> residuo dei task precedenti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BF4579A-3D98-045D-3BF5-43B21716CB3C}"/>
              </a:ext>
            </a:extLst>
          </p:cNvPr>
          <p:cNvSpPr txBox="1"/>
          <p:nvPr/>
        </p:nvSpPr>
        <p:spPr>
          <a:xfrm>
            <a:off x="1032412" y="4145616"/>
            <a:ext cx="70331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Inoltre, si segnala l’utilizzo di </a:t>
            </a:r>
            <a:r>
              <a:rPr lang="it-IT" b="1" u="sng" dirty="0" err="1"/>
              <a:t>mutex</a:t>
            </a:r>
            <a:r>
              <a:rPr lang="it-IT" dirty="0"/>
              <a:t> e </a:t>
            </a:r>
            <a:r>
              <a:rPr lang="it-IT" b="1" u="sng" dirty="0" err="1"/>
              <a:t>queue</a:t>
            </a:r>
            <a:r>
              <a:rPr lang="it-IT" dirty="0"/>
              <a:t> per garantire sincronizzazione 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safety</a:t>
            </a:r>
            <a:r>
              <a:rPr lang="it-IT" dirty="0"/>
              <a:t>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Queue</a:t>
            </a:r>
            <a:r>
              <a:rPr lang="it-IT" dirty="0"/>
              <a:t>: comunicazione produttore/consumatore tra </a:t>
            </a:r>
            <a:r>
              <a:rPr lang="it-IT" u="sng" dirty="0" err="1"/>
              <a:t>Acquisition</a:t>
            </a:r>
            <a:r>
              <a:rPr lang="it-IT" dirty="0"/>
              <a:t> e </a:t>
            </a:r>
            <a:r>
              <a:rPr lang="it-IT" u="sng" dirty="0"/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Mutex</a:t>
            </a:r>
            <a:r>
              <a:rPr lang="it-IT" dirty="0"/>
              <a:t>: protezione di variabili e sezioni critiche tra i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 err="1"/>
              <a:t>Scheduler</a:t>
            </a:r>
            <a:r>
              <a:rPr lang="it-IT" b="1" dirty="0"/>
              <a:t> </a:t>
            </a:r>
            <a:r>
              <a:rPr lang="it-IT" b="1" dirty="0" err="1"/>
              <a:t>FreeRTOS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gestisce le priorità dei task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4AA05FF-C60A-28A1-8960-B51B07A02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62627" y="3876860"/>
            <a:ext cx="4269137" cy="22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3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344B0-B053-87F9-0CC2-0DB32C2D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5145876-9667-FF40-2062-1D4B8FEB2376}"/>
              </a:ext>
            </a:extLst>
          </p:cNvPr>
          <p:cNvSpPr/>
          <p:nvPr/>
        </p:nvSpPr>
        <p:spPr>
          <a:xfrm>
            <a:off x="5325039" y="4119627"/>
            <a:ext cx="6551438" cy="2308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1387F9A-BC63-E1D9-0216-7776E3AFDA39}"/>
              </a:ext>
            </a:extLst>
          </p:cNvPr>
          <p:cNvSpPr/>
          <p:nvPr/>
        </p:nvSpPr>
        <p:spPr>
          <a:xfrm>
            <a:off x="935299" y="1238363"/>
            <a:ext cx="6767370" cy="2331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375BD85-6658-56E3-0E98-39F05EB2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9" y="315686"/>
            <a:ext cx="8861844" cy="765048"/>
          </a:xfrm>
        </p:spPr>
        <p:txBody>
          <a:bodyPr>
            <a:noAutofit/>
          </a:bodyPr>
          <a:lstStyle/>
          <a:p>
            <a:r>
              <a:rPr lang="it-IT" sz="3600" b="1" u="sng" noProof="0" dirty="0">
                <a:solidFill>
                  <a:schemeClr val="accent2"/>
                </a:solidFill>
              </a:rPr>
              <a:t>Funzionamento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B93FAD-CC00-CFFA-DDDC-1333CD8C1E9C}"/>
              </a:ext>
            </a:extLst>
          </p:cNvPr>
          <p:cNvSpPr txBox="1"/>
          <p:nvPr/>
        </p:nvSpPr>
        <p:spPr>
          <a:xfrm>
            <a:off x="1639326" y="19592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7BA6C88-F80F-EE65-1738-255803091B2F}"/>
              </a:ext>
            </a:extLst>
          </p:cNvPr>
          <p:cNvSpPr txBox="1"/>
          <p:nvPr/>
        </p:nvSpPr>
        <p:spPr>
          <a:xfrm>
            <a:off x="1105054" y="1261719"/>
            <a:ext cx="65976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Dopo aver caricato il programma all’interno del Pico, apriamo una connessione seriale sulla porta USB corrispondente del nostro PC:</a:t>
            </a:r>
          </a:p>
          <a:p>
            <a:endParaRPr lang="it-IT" dirty="0"/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All’avvio attende connessione USB, stampa menu comandi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L’utente può inviare comandi tramite seriale in base alle necessità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C73BF8-AB31-0C63-12B5-57E419D45BF0}"/>
              </a:ext>
            </a:extLst>
          </p:cNvPr>
          <p:cNvSpPr txBox="1"/>
          <p:nvPr/>
        </p:nvSpPr>
        <p:spPr>
          <a:xfrm>
            <a:off x="5441322" y="4291675"/>
            <a:ext cx="675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Una volta che la rilevazione è stata attivata:</a:t>
            </a:r>
          </a:p>
          <a:p>
            <a:endParaRPr lang="it-IT" noProof="0" dirty="0"/>
          </a:p>
          <a:p>
            <a:pPr marL="800100" lvl="1" indent="-342900">
              <a:buFont typeface="+mj-lt"/>
              <a:buAutoNum type="arabicPeriod"/>
            </a:pPr>
            <a:r>
              <a:rPr lang="it-IT" u="sng" dirty="0" err="1"/>
              <a:t>Acquisition</a:t>
            </a:r>
            <a:r>
              <a:rPr lang="it-IT" dirty="0"/>
              <a:t> invia campioni a </a:t>
            </a:r>
            <a:r>
              <a:rPr lang="it-IT" u="sng" dirty="0"/>
              <a:t>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u="sng" dirty="0"/>
              <a:t>Processing</a:t>
            </a:r>
            <a:r>
              <a:rPr lang="it-IT" dirty="0"/>
              <a:t> stampa i dati (righe [TEMP]), lampeggia LED se oltre soglia (di default impostata a 33 °C)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u="sng" dirty="0" err="1"/>
              <a:t>Stats</a:t>
            </a:r>
            <a:r>
              <a:rPr lang="it-IT" dirty="0"/>
              <a:t> e </a:t>
            </a:r>
            <a:r>
              <a:rPr lang="it-IT" u="sng" dirty="0" err="1"/>
              <a:t>Diagnostics</a:t>
            </a:r>
            <a:r>
              <a:rPr lang="it-IT" dirty="0"/>
              <a:t> stampano periodicamente info aggiuntive (righe [STATS] e [DIAG])</a:t>
            </a:r>
          </a:p>
          <a:p>
            <a:pPr marL="800100" lvl="1" indent="-342900">
              <a:buFont typeface="+mj-lt"/>
              <a:buAutoNum type="arabicPeriod"/>
            </a:pPr>
            <a:endParaRPr lang="it-IT" i="1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065A8D-02E5-59ED-BF0C-F3A64B68D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1"/>
          <a:stretch>
            <a:fillRect/>
          </a:stretch>
        </p:blipFill>
        <p:spPr>
          <a:xfrm>
            <a:off x="7868010" y="1397675"/>
            <a:ext cx="4008467" cy="20313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1905D52-A81E-EFE4-4043-D325A15BE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9" y="3923414"/>
            <a:ext cx="4104174" cy="27432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96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A5CD-1318-44B6-8F45-62C87C8E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02EFE4EB-24AE-2F4F-51C8-97F130565148}"/>
              </a:ext>
            </a:extLst>
          </p:cNvPr>
          <p:cNvSpPr/>
          <p:nvPr/>
        </p:nvSpPr>
        <p:spPr>
          <a:xfrm>
            <a:off x="859364" y="3788180"/>
            <a:ext cx="7487192" cy="18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20B9F288-AA62-358A-FCF5-42265FEA509A}"/>
              </a:ext>
            </a:extLst>
          </p:cNvPr>
          <p:cNvSpPr/>
          <p:nvPr/>
        </p:nvSpPr>
        <p:spPr>
          <a:xfrm>
            <a:off x="859364" y="1350335"/>
            <a:ext cx="7487193" cy="21682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B2578AF-694A-9CDF-FB84-A266A74D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8" y="315686"/>
            <a:ext cx="9417015" cy="765048"/>
          </a:xfrm>
        </p:spPr>
        <p:txBody>
          <a:bodyPr>
            <a:normAutofit/>
          </a:bodyPr>
          <a:lstStyle/>
          <a:p>
            <a:r>
              <a:rPr lang="it-IT" sz="3600" b="1" u="sng" noProof="0" dirty="0" err="1">
                <a:solidFill>
                  <a:schemeClr val="accent2"/>
                </a:solidFill>
              </a:rPr>
              <a:t>Logging</a:t>
            </a:r>
            <a:r>
              <a:rPr lang="it-IT" sz="3600" b="1" u="sng" noProof="0" dirty="0">
                <a:solidFill>
                  <a:schemeClr val="accent2"/>
                </a:solidFill>
              </a:rPr>
              <a:t> opzionale e grafico</a:t>
            </a:r>
            <a:r>
              <a:rPr lang="it-IT" sz="3600" b="1" noProof="0" dirty="0">
                <a:solidFill>
                  <a:schemeClr val="accent2"/>
                </a:solidFill>
              </a:rPr>
              <a:t> (1)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27F6FA-7B46-5E85-F994-6599CE503352}"/>
              </a:ext>
            </a:extLst>
          </p:cNvPr>
          <p:cNvSpPr txBox="1"/>
          <p:nvPr/>
        </p:nvSpPr>
        <p:spPr>
          <a:xfrm>
            <a:off x="935298" y="1474296"/>
            <a:ext cx="74112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noProof="0" dirty="0"/>
              <a:t>Tramite uno script in linguaggio Python è possibile eseguire </a:t>
            </a:r>
            <a:r>
              <a:rPr lang="it-IT" sz="2000" noProof="0" dirty="0" err="1"/>
              <a:t>logging</a:t>
            </a:r>
            <a:r>
              <a:rPr lang="it-IT" sz="2000" noProof="0" dirty="0"/>
              <a:t> sui dati raccolti: utilizzo di 3 </a:t>
            </a:r>
            <a:r>
              <a:rPr lang="it-IT" sz="2000" noProof="0" dirty="0" err="1"/>
              <a:t>threads</a:t>
            </a:r>
            <a:r>
              <a:rPr lang="it-IT" sz="2000" noProof="0" dirty="0"/>
              <a:t> (</a:t>
            </a:r>
            <a:r>
              <a:rPr lang="it-IT" sz="2000" u="sng" noProof="0" dirty="0"/>
              <a:t>Writer</a:t>
            </a:r>
            <a:r>
              <a:rPr lang="it-IT" sz="2000" noProof="0" dirty="0"/>
              <a:t>, </a:t>
            </a:r>
            <a:r>
              <a:rPr lang="it-IT" sz="2000" u="sng" noProof="0" dirty="0"/>
              <a:t>Reader</a:t>
            </a:r>
            <a:r>
              <a:rPr lang="it-IT" sz="2000" noProof="0" dirty="0"/>
              <a:t> e </a:t>
            </a:r>
            <a:r>
              <a:rPr lang="it-IT" sz="2000" u="sng" dirty="0" err="1"/>
              <a:t>Printer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r>
              <a:rPr lang="it-IT" sz="2000" noProof="0" dirty="0"/>
              <a:t>Sfruttando un </a:t>
            </a:r>
            <a:r>
              <a:rPr lang="it-IT" sz="2000" dirty="0"/>
              <a:t>file CSV, le rilevazioni vengono salvate come coppie </a:t>
            </a:r>
            <a:r>
              <a:rPr lang="it-IT" sz="2000" b="1" dirty="0" err="1"/>
              <a:t>timestamp</a:t>
            </a:r>
            <a:r>
              <a:rPr lang="it-IT" sz="2000" dirty="0"/>
              <a:t> (in </a:t>
            </a:r>
            <a:r>
              <a:rPr lang="it-IT" sz="2000" dirty="0" err="1"/>
              <a:t>ms</a:t>
            </a:r>
            <a:r>
              <a:rPr lang="it-IT" sz="2000" dirty="0"/>
              <a:t>) - </a:t>
            </a:r>
            <a:r>
              <a:rPr lang="it-IT" sz="2000" b="1" dirty="0"/>
              <a:t>temperatura </a:t>
            </a:r>
            <a:r>
              <a:rPr lang="it-IT" sz="2000" dirty="0"/>
              <a:t>(in °C).</a:t>
            </a:r>
            <a:endParaRPr lang="it-IT" sz="2000" noProof="0" dirty="0"/>
          </a:p>
          <a:p>
            <a:endParaRPr lang="it-IT" sz="2000" dirty="0"/>
          </a:p>
          <a:p>
            <a:endParaRPr lang="it-IT" sz="2000" noProof="0" dirty="0"/>
          </a:p>
          <a:p>
            <a:r>
              <a:rPr lang="it-IT" sz="2000" noProof="0" dirty="0"/>
              <a:t>Una volta soddisfatti, premendo CTRL+C, è possibile fermare il salvataggio e generare il grafico corrispondente:</a:t>
            </a:r>
          </a:p>
          <a:p>
            <a:endParaRPr lang="it-IT" sz="20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u="sng" dirty="0"/>
              <a:t>Linea blu</a:t>
            </a:r>
            <a:r>
              <a:rPr lang="it-IT" sz="2000" dirty="0"/>
              <a:t>: singole rilevazioni nel tempo</a:t>
            </a:r>
            <a:endParaRPr lang="it-IT" sz="20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1" u="sng" dirty="0"/>
              <a:t>Linea rossa</a:t>
            </a:r>
            <a:r>
              <a:rPr lang="it-IT" sz="2000" dirty="0"/>
              <a:t>:</a:t>
            </a:r>
            <a:r>
              <a:rPr lang="it-IT" sz="2000" noProof="0" dirty="0"/>
              <a:t> media mobile delle rilevazioni nel tempo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6A186E2-CF29-01BB-9033-50441375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02" y="5887434"/>
            <a:ext cx="9315596" cy="7650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9156B8C-14D4-B44E-5BCD-E0C08105E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001" y="1598385"/>
            <a:ext cx="2822624" cy="36612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62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1BD19-C5F8-5A06-B458-E6F59865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C016CA-29BE-0505-AA6C-99DEDA519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7" y="315686"/>
            <a:ext cx="7506954" cy="765048"/>
          </a:xfrm>
        </p:spPr>
        <p:txBody>
          <a:bodyPr>
            <a:noAutofit/>
          </a:bodyPr>
          <a:lstStyle/>
          <a:p>
            <a:r>
              <a:rPr lang="it-IT" sz="3600" b="1" u="sng" dirty="0" err="1">
                <a:solidFill>
                  <a:schemeClr val="accent2"/>
                </a:solidFill>
              </a:rPr>
              <a:t>Logging</a:t>
            </a:r>
            <a:r>
              <a:rPr lang="it-IT" sz="3600" b="1" u="sng" dirty="0">
                <a:solidFill>
                  <a:schemeClr val="accent2"/>
                </a:solidFill>
              </a:rPr>
              <a:t> opzionale e grafico</a:t>
            </a:r>
            <a:r>
              <a:rPr lang="it-IT" sz="3600" b="1" dirty="0">
                <a:solidFill>
                  <a:schemeClr val="accent2"/>
                </a:solidFill>
              </a:rPr>
              <a:t> (2)</a:t>
            </a:r>
            <a:endParaRPr lang="it-IT" sz="3600" b="1" u="sng" noProof="0" dirty="0">
              <a:solidFill>
                <a:schemeClr val="accent2"/>
              </a:solidFill>
            </a:endParaRPr>
          </a:p>
        </p:txBody>
      </p:sp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2ED6A83-62F5-FDE4-834C-095639E19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12" y="1420966"/>
            <a:ext cx="10072576" cy="50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2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E827-8182-37B1-A982-2612CD59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DE01F11B-B0A0-56BF-EEC1-32ADEE2BA9EA}"/>
              </a:ext>
            </a:extLst>
          </p:cNvPr>
          <p:cNvSpPr/>
          <p:nvPr/>
        </p:nvSpPr>
        <p:spPr>
          <a:xfrm>
            <a:off x="4029740" y="4561885"/>
            <a:ext cx="7623545" cy="19804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0907C2A-6076-8F67-4E79-E006371428E4}"/>
              </a:ext>
            </a:extLst>
          </p:cNvPr>
          <p:cNvSpPr/>
          <p:nvPr/>
        </p:nvSpPr>
        <p:spPr>
          <a:xfrm>
            <a:off x="935298" y="1292583"/>
            <a:ext cx="9792953" cy="2744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C53BAF-D22C-3E17-0143-477333959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8" y="315686"/>
            <a:ext cx="4966187" cy="765048"/>
          </a:xfrm>
        </p:spPr>
        <p:txBody>
          <a:bodyPr>
            <a:normAutofit/>
          </a:bodyPr>
          <a:lstStyle/>
          <a:p>
            <a:r>
              <a:rPr lang="it-IT" sz="3600" b="1" u="sng" dirty="0">
                <a:solidFill>
                  <a:schemeClr val="accent2"/>
                </a:solidFill>
              </a:rPr>
              <a:t>Riflessioni finali</a:t>
            </a:r>
            <a:endParaRPr lang="it-IT" sz="3600" b="1" u="sng" noProof="0" dirty="0">
              <a:solidFill>
                <a:schemeClr val="accent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D1C4E8-3951-62A7-8E48-8A210621E447}"/>
              </a:ext>
            </a:extLst>
          </p:cNvPr>
          <p:cNvSpPr txBox="1"/>
          <p:nvPr/>
        </p:nvSpPr>
        <p:spPr>
          <a:xfrm>
            <a:off x="951961" y="1362701"/>
            <a:ext cx="98990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Rivediamo quindi un breve riassunto delle principali tematiche di questo progetto:</a:t>
            </a:r>
          </a:p>
          <a:p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Sistema </a:t>
            </a:r>
            <a:r>
              <a:rPr lang="it-IT" b="1" dirty="0"/>
              <a:t>embedded concorrente</a:t>
            </a:r>
            <a:r>
              <a:rPr lang="it-IT" dirty="0"/>
              <a:t> sviluppato su </a:t>
            </a:r>
            <a:r>
              <a:rPr lang="it-IT" dirty="0" err="1"/>
              <a:t>Raspberry</a:t>
            </a:r>
            <a:r>
              <a:rPr lang="it-IT" dirty="0"/>
              <a:t> Pi Pico con </a:t>
            </a:r>
            <a:r>
              <a:rPr lang="it-IT" b="1" dirty="0" err="1"/>
              <a:t>FreeRTOS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</a:t>
            </a:r>
            <a:r>
              <a:rPr lang="it-IT" b="1" dirty="0"/>
              <a:t>più task</a:t>
            </a:r>
            <a:r>
              <a:rPr lang="it-IT" dirty="0"/>
              <a:t>, </a:t>
            </a:r>
            <a:r>
              <a:rPr lang="it-IT" b="1" dirty="0" err="1"/>
              <a:t>mutex</a:t>
            </a:r>
            <a:r>
              <a:rPr lang="it-IT" dirty="0"/>
              <a:t>, </a:t>
            </a:r>
            <a:r>
              <a:rPr lang="it-IT" b="1" dirty="0"/>
              <a:t>code</a:t>
            </a:r>
            <a:r>
              <a:rPr lang="it-IT" dirty="0"/>
              <a:t> e </a:t>
            </a:r>
            <a:r>
              <a:rPr lang="it-IT" b="1" dirty="0" err="1"/>
              <a:t>scheduler</a:t>
            </a:r>
            <a:r>
              <a:rPr lang="it-IT" b="1" dirty="0"/>
              <a:t> real-time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Lettura, elaborazione e gestione della temperatura in tempo reale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Interfaccia seriale con </a:t>
            </a:r>
            <a:r>
              <a:rPr lang="it-IT" b="1" dirty="0"/>
              <a:t>menu interattivo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Task dedicati per </a:t>
            </a:r>
            <a:r>
              <a:rPr lang="it-IT" b="1" dirty="0"/>
              <a:t>statistiche</a:t>
            </a:r>
            <a:r>
              <a:rPr lang="it-IT" dirty="0"/>
              <a:t> e </a:t>
            </a:r>
            <a:r>
              <a:rPr lang="it-IT" b="1" dirty="0"/>
              <a:t>diagnostica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Logging</a:t>
            </a:r>
            <a:r>
              <a:rPr lang="it-IT" dirty="0"/>
              <a:t> opzionale dei dati via script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Generazione automatica di grafici sfruttando file CSV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D40F28-A311-9622-803A-18A852F7F30B}"/>
              </a:ext>
            </a:extLst>
          </p:cNvPr>
          <p:cNvSpPr txBox="1"/>
          <p:nvPr/>
        </p:nvSpPr>
        <p:spPr>
          <a:xfrm>
            <a:off x="4104169" y="4618710"/>
            <a:ext cx="778303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Il progetto è strutturato in modo da essere facilmente </a:t>
            </a:r>
            <a:r>
              <a:rPr lang="it-IT" sz="1700" b="1" dirty="0"/>
              <a:t>estendibile e personalizzabile</a:t>
            </a:r>
            <a:r>
              <a:rPr lang="it-IT" sz="1700" dirty="0"/>
              <a:t>, lasciando spazio ad eventuali implementazioni future:</a:t>
            </a:r>
          </a:p>
          <a:p>
            <a:endParaRPr lang="it-IT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Aggiunta di sensori esterni</a:t>
            </a:r>
            <a:r>
              <a:rPr lang="it-IT" sz="1700" dirty="0"/>
              <a:t> (es. umidità, pressione,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Allarmi visivi o acustici</a:t>
            </a:r>
            <a:r>
              <a:rPr lang="it-IT" sz="1700" dirty="0"/>
              <a:t> se superate soglie critiche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Gestione di ulteriori eventi o interrupt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700" b="1" dirty="0"/>
              <a:t>…</a:t>
            </a:r>
            <a:endParaRPr lang="it-IT" sz="1700" dirty="0"/>
          </a:p>
        </p:txBody>
      </p:sp>
      <p:sp>
        <p:nvSpPr>
          <p:cNvPr id="12" name="Freccia curva 11">
            <a:extLst>
              <a:ext uri="{FF2B5EF4-FFF2-40B4-BE49-F238E27FC236}">
                <a16:creationId xmlns:a16="http://schemas.microsoft.com/office/drawing/2014/main" id="{92F66826-7899-A8A9-7CBA-945D43E8C528}"/>
              </a:ext>
            </a:extLst>
          </p:cNvPr>
          <p:cNvSpPr/>
          <p:nvPr/>
        </p:nvSpPr>
        <p:spPr>
          <a:xfrm rot="10800000" flipH="1">
            <a:off x="2257586" y="4436872"/>
            <a:ext cx="1206246" cy="1488271"/>
          </a:xfrm>
          <a:prstGeom prst="bentArrow">
            <a:avLst>
              <a:gd name="adj1" fmla="val 24305"/>
              <a:gd name="adj2" fmla="val 25341"/>
              <a:gd name="adj3" fmla="val 25000"/>
              <a:gd name="adj4" fmla="val 389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C49A3-3837-BFED-C999-EFBE46B3E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758E745-BC6B-F930-462C-64B283722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298" y="315686"/>
            <a:ext cx="6007762" cy="765048"/>
          </a:xfrm>
        </p:spPr>
        <p:txBody>
          <a:bodyPr>
            <a:normAutofit/>
          </a:bodyPr>
          <a:lstStyle/>
          <a:p>
            <a:r>
              <a:rPr lang="it-IT" sz="3600" b="1" u="sng" noProof="0" dirty="0">
                <a:solidFill>
                  <a:schemeClr val="accent2"/>
                </a:solidFill>
              </a:rPr>
              <a:t>Per provare </a:t>
            </a:r>
            <a:r>
              <a:rPr lang="it-IT" sz="3600" b="1" u="sng" dirty="0">
                <a:solidFill>
                  <a:schemeClr val="accent2"/>
                </a:solidFill>
              </a:rPr>
              <a:t>il progetto</a:t>
            </a:r>
            <a:endParaRPr lang="it-IT" sz="3600" b="1" u="sng" noProof="0" dirty="0">
              <a:solidFill>
                <a:schemeClr val="accent2"/>
              </a:solidFill>
            </a:endParaRPr>
          </a:p>
        </p:txBody>
      </p:sp>
      <p:pic>
        <p:nvPicPr>
          <p:cNvPr id="2051" name="Picture 3" descr="GitHub - Wikipedia">
            <a:extLst>
              <a:ext uri="{FF2B5EF4-FFF2-40B4-BE49-F238E27FC236}">
                <a16:creationId xmlns:a16="http://schemas.microsoft.com/office/drawing/2014/main" id="{D92E9538-78EC-E634-63DD-B19E2777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77" y="4625609"/>
            <a:ext cx="1761239" cy="176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CD99425-D3C9-4929-2966-E204D3A57B1F}"/>
              </a:ext>
            </a:extLst>
          </p:cNvPr>
          <p:cNvSpPr txBox="1"/>
          <p:nvPr/>
        </p:nvSpPr>
        <p:spPr>
          <a:xfrm>
            <a:off x="1677961" y="1857353"/>
            <a:ext cx="883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u="sng" dirty="0"/>
              <a:t>Codice disponibile su GitHub</a:t>
            </a:r>
            <a:r>
              <a:rPr lang="it-IT" sz="2400" dirty="0"/>
              <a:t>:</a:t>
            </a:r>
          </a:p>
          <a:p>
            <a:pPr algn="ctr"/>
            <a:endParaRPr lang="it-IT" sz="2400" dirty="0"/>
          </a:p>
          <a:p>
            <a:pPr algn="ctr"/>
            <a:r>
              <a:rPr lang="it-IT" sz="2400" b="1" i="1" dirty="0"/>
              <a:t>github.com/</a:t>
            </a:r>
            <a:r>
              <a:rPr lang="it-IT" sz="2400" b="1" i="1" dirty="0" err="1"/>
              <a:t>neRIccardo</a:t>
            </a:r>
            <a:r>
              <a:rPr lang="it-IT" sz="2400" b="1" i="1" dirty="0"/>
              <a:t>/</a:t>
            </a:r>
            <a:r>
              <a:rPr lang="it-IT" sz="2400" b="1" i="1" dirty="0" err="1"/>
              <a:t>rtes_project</a:t>
            </a:r>
            <a:endParaRPr lang="it-IT" sz="2400" b="1" i="1" dirty="0"/>
          </a:p>
          <a:p>
            <a:pPr algn="ctr"/>
            <a:endParaRPr lang="it-IT" sz="2400" b="1" i="1" dirty="0"/>
          </a:p>
          <a:p>
            <a:pPr algn="ctr"/>
            <a:endParaRPr lang="it-IT" sz="2400" b="1" i="1" dirty="0"/>
          </a:p>
          <a:p>
            <a:pPr algn="ctr"/>
            <a:r>
              <a:rPr lang="it-IT" sz="2400" dirty="0"/>
              <a:t>Segui il </a:t>
            </a:r>
            <a:r>
              <a:rPr lang="it-IT" sz="2400" i="1" dirty="0"/>
              <a:t>README</a:t>
            </a:r>
            <a:r>
              <a:rPr lang="it-IT" sz="2400" dirty="0"/>
              <a:t> per installazione, configurazione e utilizzo</a:t>
            </a:r>
          </a:p>
          <a:p>
            <a:pPr algn="ctr"/>
            <a:endParaRPr lang="it-IT" sz="2400" b="1" i="1" dirty="0"/>
          </a:p>
        </p:txBody>
      </p:sp>
    </p:spTree>
    <p:extLst>
      <p:ext uri="{BB962C8B-B14F-4D97-AF65-F5344CB8AC3E}">
        <p14:creationId xmlns:p14="http://schemas.microsoft.com/office/powerpoint/2010/main" val="139514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671B1-0876-C6B4-9689-86D9BDAA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A35D62-0A7B-5AC4-99B4-A7D839E2A2D9}"/>
              </a:ext>
            </a:extLst>
          </p:cNvPr>
          <p:cNvSpPr txBox="1"/>
          <p:nvPr/>
        </p:nvSpPr>
        <p:spPr>
          <a:xfrm>
            <a:off x="2102004" y="2967335"/>
            <a:ext cx="870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>
                <a:solidFill>
                  <a:schemeClr val="accent2"/>
                </a:solidFill>
              </a:rPr>
              <a:t>Grazie per l’attenzione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3136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Vista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1652</TotalTime>
  <Words>576</Words>
  <Application>Microsoft Office PowerPoint</Application>
  <PresentationFormat>Widescreen</PresentationFormat>
  <Paragraphs>81</Paragraphs>
  <Slides>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Arial</vt:lpstr>
      <vt:lpstr>Century Schoolbook</vt:lpstr>
      <vt:lpstr>Wingdings 2</vt:lpstr>
      <vt:lpstr>Vista</vt:lpstr>
      <vt:lpstr>Vista</vt:lpstr>
      <vt:lpstr>Real Time and Embedded Systems Sistema di monitoraggio su Raspberry Pi Pico </vt:lpstr>
      <vt:lpstr>Obiettivi e tecnologie</vt:lpstr>
      <vt:lpstr>Architettura software</vt:lpstr>
      <vt:lpstr>Funzionamento</vt:lpstr>
      <vt:lpstr>Logging opzionale e grafico (1)</vt:lpstr>
      <vt:lpstr>Logging opzionale e grafico (2)</vt:lpstr>
      <vt:lpstr>Riflessioni finali</vt:lpstr>
      <vt:lpstr>Per provare il progetto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NERI</dc:creator>
  <cp:lastModifiedBy>RICCARDO NERI</cp:lastModifiedBy>
  <cp:revision>19</cp:revision>
  <dcterms:created xsi:type="dcterms:W3CDTF">2025-03-26T08:44:49Z</dcterms:created>
  <dcterms:modified xsi:type="dcterms:W3CDTF">2025-07-28T15:03:39Z</dcterms:modified>
</cp:coreProperties>
</file>