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929B-A46B-4C70-9F16-7DDC9D8D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3D56E-12F8-4584-AE3E-1C69D5CCE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6BF7-E3CC-4DA8-B558-B192546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881E-5FF4-4C12-9FF6-9CC31580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1BAF-1C64-4926-B663-9AD41D4F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26E-2C2A-4F73-8443-4593EFA9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D3FF1-4F13-45E5-A5C5-416B6469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BC40-B5DD-4CC2-A1F8-3607F1FD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0F9A-9DE5-47B7-97F6-BE668BEC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3E73-2C7F-4F1C-9FE0-8AD8917D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C4227-699B-4995-BE74-5192BC4AF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1349A-989B-42B2-B3E6-33E295FB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C0FB-7520-443F-991F-9FE24FB9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B569-AC48-49EA-B3CF-1336669A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33D3-899C-42A5-A032-DACB3C27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ACE0-60A6-4B26-8394-92640D10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9CCC-536E-4893-B71D-102EAF94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669B-9CB3-4CF6-9F0B-27B26412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E71A-175C-4A71-AAB8-CA50AE24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756B-B4AE-4624-8002-5452216C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C11D-F3F1-4807-AB13-2EF77E5D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CF3E-E866-4D7C-93D4-0469AFF4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696C-D374-47F5-934B-2F023F8D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D5FBD-D993-4DFA-B764-CEC69900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2A32-1FBB-436A-A024-5131194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E195-86DA-4B0F-AED0-BB801344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FBB-69AA-4221-BB93-4D4B8DFE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194E2-7EF6-4CC0-B7D4-106E37E9A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9C99-1F2B-43CE-A840-9A81D7F3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6A97A-4D28-4067-B140-E546682C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5C21-20F2-4DCC-A14C-7A6222EA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18C-2860-4157-8270-3B53DD8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B7591-1B14-420A-B375-4C088C4E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7BBE-FDC6-4188-9EFA-A230DE98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316C-2002-4ECE-BD1B-E0E1D8D51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F301B-CAB5-46C4-9B8A-FEBE95101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6A841-B887-4DA0-8252-ABC3292B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45D88-4074-44D8-A3C6-FEA4A689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2433F-71E6-430C-8835-DE0CBEC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35AF-DBA1-4FCA-B94E-6CF4368B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2C33F-C19C-4E04-92B6-E4A2EDDE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E460-6590-480E-BF01-9EC29DE5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B3401-DC74-4148-8DD9-BA63CBD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54A86-1369-4106-A894-278E9B60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2E659-9C37-4818-80D9-13986B37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56A0-9E90-481E-8344-C61A3967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8104-D5BF-44C4-B35B-95BB14E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6BC9-F5F0-43AC-91DD-E02FAF95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02B4-8064-4387-BFF2-E2446804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42873-A4B0-4B94-9109-31B96036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313C0-7ABD-4584-8E3F-EBEBE15B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5A42-A2BA-4BEA-B78D-97AFA278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105B-1687-43B2-A24A-41B25975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25A2C-4F4B-440F-B2F3-DF7B7378B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BC59E-9C12-4657-9866-F8FC6D06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9416-157F-4968-B066-F2A32210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9F0B-3697-40B5-A502-6AF9C3F1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CC9F1-9D0B-4B1D-B29B-3BC568A0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C5F0-85BE-486E-A1F2-09B0F2D5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44A0-9B67-4B8E-B6B5-10F1920B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A9EC-E3DC-4393-B4FF-39D64F21D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0B0A-D467-481C-9CCB-4BC4FEA305A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2201-28B8-40C8-85F7-625656C98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E80-579A-4814-BEC2-A72F3715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390F-29CA-408D-8867-76D2DC6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1A85B-49D4-40DE-89D8-8E8A65125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/>
              <a:t>Testare</a:t>
            </a:r>
            <a:r>
              <a:rPr lang="en-US" sz="5400" dirty="0"/>
              <a:t> </a:t>
            </a:r>
            <a:r>
              <a:rPr lang="en-US" sz="5400" dirty="0" err="1"/>
              <a:t>si</a:t>
            </a:r>
            <a:r>
              <a:rPr lang="en-US" sz="5400" dirty="0"/>
              <a:t> </a:t>
            </a:r>
            <a:r>
              <a:rPr lang="en-US" sz="5400" dirty="0" err="1"/>
              <a:t>Verificare</a:t>
            </a:r>
            <a:br>
              <a:rPr lang="en-US" sz="5400" dirty="0"/>
            </a:br>
            <a:r>
              <a:rPr lang="en-US" sz="5400" dirty="0"/>
              <a:t>Model Based Testing </a:t>
            </a:r>
            <a:r>
              <a:rPr lang="en-US" sz="5400" dirty="0" err="1"/>
              <a:t>GraphWalker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5384F-71EA-4175-9FEB-A23481A17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Student: Neagu Andrei-Cosmin</a:t>
            </a:r>
          </a:p>
          <a:p>
            <a:pPr algn="l"/>
            <a:r>
              <a:rPr lang="en-US" sz="2000"/>
              <a:t>Grupa: 505</a:t>
            </a:r>
          </a:p>
        </p:txBody>
      </p:sp>
    </p:spTree>
    <p:extLst>
      <p:ext uri="{BB962C8B-B14F-4D97-AF65-F5344CB8AC3E}">
        <p14:creationId xmlns:p14="http://schemas.microsoft.com/office/powerpoint/2010/main" val="124898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080"/>
            <a:ext cx="3567303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-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BF34F-A2DE-46CA-8161-4140C637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66" y="0"/>
            <a:ext cx="4244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22" y="687705"/>
            <a:ext cx="4548378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Full Coverage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F3249-0A96-483D-9D90-C303B5A27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357" y="405606"/>
            <a:ext cx="5363971" cy="6046787"/>
          </a:xfrm>
        </p:spPr>
      </p:pic>
    </p:spTree>
    <p:extLst>
      <p:ext uri="{BB962C8B-B14F-4D97-AF65-F5344CB8AC3E}">
        <p14:creationId xmlns:p14="http://schemas.microsoft.com/office/powerpoint/2010/main" val="20886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AB42-C920-4C44-B648-48F431F3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FSM &amp; EFSM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48F5-C1C9-4135-8205-E7501E7C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FSM (Finite State Machine) </a:t>
            </a:r>
          </a:p>
          <a:p>
            <a:pPr marL="914400" lvl="2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reprezinta</a:t>
            </a:r>
            <a:r>
              <a:rPr lang="en-US" sz="2400" dirty="0"/>
              <a:t> o </a:t>
            </a:r>
            <a:r>
              <a:rPr lang="en-US" sz="2400" dirty="0" err="1"/>
              <a:t>masina</a:t>
            </a:r>
            <a:r>
              <a:rPr lang="en-US" sz="2400" dirty="0"/>
              <a:t> abstracta care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intr</a:t>
            </a:r>
            <a:r>
              <a:rPr lang="en-US" sz="2400" dirty="0"/>
              <a:t>-o stare la un moment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-un </a:t>
            </a: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finit</a:t>
            </a:r>
            <a:r>
              <a:rPr lang="en-US" sz="2400" dirty="0"/>
              <a:t> de </a:t>
            </a:r>
            <a:r>
              <a:rPr lang="en-US" sz="2400" dirty="0" err="1"/>
              <a:t>stari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– face o </a:t>
            </a:r>
            <a:r>
              <a:rPr lang="en-US" sz="2400" dirty="0" err="1"/>
              <a:t>tranzitie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-o stare in </a:t>
            </a:r>
            <a:r>
              <a:rPr lang="en-US" sz="2400" dirty="0" err="1"/>
              <a:t>alta</a:t>
            </a:r>
            <a:r>
              <a:rPr lang="en-US" sz="2400" dirty="0"/>
              <a:t> </a:t>
            </a:r>
            <a:r>
              <a:rPr lang="en-US" sz="2400" dirty="0" err="1"/>
              <a:t>bazata</a:t>
            </a:r>
            <a:r>
              <a:rPr lang="en-US" sz="2400" dirty="0"/>
              <a:t> pe </a:t>
            </a:r>
            <a:r>
              <a:rPr lang="en-US" sz="2400" dirty="0" err="1"/>
              <a:t>unul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inputuri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EFSM (Extended Finite State Machine) </a:t>
            </a:r>
            <a:br>
              <a:rPr lang="en-US" sz="2400" dirty="0"/>
            </a:br>
            <a:r>
              <a:rPr lang="en-US" sz="2400" dirty="0"/>
              <a:t>	– </a:t>
            </a:r>
            <a:r>
              <a:rPr lang="en-US" sz="2400" dirty="0" err="1"/>
              <a:t>este</a:t>
            </a:r>
            <a:r>
              <a:rPr lang="en-US" sz="2400" dirty="0"/>
              <a:t> similar cu FSM</a:t>
            </a:r>
          </a:p>
          <a:p>
            <a:pPr marL="914400" lvl="2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tranzitia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ro-RO" sz="2400" dirty="0"/>
              <a:t>condi</a:t>
            </a:r>
            <a:r>
              <a:rPr lang="en-US" sz="2400" dirty="0" err="1"/>
              <a:t>tionata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tranzitia</a:t>
            </a:r>
            <a:r>
              <a:rPr lang="en-US" sz="2400" dirty="0"/>
              <a:t> are loc </a:t>
            </a:r>
            <a:r>
              <a:rPr lang="en-US" sz="2400" dirty="0" err="1"/>
              <a:t>doar</a:t>
            </a:r>
            <a:r>
              <a:rPr lang="en-US" sz="2400" dirty="0"/>
              <a:t> in </a:t>
            </a:r>
            <a:r>
              <a:rPr lang="en-US" sz="2400" dirty="0" err="1"/>
              <a:t>cazul</a:t>
            </a:r>
            <a:r>
              <a:rPr lang="en-US" sz="2400" dirty="0"/>
              <a:t> in care </a:t>
            </a:r>
            <a:r>
              <a:rPr lang="en-US" sz="2400" dirty="0" err="1"/>
              <a:t>conditia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indeplinita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10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5D8F-4F90-40D5-8A60-0034EEF6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 dirty="0" err="1">
                <a:solidFill>
                  <a:schemeClr val="bg1"/>
                </a:solidFill>
              </a:rPr>
              <a:t>Functionalitati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FE96-8060-4941-9180-706CE648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Editor – </a:t>
            </a:r>
            <a:r>
              <a:rPr lang="en-US" sz="2400" dirty="0" err="1"/>
              <a:t>aplicatia</a:t>
            </a:r>
            <a:r>
              <a:rPr lang="en-US" sz="2400" dirty="0"/>
              <a:t> </a:t>
            </a:r>
            <a:r>
              <a:rPr lang="en-US" sz="2400" dirty="0" err="1"/>
              <a:t>oferita</a:t>
            </a:r>
            <a:r>
              <a:rPr lang="en-US" sz="2400" dirty="0"/>
              <a:t> de </a:t>
            </a:r>
            <a:r>
              <a:rPr lang="en-US" sz="2400" dirty="0" err="1"/>
              <a:t>ei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model based testing (</a:t>
            </a:r>
            <a:r>
              <a:rPr lang="en-US" sz="2400" dirty="0" err="1"/>
              <a:t>GraphWalker</a:t>
            </a:r>
            <a:r>
              <a:rPr lang="en-US" sz="2400" dirty="0"/>
              <a:t> Studio)</a:t>
            </a:r>
          </a:p>
          <a:p>
            <a:r>
              <a:rPr lang="en-US" sz="2400" dirty="0" err="1"/>
              <a:t>GraphWalker</a:t>
            </a:r>
            <a:r>
              <a:rPr lang="en-US" sz="2400" dirty="0"/>
              <a:t> </a:t>
            </a:r>
            <a:r>
              <a:rPr lang="en-US" sz="2400" dirty="0" err="1"/>
              <a:t>integrat</a:t>
            </a:r>
            <a:r>
              <a:rPr lang="en-US" sz="2400" dirty="0"/>
              <a:t> in </a:t>
            </a:r>
            <a:r>
              <a:rPr lang="en-US" sz="2400" dirty="0" err="1"/>
              <a:t>proiecte</a:t>
            </a:r>
            <a:r>
              <a:rPr lang="en-US" sz="2400" dirty="0"/>
              <a:t> Java</a:t>
            </a:r>
          </a:p>
          <a:p>
            <a:r>
              <a:rPr lang="en-US" sz="2400" dirty="0" err="1"/>
              <a:t>Linie</a:t>
            </a:r>
            <a:r>
              <a:rPr lang="en-US" sz="2400" dirty="0"/>
              <a:t> de </a:t>
            </a:r>
            <a:r>
              <a:rPr lang="en-US" sz="2400" dirty="0" err="1"/>
              <a:t>comanda</a:t>
            </a:r>
            <a:r>
              <a:rPr lang="en-US" sz="2400" dirty="0"/>
              <a:t> – </a:t>
            </a:r>
            <a:r>
              <a:rPr lang="en-US" sz="2400" dirty="0" err="1"/>
              <a:t>exista</a:t>
            </a:r>
            <a:r>
              <a:rPr lang="en-US" sz="2400" dirty="0"/>
              <a:t> o </a:t>
            </a:r>
            <a:r>
              <a:rPr lang="en-US" sz="2400" dirty="0" err="1"/>
              <a:t>colectie</a:t>
            </a:r>
            <a:r>
              <a:rPr lang="en-US" sz="2400" dirty="0"/>
              <a:t> de </a:t>
            </a:r>
            <a:r>
              <a:rPr lang="en-US" sz="2400" dirty="0" err="1"/>
              <a:t>linii</a:t>
            </a:r>
            <a:r>
              <a:rPr lang="en-US" sz="2400" dirty="0"/>
              <a:t> de </a:t>
            </a:r>
            <a:r>
              <a:rPr lang="en-US" sz="2400" dirty="0" err="1"/>
              <a:t>comanda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care se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rula</a:t>
            </a:r>
            <a:r>
              <a:rPr lang="en-US" sz="2400" dirty="0"/>
              <a:t> </a:t>
            </a:r>
            <a:r>
              <a:rPr lang="en-US" sz="2400" dirty="0" err="1"/>
              <a:t>GraphWalker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16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27977-825E-4FBF-938F-B70ABE7E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Descriere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54BA-752B-487C-B168-1ACB3C43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1078231"/>
            <a:ext cx="6024654" cy="52578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/>
              <a:t>GraphWalker</a:t>
            </a:r>
            <a:r>
              <a:rPr lang="en-US" sz="2200" dirty="0"/>
              <a:t> </a:t>
            </a:r>
            <a:r>
              <a:rPr lang="en-US" sz="2200" dirty="0" err="1"/>
              <a:t>contine</a:t>
            </a:r>
            <a:r>
              <a:rPr lang="en-US" sz="2200" dirty="0"/>
              <a:t> </a:t>
            </a:r>
            <a:r>
              <a:rPr lang="en-US" sz="2200" dirty="0" err="1"/>
              <a:t>trei</a:t>
            </a:r>
            <a:r>
              <a:rPr lang="en-US" sz="2200" dirty="0"/>
              <a:t> </a:t>
            </a:r>
            <a:r>
              <a:rPr lang="en-US" sz="2200" dirty="0" err="1"/>
              <a:t>elemente</a:t>
            </a:r>
            <a:r>
              <a:rPr lang="en-US" sz="2200" dirty="0"/>
              <a:t> de </a:t>
            </a:r>
            <a:r>
              <a:rPr lang="en-US" sz="2200" dirty="0" err="1"/>
              <a:t>baza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lvl="2"/>
            <a:r>
              <a:rPr lang="en-US" sz="2200" dirty="0"/>
              <a:t>Model = </a:t>
            </a:r>
            <a:r>
              <a:rPr lang="en-US" sz="2200" dirty="0" err="1"/>
              <a:t>graful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contine</a:t>
            </a:r>
            <a:r>
              <a:rPr lang="en-US" sz="2200" dirty="0"/>
              <a:t> </a:t>
            </a:r>
            <a:r>
              <a:rPr lang="en-US" sz="2200" dirty="0" err="1"/>
              <a:t>totalitatea</a:t>
            </a:r>
            <a:r>
              <a:rPr lang="en-US" sz="2200" dirty="0"/>
              <a:t> de vertices </a:t>
            </a:r>
            <a:r>
              <a:rPr lang="en-US" sz="2200" dirty="0" err="1"/>
              <a:t>si</a:t>
            </a:r>
            <a:r>
              <a:rPr lang="en-US" sz="2200" dirty="0"/>
              <a:t> edges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Elementul</a:t>
            </a:r>
            <a:r>
              <a:rPr lang="en-US" sz="2200" dirty="0"/>
              <a:t> de start de </a:t>
            </a:r>
            <a:r>
              <a:rPr lang="en-US" sz="2200" dirty="0" err="1"/>
              <a:t>unde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porni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Generatorul</a:t>
            </a:r>
            <a:r>
              <a:rPr lang="en-US" sz="2200" dirty="0"/>
              <a:t> care </a:t>
            </a:r>
            <a:r>
              <a:rPr lang="en-US" sz="2200" dirty="0" err="1"/>
              <a:t>arata</a:t>
            </a:r>
            <a:r>
              <a:rPr lang="en-US" sz="2200" dirty="0"/>
              <a:t> cum se </a:t>
            </a:r>
            <a:r>
              <a:rPr lang="en-US" sz="2200" dirty="0" err="1"/>
              <a:t>va</a:t>
            </a:r>
            <a:r>
              <a:rPr lang="en-US" sz="2200" dirty="0"/>
              <a:t> genera </a:t>
            </a:r>
            <a:r>
              <a:rPr lang="en-US" sz="2200" dirty="0" err="1"/>
              <a:t>calea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 err="1"/>
              <a:t>Conditia</a:t>
            </a:r>
            <a:r>
              <a:rPr lang="en-US" sz="2200" dirty="0"/>
              <a:t> de </a:t>
            </a:r>
            <a:r>
              <a:rPr lang="en-US" sz="2200" dirty="0" err="1"/>
              <a:t>oprire</a:t>
            </a:r>
            <a:r>
              <a:rPr lang="en-US" sz="2200" dirty="0"/>
              <a:t> care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arata</a:t>
            </a:r>
            <a:r>
              <a:rPr lang="en-US" sz="2200" dirty="0"/>
              <a:t> cum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opri</a:t>
            </a:r>
            <a:r>
              <a:rPr lang="en-US" sz="2200" dirty="0"/>
              <a:t> </a:t>
            </a:r>
            <a:r>
              <a:rPr lang="en-US" sz="2200" dirty="0" err="1"/>
              <a:t>generarea</a:t>
            </a:r>
            <a:r>
              <a:rPr lang="en-US" sz="2200" dirty="0"/>
              <a:t> </a:t>
            </a:r>
            <a:r>
              <a:rPr lang="en-US" sz="2200" dirty="0" err="1"/>
              <a:t>caii</a:t>
            </a:r>
            <a:endParaRPr lang="en-US" sz="2200" dirty="0"/>
          </a:p>
          <a:p>
            <a:pPr lvl="2"/>
            <a:r>
              <a:rPr lang="en-US" sz="2200" dirty="0"/>
              <a:t>Vertexes = </a:t>
            </a:r>
            <a:r>
              <a:rPr lang="en-US" sz="2200" dirty="0" err="1"/>
              <a:t>nodurile</a:t>
            </a:r>
            <a:r>
              <a:rPr lang="en-US" sz="2200" dirty="0"/>
              <a:t> </a:t>
            </a:r>
            <a:r>
              <a:rPr lang="en-US" sz="2200" dirty="0" err="1"/>
              <a:t>dintr</a:t>
            </a:r>
            <a:r>
              <a:rPr lang="en-US" sz="2200" dirty="0"/>
              <a:t>-un </a:t>
            </a:r>
            <a:r>
              <a:rPr lang="en-US" sz="2200" dirty="0" err="1"/>
              <a:t>graf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Este o </a:t>
            </a:r>
            <a:r>
              <a:rPr lang="en-US" sz="2200" dirty="0" err="1"/>
              <a:t>actiune</a:t>
            </a:r>
            <a:r>
              <a:rPr lang="en-US" sz="2200" dirty="0"/>
              <a:t>, care </a:t>
            </a:r>
            <a:r>
              <a:rPr lang="en-US" sz="2200" dirty="0" err="1"/>
              <a:t>tranzitioneaza</a:t>
            </a:r>
            <a:r>
              <a:rPr lang="en-US" sz="2200" dirty="0"/>
              <a:t> </a:t>
            </a:r>
            <a:r>
              <a:rPr lang="en-US" sz="2200" dirty="0" err="1"/>
              <a:t>modelul</a:t>
            </a:r>
            <a:r>
              <a:rPr lang="en-US" sz="2200" dirty="0"/>
              <a:t> </a:t>
            </a:r>
            <a:r>
              <a:rPr lang="en-US" sz="2200" dirty="0" err="1"/>
              <a:t>supus</a:t>
            </a:r>
            <a:r>
              <a:rPr lang="en-US" sz="2200" dirty="0"/>
              <a:t> </a:t>
            </a:r>
            <a:r>
              <a:rPr lang="en-US" sz="2200" dirty="0" err="1"/>
              <a:t>testului</a:t>
            </a:r>
            <a:r>
              <a:rPr lang="en-US" sz="2200" dirty="0"/>
              <a:t> </a:t>
            </a:r>
            <a:r>
              <a:rPr lang="en-US" sz="2200" dirty="0" err="1"/>
              <a:t>dintr</a:t>
            </a:r>
            <a:r>
              <a:rPr lang="en-US" sz="2200" dirty="0"/>
              <a:t>-o stare in </a:t>
            </a:r>
            <a:r>
              <a:rPr lang="en-US" sz="2200" dirty="0" err="1"/>
              <a:t>alta</a:t>
            </a:r>
            <a:endParaRPr lang="en-US" sz="2200" dirty="0"/>
          </a:p>
          <a:p>
            <a:pPr lvl="2"/>
            <a:r>
              <a:rPr lang="en-US" sz="2200" dirty="0"/>
              <a:t>Edges = </a:t>
            </a:r>
            <a:r>
              <a:rPr lang="en-US" sz="2200" dirty="0" err="1"/>
              <a:t>ramurile</a:t>
            </a:r>
            <a:r>
              <a:rPr lang="en-US" sz="2200" dirty="0"/>
              <a:t> </a:t>
            </a:r>
            <a:r>
              <a:rPr lang="en-US" sz="2200" dirty="0" err="1"/>
              <a:t>grafului</a:t>
            </a:r>
            <a:endParaRPr lang="en-US" sz="22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200" dirty="0"/>
              <a:t>Este o </a:t>
            </a:r>
            <a:r>
              <a:rPr lang="en-US" sz="2200" dirty="0" err="1"/>
              <a:t>verificare</a:t>
            </a:r>
            <a:r>
              <a:rPr lang="en-US" sz="2200" dirty="0"/>
              <a:t>, o </a:t>
            </a:r>
            <a:r>
              <a:rPr lang="en-US" sz="2200" dirty="0" err="1"/>
              <a:t>validare</a:t>
            </a:r>
            <a:r>
              <a:rPr lang="en-US" sz="2200" dirty="0"/>
              <a:t> (assert)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79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CBBF2-058E-4B50-937C-19C09646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Criterii de acoperire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4898-D044-4C14-A097-FC8BB105E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-apple-system"/>
              </a:rPr>
              <a:t>Dupa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ce</a:t>
            </a:r>
            <a:r>
              <a:rPr lang="en-US" sz="2400" b="0" i="0" dirty="0">
                <a:effectLst/>
                <a:latin typeface="-apple-system"/>
              </a:rPr>
              <a:t> a </a:t>
            </a:r>
            <a:r>
              <a:rPr lang="en-US" sz="2400" b="0" i="0" dirty="0" err="1">
                <a:effectLst/>
                <a:latin typeface="-apple-system"/>
              </a:rPr>
              <a:t>fost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parcurs</a:t>
            </a:r>
            <a:r>
              <a:rPr lang="en-US" sz="2400" b="0" i="0" dirty="0">
                <a:effectLst/>
                <a:latin typeface="-apple-system"/>
              </a:rPr>
              <a:t> un </a:t>
            </a:r>
            <a:r>
              <a:rPr lang="en-US" sz="2400" b="0" i="0" dirty="0" err="1">
                <a:effectLst/>
                <a:latin typeface="-apple-system"/>
              </a:rPr>
              <a:t>anumit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procent</a:t>
            </a:r>
            <a:r>
              <a:rPr lang="en-US" sz="2400" b="0" i="0" dirty="0">
                <a:effectLst/>
                <a:latin typeface="-apple-system"/>
              </a:rPr>
              <a:t> din </a:t>
            </a:r>
            <a:r>
              <a:rPr lang="en-US" sz="2400" b="0" i="0" dirty="0" err="1">
                <a:effectLst/>
                <a:latin typeface="-apple-system"/>
              </a:rPr>
              <a:t>totalul</a:t>
            </a:r>
            <a:r>
              <a:rPr lang="en-US" sz="2400" b="0" i="0" dirty="0">
                <a:effectLst/>
                <a:latin typeface="-apple-system"/>
              </a:rPr>
              <a:t> de </a:t>
            </a:r>
            <a:r>
              <a:rPr lang="en-US" sz="2400" b="0" i="0" dirty="0" err="1">
                <a:effectLst/>
                <a:latin typeface="-apple-system"/>
              </a:rPr>
              <a:t>margini</a:t>
            </a:r>
            <a:r>
              <a:rPr lang="en-US" sz="2400" b="0" i="0" dirty="0">
                <a:effectLst/>
                <a:latin typeface="-apple-system"/>
              </a:rPr>
              <a:t> ale </a:t>
            </a:r>
            <a:r>
              <a:rPr lang="en-US" sz="2400" b="0" i="0" dirty="0" err="1">
                <a:effectLst/>
                <a:latin typeface="-apple-system"/>
              </a:rPr>
              <a:t>grafului</a:t>
            </a:r>
            <a:endParaRPr lang="en-US" sz="2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-apple-system"/>
              </a:rPr>
              <a:t>Dupa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ce</a:t>
            </a:r>
            <a:r>
              <a:rPr lang="en-US" sz="2400" b="0" i="0" dirty="0">
                <a:effectLst/>
                <a:latin typeface="-apple-system"/>
              </a:rPr>
              <a:t> a </a:t>
            </a:r>
            <a:r>
              <a:rPr lang="en-US" sz="2400" dirty="0" err="1">
                <a:latin typeface="-apple-system"/>
              </a:rPr>
              <a:t>fost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parcurs</a:t>
            </a:r>
            <a:r>
              <a:rPr lang="en-US" sz="2400" dirty="0">
                <a:latin typeface="-apple-system"/>
              </a:rPr>
              <a:t> un </a:t>
            </a:r>
            <a:r>
              <a:rPr lang="en-US" sz="2400" dirty="0" err="1">
                <a:latin typeface="-apple-system"/>
              </a:rPr>
              <a:t>anumit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procent</a:t>
            </a:r>
            <a:r>
              <a:rPr lang="en-US" sz="2400" dirty="0">
                <a:latin typeface="-apple-system"/>
              </a:rPr>
              <a:t> din </a:t>
            </a:r>
            <a:r>
              <a:rPr lang="en-US" sz="2400" dirty="0" err="1">
                <a:latin typeface="-apple-system"/>
              </a:rPr>
              <a:t>totalul</a:t>
            </a:r>
            <a:r>
              <a:rPr lang="en-US" sz="2400" dirty="0">
                <a:latin typeface="-apple-system"/>
              </a:rPr>
              <a:t> de </a:t>
            </a:r>
            <a:r>
              <a:rPr lang="en-US" sz="2400" dirty="0" err="1">
                <a:latin typeface="-apple-system"/>
              </a:rPr>
              <a:t>noduri</a:t>
            </a:r>
            <a:r>
              <a:rPr lang="en-US" sz="2400" dirty="0">
                <a:latin typeface="-apple-system"/>
              </a:rPr>
              <a:t> ale </a:t>
            </a:r>
            <a:r>
              <a:rPr lang="en-US" sz="2400" dirty="0" err="1">
                <a:latin typeface="-apple-system"/>
              </a:rPr>
              <a:t>grafului</a:t>
            </a:r>
            <a:endParaRPr lang="en-US" sz="2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-apple-system"/>
              </a:rPr>
              <a:t>Dupa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ce</a:t>
            </a:r>
            <a:r>
              <a:rPr lang="en-US" sz="2400" b="0" i="0" dirty="0">
                <a:effectLst/>
                <a:latin typeface="-apple-system"/>
              </a:rPr>
              <a:t> a </a:t>
            </a:r>
            <a:r>
              <a:rPr lang="en-US" sz="2400" b="0" i="0" dirty="0" err="1">
                <a:effectLst/>
                <a:latin typeface="-apple-system"/>
              </a:rPr>
              <a:t>fost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parcurs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pentru</a:t>
            </a:r>
            <a:r>
              <a:rPr lang="en-US" sz="2400" b="0" i="0" dirty="0">
                <a:effectLst/>
                <a:latin typeface="-apple-system"/>
              </a:rPr>
              <a:t> un </a:t>
            </a:r>
            <a:r>
              <a:rPr lang="en-US" sz="2400" b="0" i="0" dirty="0" err="1">
                <a:effectLst/>
                <a:latin typeface="-apple-system"/>
              </a:rPr>
              <a:t>timp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predefinit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intregul</a:t>
            </a:r>
            <a:r>
              <a:rPr lang="en-US" sz="2400" b="0" i="0" dirty="0">
                <a:effectLst/>
                <a:latin typeface="-apple-system"/>
              </a:rPr>
              <a:t> coverage (</a:t>
            </a:r>
            <a:r>
              <a:rPr lang="en-US" sz="2400" b="0" i="0" dirty="0" err="1">
                <a:effectLst/>
                <a:latin typeface="-apple-system"/>
              </a:rPr>
              <a:t>aceasta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metoda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este</a:t>
            </a:r>
            <a:r>
              <a:rPr lang="en-US" sz="2400" b="0" i="0" dirty="0">
                <a:effectLst/>
                <a:latin typeface="-apple-system"/>
              </a:rPr>
              <a:t> buna </a:t>
            </a:r>
            <a:r>
              <a:rPr lang="en-US" sz="2400" b="0" i="0" dirty="0" err="1">
                <a:effectLst/>
                <a:latin typeface="-apple-system"/>
              </a:rPr>
              <a:t>pentru</a:t>
            </a:r>
            <a:r>
              <a:rPr lang="en-US" sz="2400" b="0" i="0" dirty="0">
                <a:effectLst/>
                <a:latin typeface="-apple-system"/>
              </a:rPr>
              <a:t> </a:t>
            </a:r>
            <a:r>
              <a:rPr lang="en-US" sz="2400" b="0" i="0" dirty="0" err="1">
                <a:effectLst/>
                <a:latin typeface="-apple-system"/>
              </a:rPr>
              <a:t>testele</a:t>
            </a:r>
            <a:r>
              <a:rPr lang="en-US" sz="2400" b="0" i="0" dirty="0">
                <a:effectLst/>
                <a:latin typeface="-apple-system"/>
              </a:rPr>
              <a:t> de </a:t>
            </a:r>
            <a:r>
              <a:rPr lang="en-US" sz="2400" b="0" i="0" dirty="0" err="1">
                <a:effectLst/>
                <a:latin typeface="-apple-system"/>
              </a:rPr>
              <a:t>fiabilitate</a:t>
            </a:r>
            <a:r>
              <a:rPr lang="en-US" sz="2400" b="0" i="0" dirty="0">
                <a:effectLst/>
                <a:latin typeface="-apple-system"/>
              </a:rPr>
              <a:t>)</a:t>
            </a:r>
            <a:br>
              <a:rPr lang="en-US" sz="2400" b="0" i="0" dirty="0">
                <a:effectLst/>
                <a:latin typeface="-apple-system"/>
              </a:rPr>
            </a:br>
            <a:endParaRPr lang="en-US" sz="2400" b="0" i="0" dirty="0">
              <a:effectLst/>
              <a:latin typeface="-apple-system"/>
            </a:endParaRPr>
          </a:p>
          <a:p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77A0A3-2DE0-4B4D-BDC2-1FC6A97A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47" y="4934136"/>
            <a:ext cx="7035342" cy="6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939F-EF64-43FF-8296-70B87CE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Studio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12686CC8-AC75-4481-89AA-132E572D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985" y="648922"/>
            <a:ext cx="4420217" cy="5239481"/>
          </a:xfrm>
        </p:spPr>
      </p:pic>
    </p:spTree>
    <p:extLst>
      <p:ext uri="{BB962C8B-B14F-4D97-AF65-F5344CB8AC3E}">
        <p14:creationId xmlns:p14="http://schemas.microsoft.com/office/powerpoint/2010/main" val="198470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- Vertex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4A812-7ADC-44F2-B82E-A9428E9A5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313" y="1485885"/>
            <a:ext cx="6601608" cy="3886229"/>
          </a:xfrm>
        </p:spPr>
      </p:pic>
    </p:spTree>
    <p:extLst>
      <p:ext uri="{BB962C8B-B14F-4D97-AF65-F5344CB8AC3E}">
        <p14:creationId xmlns:p14="http://schemas.microsoft.com/office/powerpoint/2010/main" val="14213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– Edge 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B64082-C9B5-49CE-B312-6E3A8C01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557" y="639763"/>
            <a:ext cx="5565074" cy="5257800"/>
          </a:xfrm>
        </p:spPr>
      </p:pic>
    </p:spTree>
    <p:extLst>
      <p:ext uri="{BB962C8B-B14F-4D97-AF65-F5344CB8AC3E}">
        <p14:creationId xmlns:p14="http://schemas.microsoft.com/office/powerpoint/2010/main" val="14429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021A-3AD1-419F-854B-6865D0AC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GraphWalker</a:t>
            </a:r>
            <a:r>
              <a:rPr lang="en-US" dirty="0">
                <a:solidFill>
                  <a:schemeClr val="bg1"/>
                </a:solidFill>
              </a:rPr>
              <a:t> Java – Edge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23807-37C7-4732-A639-57D83D70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30" y="818785"/>
            <a:ext cx="607779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Courier New</vt:lpstr>
      <vt:lpstr>Office Theme</vt:lpstr>
      <vt:lpstr>Testare si Verificare Model Based Testing GraphWalker</vt:lpstr>
      <vt:lpstr>FSM &amp; EFSM</vt:lpstr>
      <vt:lpstr>Functionalitati</vt:lpstr>
      <vt:lpstr>Descriere</vt:lpstr>
      <vt:lpstr>Criterii de acoperire</vt:lpstr>
      <vt:lpstr>GraphWalker Studio</vt:lpstr>
      <vt:lpstr>GraphWalker Java - Vertex</vt:lpstr>
      <vt:lpstr>GraphWalker Java – Edge 1</vt:lpstr>
      <vt:lpstr>GraphWalker Java – Edge 2</vt:lpstr>
      <vt:lpstr>GraphWalker Java - Creation</vt:lpstr>
      <vt:lpstr>GraphWalker Java  Full Coverage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 si Verificare Model Testing cu GraphWalker</dc:title>
  <dc:creator>Andrei-Cosmin Neagu</dc:creator>
  <cp:lastModifiedBy>Andrei-Cosmin Neagu</cp:lastModifiedBy>
  <cp:revision>10</cp:revision>
  <dcterms:created xsi:type="dcterms:W3CDTF">2021-05-12T16:07:43Z</dcterms:created>
  <dcterms:modified xsi:type="dcterms:W3CDTF">2021-05-23T17:07:42Z</dcterms:modified>
</cp:coreProperties>
</file>