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63" r:id="rId2"/>
    <p:sldId id="265" r:id="rId3"/>
    <p:sldId id="257" r:id="rId4"/>
    <p:sldId id="266" r:id="rId5"/>
    <p:sldId id="260" r:id="rId6"/>
    <p:sldId id="273" r:id="rId7"/>
    <p:sldId id="272" r:id="rId8"/>
    <p:sldId id="262" r:id="rId9"/>
    <p:sldId id="274" r:id="rId10"/>
    <p:sldId id="271" r:id="rId11"/>
    <p:sldId id="269" r:id="rId12"/>
    <p:sldId id="268"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94" autoAdjust="0"/>
    <p:restoredTop sz="94660"/>
  </p:normalViewPr>
  <p:slideViewPr>
    <p:cSldViewPr snapToGrid="0">
      <p:cViewPr varScale="1">
        <p:scale>
          <a:sx n="64" d="100"/>
          <a:sy n="64" d="100"/>
        </p:scale>
        <p:origin x="16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115213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109324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30877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324428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23899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382394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195928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332163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226168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240304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66DF8E3-2387-417D-A44F-E577B145BD64}" type="datetimeFigureOut">
              <a:rPr lang="he-IL" smtClean="0"/>
              <a:t>כ'/סיון/תשפ"ב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D2C830-B587-4642-AEA0-5E0F5FDC6F4F}" type="slidenum">
              <a:rPr lang="he-IL" smtClean="0"/>
              <a:t>‹#›</a:t>
            </a:fld>
            <a:endParaRPr lang="he-IL"/>
          </a:p>
        </p:txBody>
      </p:sp>
    </p:spTree>
    <p:extLst>
      <p:ext uri="{BB962C8B-B14F-4D97-AF65-F5344CB8AC3E}">
        <p14:creationId xmlns:p14="http://schemas.microsoft.com/office/powerpoint/2010/main" val="137572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DF8E3-2387-417D-A44F-E577B145BD64}" type="datetimeFigureOut">
              <a:rPr lang="he-IL" smtClean="0"/>
              <a:t>כ'/סיון/תשפ"ב</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2C830-B587-4642-AEA0-5E0F5FDC6F4F}" type="slidenum">
              <a:rPr lang="he-IL" smtClean="0"/>
              <a:t>‹#›</a:t>
            </a:fld>
            <a:endParaRPr lang="he-IL"/>
          </a:p>
        </p:txBody>
      </p:sp>
    </p:spTree>
    <p:extLst>
      <p:ext uri="{BB962C8B-B14F-4D97-AF65-F5344CB8AC3E}">
        <p14:creationId xmlns:p14="http://schemas.microsoft.com/office/powerpoint/2010/main" val="2966163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colorhexa.com/aab195" TargetMode="External"/><Relationship Id="rId3" Type="http://schemas.openxmlformats.org/officeDocument/2006/relationships/hyperlink" Target="https://developer.android.com/guide/topics/ui/notifiers/toasts" TargetMode="External"/><Relationship Id="rId7" Type="http://schemas.openxmlformats.org/officeDocument/2006/relationships/hyperlink" Target="https://stackoverflow.com/questions/32671004/how-to-change-the-color-of-a-button" TargetMode="External"/><Relationship Id="rId2" Type="http://schemas.openxmlformats.org/officeDocument/2006/relationships/hyperlink" Target="https://developer.android.com/studio/debug/am-logcat" TargetMode="External"/><Relationship Id="rId1" Type="http://schemas.openxmlformats.org/officeDocument/2006/relationships/slideLayout" Target="../slideLayouts/slideLayout1.xml"/><Relationship Id="rId6" Type="http://schemas.openxmlformats.org/officeDocument/2006/relationships/hyperlink" Target="https://stackoverflow.com/questions/6014028/closing-application-with-exit-button" TargetMode="External"/><Relationship Id="rId5" Type="http://schemas.openxmlformats.org/officeDocument/2006/relationships/hyperlink" Target="https://stackoverflow.com/questions/14760943/thread-within-a-splash-screen" TargetMode="External"/><Relationship Id="rId4" Type="http://schemas.openxmlformats.org/officeDocument/2006/relationships/hyperlink" Target="https://www.geeksforgeeks.org/actionbar-in-android-with-exampl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31EE-D744-4636-A801-D7790EC57056}"/>
              </a:ext>
            </a:extLst>
          </p:cNvPr>
          <p:cNvSpPr txBox="1">
            <a:spLocks/>
          </p:cNvSpPr>
          <p:nvPr/>
        </p:nvSpPr>
        <p:spPr>
          <a:xfrm>
            <a:off x="457200" y="455613"/>
            <a:ext cx="8229600" cy="658812"/>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chemeClr val="accent4">
                    <a:lumMod val="75000"/>
                  </a:schemeClr>
                </a:solidFill>
                <a:effectLst>
                  <a:outerShdw blurRad="38100" dist="38100" dir="2700000" algn="tl">
                    <a:srgbClr val="000000">
                      <a:alpha val="43137"/>
                    </a:srgbClr>
                  </a:outerShdw>
                </a:effectLst>
              </a:rPr>
              <a:t>הצהרה והתחייבות</a:t>
            </a:r>
          </a:p>
        </p:txBody>
      </p:sp>
      <p:sp>
        <p:nvSpPr>
          <p:cNvPr id="3" name="מציין מיקום תוכן 2">
            <a:extLst>
              <a:ext uri="{FF2B5EF4-FFF2-40B4-BE49-F238E27FC236}">
                <a16:creationId xmlns:a16="http://schemas.microsoft.com/office/drawing/2014/main" id="{6DCD4674-105F-4F9C-B5B4-3155580A3668}"/>
              </a:ext>
            </a:extLst>
          </p:cNvPr>
          <p:cNvSpPr txBox="1">
            <a:spLocks/>
          </p:cNvSpPr>
          <p:nvPr/>
        </p:nvSpPr>
        <p:spPr>
          <a:xfrm>
            <a:off x="457200" y="1417638"/>
            <a:ext cx="8229599" cy="4897437"/>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he-IL" sz="2400" dirty="0"/>
              <a:t>אני הח"מ, מצהיר/ה בזאת כי הפרויקט המסכם נעשה על ידי בלבד, על בסיס הנושאים שלמדתי בקורס, באופן עצמאי, ובהנחיית המרצה. </a:t>
            </a:r>
          </a:p>
          <a:p>
            <a:pPr marL="0" indent="0">
              <a:spcAft>
                <a:spcPts val="600"/>
              </a:spcAft>
              <a:buNone/>
            </a:pPr>
            <a:r>
              <a:rPr lang="he-IL" sz="2400" dirty="0"/>
              <a:t>מקורות המידע בהם השתמשתי לביצוע הפרויקט המסכם מפורטים ברשימת המקורות (ביבליוגרפיה) שנמצאת בסוף מצגת זו.  </a:t>
            </a:r>
            <a:endParaRPr lang="en-US" sz="2400" dirty="0"/>
          </a:p>
          <a:p>
            <a:pPr marL="0" indent="0">
              <a:spcAft>
                <a:spcPts val="600"/>
              </a:spcAft>
              <a:buNone/>
            </a:pPr>
            <a:r>
              <a:rPr lang="he-IL" sz="2400" dirty="0"/>
              <a:t>אני מודע/ת לאחריות שהנני מקבל/ת על עצמי בחתימתי על הצהרה זו שכל הנאמר בה אמת ורק אמת. </a:t>
            </a:r>
            <a:endParaRPr lang="en-US" sz="2400" dirty="0"/>
          </a:p>
          <a:p>
            <a:pPr marL="0" indent="0">
              <a:buNone/>
            </a:pPr>
            <a:endParaRPr lang="he-IL" sz="2400" dirty="0"/>
          </a:p>
          <a:p>
            <a:pPr marL="0" indent="0" algn="ctr">
              <a:buNone/>
            </a:pPr>
            <a:r>
              <a:rPr lang="he-IL" sz="2400" b="1" dirty="0"/>
              <a:t>שם הסטודנט/</a:t>
            </a:r>
            <a:r>
              <a:rPr lang="he-IL" sz="2400" b="1" dirty="0" err="1"/>
              <a:t>ית</a:t>
            </a:r>
            <a:r>
              <a:rPr lang="he-IL" sz="2400" b="1" dirty="0"/>
              <a:t>:  נעימה שרגא     ת"ז: </a:t>
            </a:r>
            <a:r>
              <a:rPr lang="en-US" sz="2400" b="1" dirty="0"/>
              <a:t>315172544</a:t>
            </a:r>
            <a:endParaRPr lang="en-US" sz="2400" dirty="0"/>
          </a:p>
          <a:p>
            <a:pPr marL="0" indent="0">
              <a:buNone/>
            </a:pPr>
            <a:endParaRPr lang="he-IL" sz="2400" dirty="0"/>
          </a:p>
          <a:p>
            <a:pPr marL="0" indent="0" algn="ctr">
              <a:buNone/>
            </a:pPr>
            <a:r>
              <a:rPr lang="he-IL" sz="2400" dirty="0"/>
              <a:t>חתימה: נעימה ש.  תאריך:19.06.2022</a:t>
            </a:r>
          </a:p>
        </p:txBody>
      </p:sp>
    </p:spTree>
    <p:extLst>
      <p:ext uri="{BB962C8B-B14F-4D97-AF65-F5344CB8AC3E}">
        <p14:creationId xmlns:p14="http://schemas.microsoft.com/office/powerpoint/2010/main" val="399210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CB7625-87BD-A3E7-83BF-0FBE0CB9500E}"/>
              </a:ext>
            </a:extLst>
          </p:cNvPr>
          <p:cNvSpPr>
            <a:spLocks noGrp="1"/>
          </p:cNvSpPr>
          <p:nvPr>
            <p:ph type="title"/>
          </p:nvPr>
        </p:nvSpPr>
        <p:spPr>
          <a:xfrm>
            <a:off x="2683566" y="365126"/>
            <a:ext cx="5416826" cy="1325563"/>
          </a:xfrm>
        </p:spPr>
        <p:txBody>
          <a:bodyPr/>
          <a:lstStyle/>
          <a:p>
            <a:r>
              <a:rPr lang="he-IL" sz="4400" b="1" dirty="0">
                <a:solidFill>
                  <a:schemeClr val="accent4">
                    <a:lumMod val="75000"/>
                  </a:schemeClr>
                </a:solidFill>
                <a:effectLst>
                  <a:outerShdw blurRad="38100" dist="38100" dir="2700000" algn="tl">
                    <a:srgbClr val="000000">
                      <a:alpha val="43137"/>
                    </a:srgbClr>
                  </a:outerShdw>
                </a:effectLst>
              </a:rPr>
              <a:t>מרכיבי האפליקציה (6) </a:t>
            </a:r>
            <a:br>
              <a:rPr lang="he-IL" sz="4400" b="1" dirty="0">
                <a:solidFill>
                  <a:schemeClr val="accent4">
                    <a:lumMod val="75000"/>
                  </a:schemeClr>
                </a:solidFill>
                <a:effectLst>
                  <a:outerShdw blurRad="38100" dist="38100" dir="2700000" algn="tl">
                    <a:srgbClr val="000000">
                      <a:alpha val="43137"/>
                    </a:srgbClr>
                  </a:outerShdw>
                </a:effectLst>
              </a:rPr>
            </a:br>
            <a:endParaRPr lang="he-IL" dirty="0">
              <a:solidFill>
                <a:schemeClr val="accent4">
                  <a:lumMod val="75000"/>
                </a:schemeClr>
              </a:solidFill>
            </a:endParaRPr>
          </a:p>
        </p:txBody>
      </p:sp>
      <p:sp>
        <p:nvSpPr>
          <p:cNvPr id="3" name="מציין מיקום תוכן 2">
            <a:extLst>
              <a:ext uri="{FF2B5EF4-FFF2-40B4-BE49-F238E27FC236}">
                <a16:creationId xmlns:a16="http://schemas.microsoft.com/office/drawing/2014/main" id="{C1A09357-53DC-2296-A7BE-5FBE82AFDC6A}"/>
              </a:ext>
            </a:extLst>
          </p:cNvPr>
          <p:cNvSpPr>
            <a:spLocks noGrp="1"/>
          </p:cNvSpPr>
          <p:nvPr>
            <p:ph idx="1"/>
          </p:nvPr>
        </p:nvSpPr>
        <p:spPr>
          <a:xfrm>
            <a:off x="628650" y="1470991"/>
            <a:ext cx="7886700" cy="4705972"/>
          </a:xfrm>
        </p:spPr>
        <p:txBody>
          <a:bodyPr>
            <a:normAutofit/>
          </a:bodyPr>
          <a:lstStyle/>
          <a:p>
            <a:pPr>
              <a:lnSpc>
                <a:spcPct val="100000"/>
              </a:lnSpc>
              <a:spcBef>
                <a:spcPts val="600"/>
              </a:spcBef>
              <a:spcAft>
                <a:spcPts val="1200"/>
              </a:spcAft>
              <a:buFont typeface="Wingdings" panose="05000000000000000000" pitchFamily="2" charset="2"/>
              <a:buChar char="§"/>
            </a:pPr>
            <a:r>
              <a:rPr lang="he-IL" sz="2400" b="1" u="sng" dirty="0"/>
              <a:t>תפריט 3 נקודות (</a:t>
            </a:r>
            <a:r>
              <a:rPr lang="en-US" sz="2400" b="1" u="sng" dirty="0"/>
              <a:t>App Bar</a:t>
            </a:r>
            <a:r>
              <a:rPr lang="he-IL" sz="2400" b="1" u="sng" dirty="0"/>
              <a:t>)</a:t>
            </a:r>
          </a:p>
          <a:p>
            <a:pPr marL="457200" lvl="1" indent="0">
              <a:lnSpc>
                <a:spcPct val="100000"/>
              </a:lnSpc>
              <a:spcBef>
                <a:spcPts val="0"/>
              </a:spcBef>
              <a:spcAft>
                <a:spcPts val="1200"/>
              </a:spcAft>
              <a:buNone/>
            </a:pPr>
            <a:r>
              <a:rPr lang="en-US" sz="1800" i="1" dirty="0">
                <a:solidFill>
                  <a:schemeClr val="accent4">
                    <a:lumMod val="75000"/>
                  </a:schemeClr>
                </a:solidFill>
              </a:rPr>
              <a:t>1 )</a:t>
            </a:r>
            <a:r>
              <a:rPr lang="he-IL" sz="1800" i="1" dirty="0">
                <a:solidFill>
                  <a:schemeClr val="accent4">
                    <a:lumMod val="75000"/>
                  </a:schemeClr>
                </a:solidFill>
              </a:rPr>
              <a:t> ) </a:t>
            </a:r>
            <a:r>
              <a:rPr lang="en-US" sz="1800" b="1" i="1" dirty="0"/>
              <a:t>about</a:t>
            </a:r>
            <a:r>
              <a:rPr lang="he-IL" sz="1800" i="1" dirty="0"/>
              <a:t>: מקפיץ תיבת דו-שיח מסוג</a:t>
            </a:r>
            <a:r>
              <a:rPr lang="en-US" sz="1800" i="1" dirty="0"/>
              <a:t>Dialog </a:t>
            </a:r>
            <a:r>
              <a:rPr lang="he-IL" sz="1800" i="1" dirty="0"/>
              <a:t> </a:t>
            </a:r>
            <a:r>
              <a:rPr lang="en-US" sz="1800" i="1" dirty="0"/>
              <a:t>Alert </a:t>
            </a:r>
            <a:r>
              <a:rPr lang="he-IL" sz="1800" i="1" dirty="0"/>
              <a:t> עליה יוצגו שם האפליקציה ושם הסטודנט(שמי), תאריך הגשה, ופרטי מערכת ההפעלה של המכשיר עליו רצה האפליקציה.</a:t>
            </a:r>
          </a:p>
          <a:p>
            <a:pPr marL="457200" lvl="1" indent="0">
              <a:lnSpc>
                <a:spcPct val="100000"/>
              </a:lnSpc>
              <a:spcBef>
                <a:spcPts val="0"/>
              </a:spcBef>
              <a:spcAft>
                <a:spcPts val="1200"/>
              </a:spcAft>
              <a:buNone/>
            </a:pPr>
            <a:r>
              <a:rPr lang="he-IL" sz="1800" i="1" dirty="0">
                <a:solidFill>
                  <a:schemeClr val="accent4">
                    <a:lumMod val="75000"/>
                  </a:schemeClr>
                </a:solidFill>
              </a:rPr>
              <a:t>( 2 )</a:t>
            </a:r>
            <a:r>
              <a:rPr lang="en-US" sz="1800" b="1" i="1" dirty="0"/>
              <a:t>settings</a:t>
            </a:r>
            <a:r>
              <a:rPr lang="en-US" sz="1800" i="1" dirty="0"/>
              <a:t> </a:t>
            </a:r>
            <a:r>
              <a:rPr lang="he-IL" sz="1800" i="1" dirty="0"/>
              <a:t> :מעבר למסך הגדרות האפליקציה. </a:t>
            </a:r>
          </a:p>
          <a:p>
            <a:pPr marL="457200" lvl="1" indent="0">
              <a:lnSpc>
                <a:spcPct val="100000"/>
              </a:lnSpc>
              <a:spcBef>
                <a:spcPts val="0"/>
              </a:spcBef>
              <a:spcAft>
                <a:spcPts val="1200"/>
              </a:spcAft>
              <a:buNone/>
            </a:pPr>
            <a:r>
              <a:rPr lang="he-IL" sz="1800" i="1" dirty="0">
                <a:solidFill>
                  <a:schemeClr val="accent4">
                    <a:lumMod val="75000"/>
                  </a:schemeClr>
                </a:solidFill>
              </a:rPr>
              <a:t>(3)  </a:t>
            </a:r>
            <a:r>
              <a:rPr lang="en-US" sz="1800" b="1" i="1" dirty="0"/>
              <a:t>exit</a:t>
            </a:r>
            <a:r>
              <a:rPr lang="he-IL" sz="1800" i="1" dirty="0"/>
              <a:t>: מקפיץ תיבת דו-שיח מסוג </a:t>
            </a:r>
            <a:r>
              <a:rPr lang="en-US" sz="1800" i="1" dirty="0"/>
              <a:t> Dialog Alert </a:t>
            </a:r>
            <a:r>
              <a:rPr lang="he-IL" sz="1800" i="1" dirty="0"/>
              <a:t>ששואל האם הוא מעוניין בטוח  לצאת מן האפליקציה.</a:t>
            </a:r>
            <a:endParaRPr lang="en-US" sz="1800" i="1" dirty="0"/>
          </a:p>
          <a:p>
            <a:endParaRPr lang="he-IL" sz="1800" dirty="0"/>
          </a:p>
        </p:txBody>
      </p:sp>
    </p:spTree>
    <p:extLst>
      <p:ext uri="{BB962C8B-B14F-4D97-AF65-F5344CB8AC3E}">
        <p14:creationId xmlns:p14="http://schemas.microsoft.com/office/powerpoint/2010/main" val="399035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DCD4674-105F-4F9C-B5B4-3155580A3668}"/>
              </a:ext>
            </a:extLst>
          </p:cNvPr>
          <p:cNvSpPr txBox="1">
            <a:spLocks/>
          </p:cNvSpPr>
          <p:nvPr/>
        </p:nvSpPr>
        <p:spPr>
          <a:xfrm>
            <a:off x="457200" y="1417638"/>
            <a:ext cx="8229599" cy="4897437"/>
          </a:xfrm>
          <a:prstGeom prst="rect">
            <a:avLst/>
          </a:prstGeom>
        </p:spPr>
        <p:txBody>
          <a:bodyPr>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Bef>
                <a:spcPts val="0"/>
              </a:spcBef>
              <a:spcAft>
                <a:spcPts val="600"/>
              </a:spcAft>
            </a:pPr>
            <a:r>
              <a:rPr lang="he-IL" sz="1800" i="1" dirty="0"/>
              <a:t>יש צורך להפעיל את ה </a:t>
            </a:r>
            <a:r>
              <a:rPr lang="en-US" sz="1800" i="1" dirty="0"/>
              <a:t>      GPS </a:t>
            </a:r>
          </a:p>
          <a:p>
            <a:pPr lvl="1">
              <a:lnSpc>
                <a:spcPct val="100000"/>
              </a:lnSpc>
              <a:spcBef>
                <a:spcPts val="0"/>
              </a:spcBef>
              <a:spcAft>
                <a:spcPts val="600"/>
              </a:spcAft>
            </a:pPr>
            <a:r>
              <a:rPr lang="he-IL" sz="1800" i="1" dirty="0"/>
              <a:t>בחירת מיקום במפה:</a:t>
            </a:r>
          </a:p>
          <a:p>
            <a:pPr lvl="1">
              <a:lnSpc>
                <a:spcPct val="100000"/>
              </a:lnSpc>
              <a:spcBef>
                <a:spcPts val="0"/>
              </a:spcBef>
              <a:spcAft>
                <a:spcPts val="600"/>
              </a:spcAft>
            </a:pPr>
            <a:r>
              <a:rPr lang="he-IL" sz="1800" i="1" dirty="0"/>
              <a:t>שתי לחיצות מקרב (</a:t>
            </a:r>
            <a:r>
              <a:rPr lang="en-US" sz="1800" i="1" dirty="0"/>
              <a:t>zoom in</a:t>
            </a:r>
            <a:r>
              <a:rPr lang="he-IL" sz="1800" i="1" dirty="0"/>
              <a:t>),בחירת המיקום בלחיצה אחת.</a:t>
            </a:r>
          </a:p>
          <a:p>
            <a:pPr marL="457200" lvl="1" indent="0">
              <a:lnSpc>
                <a:spcPct val="100000"/>
              </a:lnSpc>
              <a:spcBef>
                <a:spcPts val="0"/>
              </a:spcBef>
              <a:spcAft>
                <a:spcPts val="600"/>
              </a:spcAft>
              <a:buNone/>
            </a:pPr>
            <a:endParaRPr lang="he-IL" sz="1800" i="1" dirty="0"/>
          </a:p>
          <a:p>
            <a:pPr lvl="1">
              <a:lnSpc>
                <a:spcPct val="100000"/>
              </a:lnSpc>
              <a:spcBef>
                <a:spcPts val="0"/>
              </a:spcBef>
              <a:spcAft>
                <a:spcPts val="600"/>
              </a:spcAft>
            </a:pPr>
            <a:endParaRPr lang="he-IL" sz="1800" i="1" dirty="0">
              <a:highlight>
                <a:srgbClr val="FFFF00"/>
              </a:highlight>
            </a:endParaRPr>
          </a:p>
          <a:p>
            <a:pPr lvl="1">
              <a:lnSpc>
                <a:spcPct val="100000"/>
              </a:lnSpc>
              <a:spcBef>
                <a:spcPts val="0"/>
              </a:spcBef>
              <a:spcAft>
                <a:spcPts val="600"/>
              </a:spcAft>
            </a:pPr>
            <a:endParaRPr lang="he-IL" sz="1800" i="1" dirty="0">
              <a:highlight>
                <a:srgbClr val="FFFF00"/>
              </a:highlight>
            </a:endParaRPr>
          </a:p>
          <a:p>
            <a:pPr marL="457200" lvl="1" indent="0">
              <a:spcAft>
                <a:spcPts val="600"/>
              </a:spcAft>
              <a:buNone/>
            </a:pPr>
            <a:endParaRPr lang="he-IL" sz="1800" dirty="0"/>
          </a:p>
        </p:txBody>
      </p:sp>
      <p:sp>
        <p:nvSpPr>
          <p:cNvPr id="4" name="Title 1">
            <a:extLst>
              <a:ext uri="{FF2B5EF4-FFF2-40B4-BE49-F238E27FC236}">
                <a16:creationId xmlns:a16="http://schemas.microsoft.com/office/drawing/2014/main" id="{C1F9CA8B-62B7-40D1-A4AB-7DA2011BE531}"/>
              </a:ext>
            </a:extLst>
          </p:cNvPr>
          <p:cNvSpPr txBox="1">
            <a:spLocks/>
          </p:cNvSpPr>
          <p:nvPr/>
        </p:nvSpPr>
        <p:spPr>
          <a:xfrm>
            <a:off x="457200" y="455613"/>
            <a:ext cx="8229600" cy="658812"/>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chemeClr val="accent4">
                    <a:lumMod val="75000"/>
                  </a:schemeClr>
                </a:solidFill>
                <a:effectLst>
                  <a:outerShdw blurRad="38100" dist="38100" dir="2700000" algn="tl">
                    <a:srgbClr val="000000">
                      <a:alpha val="43137"/>
                    </a:srgbClr>
                  </a:outerShdw>
                </a:effectLst>
              </a:rPr>
              <a:t>הנחיות מיוחדות להרצת האפליקציה</a:t>
            </a:r>
          </a:p>
        </p:txBody>
      </p:sp>
    </p:spTree>
    <p:extLst>
      <p:ext uri="{BB962C8B-B14F-4D97-AF65-F5344CB8AC3E}">
        <p14:creationId xmlns:p14="http://schemas.microsoft.com/office/powerpoint/2010/main" val="210175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DCD4674-105F-4F9C-B5B4-3155580A3668}"/>
              </a:ext>
            </a:extLst>
          </p:cNvPr>
          <p:cNvSpPr txBox="1">
            <a:spLocks/>
          </p:cNvSpPr>
          <p:nvPr/>
        </p:nvSpPr>
        <p:spPr>
          <a:xfrm>
            <a:off x="457200" y="1417638"/>
            <a:ext cx="8388626" cy="5370788"/>
          </a:xfrm>
          <a:prstGeom prst="rect">
            <a:avLst/>
          </a:prstGeom>
        </p:spPr>
        <p:txBody>
          <a:bodyPr>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
            </a:pPr>
            <a:r>
              <a:rPr lang="he-IL" b="1" dirty="0"/>
              <a:t>סיכום אישי</a:t>
            </a:r>
          </a:p>
          <a:p>
            <a:pPr marL="268288" indent="0">
              <a:buNone/>
            </a:pPr>
            <a:r>
              <a:rPr lang="he-IL" sz="1800" i="1" dirty="0"/>
              <a:t>בניית האפליקציה </a:t>
            </a:r>
            <a:r>
              <a:rPr lang="he-IL" sz="1800" i="1" dirty="0" err="1"/>
              <a:t>היתה</a:t>
            </a:r>
            <a:r>
              <a:rPr lang="he-IL" sz="1800" i="1" dirty="0"/>
              <a:t> דרך ארוכה אך מעניינת ומחכימה.</a:t>
            </a:r>
          </a:p>
          <a:p>
            <a:pPr marL="268288" indent="0">
              <a:buNone/>
            </a:pPr>
            <a:r>
              <a:rPr lang="he-IL" sz="1800" i="1" dirty="0"/>
              <a:t>הקשיים העיקריים היו טכניים בסביבת הפיתוח </a:t>
            </a:r>
            <a:r>
              <a:rPr lang="he-IL" sz="1800" i="1" dirty="0" err="1"/>
              <a:t>ובאמולטור</a:t>
            </a:r>
            <a:r>
              <a:rPr lang="he-IL" sz="1800" i="1" dirty="0"/>
              <a:t> (לא היה לו </a:t>
            </a:r>
            <a:r>
              <a:rPr lang="en-US" sz="1800" i="1" dirty="0"/>
              <a:t>google play</a:t>
            </a:r>
            <a:r>
              <a:rPr lang="he-IL" sz="1800" i="1" dirty="0"/>
              <a:t> ,לפעמים נחסם האפשרות לקבל </a:t>
            </a:r>
            <a:r>
              <a:rPr lang="he-IL" sz="1800" i="1" dirty="0" err="1"/>
              <a:t>נוטיפיקציות</a:t>
            </a:r>
            <a:r>
              <a:rPr lang="he-IL" sz="1800" i="1" dirty="0"/>
              <a:t> </a:t>
            </a:r>
            <a:r>
              <a:rPr lang="he-IL" sz="1800" i="1" dirty="0" err="1"/>
              <a:t>וכו</a:t>
            </a:r>
            <a:r>
              <a:rPr lang="he-IL" sz="1800" i="1" dirty="0"/>
              <a:t>),ופתרתי את זה ע"י הורדת </a:t>
            </a:r>
            <a:r>
              <a:rPr lang="he-IL" sz="1800" i="1" dirty="0" err="1"/>
              <a:t>אמולטור</a:t>
            </a:r>
            <a:r>
              <a:rPr lang="he-IL" sz="1800" i="1" dirty="0"/>
              <a:t> חדש או שינוי בהגדרות המכשיר.</a:t>
            </a:r>
          </a:p>
          <a:p>
            <a:pPr marL="268288" indent="0">
              <a:buNone/>
            </a:pPr>
            <a:r>
              <a:rPr lang="he-IL" sz="1800" i="1" dirty="0"/>
              <a:t>זו האפליקציה הראשונה שאני מפתחת ובהחלט קיבלתי </a:t>
            </a:r>
            <a:r>
              <a:rPr lang="he-IL" sz="1800" i="1" dirty="0" err="1"/>
              <a:t>נסיון</a:t>
            </a:r>
            <a:r>
              <a:rPr lang="he-IL" sz="1800" i="1" dirty="0"/>
              <a:t> בפיתוח אפליקציות ורכשתי מיומנות וידע רב בנושא.</a:t>
            </a:r>
          </a:p>
          <a:p>
            <a:pPr marL="268288" indent="0">
              <a:buNone/>
            </a:pPr>
            <a:r>
              <a:rPr lang="he-IL" sz="1800" i="1" dirty="0"/>
              <a:t>אם היה יותר זמן הייתי מעצבת את האפליקציה ברמה גבוה </a:t>
            </a:r>
            <a:r>
              <a:rPr lang="he-IL" sz="1800" i="1" dirty="0" err="1"/>
              <a:t>ממש,יוצרת</a:t>
            </a:r>
            <a:r>
              <a:rPr lang="he-IL" sz="1800" i="1" dirty="0"/>
              <a:t> התראה שבועית המזכירה להוסיף </a:t>
            </a:r>
            <a:r>
              <a:rPr lang="he-IL" sz="1800" i="1" dirty="0" err="1"/>
              <a:t>משימות,מוסיפה</a:t>
            </a:r>
            <a:r>
              <a:rPr lang="he-IL" sz="1800" i="1" dirty="0"/>
              <a:t> עוד הגדרות </a:t>
            </a:r>
            <a:r>
              <a:rPr lang="he-IL" sz="1800" i="1" dirty="0" err="1"/>
              <a:t>כגון:חסכון</a:t>
            </a:r>
            <a:r>
              <a:rPr lang="he-IL" sz="1800" i="1" dirty="0"/>
              <a:t> </a:t>
            </a:r>
            <a:r>
              <a:rPr lang="he-IL" sz="1800" i="1" dirty="0" err="1"/>
              <a:t>בבטריה</a:t>
            </a:r>
            <a:r>
              <a:rPr lang="he-IL" sz="1800" i="1" dirty="0"/>
              <a:t> ורמת הצליל של </a:t>
            </a:r>
            <a:r>
              <a:rPr lang="he-IL" sz="1800" i="1" dirty="0" err="1"/>
              <a:t>הנוטיפיקציות</a:t>
            </a:r>
            <a:r>
              <a:rPr lang="he-IL" sz="1800" i="1" dirty="0"/>
              <a:t>.</a:t>
            </a:r>
          </a:p>
          <a:p>
            <a:pPr marL="268288" indent="0">
              <a:buNone/>
            </a:pPr>
            <a:r>
              <a:rPr lang="he-IL" sz="1800" i="1" dirty="0"/>
              <a:t>הייתי נותנת למשתמש מידע באיזה מרחק בדיוק הוא ממקום המשימה.</a:t>
            </a:r>
          </a:p>
          <a:p>
            <a:pPr marL="268288" indent="0">
              <a:buNone/>
            </a:pPr>
            <a:endParaRPr lang="he-IL" sz="1800" i="1" dirty="0">
              <a:highlight>
                <a:srgbClr val="FFFF00"/>
              </a:highlight>
            </a:endParaRPr>
          </a:p>
        </p:txBody>
      </p:sp>
      <p:sp>
        <p:nvSpPr>
          <p:cNvPr id="4" name="Title 1">
            <a:extLst>
              <a:ext uri="{FF2B5EF4-FFF2-40B4-BE49-F238E27FC236}">
                <a16:creationId xmlns:a16="http://schemas.microsoft.com/office/drawing/2014/main" id="{C1F9CA8B-62B7-40D1-A4AB-7DA2011BE531}"/>
              </a:ext>
            </a:extLst>
          </p:cNvPr>
          <p:cNvSpPr txBox="1">
            <a:spLocks/>
          </p:cNvSpPr>
          <p:nvPr/>
        </p:nvSpPr>
        <p:spPr>
          <a:xfrm>
            <a:off x="457200" y="455613"/>
            <a:ext cx="8229600" cy="658812"/>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chemeClr val="accent4">
                    <a:lumMod val="75000"/>
                  </a:schemeClr>
                </a:solidFill>
                <a:effectLst>
                  <a:outerShdw blurRad="38100" dist="38100" dir="2700000" algn="tl">
                    <a:srgbClr val="000000">
                      <a:alpha val="43137"/>
                    </a:srgbClr>
                  </a:outerShdw>
                </a:effectLst>
              </a:rPr>
              <a:t>סיכום אישי וביבליוגרפיה</a:t>
            </a:r>
          </a:p>
        </p:txBody>
      </p:sp>
    </p:spTree>
    <p:extLst>
      <p:ext uri="{BB962C8B-B14F-4D97-AF65-F5344CB8AC3E}">
        <p14:creationId xmlns:p14="http://schemas.microsoft.com/office/powerpoint/2010/main" val="142636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2B1B8A-9FAC-7D00-1B56-17A720B87813}"/>
              </a:ext>
            </a:extLst>
          </p:cNvPr>
          <p:cNvSpPr>
            <a:spLocks noGrp="1"/>
          </p:cNvSpPr>
          <p:nvPr>
            <p:ph type="ctrTitle"/>
          </p:nvPr>
        </p:nvSpPr>
        <p:spPr>
          <a:xfrm>
            <a:off x="685800" y="735497"/>
            <a:ext cx="7682948" cy="467138"/>
          </a:xfrm>
        </p:spPr>
        <p:txBody>
          <a:bodyPr>
            <a:noAutofit/>
          </a:bodyPr>
          <a:lstStyle/>
          <a:p>
            <a:r>
              <a:rPr lang="he-IL" sz="2800" b="1" dirty="0">
                <a:solidFill>
                  <a:schemeClr val="accent4">
                    <a:lumMod val="75000"/>
                  </a:schemeClr>
                </a:solidFill>
              </a:rPr>
              <a:t>רשימת מקורות (ביבליוגרפיה)</a:t>
            </a:r>
            <a:br>
              <a:rPr lang="he-IL" sz="2800" b="1" dirty="0">
                <a:solidFill>
                  <a:schemeClr val="accent4">
                    <a:lumMod val="75000"/>
                  </a:schemeClr>
                </a:solidFill>
                <a:highlight>
                  <a:srgbClr val="FFFF00"/>
                </a:highlight>
              </a:rPr>
            </a:br>
            <a:endParaRPr lang="he-IL" sz="2800" dirty="0">
              <a:solidFill>
                <a:schemeClr val="accent4">
                  <a:lumMod val="75000"/>
                </a:schemeClr>
              </a:solidFill>
            </a:endParaRPr>
          </a:p>
        </p:txBody>
      </p:sp>
      <p:sp>
        <p:nvSpPr>
          <p:cNvPr id="3" name="כותרת משנה 2">
            <a:extLst>
              <a:ext uri="{FF2B5EF4-FFF2-40B4-BE49-F238E27FC236}">
                <a16:creationId xmlns:a16="http://schemas.microsoft.com/office/drawing/2014/main" id="{00CAB483-2DCC-875E-B1F0-8D28787DCF28}"/>
              </a:ext>
            </a:extLst>
          </p:cNvPr>
          <p:cNvSpPr>
            <a:spLocks noGrp="1"/>
          </p:cNvSpPr>
          <p:nvPr>
            <p:ph type="subTitle" idx="1"/>
          </p:nvPr>
        </p:nvSpPr>
        <p:spPr>
          <a:xfrm>
            <a:off x="596349" y="1093304"/>
            <a:ext cx="7941364" cy="5615609"/>
          </a:xfrm>
        </p:spPr>
        <p:txBody>
          <a:bodyPr>
            <a:normAutofit/>
          </a:bodyPr>
          <a:lstStyle/>
          <a:p>
            <a:pPr marL="285750" indent="-285750" algn="r">
              <a:buFont typeface="Wingdings" panose="05000000000000000000" pitchFamily="2" charset="2"/>
              <a:buChar char="v"/>
            </a:pPr>
            <a:r>
              <a:rPr lang="en-US" sz="1400" b="1" dirty="0"/>
              <a:t>https://stackoverflow.com/questions/32051477/android-studio-button-positioning</a:t>
            </a:r>
          </a:p>
          <a:p>
            <a:pPr marL="285750" indent="-285750" algn="r">
              <a:buFont typeface="Wingdings" panose="05000000000000000000" pitchFamily="2" charset="2"/>
              <a:buChar char="v"/>
            </a:pPr>
            <a:r>
              <a:rPr lang="en-US" sz="1400" b="1" dirty="0"/>
              <a:t>https://developer.android.com/reference/android/util/Log#d%28java.lang.String,%20java.lang.String%29</a:t>
            </a:r>
          </a:p>
          <a:p>
            <a:pPr marL="554038" indent="-285750" algn="r">
              <a:lnSpc>
                <a:spcPct val="100000"/>
              </a:lnSpc>
              <a:spcBef>
                <a:spcPts val="600"/>
              </a:spcBef>
              <a:spcAft>
                <a:spcPts val="600"/>
              </a:spcAft>
              <a:buFont typeface="Wingdings" panose="05000000000000000000" pitchFamily="2" charset="2"/>
              <a:buChar char="v"/>
            </a:pPr>
            <a:r>
              <a:rPr lang="en-US" sz="1400" b="1" dirty="0"/>
              <a:t>https://stackoverflow.com/questions/17464515/how-do-i-clear-the-text-in-android-textview</a:t>
            </a:r>
            <a:endParaRPr lang="he-IL" sz="1400" b="1" dirty="0"/>
          </a:p>
          <a:p>
            <a:pPr marL="554038" indent="-285750" algn="r">
              <a:lnSpc>
                <a:spcPct val="100000"/>
              </a:lnSpc>
              <a:spcBef>
                <a:spcPts val="600"/>
              </a:spcBef>
              <a:spcAft>
                <a:spcPts val="600"/>
              </a:spcAft>
              <a:buFont typeface="Wingdings" panose="05000000000000000000" pitchFamily="2" charset="2"/>
              <a:buChar char="v"/>
            </a:pPr>
            <a:r>
              <a:rPr lang="en-US" sz="1400" i="1" dirty="0">
                <a:hlinkClick r:id="rId2"/>
              </a:rPr>
              <a:t>https://developer.android.com/studio/debug/am-logcat</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en-US" sz="1400" i="1" dirty="0">
                <a:hlinkClick r:id="rId3"/>
              </a:rPr>
              <a:t>https://developer.android.com/guide/topics/ui/notifiers/toasts</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he-IL" sz="1400" i="1" dirty="0"/>
              <a:t>מכאן נלקח קטע קוד שהוא חלק מה </a:t>
            </a:r>
            <a:r>
              <a:rPr lang="en-US" sz="1400" i="1" dirty="0"/>
              <a:t>action bar</a:t>
            </a:r>
            <a:r>
              <a:rPr lang="he-IL" sz="1400" i="1" dirty="0"/>
              <a:t>:</a:t>
            </a:r>
          </a:p>
          <a:p>
            <a:pPr marL="534988" indent="-266700" algn="r">
              <a:lnSpc>
                <a:spcPct val="100000"/>
              </a:lnSpc>
              <a:spcBef>
                <a:spcPts val="600"/>
              </a:spcBef>
              <a:spcAft>
                <a:spcPts val="600"/>
              </a:spcAft>
            </a:pPr>
            <a:r>
              <a:rPr lang="en-US" sz="1400" i="1" dirty="0">
                <a:hlinkClick r:id="rId4"/>
              </a:rPr>
              <a:t>https://www.geeksforgeeks.org/actionbar-in-android-with-example/</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en-US" sz="1400" i="1" dirty="0"/>
              <a:t>SPLASH SCREEN</a:t>
            </a:r>
          </a:p>
          <a:p>
            <a:pPr marL="554038" indent="-285750" algn="r">
              <a:lnSpc>
                <a:spcPct val="100000"/>
              </a:lnSpc>
              <a:spcBef>
                <a:spcPts val="600"/>
              </a:spcBef>
              <a:spcAft>
                <a:spcPts val="600"/>
              </a:spcAft>
              <a:buFont typeface="Wingdings" panose="05000000000000000000" pitchFamily="2" charset="2"/>
              <a:buChar char="v"/>
            </a:pPr>
            <a:r>
              <a:rPr lang="en-US" sz="1400" i="1" dirty="0">
                <a:hlinkClick r:id="rId5"/>
              </a:rPr>
              <a:t>https://stackoverflow.com/questions/14760943/thread-within-a-splash-screen</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en-US" sz="1400" i="1" dirty="0">
                <a:hlinkClick r:id="rId6"/>
              </a:rPr>
              <a:t>https://stackoverflow.com/questions/6014028/closing-application-with-exit-button</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en-US" sz="1400" i="1" dirty="0">
                <a:hlinkClick r:id="rId7"/>
              </a:rPr>
              <a:t>https://stackoverflow.com/questions/32671004/how-to-change-the-color-of-a-button</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en-US" sz="1400" i="1" dirty="0">
                <a:hlinkClick r:id="rId8"/>
              </a:rPr>
              <a:t>https://www.colorhexa.com/aab195</a:t>
            </a:r>
            <a:endParaRPr lang="he-IL" sz="1400" i="1" dirty="0"/>
          </a:p>
          <a:p>
            <a:pPr marL="554038" indent="-285750" algn="r">
              <a:lnSpc>
                <a:spcPct val="100000"/>
              </a:lnSpc>
              <a:spcBef>
                <a:spcPts val="600"/>
              </a:spcBef>
              <a:spcAft>
                <a:spcPts val="600"/>
              </a:spcAft>
              <a:buFont typeface="Wingdings" panose="05000000000000000000" pitchFamily="2" charset="2"/>
              <a:buChar char="v"/>
            </a:pPr>
            <a:r>
              <a:rPr lang="he-IL" sz="1400" i="1" dirty="0"/>
              <a:t>קטעי קוד איך לקבל ולסמן את המיקום הנוכחי במפה:</a:t>
            </a:r>
          </a:p>
          <a:p>
            <a:pPr marL="534988" indent="-266700" algn="r">
              <a:lnSpc>
                <a:spcPct val="100000"/>
              </a:lnSpc>
              <a:spcBef>
                <a:spcPts val="600"/>
              </a:spcBef>
              <a:spcAft>
                <a:spcPts val="600"/>
              </a:spcAft>
            </a:pPr>
            <a:r>
              <a:rPr lang="en-US" sz="1400" i="1" dirty="0"/>
              <a:t>https://stackoverflow.com/questions/17591147/how-to-get-current-location-in-android</a:t>
            </a:r>
            <a:endParaRPr lang="he-IL" sz="1400" i="1" dirty="0"/>
          </a:p>
          <a:p>
            <a:endParaRPr lang="he-IL" sz="1400" b="1" dirty="0">
              <a:highlight>
                <a:srgbClr val="FFFF00"/>
              </a:highlight>
            </a:endParaRPr>
          </a:p>
          <a:p>
            <a:endParaRPr lang="he-IL" sz="1400" b="1" dirty="0">
              <a:highlight>
                <a:srgbClr val="FFFF00"/>
              </a:highlight>
            </a:endParaRPr>
          </a:p>
          <a:p>
            <a:endParaRPr lang="he-IL" sz="1400" b="1" dirty="0">
              <a:highlight>
                <a:srgbClr val="FFFF00"/>
              </a:highlight>
            </a:endParaRPr>
          </a:p>
          <a:p>
            <a:endParaRPr lang="he-IL" sz="1200" dirty="0"/>
          </a:p>
        </p:txBody>
      </p:sp>
    </p:spTree>
    <p:extLst>
      <p:ext uri="{BB962C8B-B14F-4D97-AF65-F5344CB8AC3E}">
        <p14:creationId xmlns:p14="http://schemas.microsoft.com/office/powerpoint/2010/main" val="138540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A17D6F-D820-4145-8485-DDBBCDD068AB}"/>
              </a:ext>
            </a:extLst>
          </p:cNvPr>
          <p:cNvSpPr>
            <a:spLocks noGrp="1"/>
          </p:cNvSpPr>
          <p:nvPr>
            <p:ph type="ctrTitle"/>
          </p:nvPr>
        </p:nvSpPr>
        <p:spPr>
          <a:xfrm>
            <a:off x="1133763" y="1195432"/>
            <a:ext cx="6858000" cy="753414"/>
          </a:xfrm>
        </p:spPr>
        <p:txBody>
          <a:bodyPr>
            <a:noAutofit/>
          </a:bodyPr>
          <a:lstStyle/>
          <a:p>
            <a:r>
              <a:rPr lang="en-US" sz="4800" b="1" dirty="0" err="1">
                <a:solidFill>
                  <a:schemeClr val="accent4">
                    <a:lumMod val="75000"/>
                  </a:schemeClr>
                </a:solidFill>
                <a:effectLst>
                  <a:outerShdw blurRad="38100" dist="38100" dir="2700000" algn="tl">
                    <a:srgbClr val="000000">
                      <a:alpha val="43137"/>
                    </a:srgbClr>
                  </a:outerShdw>
                </a:effectLst>
              </a:rPr>
              <a:t>TaskLocation</a:t>
            </a:r>
            <a:endParaRPr lang="he-IL" sz="4800" b="1" dirty="0">
              <a:solidFill>
                <a:schemeClr val="accent4">
                  <a:lumMod val="75000"/>
                </a:schemeClr>
              </a:solidFill>
              <a:effectLst>
                <a:outerShdw blurRad="38100" dist="38100" dir="2700000" algn="tl">
                  <a:srgbClr val="000000">
                    <a:alpha val="43137"/>
                  </a:srgbClr>
                </a:outerShdw>
              </a:effectLst>
            </a:endParaRPr>
          </a:p>
        </p:txBody>
      </p:sp>
      <p:sp>
        <p:nvSpPr>
          <p:cNvPr id="3" name="כותרת משנה 2">
            <a:extLst>
              <a:ext uri="{FF2B5EF4-FFF2-40B4-BE49-F238E27FC236}">
                <a16:creationId xmlns:a16="http://schemas.microsoft.com/office/drawing/2014/main" id="{0BAB5F69-E044-4326-8965-D7332591085B}"/>
              </a:ext>
            </a:extLst>
          </p:cNvPr>
          <p:cNvSpPr>
            <a:spLocks noGrp="1"/>
          </p:cNvSpPr>
          <p:nvPr>
            <p:ph type="subTitle" idx="1"/>
          </p:nvPr>
        </p:nvSpPr>
        <p:spPr>
          <a:xfrm>
            <a:off x="2617895" y="5449050"/>
            <a:ext cx="4155282" cy="911837"/>
          </a:xfrm>
        </p:spPr>
        <p:txBody>
          <a:bodyPr>
            <a:noAutofit/>
          </a:bodyPr>
          <a:lstStyle/>
          <a:p>
            <a:pPr>
              <a:lnSpc>
                <a:spcPct val="100000"/>
              </a:lnSpc>
              <a:spcBef>
                <a:spcPts val="600"/>
              </a:spcBef>
            </a:pPr>
            <a:r>
              <a:rPr lang="he-IL" sz="2000" b="1" dirty="0"/>
              <a:t>מגישה:</a:t>
            </a:r>
          </a:p>
          <a:p>
            <a:pPr>
              <a:lnSpc>
                <a:spcPct val="100000"/>
              </a:lnSpc>
              <a:spcBef>
                <a:spcPts val="600"/>
              </a:spcBef>
            </a:pPr>
            <a:r>
              <a:rPr lang="he-IL" sz="2000" b="1" dirty="0"/>
              <a:t>נעימה שרגא 315172544</a:t>
            </a:r>
          </a:p>
        </p:txBody>
      </p:sp>
      <p:sp>
        <p:nvSpPr>
          <p:cNvPr id="4" name="Title 1">
            <a:extLst>
              <a:ext uri="{FF2B5EF4-FFF2-40B4-BE49-F238E27FC236}">
                <a16:creationId xmlns:a16="http://schemas.microsoft.com/office/drawing/2014/main" id="{B029A2D6-CA51-4169-8D9E-7136C56A0CEF}"/>
              </a:ext>
            </a:extLst>
          </p:cNvPr>
          <p:cNvSpPr txBox="1">
            <a:spLocks/>
          </p:cNvSpPr>
          <p:nvPr/>
        </p:nvSpPr>
        <p:spPr>
          <a:xfrm>
            <a:off x="212436" y="497113"/>
            <a:ext cx="8700655" cy="344264"/>
          </a:xfrm>
          <a:prstGeom prst="rect">
            <a:avLst/>
          </a:prstGeom>
        </p:spPr>
        <p:txBody>
          <a:bodyPr vert="horz" lIns="68580" tIns="34290" rIns="68580" bIns="3429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sz="1800" dirty="0">
                <a:cs typeface="+mn-cs"/>
              </a:rPr>
              <a:t>פרויקט מסכם בקורס "סדנא בתכנות יישומים ניידים באנדרואיד" |  </a:t>
            </a:r>
            <a:r>
              <a:rPr lang="he-IL" sz="1800" dirty="0"/>
              <a:t>סמסטר ב' תשפ"ב 2022</a:t>
            </a:r>
          </a:p>
        </p:txBody>
      </p:sp>
      <p:sp>
        <p:nvSpPr>
          <p:cNvPr id="6" name="מלבן: מסגרת משופעת 5">
            <a:extLst>
              <a:ext uri="{FF2B5EF4-FFF2-40B4-BE49-F238E27FC236}">
                <a16:creationId xmlns:a16="http://schemas.microsoft.com/office/drawing/2014/main" id="{E586A3F0-B03D-4E4F-872D-4F9E0C52983A}"/>
              </a:ext>
            </a:extLst>
          </p:cNvPr>
          <p:cNvSpPr/>
          <p:nvPr/>
        </p:nvSpPr>
        <p:spPr>
          <a:xfrm>
            <a:off x="3476336" y="2763078"/>
            <a:ext cx="2088170" cy="2529518"/>
          </a:xfrm>
          <a:prstGeom prst="bevel">
            <a:avLst>
              <a:gd name="adj" fmla="val 2590"/>
            </a:avLst>
          </a:prstGeom>
          <a:noFill/>
          <a:ln>
            <a:solidFill>
              <a:schemeClr val="tx1">
                <a:lumMod val="50000"/>
                <a:lumOff val="50000"/>
              </a:schemeClr>
            </a:solidFill>
          </a:ln>
        </p:spPr>
        <p:style>
          <a:lnRef idx="0">
            <a:schemeClr val="accent4"/>
          </a:lnRef>
          <a:fillRef idx="3">
            <a:schemeClr val="accent4"/>
          </a:fillRef>
          <a:effectRef idx="3">
            <a:schemeClr val="accent4"/>
          </a:effectRef>
          <a:fontRef idx="minor">
            <a:schemeClr val="lt1"/>
          </a:fontRef>
        </p:style>
        <p:txBody>
          <a:bodyPr rtlCol="1" anchor="ctr"/>
          <a:lstStyle/>
          <a:p>
            <a:pPr algn="ctr"/>
            <a:r>
              <a:rPr lang="he-IL" dirty="0">
                <a:solidFill>
                  <a:schemeClr val="tx1"/>
                </a:solidFill>
              </a:rPr>
              <a:t>צילום מסך הפתיחה</a:t>
            </a:r>
          </a:p>
          <a:p>
            <a:pPr algn="ctr"/>
            <a:r>
              <a:rPr lang="he-IL" dirty="0">
                <a:solidFill>
                  <a:schemeClr val="tx1"/>
                </a:solidFill>
              </a:rPr>
              <a:t>של האפליקציה</a:t>
            </a:r>
            <a:endParaRPr lang="en-US" dirty="0">
              <a:solidFill>
                <a:schemeClr val="tx1"/>
              </a:solidFill>
            </a:endParaRPr>
          </a:p>
          <a:p>
            <a:pPr algn="ctr"/>
            <a:r>
              <a:rPr lang="en-US" dirty="0">
                <a:solidFill>
                  <a:schemeClr val="tx1"/>
                </a:solidFill>
              </a:rPr>
              <a:t>Splash Screen</a:t>
            </a:r>
            <a:endParaRPr lang="he-IL" dirty="0">
              <a:solidFill>
                <a:schemeClr val="tx1"/>
              </a:solidFill>
            </a:endParaRPr>
          </a:p>
        </p:txBody>
      </p:sp>
      <p:pic>
        <p:nvPicPr>
          <p:cNvPr id="9" name="תמונה 8">
            <a:extLst>
              <a:ext uri="{FF2B5EF4-FFF2-40B4-BE49-F238E27FC236}">
                <a16:creationId xmlns:a16="http://schemas.microsoft.com/office/drawing/2014/main" id="{F8BB1ABD-6FD2-58B2-7FC1-E29DF8B2D26A}"/>
              </a:ext>
            </a:extLst>
          </p:cNvPr>
          <p:cNvPicPr>
            <a:picLocks noChangeAspect="1"/>
          </p:cNvPicPr>
          <p:nvPr/>
        </p:nvPicPr>
        <p:blipFill>
          <a:blip r:embed="rId2"/>
          <a:stretch>
            <a:fillRect/>
          </a:stretch>
        </p:blipFill>
        <p:spPr>
          <a:xfrm>
            <a:off x="3438350" y="2504528"/>
            <a:ext cx="2164141" cy="2788068"/>
          </a:xfrm>
          <a:prstGeom prst="rect">
            <a:avLst/>
          </a:prstGeom>
        </p:spPr>
      </p:pic>
    </p:spTree>
    <p:extLst>
      <p:ext uri="{BB962C8B-B14F-4D97-AF65-F5344CB8AC3E}">
        <p14:creationId xmlns:p14="http://schemas.microsoft.com/office/powerpoint/2010/main" val="190857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31EE-D744-4636-A801-D7790EC57056}"/>
              </a:ext>
            </a:extLst>
          </p:cNvPr>
          <p:cNvSpPr txBox="1">
            <a:spLocks/>
          </p:cNvSpPr>
          <p:nvPr/>
        </p:nvSpPr>
        <p:spPr>
          <a:xfrm>
            <a:off x="457200" y="455613"/>
            <a:ext cx="8229600" cy="658812"/>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chemeClr val="accent4">
                    <a:lumMod val="75000"/>
                  </a:schemeClr>
                </a:solidFill>
                <a:effectLst>
                  <a:outerShdw blurRad="38100" dist="38100" dir="2700000" algn="tl">
                    <a:srgbClr val="000000">
                      <a:alpha val="43137"/>
                    </a:srgbClr>
                  </a:outerShdw>
                </a:effectLst>
              </a:rPr>
              <a:t>תיאור האפליקציה</a:t>
            </a:r>
          </a:p>
        </p:txBody>
      </p:sp>
      <p:sp>
        <p:nvSpPr>
          <p:cNvPr id="3" name="מציין מיקום תוכן 2">
            <a:extLst>
              <a:ext uri="{FF2B5EF4-FFF2-40B4-BE49-F238E27FC236}">
                <a16:creationId xmlns:a16="http://schemas.microsoft.com/office/drawing/2014/main" id="{6DCD4674-105F-4F9C-B5B4-3155580A3668}"/>
              </a:ext>
            </a:extLst>
          </p:cNvPr>
          <p:cNvSpPr txBox="1">
            <a:spLocks/>
          </p:cNvSpPr>
          <p:nvPr/>
        </p:nvSpPr>
        <p:spPr>
          <a:xfrm>
            <a:off x="457200" y="1417638"/>
            <a:ext cx="8229599" cy="4897437"/>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spcAft>
                <a:spcPts val="600"/>
              </a:spcAft>
            </a:pPr>
            <a:r>
              <a:rPr lang="he-IL" sz="1800" dirty="0"/>
              <a:t>האפליקציה משמשת לניהול משימות לפי המיקום </a:t>
            </a:r>
            <a:r>
              <a:rPr lang="he-IL" sz="1800" dirty="0" err="1"/>
              <a:t>שלהן,תתקבל</a:t>
            </a:r>
            <a:r>
              <a:rPr lang="he-IL" sz="1800" dirty="0"/>
              <a:t> </a:t>
            </a:r>
            <a:r>
              <a:rPr lang="he-IL" sz="1800" dirty="0" err="1"/>
              <a:t>נוטיפיקציה</a:t>
            </a:r>
            <a:r>
              <a:rPr lang="he-IL" sz="1800" dirty="0"/>
              <a:t> כאשר המשתמש יהיה באזור המיקום שבו צריכה להתבצע משימה.</a:t>
            </a:r>
          </a:p>
          <a:p>
            <a:pPr marL="361950" indent="-361950">
              <a:spcAft>
                <a:spcPts val="600"/>
              </a:spcAft>
            </a:pPr>
            <a:r>
              <a:rPr lang="he-IL" sz="1800" dirty="0"/>
              <a:t>ניתן לשמור עם האפליקציה משימות שצריך לבצע +פרטים ותאור של כל משימה(אופציונאלי)+מיקום המשימה(חובה לבחור מיקום במפה).</a:t>
            </a:r>
          </a:p>
          <a:p>
            <a:pPr marL="361950" indent="-361950">
              <a:spcAft>
                <a:spcPts val="600"/>
              </a:spcAft>
            </a:pPr>
            <a:r>
              <a:rPr lang="he-IL" sz="1800" dirty="0"/>
              <a:t>האפליקציה נותנת פלטפורמה מסודרת למשימות והפרטים </a:t>
            </a:r>
            <a:r>
              <a:rPr lang="he-IL" sz="1800" dirty="0" err="1"/>
              <a:t>שלהן,כך</a:t>
            </a:r>
            <a:r>
              <a:rPr lang="he-IL" sz="1800" dirty="0"/>
              <a:t> שהיא מעניקה סדר בדמות ניהול יומן </a:t>
            </a:r>
            <a:r>
              <a:rPr lang="he-IL" sz="1800" dirty="0" err="1"/>
              <a:t>משימות,וכן</a:t>
            </a:r>
            <a:r>
              <a:rPr lang="he-IL" sz="1800" dirty="0"/>
              <a:t> האפליקציה דואגת לתת למשתמש התראה כשהוא באזור משימה וכך דואגת שהמשימות יתבצעו בקלות ותוך כדי השיגרה.</a:t>
            </a:r>
          </a:p>
          <a:p>
            <a:pPr marL="361950" indent="-361950">
              <a:spcAft>
                <a:spcPts val="600"/>
              </a:spcAft>
            </a:pPr>
            <a:endParaRPr lang="he-IL" sz="1800" dirty="0"/>
          </a:p>
        </p:txBody>
      </p:sp>
    </p:spTree>
    <p:extLst>
      <p:ext uri="{BB962C8B-B14F-4D97-AF65-F5344CB8AC3E}">
        <p14:creationId xmlns:p14="http://schemas.microsoft.com/office/powerpoint/2010/main" val="269665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קבוצה 2">
            <a:extLst>
              <a:ext uri="{FF2B5EF4-FFF2-40B4-BE49-F238E27FC236}">
                <a16:creationId xmlns:a16="http://schemas.microsoft.com/office/drawing/2014/main" id="{1FF07F4C-5B78-4F1D-A7F6-E46C6E1EDCEB}"/>
              </a:ext>
            </a:extLst>
          </p:cNvPr>
          <p:cNvGrpSpPr/>
          <p:nvPr/>
        </p:nvGrpSpPr>
        <p:grpSpPr>
          <a:xfrm>
            <a:off x="649719" y="1752118"/>
            <a:ext cx="5621872" cy="4727227"/>
            <a:chOff x="409572" y="1509385"/>
            <a:chExt cx="6027105" cy="4610100"/>
          </a:xfrm>
        </p:grpSpPr>
        <p:sp>
          <p:nvSpPr>
            <p:cNvPr id="4" name="מלבן: מסגרת משופעת 3">
              <a:extLst>
                <a:ext uri="{FF2B5EF4-FFF2-40B4-BE49-F238E27FC236}">
                  <a16:creationId xmlns:a16="http://schemas.microsoft.com/office/drawing/2014/main" id="{AEC78EFB-02FE-476D-8DBA-C779F99AD8EA}"/>
                </a:ext>
              </a:extLst>
            </p:cNvPr>
            <p:cNvSpPr/>
            <p:nvPr/>
          </p:nvSpPr>
          <p:spPr>
            <a:xfrm>
              <a:off x="409572" y="1509386"/>
              <a:ext cx="1725631" cy="1885682"/>
            </a:xfrm>
            <a:prstGeom prst="bevel">
              <a:avLst>
                <a:gd name="adj" fmla="val 2590"/>
              </a:avLst>
            </a:prstGeom>
            <a:noFill/>
            <a:ln>
              <a:solidFill>
                <a:schemeClr val="tx1">
                  <a:lumMod val="50000"/>
                  <a:lumOff val="50000"/>
                </a:schemeClr>
              </a:solidFill>
            </a:ln>
          </p:spPr>
          <p:style>
            <a:lnRef idx="0">
              <a:schemeClr val="accent4"/>
            </a:lnRef>
            <a:fillRef idx="3">
              <a:schemeClr val="accent4"/>
            </a:fillRef>
            <a:effectRef idx="3">
              <a:schemeClr val="accent4"/>
            </a:effectRef>
            <a:fontRef idx="minor">
              <a:schemeClr val="lt1"/>
            </a:fontRef>
          </p:style>
          <p:txBody>
            <a:bodyPr rtlCol="1" anchor="ctr" anchorCtr="0"/>
            <a:lstStyle/>
            <a:p>
              <a:pPr algn="ctr"/>
              <a:endParaRPr lang="he-IL" sz="1700" b="1" dirty="0">
                <a:solidFill>
                  <a:schemeClr val="tx1"/>
                </a:solidFill>
              </a:endParaRPr>
            </a:p>
          </p:txBody>
        </p:sp>
        <p:sp>
          <p:nvSpPr>
            <p:cNvPr id="6" name="מלבן: מסגרת משופעת 5">
              <a:extLst>
                <a:ext uri="{FF2B5EF4-FFF2-40B4-BE49-F238E27FC236}">
                  <a16:creationId xmlns:a16="http://schemas.microsoft.com/office/drawing/2014/main" id="{2FCF8676-6551-4C02-8B11-D7599E178040}"/>
                </a:ext>
              </a:extLst>
            </p:cNvPr>
            <p:cNvSpPr/>
            <p:nvPr/>
          </p:nvSpPr>
          <p:spPr>
            <a:xfrm>
              <a:off x="3295650" y="1509385"/>
              <a:ext cx="1552575" cy="2066925"/>
            </a:xfrm>
            <a:prstGeom prst="bevel">
              <a:avLst>
                <a:gd name="adj" fmla="val 2590"/>
              </a:avLst>
            </a:prstGeom>
            <a:noFill/>
            <a:ln>
              <a:solidFill>
                <a:schemeClr val="tx1">
                  <a:lumMod val="50000"/>
                  <a:lumOff val="50000"/>
                </a:schemeClr>
              </a:solidFill>
            </a:ln>
          </p:spPr>
          <p:style>
            <a:lnRef idx="0">
              <a:schemeClr val="accent4"/>
            </a:lnRef>
            <a:fillRef idx="3">
              <a:schemeClr val="accent4"/>
            </a:fillRef>
            <a:effectRef idx="3">
              <a:schemeClr val="accent4"/>
            </a:effectRef>
            <a:fontRef idx="minor">
              <a:schemeClr val="lt1"/>
            </a:fontRef>
          </p:style>
          <p:txBody>
            <a:bodyPr rtlCol="1" anchor="t" anchorCtr="0"/>
            <a:lstStyle/>
            <a:p>
              <a:pPr algn="ctr"/>
              <a:r>
                <a:rPr lang="he-IL" dirty="0">
                  <a:solidFill>
                    <a:schemeClr val="tx1"/>
                  </a:solidFill>
                </a:rPr>
                <a:t>מסך ראשי</a:t>
              </a:r>
              <a:endParaRPr lang="en-US" dirty="0">
                <a:solidFill>
                  <a:schemeClr val="tx1"/>
                </a:solidFill>
              </a:endParaRPr>
            </a:p>
            <a:p>
              <a:pPr algn="ctr"/>
              <a:r>
                <a:rPr lang="en-US" sz="1700" b="1" dirty="0" err="1">
                  <a:solidFill>
                    <a:schemeClr val="tx1"/>
                  </a:solidFill>
                </a:rPr>
                <a:t>MainActivity</a:t>
              </a:r>
              <a:endParaRPr lang="he-IL" sz="1700" b="1" dirty="0">
                <a:solidFill>
                  <a:schemeClr val="tx1"/>
                </a:solidFill>
              </a:endParaRPr>
            </a:p>
          </p:txBody>
        </p:sp>
        <p:sp>
          <p:nvSpPr>
            <p:cNvPr id="11" name="מלבן: מסגרת משופעת 10">
              <a:extLst>
                <a:ext uri="{FF2B5EF4-FFF2-40B4-BE49-F238E27FC236}">
                  <a16:creationId xmlns:a16="http://schemas.microsoft.com/office/drawing/2014/main" id="{C7DB6F53-EA2B-47F4-8885-8D892D878F50}"/>
                </a:ext>
              </a:extLst>
            </p:cNvPr>
            <p:cNvSpPr/>
            <p:nvPr/>
          </p:nvSpPr>
          <p:spPr>
            <a:xfrm>
              <a:off x="1962151" y="4052560"/>
              <a:ext cx="1725630" cy="2066925"/>
            </a:xfrm>
            <a:prstGeom prst="bevel">
              <a:avLst>
                <a:gd name="adj" fmla="val 2590"/>
              </a:avLst>
            </a:prstGeom>
            <a:noFill/>
            <a:ln>
              <a:solidFill>
                <a:schemeClr val="tx1">
                  <a:lumMod val="50000"/>
                  <a:lumOff val="50000"/>
                </a:schemeClr>
              </a:solidFill>
            </a:ln>
          </p:spPr>
          <p:style>
            <a:lnRef idx="0">
              <a:schemeClr val="accent4"/>
            </a:lnRef>
            <a:fillRef idx="3">
              <a:schemeClr val="accent4"/>
            </a:fillRef>
            <a:effectRef idx="3">
              <a:schemeClr val="accent4"/>
            </a:effectRef>
            <a:fontRef idx="minor">
              <a:schemeClr val="lt1"/>
            </a:fontRef>
          </p:style>
          <p:txBody>
            <a:bodyPr rtlCol="1" anchor="t" anchorCtr="0"/>
            <a:lstStyle/>
            <a:p>
              <a:pPr algn="ctr"/>
              <a:endParaRPr lang="en-US" dirty="0">
                <a:solidFill>
                  <a:schemeClr val="tx1"/>
                </a:solidFill>
              </a:endParaRPr>
            </a:p>
          </p:txBody>
        </p:sp>
        <p:sp>
          <p:nvSpPr>
            <p:cNvPr id="12" name="מלבן: מסגרת משופעת 11">
              <a:extLst>
                <a:ext uri="{FF2B5EF4-FFF2-40B4-BE49-F238E27FC236}">
                  <a16:creationId xmlns:a16="http://schemas.microsoft.com/office/drawing/2014/main" id="{C7760F90-79BC-433C-83B1-3FFF16FB1D28}"/>
                </a:ext>
              </a:extLst>
            </p:cNvPr>
            <p:cNvSpPr/>
            <p:nvPr/>
          </p:nvSpPr>
          <p:spPr>
            <a:xfrm>
              <a:off x="4571998" y="4052560"/>
              <a:ext cx="1864679" cy="2066925"/>
            </a:xfrm>
            <a:prstGeom prst="bevel">
              <a:avLst>
                <a:gd name="adj" fmla="val 2590"/>
              </a:avLst>
            </a:prstGeom>
            <a:noFill/>
            <a:ln>
              <a:solidFill>
                <a:schemeClr val="tx1">
                  <a:lumMod val="50000"/>
                  <a:lumOff val="50000"/>
                </a:schemeClr>
              </a:solidFill>
            </a:ln>
          </p:spPr>
          <p:style>
            <a:lnRef idx="0">
              <a:schemeClr val="accent4"/>
            </a:lnRef>
            <a:fillRef idx="3">
              <a:schemeClr val="accent4"/>
            </a:fillRef>
            <a:effectRef idx="3">
              <a:schemeClr val="accent4"/>
            </a:effectRef>
            <a:fontRef idx="minor">
              <a:schemeClr val="lt1"/>
            </a:fontRef>
          </p:style>
          <p:txBody>
            <a:bodyPr rtlCol="1" anchor="t" anchorCtr="0"/>
            <a:lstStyle/>
            <a:p>
              <a:pPr algn="ctr"/>
              <a:endParaRPr lang="en-US" dirty="0">
                <a:solidFill>
                  <a:schemeClr val="tx1"/>
                </a:solidFill>
              </a:endParaRPr>
            </a:p>
          </p:txBody>
        </p:sp>
        <p:cxnSp>
          <p:nvCxnSpPr>
            <p:cNvPr id="14" name="מחבר חץ ישר 13">
              <a:extLst>
                <a:ext uri="{FF2B5EF4-FFF2-40B4-BE49-F238E27FC236}">
                  <a16:creationId xmlns:a16="http://schemas.microsoft.com/office/drawing/2014/main" id="{BD3DF7FC-616C-4ACD-A449-F8C6AA15A5C5}"/>
                </a:ext>
              </a:extLst>
            </p:cNvPr>
            <p:cNvCxnSpPr>
              <a:cxnSpLocks/>
            </p:cNvCxnSpPr>
            <p:nvPr/>
          </p:nvCxnSpPr>
          <p:spPr>
            <a:xfrm flipH="1">
              <a:off x="2628900" y="2621285"/>
              <a:ext cx="1124753" cy="137860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9" name="מחבר חץ ישר 18">
              <a:extLst>
                <a:ext uri="{FF2B5EF4-FFF2-40B4-BE49-F238E27FC236}">
                  <a16:creationId xmlns:a16="http://schemas.microsoft.com/office/drawing/2014/main" id="{148A3150-9354-4E25-8015-7281AD42BE9A}"/>
                </a:ext>
              </a:extLst>
            </p:cNvPr>
            <p:cNvCxnSpPr>
              <a:cxnSpLocks/>
            </p:cNvCxnSpPr>
            <p:nvPr/>
          </p:nvCxnSpPr>
          <p:spPr>
            <a:xfrm>
              <a:off x="2096078" y="2507274"/>
              <a:ext cx="11811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2" name="מחבר חץ ישר 21">
              <a:extLst>
                <a:ext uri="{FF2B5EF4-FFF2-40B4-BE49-F238E27FC236}">
                  <a16:creationId xmlns:a16="http://schemas.microsoft.com/office/drawing/2014/main" id="{E9683AE8-6BB8-4334-BCFC-62B655F09EAE}"/>
                </a:ext>
              </a:extLst>
            </p:cNvPr>
            <p:cNvCxnSpPr>
              <a:cxnSpLocks/>
            </p:cNvCxnSpPr>
            <p:nvPr/>
          </p:nvCxnSpPr>
          <p:spPr>
            <a:xfrm>
              <a:off x="4391025" y="3049907"/>
              <a:ext cx="849330" cy="96343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 name="מלבן: פינות מעוגלות 8">
              <a:extLst>
                <a:ext uri="{FF2B5EF4-FFF2-40B4-BE49-F238E27FC236}">
                  <a16:creationId xmlns:a16="http://schemas.microsoft.com/office/drawing/2014/main" id="{FAD342AD-5A21-4B97-9C4B-F481692F9FED}"/>
                </a:ext>
              </a:extLst>
            </p:cNvPr>
            <p:cNvSpPr/>
            <p:nvPr/>
          </p:nvSpPr>
          <p:spPr>
            <a:xfrm>
              <a:off x="3687780" y="2820477"/>
              <a:ext cx="768314" cy="318801"/>
            </a:xfrm>
            <a:prstGeom prst="roundRect">
              <a:avLst/>
            </a:prstGeom>
            <a:solidFill>
              <a:schemeClr val="accent1">
                <a:lumMod val="40000"/>
                <a:lumOff val="60000"/>
              </a:schemeClr>
            </a:solidFill>
          </p:spPr>
          <p:style>
            <a:lnRef idx="0">
              <a:schemeClr val="accent5"/>
            </a:lnRef>
            <a:fillRef idx="3">
              <a:schemeClr val="accent5"/>
            </a:fillRef>
            <a:effectRef idx="3">
              <a:schemeClr val="accent5"/>
            </a:effectRef>
            <a:fontRef idx="minor">
              <a:schemeClr val="lt1"/>
            </a:fontRef>
          </p:style>
          <p:txBody>
            <a:bodyPr wrap="square" lIns="36000" tIns="36000" rIns="36000" bIns="36000" rtlCol="1" anchor="ctr">
              <a:spAutoFit/>
            </a:bodyPr>
            <a:lstStyle/>
            <a:p>
              <a:pPr algn="ctr"/>
              <a:r>
                <a:rPr lang="en-US" sz="1400" dirty="0">
                  <a:solidFill>
                    <a:srgbClr val="0000CC"/>
                  </a:solidFill>
                </a:rPr>
                <a:t>Settings</a:t>
              </a:r>
              <a:endParaRPr lang="he-IL" sz="1400" dirty="0">
                <a:solidFill>
                  <a:srgbClr val="0000CC"/>
                </a:solidFill>
              </a:endParaRPr>
            </a:p>
          </p:txBody>
        </p:sp>
        <p:sp>
          <p:nvSpPr>
            <p:cNvPr id="8" name="מלבן: פינות מעוגלות 7">
              <a:extLst>
                <a:ext uri="{FF2B5EF4-FFF2-40B4-BE49-F238E27FC236}">
                  <a16:creationId xmlns:a16="http://schemas.microsoft.com/office/drawing/2014/main" id="{0CEBBB6B-C401-489D-B36E-D97014126F98}"/>
                </a:ext>
              </a:extLst>
            </p:cNvPr>
            <p:cNvSpPr/>
            <p:nvPr/>
          </p:nvSpPr>
          <p:spPr>
            <a:xfrm>
              <a:off x="3687780" y="2383447"/>
              <a:ext cx="768313" cy="318801"/>
            </a:xfrm>
            <a:prstGeom prst="roundRect">
              <a:avLst/>
            </a:prstGeom>
            <a:solidFill>
              <a:schemeClr val="accent1">
                <a:lumMod val="40000"/>
                <a:lumOff val="60000"/>
              </a:schemeClr>
            </a:solidFill>
          </p:spPr>
          <p:style>
            <a:lnRef idx="0">
              <a:schemeClr val="accent5"/>
            </a:lnRef>
            <a:fillRef idx="3">
              <a:schemeClr val="accent5"/>
            </a:fillRef>
            <a:effectRef idx="3">
              <a:schemeClr val="accent5"/>
            </a:effectRef>
            <a:fontRef idx="minor">
              <a:schemeClr val="lt1"/>
            </a:fontRef>
          </p:style>
          <p:txBody>
            <a:bodyPr wrap="square" lIns="36000" tIns="36000" rIns="36000" bIns="36000" rtlCol="1" anchor="ctr">
              <a:spAutoFit/>
            </a:bodyPr>
            <a:lstStyle/>
            <a:p>
              <a:pPr algn="ctr"/>
              <a:r>
                <a:rPr lang="en-US" sz="1400" dirty="0">
                  <a:solidFill>
                    <a:srgbClr val="0000CC"/>
                  </a:solidFill>
                </a:rPr>
                <a:t>Start</a:t>
              </a:r>
              <a:endParaRPr lang="he-IL" sz="1400" dirty="0">
                <a:solidFill>
                  <a:srgbClr val="0000CC"/>
                </a:solidFill>
              </a:endParaRPr>
            </a:p>
          </p:txBody>
        </p:sp>
        <p:sp>
          <p:nvSpPr>
            <p:cNvPr id="26" name="מלבן: פינות מעוגלות 25">
              <a:extLst>
                <a:ext uri="{FF2B5EF4-FFF2-40B4-BE49-F238E27FC236}">
                  <a16:creationId xmlns:a16="http://schemas.microsoft.com/office/drawing/2014/main" id="{8FA5A7A0-0014-4BE7-BB1F-D5E8B3F15CE3}"/>
                </a:ext>
              </a:extLst>
            </p:cNvPr>
            <p:cNvSpPr/>
            <p:nvPr/>
          </p:nvSpPr>
          <p:spPr>
            <a:xfrm>
              <a:off x="5240355" y="5553862"/>
              <a:ext cx="769921" cy="318801"/>
            </a:xfrm>
            <a:prstGeom prst="roundRect">
              <a:avLst/>
            </a:prstGeom>
            <a:solidFill>
              <a:schemeClr val="accent1">
                <a:lumMod val="40000"/>
                <a:lumOff val="60000"/>
              </a:schemeClr>
            </a:solidFill>
          </p:spPr>
          <p:style>
            <a:lnRef idx="0">
              <a:schemeClr val="accent5"/>
            </a:lnRef>
            <a:fillRef idx="3">
              <a:schemeClr val="accent5"/>
            </a:fillRef>
            <a:effectRef idx="3">
              <a:schemeClr val="accent5"/>
            </a:effectRef>
            <a:fontRef idx="minor">
              <a:schemeClr val="lt1"/>
            </a:fontRef>
          </p:style>
          <p:txBody>
            <a:bodyPr wrap="square" lIns="36000" tIns="36000" rIns="36000" bIns="36000" rtlCol="1" anchor="ctr">
              <a:spAutoFit/>
            </a:bodyPr>
            <a:lstStyle/>
            <a:p>
              <a:pPr algn="ctr"/>
              <a:r>
                <a:rPr lang="en-US" sz="1400" dirty="0">
                  <a:solidFill>
                    <a:srgbClr val="0000CC"/>
                  </a:solidFill>
                </a:rPr>
                <a:t>To Start</a:t>
              </a:r>
              <a:endParaRPr lang="he-IL" sz="1400" dirty="0">
                <a:solidFill>
                  <a:srgbClr val="0000CC"/>
                </a:solidFill>
              </a:endParaRPr>
            </a:p>
          </p:txBody>
        </p:sp>
      </p:grpSp>
      <p:sp>
        <p:nvSpPr>
          <p:cNvPr id="32" name="מלבן 31">
            <a:extLst>
              <a:ext uri="{FF2B5EF4-FFF2-40B4-BE49-F238E27FC236}">
                <a16:creationId xmlns:a16="http://schemas.microsoft.com/office/drawing/2014/main" id="{582CFD7B-8C83-44B2-89C0-2042FA23652F}"/>
              </a:ext>
            </a:extLst>
          </p:cNvPr>
          <p:cNvSpPr/>
          <p:nvPr/>
        </p:nvSpPr>
        <p:spPr>
          <a:xfrm>
            <a:off x="5026506" y="1820427"/>
            <a:ext cx="3695258" cy="1969770"/>
          </a:xfrm>
          <a:prstGeom prst="rect">
            <a:avLst/>
          </a:prstGeom>
          <a:solidFill>
            <a:srgbClr val="FFFF00"/>
          </a:solidFill>
        </p:spPr>
        <p:txBody>
          <a:bodyPr wrap="square">
            <a:spAutoFit/>
          </a:bodyPr>
          <a:lstStyle/>
          <a:p>
            <a:pPr marL="342900" indent="-342900" algn="r" rtl="1">
              <a:spcAft>
                <a:spcPts val="600"/>
              </a:spcAft>
              <a:buFont typeface="+mj-lt"/>
              <a:buAutoNum type="arabicPeriod"/>
            </a:pPr>
            <a:r>
              <a:rPr lang="he-IL" sz="1600" i="1" dirty="0">
                <a:highlight>
                  <a:srgbClr val="FFFF00"/>
                </a:highlight>
              </a:rPr>
              <a:t>(חץ1)המידע </a:t>
            </a:r>
            <a:r>
              <a:rPr lang="he-IL" sz="1600" i="1" dirty="0" err="1">
                <a:highlight>
                  <a:srgbClr val="FFFF00"/>
                </a:highlight>
              </a:rPr>
              <a:t>העובר:שם</a:t>
            </a:r>
            <a:r>
              <a:rPr lang="he-IL" sz="1600" i="1" dirty="0">
                <a:highlight>
                  <a:srgbClr val="FFFF00"/>
                </a:highlight>
              </a:rPr>
              <a:t> </a:t>
            </a:r>
            <a:r>
              <a:rPr lang="he-IL" sz="1600" i="1" dirty="0"/>
              <a:t>המשימה שנבחרה מהרשימה</a:t>
            </a:r>
          </a:p>
          <a:p>
            <a:pPr marL="342900" indent="-342900" algn="r" rtl="1">
              <a:spcAft>
                <a:spcPts val="600"/>
              </a:spcAft>
              <a:buFont typeface="+mj-lt"/>
              <a:buAutoNum type="arabicPeriod"/>
            </a:pPr>
            <a:r>
              <a:rPr lang="he-IL" sz="1600" i="1" dirty="0"/>
              <a:t>(חץ 2)המידע </a:t>
            </a:r>
            <a:r>
              <a:rPr lang="he-IL" sz="1600" i="1" dirty="0" err="1"/>
              <a:t>העובר:שם</a:t>
            </a:r>
            <a:r>
              <a:rPr lang="he-IL" sz="1600" i="1" dirty="0"/>
              <a:t> </a:t>
            </a:r>
            <a:r>
              <a:rPr lang="he-IL" sz="1600" i="1" dirty="0" err="1"/>
              <a:t>המשימה,פרטים</a:t>
            </a:r>
            <a:r>
              <a:rPr lang="he-IL" sz="1600" i="1" dirty="0"/>
              <a:t> והאם קיים כבר </a:t>
            </a:r>
            <a:r>
              <a:rPr lang="en-US" sz="1600" i="1" dirty="0"/>
              <a:t>location</a:t>
            </a:r>
            <a:r>
              <a:rPr lang="he-IL" sz="1600" i="1" dirty="0"/>
              <a:t> (כדי לדעת אם נדרש הכנסה או עדכון הפרטים)</a:t>
            </a:r>
          </a:p>
          <a:p>
            <a:pPr marL="342900" indent="-342900" algn="r" rtl="1">
              <a:spcAft>
                <a:spcPts val="600"/>
              </a:spcAft>
              <a:buFont typeface="+mj-lt"/>
              <a:buAutoNum type="arabicPeriod"/>
            </a:pPr>
            <a:r>
              <a:rPr lang="he-IL" sz="1600" i="1" dirty="0"/>
              <a:t>(חץ 3)מיקום המשימה שנבחרה במפה</a:t>
            </a:r>
          </a:p>
        </p:txBody>
      </p:sp>
      <p:sp>
        <p:nvSpPr>
          <p:cNvPr id="15" name="Title 1">
            <a:extLst>
              <a:ext uri="{FF2B5EF4-FFF2-40B4-BE49-F238E27FC236}">
                <a16:creationId xmlns:a16="http://schemas.microsoft.com/office/drawing/2014/main" id="{2C890B05-09DB-4605-82BA-ED3A937FE587}"/>
              </a:ext>
            </a:extLst>
          </p:cNvPr>
          <p:cNvSpPr txBox="1">
            <a:spLocks/>
          </p:cNvSpPr>
          <p:nvPr/>
        </p:nvSpPr>
        <p:spPr>
          <a:xfrm>
            <a:off x="377887" y="499239"/>
            <a:ext cx="7971183" cy="201251"/>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b="1" dirty="0">
                <a:solidFill>
                  <a:schemeClr val="accent4">
                    <a:lumMod val="75000"/>
                  </a:schemeClr>
                </a:solidFill>
                <a:effectLst>
                  <a:outerShdw blurRad="38100" dist="38100" dir="2700000" algn="tl">
                    <a:srgbClr val="000000">
                      <a:alpha val="43137"/>
                    </a:srgbClr>
                  </a:outerShdw>
                </a:effectLst>
              </a:rPr>
              <a:t>אופן פעולת האפליקציה </a:t>
            </a:r>
          </a:p>
          <a:p>
            <a:pPr algn="ctr"/>
            <a:r>
              <a:rPr lang="he-IL" sz="2800" b="1" dirty="0">
                <a:solidFill>
                  <a:schemeClr val="accent4">
                    <a:lumMod val="75000"/>
                  </a:schemeClr>
                </a:solidFill>
              </a:rPr>
              <a:t>מעבר בין המסכים וזרימת המידע</a:t>
            </a:r>
          </a:p>
        </p:txBody>
      </p:sp>
      <p:pic>
        <p:nvPicPr>
          <p:cNvPr id="16" name="תמונה 15">
            <a:extLst>
              <a:ext uri="{FF2B5EF4-FFF2-40B4-BE49-F238E27FC236}">
                <a16:creationId xmlns:a16="http://schemas.microsoft.com/office/drawing/2014/main" id="{9D60AE2F-7521-A17E-25A9-0F723A2D892E}"/>
              </a:ext>
            </a:extLst>
          </p:cNvPr>
          <p:cNvPicPr>
            <a:picLocks noChangeAspect="1"/>
          </p:cNvPicPr>
          <p:nvPr/>
        </p:nvPicPr>
        <p:blipFill>
          <a:blip r:embed="rId2"/>
          <a:stretch>
            <a:fillRect/>
          </a:stretch>
        </p:blipFill>
        <p:spPr>
          <a:xfrm>
            <a:off x="759784" y="1832519"/>
            <a:ext cx="1389477" cy="1885682"/>
          </a:xfrm>
          <a:prstGeom prst="rect">
            <a:avLst/>
          </a:prstGeom>
        </p:spPr>
      </p:pic>
      <p:pic>
        <p:nvPicPr>
          <p:cNvPr id="5" name="תמונה 4">
            <a:extLst>
              <a:ext uri="{FF2B5EF4-FFF2-40B4-BE49-F238E27FC236}">
                <a16:creationId xmlns:a16="http://schemas.microsoft.com/office/drawing/2014/main" id="{24E07C3E-9103-9475-F969-CA38C7A66E9F}"/>
              </a:ext>
            </a:extLst>
          </p:cNvPr>
          <p:cNvPicPr>
            <a:picLocks noChangeAspect="1"/>
          </p:cNvPicPr>
          <p:nvPr/>
        </p:nvPicPr>
        <p:blipFill>
          <a:blip r:embed="rId3"/>
          <a:stretch>
            <a:fillRect/>
          </a:stretch>
        </p:blipFill>
        <p:spPr>
          <a:xfrm>
            <a:off x="3421622" y="1823122"/>
            <a:ext cx="1253541" cy="1956531"/>
          </a:xfrm>
          <a:prstGeom prst="rect">
            <a:avLst/>
          </a:prstGeom>
        </p:spPr>
      </p:pic>
      <p:sp>
        <p:nvSpPr>
          <p:cNvPr id="20" name="תיבת טקסט 19">
            <a:extLst>
              <a:ext uri="{FF2B5EF4-FFF2-40B4-BE49-F238E27FC236}">
                <a16:creationId xmlns:a16="http://schemas.microsoft.com/office/drawing/2014/main" id="{C8813B3F-33CC-54BD-BACE-1348E762E439}"/>
              </a:ext>
            </a:extLst>
          </p:cNvPr>
          <p:cNvSpPr txBox="1"/>
          <p:nvPr/>
        </p:nvSpPr>
        <p:spPr>
          <a:xfrm>
            <a:off x="552114" y="1432231"/>
            <a:ext cx="4603589" cy="369332"/>
          </a:xfrm>
          <a:prstGeom prst="rect">
            <a:avLst/>
          </a:prstGeom>
          <a:noFill/>
        </p:spPr>
        <p:txBody>
          <a:bodyPr wrap="square">
            <a:spAutoFit/>
          </a:bodyPr>
          <a:lstStyle/>
          <a:p>
            <a:r>
              <a:rPr lang="en-US" sz="1800" b="1" dirty="0" err="1">
                <a:solidFill>
                  <a:schemeClr val="tx1"/>
                </a:solidFill>
              </a:rPr>
              <a:t>SplashActivity</a:t>
            </a:r>
            <a:r>
              <a:rPr lang="en-US" sz="1800" b="1" dirty="0">
                <a:solidFill>
                  <a:schemeClr val="tx1"/>
                </a:solidFill>
              </a:rPr>
              <a:t>                          </a:t>
            </a:r>
            <a:r>
              <a:rPr lang="en-US" sz="1800" b="1" dirty="0" err="1">
                <a:solidFill>
                  <a:schemeClr val="tx1"/>
                </a:solidFill>
              </a:rPr>
              <a:t>firstActivity</a:t>
            </a:r>
            <a:endParaRPr lang="he-IL" dirty="0"/>
          </a:p>
        </p:txBody>
      </p:sp>
      <p:sp>
        <p:nvSpPr>
          <p:cNvPr id="23" name="תיבת טקסט 22">
            <a:extLst>
              <a:ext uri="{FF2B5EF4-FFF2-40B4-BE49-F238E27FC236}">
                <a16:creationId xmlns:a16="http://schemas.microsoft.com/office/drawing/2014/main" id="{108BBFB7-0D96-6E3A-A2C1-0233E971F20F}"/>
              </a:ext>
            </a:extLst>
          </p:cNvPr>
          <p:cNvSpPr txBox="1"/>
          <p:nvPr/>
        </p:nvSpPr>
        <p:spPr>
          <a:xfrm>
            <a:off x="1580322" y="4118490"/>
            <a:ext cx="2176669" cy="369332"/>
          </a:xfrm>
          <a:prstGeom prst="rect">
            <a:avLst/>
          </a:prstGeom>
          <a:noFill/>
        </p:spPr>
        <p:txBody>
          <a:bodyPr wrap="square">
            <a:spAutoFit/>
          </a:bodyPr>
          <a:lstStyle/>
          <a:p>
            <a:pPr algn="ctr"/>
            <a:r>
              <a:rPr lang="en-US" b="1" dirty="0" err="1">
                <a:solidFill>
                  <a:schemeClr val="tx1"/>
                </a:solidFill>
              </a:rPr>
              <a:t>settingsActivity</a:t>
            </a:r>
            <a:endParaRPr lang="he-IL" b="1" dirty="0">
              <a:solidFill>
                <a:schemeClr val="tx1"/>
              </a:solidFill>
            </a:endParaRPr>
          </a:p>
        </p:txBody>
      </p:sp>
      <p:pic>
        <p:nvPicPr>
          <p:cNvPr id="17" name="תמונה 16">
            <a:extLst>
              <a:ext uri="{FF2B5EF4-FFF2-40B4-BE49-F238E27FC236}">
                <a16:creationId xmlns:a16="http://schemas.microsoft.com/office/drawing/2014/main" id="{3E8BE3C2-9B11-83E0-2FFA-7D8C251FD541}"/>
              </a:ext>
            </a:extLst>
          </p:cNvPr>
          <p:cNvPicPr>
            <a:picLocks noChangeAspect="1"/>
          </p:cNvPicPr>
          <p:nvPr/>
        </p:nvPicPr>
        <p:blipFill>
          <a:blip r:embed="rId4"/>
          <a:stretch>
            <a:fillRect/>
          </a:stretch>
        </p:blipFill>
        <p:spPr>
          <a:xfrm>
            <a:off x="2154160" y="4457669"/>
            <a:ext cx="1507925" cy="2087266"/>
          </a:xfrm>
          <a:prstGeom prst="rect">
            <a:avLst/>
          </a:prstGeom>
        </p:spPr>
      </p:pic>
      <p:sp>
        <p:nvSpPr>
          <p:cNvPr id="28" name="תיבת טקסט 27">
            <a:extLst>
              <a:ext uri="{FF2B5EF4-FFF2-40B4-BE49-F238E27FC236}">
                <a16:creationId xmlns:a16="http://schemas.microsoft.com/office/drawing/2014/main" id="{E77BF1CC-91F6-C19B-256C-30E9DDBD120C}"/>
              </a:ext>
            </a:extLst>
          </p:cNvPr>
          <p:cNvSpPr txBox="1"/>
          <p:nvPr/>
        </p:nvSpPr>
        <p:spPr>
          <a:xfrm>
            <a:off x="4482810" y="4079423"/>
            <a:ext cx="4577201" cy="366987"/>
          </a:xfrm>
          <a:prstGeom prst="rect">
            <a:avLst/>
          </a:prstGeom>
          <a:noFill/>
        </p:spPr>
        <p:txBody>
          <a:bodyPr wrap="square">
            <a:spAutoFit/>
          </a:bodyPr>
          <a:lstStyle/>
          <a:p>
            <a:r>
              <a:rPr lang="en-US" b="1" dirty="0" err="1">
                <a:solidFill>
                  <a:schemeClr val="tx1"/>
                </a:solidFill>
              </a:rPr>
              <a:t>secondActivity</a:t>
            </a:r>
            <a:r>
              <a:rPr lang="en-US" b="1" dirty="0">
                <a:solidFill>
                  <a:schemeClr val="tx1"/>
                </a:solidFill>
              </a:rPr>
              <a:t>                            </a:t>
            </a:r>
            <a:r>
              <a:rPr lang="en-US" b="1" dirty="0" err="1">
                <a:solidFill>
                  <a:schemeClr val="tx1"/>
                </a:solidFill>
              </a:rPr>
              <a:t>thirdActivity</a:t>
            </a:r>
            <a:endParaRPr lang="he-IL" dirty="0"/>
          </a:p>
        </p:txBody>
      </p:sp>
      <p:pic>
        <p:nvPicPr>
          <p:cNvPr id="24" name="תמונה 23">
            <a:extLst>
              <a:ext uri="{FF2B5EF4-FFF2-40B4-BE49-F238E27FC236}">
                <a16:creationId xmlns:a16="http://schemas.microsoft.com/office/drawing/2014/main" id="{591B5B5B-17F8-AA90-0A6E-817FB4805922}"/>
              </a:ext>
            </a:extLst>
          </p:cNvPr>
          <p:cNvPicPr>
            <a:picLocks noChangeAspect="1"/>
          </p:cNvPicPr>
          <p:nvPr/>
        </p:nvPicPr>
        <p:blipFill>
          <a:blip r:embed="rId5"/>
          <a:stretch>
            <a:fillRect/>
          </a:stretch>
        </p:blipFill>
        <p:spPr>
          <a:xfrm>
            <a:off x="4675163" y="4514109"/>
            <a:ext cx="1430115" cy="1888278"/>
          </a:xfrm>
          <a:prstGeom prst="rect">
            <a:avLst/>
          </a:prstGeom>
        </p:spPr>
      </p:pic>
      <p:cxnSp>
        <p:nvCxnSpPr>
          <p:cNvPr id="29" name="מחבר חץ ישר 28">
            <a:extLst>
              <a:ext uri="{FF2B5EF4-FFF2-40B4-BE49-F238E27FC236}">
                <a16:creationId xmlns:a16="http://schemas.microsoft.com/office/drawing/2014/main" id="{BA6723AD-122A-DD44-2131-D71863986609}"/>
              </a:ext>
            </a:extLst>
          </p:cNvPr>
          <p:cNvCxnSpPr>
            <a:cxnSpLocks/>
          </p:cNvCxnSpPr>
          <p:nvPr/>
        </p:nvCxnSpPr>
        <p:spPr>
          <a:xfrm>
            <a:off x="6271591" y="5390408"/>
            <a:ext cx="10701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30" name="תמונה 29">
            <a:extLst>
              <a:ext uri="{FF2B5EF4-FFF2-40B4-BE49-F238E27FC236}">
                <a16:creationId xmlns:a16="http://schemas.microsoft.com/office/drawing/2014/main" id="{BE52444C-1173-C301-4887-CEC07E04D9F4}"/>
              </a:ext>
            </a:extLst>
          </p:cNvPr>
          <p:cNvPicPr>
            <a:picLocks noChangeAspect="1"/>
          </p:cNvPicPr>
          <p:nvPr/>
        </p:nvPicPr>
        <p:blipFill>
          <a:blip r:embed="rId6"/>
          <a:stretch>
            <a:fillRect/>
          </a:stretch>
        </p:blipFill>
        <p:spPr>
          <a:xfrm>
            <a:off x="7341691" y="4387999"/>
            <a:ext cx="1380073" cy="2091346"/>
          </a:xfrm>
          <a:prstGeom prst="rect">
            <a:avLst/>
          </a:prstGeom>
        </p:spPr>
      </p:pic>
      <p:cxnSp>
        <p:nvCxnSpPr>
          <p:cNvPr id="33" name="מחבר חץ ישר 32">
            <a:extLst>
              <a:ext uri="{FF2B5EF4-FFF2-40B4-BE49-F238E27FC236}">
                <a16:creationId xmlns:a16="http://schemas.microsoft.com/office/drawing/2014/main" id="{B1307677-ADF9-B716-D6BC-C3EA19DA0B14}"/>
              </a:ext>
            </a:extLst>
          </p:cNvPr>
          <p:cNvCxnSpPr>
            <a:cxnSpLocks/>
          </p:cNvCxnSpPr>
          <p:nvPr/>
        </p:nvCxnSpPr>
        <p:spPr>
          <a:xfrm flipV="1">
            <a:off x="3671097" y="3787892"/>
            <a:ext cx="326616" cy="66977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7" name="מחבר חץ ישר 36">
            <a:extLst>
              <a:ext uri="{FF2B5EF4-FFF2-40B4-BE49-F238E27FC236}">
                <a16:creationId xmlns:a16="http://schemas.microsoft.com/office/drawing/2014/main" id="{097C9F2C-84CE-E82C-2AC5-AA81F02600CF}"/>
              </a:ext>
            </a:extLst>
          </p:cNvPr>
          <p:cNvCxnSpPr>
            <a:cxnSpLocks/>
          </p:cNvCxnSpPr>
          <p:nvPr/>
        </p:nvCxnSpPr>
        <p:spPr>
          <a:xfrm flipH="1">
            <a:off x="6315864" y="5899351"/>
            <a:ext cx="102582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0" name="תיבת טקסט 39">
            <a:extLst>
              <a:ext uri="{FF2B5EF4-FFF2-40B4-BE49-F238E27FC236}">
                <a16:creationId xmlns:a16="http://schemas.microsoft.com/office/drawing/2014/main" id="{324A5790-29CC-4F3B-4342-54D3AD07BFA2}"/>
              </a:ext>
            </a:extLst>
          </p:cNvPr>
          <p:cNvSpPr txBox="1"/>
          <p:nvPr/>
        </p:nvSpPr>
        <p:spPr>
          <a:xfrm rot="10800000" flipH="1" flipV="1">
            <a:off x="4684175" y="3623399"/>
            <a:ext cx="585507" cy="369332"/>
          </a:xfrm>
          <a:prstGeom prst="rect">
            <a:avLst/>
          </a:prstGeom>
          <a:noFill/>
        </p:spPr>
        <p:txBody>
          <a:bodyPr wrap="square">
            <a:spAutoFit/>
          </a:bodyPr>
          <a:lstStyle/>
          <a:p>
            <a:pPr algn="ctr"/>
            <a:r>
              <a:rPr lang="en-US" b="1" dirty="0">
                <a:solidFill>
                  <a:schemeClr val="tx1"/>
                </a:solidFill>
              </a:rPr>
              <a:t>1</a:t>
            </a:r>
            <a:endParaRPr lang="he-IL" b="1" dirty="0">
              <a:solidFill>
                <a:schemeClr val="tx1"/>
              </a:solidFill>
            </a:endParaRPr>
          </a:p>
        </p:txBody>
      </p:sp>
      <p:sp>
        <p:nvSpPr>
          <p:cNvPr id="42" name="תיבת טקסט 41">
            <a:extLst>
              <a:ext uri="{FF2B5EF4-FFF2-40B4-BE49-F238E27FC236}">
                <a16:creationId xmlns:a16="http://schemas.microsoft.com/office/drawing/2014/main" id="{E2B7B532-288C-850E-33C3-96D76AD89CFB}"/>
              </a:ext>
            </a:extLst>
          </p:cNvPr>
          <p:cNvSpPr txBox="1"/>
          <p:nvPr/>
        </p:nvSpPr>
        <p:spPr>
          <a:xfrm rot="10800000" flipV="1">
            <a:off x="6105278" y="4955352"/>
            <a:ext cx="700884" cy="369332"/>
          </a:xfrm>
          <a:prstGeom prst="rect">
            <a:avLst/>
          </a:prstGeom>
          <a:noFill/>
        </p:spPr>
        <p:txBody>
          <a:bodyPr wrap="square">
            <a:spAutoFit/>
          </a:bodyPr>
          <a:lstStyle/>
          <a:p>
            <a:pPr algn="ctr"/>
            <a:r>
              <a:rPr lang="en-US" b="1" dirty="0">
                <a:solidFill>
                  <a:schemeClr val="tx1"/>
                </a:solidFill>
              </a:rPr>
              <a:t>2</a:t>
            </a:r>
            <a:endParaRPr lang="he-IL" b="1" dirty="0">
              <a:solidFill>
                <a:schemeClr val="tx1"/>
              </a:solidFill>
            </a:endParaRPr>
          </a:p>
        </p:txBody>
      </p:sp>
      <p:sp>
        <p:nvSpPr>
          <p:cNvPr id="43" name="תיבת טקסט 42">
            <a:extLst>
              <a:ext uri="{FF2B5EF4-FFF2-40B4-BE49-F238E27FC236}">
                <a16:creationId xmlns:a16="http://schemas.microsoft.com/office/drawing/2014/main" id="{5815C1C2-9AD0-94A8-72FC-83951CAC8834}"/>
              </a:ext>
            </a:extLst>
          </p:cNvPr>
          <p:cNvSpPr txBox="1"/>
          <p:nvPr/>
        </p:nvSpPr>
        <p:spPr>
          <a:xfrm rot="10800000" flipV="1">
            <a:off x="6149551" y="5532683"/>
            <a:ext cx="700884" cy="369332"/>
          </a:xfrm>
          <a:prstGeom prst="rect">
            <a:avLst/>
          </a:prstGeom>
          <a:noFill/>
        </p:spPr>
        <p:txBody>
          <a:bodyPr wrap="square">
            <a:spAutoFit/>
          </a:bodyPr>
          <a:lstStyle/>
          <a:p>
            <a:pPr algn="ctr"/>
            <a:r>
              <a:rPr lang="en-US" b="1" dirty="0">
                <a:solidFill>
                  <a:schemeClr val="tx1"/>
                </a:solidFill>
              </a:rPr>
              <a:t>3</a:t>
            </a:r>
            <a:endParaRPr lang="he-IL" b="1" dirty="0">
              <a:solidFill>
                <a:schemeClr val="tx1"/>
              </a:solidFill>
            </a:endParaRPr>
          </a:p>
        </p:txBody>
      </p:sp>
    </p:spTree>
    <p:extLst>
      <p:ext uri="{BB962C8B-B14F-4D97-AF65-F5344CB8AC3E}">
        <p14:creationId xmlns:p14="http://schemas.microsoft.com/office/powerpoint/2010/main" val="375399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31EE-D744-4636-A801-D7790EC57056}"/>
              </a:ext>
            </a:extLst>
          </p:cNvPr>
          <p:cNvSpPr txBox="1">
            <a:spLocks/>
          </p:cNvSpPr>
          <p:nvPr/>
        </p:nvSpPr>
        <p:spPr>
          <a:xfrm>
            <a:off x="457200" y="455613"/>
            <a:ext cx="8229600" cy="658812"/>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chemeClr val="accent4">
                    <a:lumMod val="75000"/>
                  </a:schemeClr>
                </a:solidFill>
                <a:effectLst>
                  <a:outerShdw blurRad="38100" dist="38100" dir="2700000" algn="tl">
                    <a:srgbClr val="000000">
                      <a:alpha val="43137"/>
                    </a:srgbClr>
                  </a:outerShdw>
                </a:effectLst>
              </a:rPr>
              <a:t>מרכיבי האפליקציה (1)</a:t>
            </a:r>
          </a:p>
        </p:txBody>
      </p:sp>
      <p:sp>
        <p:nvSpPr>
          <p:cNvPr id="3" name="מציין מיקום תוכן 2">
            <a:extLst>
              <a:ext uri="{FF2B5EF4-FFF2-40B4-BE49-F238E27FC236}">
                <a16:creationId xmlns:a16="http://schemas.microsoft.com/office/drawing/2014/main" id="{6DCD4674-105F-4F9C-B5B4-3155580A3668}"/>
              </a:ext>
            </a:extLst>
          </p:cNvPr>
          <p:cNvSpPr txBox="1">
            <a:spLocks/>
          </p:cNvSpPr>
          <p:nvPr/>
        </p:nvSpPr>
        <p:spPr>
          <a:xfrm>
            <a:off x="457200" y="1417638"/>
            <a:ext cx="8458200" cy="5301214"/>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
            </a:pPr>
            <a:r>
              <a:rPr lang="he-IL" sz="2600" b="1" u="sng" dirty="0"/>
              <a:t>4 מסכים (</a:t>
            </a:r>
            <a:r>
              <a:rPr lang="en-US" sz="2600" b="1" u="sng" dirty="0"/>
              <a:t>Activity</a:t>
            </a:r>
            <a:r>
              <a:rPr lang="he-IL" sz="2600" b="1" u="sng" dirty="0"/>
              <a:t>)</a:t>
            </a:r>
            <a:endParaRPr lang="en-US" sz="2600" b="1" u="sng" dirty="0"/>
          </a:p>
          <a:p>
            <a:pPr marL="819150" lvl="1" indent="-361950">
              <a:spcAft>
                <a:spcPts val="600"/>
              </a:spcAft>
            </a:pPr>
            <a:r>
              <a:rPr lang="he-IL" sz="1900" b="1" dirty="0">
                <a:solidFill>
                  <a:schemeClr val="accent4">
                    <a:lumMod val="75000"/>
                  </a:schemeClr>
                </a:solidFill>
              </a:rPr>
              <a:t>מסך פתיחה</a:t>
            </a:r>
            <a:r>
              <a:rPr lang="he-IL" sz="1900" dirty="0">
                <a:solidFill>
                  <a:schemeClr val="accent4">
                    <a:lumMod val="75000"/>
                  </a:schemeClr>
                </a:solidFill>
              </a:rPr>
              <a:t> (</a:t>
            </a:r>
            <a:r>
              <a:rPr lang="en-US" sz="1900" dirty="0" err="1">
                <a:solidFill>
                  <a:schemeClr val="accent4">
                    <a:lumMod val="75000"/>
                  </a:schemeClr>
                </a:solidFill>
              </a:rPr>
              <a:t>MainActivity</a:t>
            </a:r>
            <a:r>
              <a:rPr lang="he-IL" sz="1900" dirty="0">
                <a:solidFill>
                  <a:schemeClr val="accent4">
                    <a:lumMod val="75000"/>
                  </a:schemeClr>
                </a:solidFill>
              </a:rPr>
              <a:t>) </a:t>
            </a:r>
            <a:r>
              <a:rPr lang="he-IL" sz="1900" dirty="0"/>
              <a:t>– בעת הפעלת האפליקציה מסך זה יטען ראשון, יציג את לוגו האפליקציה וימתין שלוש שניות. ואז יבצע מעבר למסך הראשי. </a:t>
            </a:r>
          </a:p>
          <a:p>
            <a:pPr marL="819150" lvl="1" indent="-361950">
              <a:spcAft>
                <a:spcPts val="600"/>
              </a:spcAft>
            </a:pPr>
            <a:r>
              <a:rPr lang="he-IL" sz="1900" b="1" dirty="0">
                <a:solidFill>
                  <a:schemeClr val="accent4">
                    <a:lumMod val="75000"/>
                  </a:schemeClr>
                </a:solidFill>
              </a:rPr>
              <a:t>מסך ראשי</a:t>
            </a:r>
            <a:r>
              <a:rPr lang="he-IL" sz="1900" dirty="0">
                <a:solidFill>
                  <a:schemeClr val="accent4">
                    <a:lumMod val="75000"/>
                  </a:schemeClr>
                </a:solidFill>
              </a:rPr>
              <a:t> </a:t>
            </a:r>
            <a:r>
              <a:rPr lang="en-US" sz="1900" dirty="0" err="1">
                <a:solidFill>
                  <a:schemeClr val="accent4">
                    <a:lumMod val="75000"/>
                  </a:schemeClr>
                </a:solidFill>
              </a:rPr>
              <a:t>FirstActivity</a:t>
            </a:r>
            <a:r>
              <a:rPr lang="en-US" sz="1900" dirty="0">
                <a:solidFill>
                  <a:schemeClr val="accent4">
                    <a:lumMod val="75000"/>
                  </a:schemeClr>
                </a:solidFill>
              </a:rPr>
              <a:t>)</a:t>
            </a:r>
            <a:r>
              <a:rPr lang="he-IL" sz="1900" dirty="0">
                <a:solidFill>
                  <a:schemeClr val="accent4">
                    <a:lumMod val="75000"/>
                  </a:schemeClr>
                </a:solidFill>
              </a:rPr>
              <a:t>) </a:t>
            </a:r>
            <a:r>
              <a:rPr lang="he-IL" sz="1900" dirty="0"/>
              <a:t>–הוספת משימה לרשימת המשימות והצגת שמות </a:t>
            </a:r>
            <a:r>
              <a:rPr lang="he-IL" sz="1900" dirty="0" err="1"/>
              <a:t>המשימות,עם</a:t>
            </a:r>
            <a:r>
              <a:rPr lang="he-IL" sz="1900" dirty="0"/>
              <a:t> אפשרות למחוק משימה ע"י לחיצה ארוכה </a:t>
            </a:r>
            <a:r>
              <a:rPr lang="he-IL" sz="1900" dirty="0" err="1"/>
              <a:t>עליה.ומעבר</a:t>
            </a:r>
            <a:r>
              <a:rPr lang="he-IL" sz="1900" dirty="0"/>
              <a:t> למסך הבא ע"י לחיצה על משימה </a:t>
            </a:r>
            <a:r>
              <a:rPr lang="he-IL" sz="1900" dirty="0" err="1"/>
              <a:t>ברשימה.בנוסף</a:t>
            </a:r>
            <a:r>
              <a:rPr lang="he-IL" sz="1900" dirty="0"/>
              <a:t> מסך זה מציג </a:t>
            </a:r>
            <a:r>
              <a:rPr lang="en-US" sz="1900" dirty="0"/>
              <a:t>action bar</a:t>
            </a:r>
            <a:r>
              <a:rPr lang="he-IL" sz="1900" dirty="0"/>
              <a:t> שיפורט בהמשך.</a:t>
            </a:r>
          </a:p>
          <a:p>
            <a:pPr marL="819150" lvl="1" indent="-361950">
              <a:spcAft>
                <a:spcPts val="600"/>
              </a:spcAft>
            </a:pPr>
            <a:r>
              <a:rPr lang="he-IL" sz="1900" b="1" dirty="0">
                <a:solidFill>
                  <a:schemeClr val="accent4">
                    <a:lumMod val="75000"/>
                  </a:schemeClr>
                </a:solidFill>
              </a:rPr>
              <a:t>מסך שני </a:t>
            </a:r>
            <a:r>
              <a:rPr lang="he-IL" sz="1900" dirty="0">
                <a:solidFill>
                  <a:schemeClr val="accent4">
                    <a:lumMod val="75000"/>
                  </a:schemeClr>
                </a:solidFill>
              </a:rPr>
              <a:t>(</a:t>
            </a:r>
            <a:r>
              <a:rPr lang="en-US" sz="1900" dirty="0" err="1">
                <a:solidFill>
                  <a:schemeClr val="accent4">
                    <a:lumMod val="75000"/>
                  </a:schemeClr>
                </a:solidFill>
              </a:rPr>
              <a:t>SecondActivity</a:t>
            </a:r>
            <a:r>
              <a:rPr lang="he-IL" sz="1900" dirty="0">
                <a:solidFill>
                  <a:schemeClr val="accent4">
                    <a:lumMod val="75000"/>
                  </a:schemeClr>
                </a:solidFill>
              </a:rPr>
              <a:t>) </a:t>
            </a:r>
            <a:r>
              <a:rPr lang="he-IL" sz="1900" dirty="0"/>
              <a:t>–נותן </a:t>
            </a:r>
            <a:r>
              <a:rPr lang="he-IL" sz="1900" b="1" dirty="0"/>
              <a:t>אפשרות</a:t>
            </a:r>
            <a:r>
              <a:rPr lang="he-IL" sz="1900" dirty="0"/>
              <a:t> להוסיף פרטים\</a:t>
            </a:r>
            <a:r>
              <a:rPr lang="he-IL" sz="1900" dirty="0" err="1"/>
              <a:t>תאור</a:t>
            </a:r>
            <a:r>
              <a:rPr lang="he-IL" sz="1900" dirty="0"/>
              <a:t> למשימה שנבחרה\</a:t>
            </a:r>
            <a:r>
              <a:rPr lang="he-IL" sz="1900" dirty="0" err="1"/>
              <a:t>נוספה,כל</a:t>
            </a:r>
            <a:r>
              <a:rPr lang="he-IL" sz="1900" dirty="0"/>
              <a:t> פרט אפשר לכתוב במלואו ולהוסיפו בלחיצה על הכפתור "</a:t>
            </a:r>
            <a:r>
              <a:rPr lang="en-US" sz="1900" dirty="0"/>
              <a:t>add detail</a:t>
            </a:r>
            <a:r>
              <a:rPr lang="he-IL" sz="1900" dirty="0"/>
              <a:t>" וכן אפשר למחוק את כל הפרטים בלחיצה על "</a:t>
            </a:r>
            <a:r>
              <a:rPr lang="en-US" sz="1900" dirty="0"/>
              <a:t>delete details</a:t>
            </a:r>
            <a:r>
              <a:rPr lang="he-IL" sz="1900" dirty="0"/>
              <a:t>".</a:t>
            </a:r>
            <a:r>
              <a:rPr lang="he-IL" sz="1900" b="1" dirty="0"/>
              <a:t>חייב </a:t>
            </a:r>
            <a:r>
              <a:rPr lang="he-IL" sz="1900" dirty="0"/>
              <a:t>ללחוץ על הכפתור "</a:t>
            </a:r>
            <a:r>
              <a:rPr lang="en-US" sz="1900" dirty="0"/>
              <a:t>choose location</a:t>
            </a:r>
            <a:r>
              <a:rPr lang="he-IL" sz="1900" dirty="0"/>
              <a:t>" בהכנסת משימה חדשה על מנת שהנתונים ישמרו(משימה ללא מיקום לא מתאימה לאופי האפליקציה).</a:t>
            </a:r>
          </a:p>
          <a:p>
            <a:pPr marL="819150" lvl="1" indent="-361950">
              <a:spcAft>
                <a:spcPts val="600"/>
              </a:spcAft>
            </a:pPr>
            <a:r>
              <a:rPr lang="he-IL" sz="1900" b="1" dirty="0">
                <a:solidFill>
                  <a:schemeClr val="accent4">
                    <a:lumMod val="75000"/>
                  </a:schemeClr>
                </a:solidFill>
              </a:rPr>
              <a:t>מסך שלישי </a:t>
            </a:r>
            <a:r>
              <a:rPr lang="he-IL" sz="1900" dirty="0">
                <a:solidFill>
                  <a:schemeClr val="accent4">
                    <a:lumMod val="75000"/>
                  </a:schemeClr>
                </a:solidFill>
              </a:rPr>
              <a:t>(</a:t>
            </a:r>
            <a:r>
              <a:rPr lang="en-US" sz="1900" dirty="0" err="1">
                <a:solidFill>
                  <a:schemeClr val="accent4">
                    <a:lumMod val="75000"/>
                  </a:schemeClr>
                </a:solidFill>
              </a:rPr>
              <a:t>ThirddActivity</a:t>
            </a:r>
            <a:r>
              <a:rPr lang="he-IL" sz="1900" dirty="0">
                <a:solidFill>
                  <a:schemeClr val="accent4">
                    <a:lumMod val="75000"/>
                  </a:schemeClr>
                </a:solidFill>
              </a:rPr>
              <a:t>)-</a:t>
            </a:r>
            <a:r>
              <a:rPr lang="he-IL" sz="1900" dirty="0"/>
              <a:t>תופיע מפת </a:t>
            </a:r>
            <a:r>
              <a:rPr lang="en-US" sz="1900" dirty="0"/>
              <a:t>google</a:t>
            </a:r>
            <a:r>
              <a:rPr lang="he-IL" sz="1900" dirty="0"/>
              <a:t> שתציג בנקודה את המיקום הנוכחי, ויהיה ניתן לבחור ע"י לחיצה על מקום במפה מיקום למשימה שנבחרה\</a:t>
            </a:r>
            <a:r>
              <a:rPr lang="he-IL" sz="1900" dirty="0" err="1"/>
              <a:t>שנוספה.המיקום</a:t>
            </a:r>
            <a:r>
              <a:rPr lang="he-IL" sz="1900" dirty="0"/>
              <a:t> שנבחר יוצג למשתמש והמסך ימתין מספר שניות ויחזור למסך השני.</a:t>
            </a:r>
          </a:p>
        </p:txBody>
      </p:sp>
    </p:spTree>
    <p:extLst>
      <p:ext uri="{BB962C8B-B14F-4D97-AF65-F5344CB8AC3E}">
        <p14:creationId xmlns:p14="http://schemas.microsoft.com/office/powerpoint/2010/main" val="64165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4DBDC5-D60D-8D2A-6195-9808DDB4E8FC}"/>
              </a:ext>
            </a:extLst>
          </p:cNvPr>
          <p:cNvSpPr>
            <a:spLocks noGrp="1"/>
          </p:cNvSpPr>
          <p:nvPr>
            <p:ph type="title"/>
          </p:nvPr>
        </p:nvSpPr>
        <p:spPr>
          <a:xfrm>
            <a:off x="2534478" y="365126"/>
            <a:ext cx="4532245" cy="1325563"/>
          </a:xfrm>
        </p:spPr>
        <p:txBody>
          <a:bodyPr>
            <a:normAutofit fontScale="90000"/>
          </a:bodyPr>
          <a:lstStyle/>
          <a:p>
            <a:r>
              <a:rPr lang="he-IL" sz="4400" b="1" dirty="0">
                <a:solidFill>
                  <a:schemeClr val="accent4">
                    <a:lumMod val="75000"/>
                  </a:schemeClr>
                </a:solidFill>
                <a:effectLst>
                  <a:outerShdw blurRad="38100" dist="38100" dir="2700000" algn="tl">
                    <a:srgbClr val="000000">
                      <a:alpha val="43137"/>
                    </a:srgbClr>
                  </a:outerShdw>
                </a:effectLst>
              </a:rPr>
              <a:t>מרכיבי האפליקציה (2)</a:t>
            </a:r>
            <a:br>
              <a:rPr lang="he-IL" sz="4400" b="1" dirty="0">
                <a:solidFill>
                  <a:schemeClr val="accent4">
                    <a:lumMod val="75000"/>
                  </a:schemeClr>
                </a:solidFill>
                <a:effectLst>
                  <a:outerShdw blurRad="38100" dist="38100" dir="2700000" algn="tl">
                    <a:srgbClr val="000000">
                      <a:alpha val="43137"/>
                    </a:srgbClr>
                  </a:outerShdw>
                </a:effectLst>
              </a:rPr>
            </a:br>
            <a:endParaRPr lang="he-IL" dirty="0">
              <a:solidFill>
                <a:schemeClr val="accent4">
                  <a:lumMod val="75000"/>
                </a:schemeClr>
              </a:solidFill>
            </a:endParaRPr>
          </a:p>
        </p:txBody>
      </p:sp>
      <p:sp>
        <p:nvSpPr>
          <p:cNvPr id="3" name="מציין מיקום תוכן 2">
            <a:extLst>
              <a:ext uri="{FF2B5EF4-FFF2-40B4-BE49-F238E27FC236}">
                <a16:creationId xmlns:a16="http://schemas.microsoft.com/office/drawing/2014/main" id="{4B9422CD-07FE-70C0-E9D7-0105617495D9}"/>
              </a:ext>
            </a:extLst>
          </p:cNvPr>
          <p:cNvSpPr>
            <a:spLocks noGrp="1"/>
          </p:cNvSpPr>
          <p:nvPr>
            <p:ph idx="1"/>
          </p:nvPr>
        </p:nvSpPr>
        <p:spPr/>
        <p:txBody>
          <a:bodyPr>
            <a:normAutofit/>
          </a:bodyPr>
          <a:lstStyle/>
          <a:p>
            <a:pPr marL="819150" lvl="1" indent="-361950">
              <a:spcAft>
                <a:spcPts val="600"/>
              </a:spcAft>
            </a:pPr>
            <a:r>
              <a:rPr lang="he-IL" sz="1800" b="1" dirty="0">
                <a:solidFill>
                  <a:schemeClr val="accent4">
                    <a:lumMod val="75000"/>
                  </a:schemeClr>
                </a:solidFill>
              </a:rPr>
              <a:t>מסך הגדרות </a:t>
            </a:r>
            <a:r>
              <a:rPr lang="he-IL" sz="1800" dirty="0">
                <a:solidFill>
                  <a:schemeClr val="accent4">
                    <a:lumMod val="75000"/>
                  </a:schemeClr>
                </a:solidFill>
              </a:rPr>
              <a:t>(</a:t>
            </a:r>
            <a:r>
              <a:rPr lang="en-US" sz="1800" dirty="0" err="1">
                <a:solidFill>
                  <a:schemeClr val="accent4">
                    <a:lumMod val="75000"/>
                  </a:schemeClr>
                </a:solidFill>
              </a:rPr>
              <a:t>SettingsActivity</a:t>
            </a:r>
            <a:r>
              <a:rPr lang="he-IL" sz="1800" dirty="0">
                <a:solidFill>
                  <a:schemeClr val="accent4">
                    <a:lumMod val="75000"/>
                  </a:schemeClr>
                </a:solidFill>
              </a:rPr>
              <a:t>) </a:t>
            </a:r>
            <a:r>
              <a:rPr lang="he-IL" sz="1800" dirty="0"/>
              <a:t>– ע"י לחיצה על </a:t>
            </a:r>
            <a:r>
              <a:rPr lang="en-US" sz="1800" dirty="0"/>
              <a:t>settings</a:t>
            </a:r>
            <a:r>
              <a:rPr lang="he-IL" sz="1800" dirty="0"/>
              <a:t> ב </a:t>
            </a:r>
            <a:r>
              <a:rPr lang="en-US" sz="1800" dirty="0"/>
              <a:t>action bar</a:t>
            </a:r>
            <a:r>
              <a:rPr lang="he-IL" sz="1800" dirty="0"/>
              <a:t> מגיעים למסך זה שבו יש שתי הגדרות:</a:t>
            </a:r>
          </a:p>
          <a:p>
            <a:pPr marL="457200" lvl="1" indent="0">
              <a:spcAft>
                <a:spcPts val="600"/>
              </a:spcAft>
              <a:buNone/>
            </a:pPr>
            <a:r>
              <a:rPr lang="he-IL" sz="1800" dirty="0"/>
              <a:t>1.שני כפתורים "</a:t>
            </a:r>
            <a:r>
              <a:rPr lang="en-US" sz="1800" dirty="0"/>
              <a:t>start </a:t>
            </a:r>
            <a:r>
              <a:rPr lang="en-US" sz="1800" dirty="0" err="1"/>
              <a:t>folowing</a:t>
            </a:r>
            <a:r>
              <a:rPr lang="he-IL" sz="1800" dirty="0"/>
              <a:t>" ו </a:t>
            </a:r>
            <a:r>
              <a:rPr lang="en-US" sz="1800" dirty="0"/>
              <a:t>stop following"</a:t>
            </a:r>
            <a:r>
              <a:rPr lang="he-IL" sz="1800" dirty="0"/>
              <a:t>" כאשר כל אחד מהם מפעיל ומכבה את ה </a:t>
            </a:r>
            <a:r>
              <a:rPr lang="en-US" sz="1800" dirty="0"/>
              <a:t>service</a:t>
            </a:r>
            <a:r>
              <a:rPr lang="he-IL" sz="1800" dirty="0"/>
              <a:t> שבודק את מיקום המשתמש ושולח </a:t>
            </a:r>
            <a:r>
              <a:rPr lang="he-IL" sz="1800" dirty="0" err="1"/>
              <a:t>נוטיפיקציה</a:t>
            </a:r>
            <a:r>
              <a:rPr lang="he-IL" sz="1800" dirty="0"/>
              <a:t> שרץ </a:t>
            </a:r>
            <a:r>
              <a:rPr lang="he-IL" sz="1800" dirty="0" err="1"/>
              <a:t>ברקע,ובעצם</a:t>
            </a:r>
            <a:r>
              <a:rPr lang="he-IL" sz="1800" dirty="0"/>
              <a:t> עושה את פעולת האפליקציה ושולח </a:t>
            </a:r>
            <a:r>
              <a:rPr lang="he-IL" sz="1800" dirty="0" err="1"/>
              <a:t>נוטיפיקציות</a:t>
            </a:r>
            <a:r>
              <a:rPr lang="he-IL" sz="1800" dirty="0"/>
              <a:t> כשנמצא באזור משימות.</a:t>
            </a:r>
          </a:p>
          <a:p>
            <a:pPr marL="457200" lvl="1" indent="0">
              <a:spcAft>
                <a:spcPts val="600"/>
              </a:spcAft>
              <a:buNone/>
            </a:pPr>
            <a:r>
              <a:rPr lang="he-IL" sz="1800" dirty="0"/>
              <a:t>2.אפשרות של איפוס הנתונים .בלחיצה על כפתור האפליקציה תעבור למסך ה </a:t>
            </a:r>
            <a:r>
              <a:rPr lang="en-US" sz="1800" dirty="0"/>
              <a:t>splash</a:t>
            </a:r>
            <a:r>
              <a:rPr lang="he-IL" sz="1800" dirty="0"/>
              <a:t> והנתונים שנשמרו עד כה במסד הנתונים(בטבלת ה </a:t>
            </a:r>
            <a:r>
              <a:rPr lang="en-US" sz="1800" dirty="0" err="1"/>
              <a:t>sqlite</a:t>
            </a:r>
            <a:r>
              <a:rPr lang="he-IL" sz="1800" dirty="0"/>
              <a:t>)ימחקו.</a:t>
            </a:r>
          </a:p>
          <a:p>
            <a:endParaRPr lang="he-IL" dirty="0"/>
          </a:p>
        </p:txBody>
      </p:sp>
    </p:spTree>
    <p:extLst>
      <p:ext uri="{BB962C8B-B14F-4D97-AF65-F5344CB8AC3E}">
        <p14:creationId xmlns:p14="http://schemas.microsoft.com/office/powerpoint/2010/main" val="161446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250678-359B-14F4-8A96-B7B442393D6B}"/>
              </a:ext>
            </a:extLst>
          </p:cNvPr>
          <p:cNvSpPr>
            <a:spLocks noGrp="1"/>
          </p:cNvSpPr>
          <p:nvPr>
            <p:ph type="title"/>
          </p:nvPr>
        </p:nvSpPr>
        <p:spPr>
          <a:xfrm>
            <a:off x="3250096" y="365126"/>
            <a:ext cx="4442791" cy="1325563"/>
          </a:xfrm>
        </p:spPr>
        <p:txBody>
          <a:bodyPr>
            <a:normAutofit fontScale="90000"/>
          </a:bodyPr>
          <a:lstStyle/>
          <a:p>
            <a:r>
              <a:rPr lang="he-IL" sz="4400" b="1" dirty="0">
                <a:solidFill>
                  <a:schemeClr val="accent4">
                    <a:lumMod val="75000"/>
                  </a:schemeClr>
                </a:solidFill>
                <a:effectLst>
                  <a:outerShdw blurRad="38100" dist="38100" dir="2700000" algn="tl">
                    <a:srgbClr val="000000">
                      <a:alpha val="43137"/>
                    </a:srgbClr>
                  </a:outerShdw>
                </a:effectLst>
              </a:rPr>
              <a:t>מרכיבי האפליקציה (3)</a:t>
            </a:r>
            <a:br>
              <a:rPr lang="he-IL" sz="4400" b="1" dirty="0">
                <a:solidFill>
                  <a:schemeClr val="accent4">
                    <a:lumMod val="75000"/>
                  </a:schemeClr>
                </a:solidFill>
                <a:effectLst>
                  <a:outerShdw blurRad="38100" dist="38100" dir="2700000" algn="tl">
                    <a:srgbClr val="000000">
                      <a:alpha val="43137"/>
                    </a:srgbClr>
                  </a:outerShdw>
                </a:effectLst>
              </a:rPr>
            </a:br>
            <a:endParaRPr lang="he-IL" dirty="0">
              <a:solidFill>
                <a:schemeClr val="accent4">
                  <a:lumMod val="75000"/>
                </a:schemeClr>
              </a:solidFill>
            </a:endParaRPr>
          </a:p>
        </p:txBody>
      </p:sp>
      <p:sp>
        <p:nvSpPr>
          <p:cNvPr id="3" name="מציין מיקום תוכן 2">
            <a:extLst>
              <a:ext uri="{FF2B5EF4-FFF2-40B4-BE49-F238E27FC236}">
                <a16:creationId xmlns:a16="http://schemas.microsoft.com/office/drawing/2014/main" id="{0BE47116-872C-DDD6-EFC9-F44BF8FBD8D7}"/>
              </a:ext>
            </a:extLst>
          </p:cNvPr>
          <p:cNvSpPr>
            <a:spLocks noGrp="1"/>
          </p:cNvSpPr>
          <p:nvPr>
            <p:ph idx="1"/>
          </p:nvPr>
        </p:nvSpPr>
        <p:spPr>
          <a:xfrm>
            <a:off x="628650" y="795130"/>
            <a:ext cx="7886699" cy="6689035"/>
          </a:xfrm>
        </p:spPr>
        <p:txBody>
          <a:bodyPr>
            <a:noAutofit/>
          </a:bodyPr>
          <a:lstStyle/>
          <a:p>
            <a:pPr marL="457200" lvl="1" indent="0">
              <a:spcAft>
                <a:spcPts val="600"/>
              </a:spcAft>
              <a:buNone/>
            </a:pPr>
            <a:endParaRPr lang="he-IL" sz="1800" dirty="0"/>
          </a:p>
          <a:p>
            <a:pPr>
              <a:spcBef>
                <a:spcPts val="1200"/>
              </a:spcBef>
              <a:spcAft>
                <a:spcPts val="600"/>
              </a:spcAft>
              <a:buFont typeface="Wingdings" panose="05000000000000000000" pitchFamily="2" charset="2"/>
              <a:buChar char="§"/>
            </a:pPr>
            <a:r>
              <a:rPr lang="he-IL" sz="2400" b="1" u="sng" dirty="0"/>
              <a:t>מקלט שידורים (</a:t>
            </a:r>
            <a:r>
              <a:rPr lang="en-US" sz="2400" b="1" u="sng" dirty="0"/>
              <a:t>Broadcast Receiver</a:t>
            </a:r>
            <a:r>
              <a:rPr lang="he-IL" sz="1800" b="1" u="sng" dirty="0"/>
              <a:t>)</a:t>
            </a:r>
          </a:p>
          <a:p>
            <a:pPr>
              <a:spcBef>
                <a:spcPts val="1200"/>
              </a:spcBef>
              <a:spcAft>
                <a:spcPts val="600"/>
              </a:spcAft>
              <a:buFont typeface="Wingdings" panose="05000000000000000000" pitchFamily="2" charset="2"/>
              <a:buChar char="§"/>
            </a:pPr>
            <a:r>
              <a:rPr lang="he-IL" sz="1800" dirty="0"/>
              <a:t>המקלט שנבחר:</a:t>
            </a:r>
            <a:r>
              <a:rPr lang="en-US" sz="1800" dirty="0" err="1"/>
              <a:t>time_zone</a:t>
            </a:r>
            <a:r>
              <a:rPr lang="en-US" sz="1800" dirty="0"/>
              <a:t> </a:t>
            </a:r>
            <a:r>
              <a:rPr lang="he-IL" sz="1800" dirty="0"/>
              <a:t> (שינוי אזור זמן שעון)-כאשר המשתמש עובר לארץ אחרת ומשתנה זמן השעון המשתמש מקבל הודעת </a:t>
            </a:r>
            <a:r>
              <a:rPr lang="en-US" sz="1800" dirty="0"/>
              <a:t>toast</a:t>
            </a:r>
            <a:r>
              <a:rPr lang="he-IL" sz="1800" dirty="0"/>
              <a:t> מהאפליקציה.</a:t>
            </a:r>
          </a:p>
          <a:p>
            <a:pPr marL="0" indent="0">
              <a:spcBef>
                <a:spcPts val="1200"/>
              </a:spcBef>
              <a:spcAft>
                <a:spcPts val="600"/>
              </a:spcAft>
              <a:buNone/>
            </a:pPr>
            <a:r>
              <a:rPr lang="he-IL" sz="1800" dirty="0"/>
              <a:t>כך זה נותן למשתמש עדכון שהאפליקציה מעודכנת בשינוי המיקום שעשה ואם יש לו משימות גם בארץ החדשה הוא יקבל התראות(מתאים לאנשים שנמצאים בשתי מדינות תקופות ארוכות או לתיירים שרוצים לטייל או לעשות דברים בחו"ל ורוצים לתכנן מראש)</a:t>
            </a:r>
          </a:p>
          <a:p>
            <a:pPr>
              <a:spcBef>
                <a:spcPts val="1200"/>
              </a:spcBef>
              <a:spcAft>
                <a:spcPts val="600"/>
              </a:spcAft>
              <a:buFont typeface="Wingdings" panose="05000000000000000000" pitchFamily="2" charset="2"/>
              <a:buChar char="§"/>
            </a:pPr>
            <a:r>
              <a:rPr lang="he-IL" sz="2400" b="1" u="sng" dirty="0"/>
              <a:t>שירות (</a:t>
            </a:r>
            <a:r>
              <a:rPr lang="en-US" sz="2400" b="1" u="sng" dirty="0"/>
              <a:t>Service</a:t>
            </a:r>
            <a:r>
              <a:rPr lang="he-IL" sz="2400" b="1" u="sng" dirty="0"/>
              <a:t>)</a:t>
            </a:r>
          </a:p>
          <a:p>
            <a:pPr marL="0" indent="0">
              <a:spcBef>
                <a:spcPts val="1200"/>
              </a:spcBef>
              <a:spcAft>
                <a:spcPts val="600"/>
              </a:spcAft>
              <a:buNone/>
            </a:pPr>
            <a:r>
              <a:rPr lang="he-IL" sz="1800" dirty="0"/>
              <a:t>השתמשתי ב </a:t>
            </a:r>
            <a:r>
              <a:rPr lang="en-US" sz="1800" dirty="0" err="1"/>
              <a:t>Servcie</a:t>
            </a:r>
            <a:r>
              <a:rPr lang="he-IL" sz="1800" dirty="0"/>
              <a:t> </a:t>
            </a:r>
            <a:r>
              <a:rPr lang="en-US" sz="1800" dirty="0" err="1"/>
              <a:t>Forground</a:t>
            </a:r>
            <a:endParaRPr lang="he-IL" sz="1800" dirty="0"/>
          </a:p>
          <a:p>
            <a:pPr marL="0" indent="0">
              <a:spcBef>
                <a:spcPts val="1200"/>
              </a:spcBef>
              <a:spcAft>
                <a:spcPts val="600"/>
              </a:spcAft>
              <a:buNone/>
            </a:pPr>
            <a:r>
              <a:rPr lang="he-IL" sz="1800" dirty="0"/>
              <a:t>שירות של בדיקת המיקום ברקע כל 50 מטר כאשר מפעילים את ה </a:t>
            </a:r>
            <a:r>
              <a:rPr lang="en-US" sz="1800" dirty="0"/>
              <a:t>service</a:t>
            </a:r>
            <a:r>
              <a:rPr lang="he-IL" sz="1800" dirty="0"/>
              <a:t> ע"י הכפתור "</a:t>
            </a:r>
            <a:r>
              <a:rPr lang="en-US" sz="1800" dirty="0"/>
              <a:t>start following</a:t>
            </a:r>
            <a:r>
              <a:rPr lang="he-IL" sz="1800" dirty="0"/>
              <a:t>" בהגדרות האפליקציה וכשהמיקום אכן משתנה בודק אם המיקום הנוכחי קיים במסד </a:t>
            </a:r>
            <a:r>
              <a:rPr lang="he-IL" sz="1800" dirty="0" err="1"/>
              <a:t>הנתונים,אם</a:t>
            </a:r>
            <a:r>
              <a:rPr lang="he-IL" sz="1800" dirty="0"/>
              <a:t> כן בודק מי המשימה הרלוונטית ושולח </a:t>
            </a:r>
            <a:r>
              <a:rPr lang="he-IL" sz="1800" dirty="0" err="1"/>
              <a:t>נוטיפיקציה</a:t>
            </a:r>
            <a:r>
              <a:rPr lang="he-IL" sz="1800" dirty="0"/>
              <a:t>.</a:t>
            </a:r>
          </a:p>
          <a:p>
            <a:pPr marL="0" indent="0">
              <a:spcBef>
                <a:spcPts val="1200"/>
              </a:spcBef>
              <a:spcAft>
                <a:spcPts val="600"/>
              </a:spcAft>
              <a:buNone/>
            </a:pPr>
            <a:r>
              <a:rPr lang="he-IL" sz="1800" dirty="0"/>
              <a:t>השתמשתי לצורך זה ב </a:t>
            </a:r>
            <a:r>
              <a:rPr lang="en-US" sz="1800" dirty="0"/>
              <a:t>service</a:t>
            </a:r>
            <a:r>
              <a:rPr lang="he-IL" sz="1800" dirty="0"/>
              <a:t> כדי שהאפליקציה תבדוק את המקום גם כשאפליקציה ב-</a:t>
            </a:r>
            <a:r>
              <a:rPr lang="en-US" sz="1800" dirty="0"/>
              <a:t>background </a:t>
            </a:r>
            <a:r>
              <a:rPr lang="he-IL" sz="1800" dirty="0"/>
              <a:t>או במצב שהאפליקציה לא רצה.</a:t>
            </a:r>
          </a:p>
          <a:p>
            <a:endParaRPr lang="he-IL" sz="1800" dirty="0"/>
          </a:p>
        </p:txBody>
      </p:sp>
    </p:spTree>
    <p:extLst>
      <p:ext uri="{BB962C8B-B14F-4D97-AF65-F5344CB8AC3E}">
        <p14:creationId xmlns:p14="http://schemas.microsoft.com/office/powerpoint/2010/main" val="400654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31EE-D744-4636-A801-D7790EC57056}"/>
              </a:ext>
            </a:extLst>
          </p:cNvPr>
          <p:cNvSpPr txBox="1">
            <a:spLocks/>
          </p:cNvSpPr>
          <p:nvPr/>
        </p:nvSpPr>
        <p:spPr>
          <a:xfrm>
            <a:off x="457200" y="455613"/>
            <a:ext cx="8229600" cy="658812"/>
          </a:xfrm>
          <a:prstGeom prst="rect">
            <a:avLst/>
          </a:prstGeom>
        </p:spPr>
        <p:txBody>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chemeClr val="accent4">
                    <a:lumMod val="75000"/>
                  </a:schemeClr>
                </a:solidFill>
                <a:effectLst>
                  <a:outerShdw blurRad="38100" dist="38100" dir="2700000" algn="tl">
                    <a:srgbClr val="000000">
                      <a:alpha val="43137"/>
                    </a:srgbClr>
                  </a:outerShdw>
                </a:effectLst>
              </a:rPr>
              <a:t>מרכיבי האפליקציה (4)</a:t>
            </a:r>
          </a:p>
        </p:txBody>
      </p:sp>
      <p:sp>
        <p:nvSpPr>
          <p:cNvPr id="3" name="מציין מיקום תוכן 2">
            <a:extLst>
              <a:ext uri="{FF2B5EF4-FFF2-40B4-BE49-F238E27FC236}">
                <a16:creationId xmlns:a16="http://schemas.microsoft.com/office/drawing/2014/main" id="{6DCD4674-105F-4F9C-B5B4-3155580A3668}"/>
              </a:ext>
            </a:extLst>
          </p:cNvPr>
          <p:cNvSpPr txBox="1">
            <a:spLocks/>
          </p:cNvSpPr>
          <p:nvPr/>
        </p:nvSpPr>
        <p:spPr>
          <a:xfrm>
            <a:off x="457200" y="1114424"/>
            <a:ext cx="8150088" cy="4381915"/>
          </a:xfrm>
          <a:prstGeom prst="rect">
            <a:avLst/>
          </a:prstGeom>
        </p:spPr>
        <p:txBody>
          <a:bodyPr>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Font typeface="Wingdings" panose="05000000000000000000" pitchFamily="2" charset="2"/>
              <a:buChar char="§"/>
            </a:pPr>
            <a:r>
              <a:rPr lang="he-IL" sz="2400" b="1" u="sng" dirty="0"/>
              <a:t>פיצ'ר ייחודי</a:t>
            </a:r>
            <a:endParaRPr lang="en-US" sz="2400" b="1" u="sng" dirty="0"/>
          </a:p>
          <a:p>
            <a:pPr marL="457200" lvl="1" indent="0">
              <a:lnSpc>
                <a:spcPct val="100000"/>
              </a:lnSpc>
              <a:spcBef>
                <a:spcPts val="0"/>
              </a:spcBef>
              <a:spcAft>
                <a:spcPts val="1200"/>
              </a:spcAft>
              <a:buNone/>
            </a:pPr>
            <a:r>
              <a:rPr lang="he-IL" sz="1800" dirty="0" err="1"/>
              <a:t>הפיצר</a:t>
            </a:r>
            <a:r>
              <a:rPr lang="he-IL" sz="1800" dirty="0"/>
              <a:t> הוא </a:t>
            </a:r>
            <a:r>
              <a:rPr lang="en-US" sz="1800" dirty="0"/>
              <a:t>GPS</a:t>
            </a:r>
            <a:r>
              <a:rPr lang="he-IL" sz="1800" dirty="0"/>
              <a:t> משתמשים בו בבדיקת המיקום הנוכחי של המשתמש כאשר מפעילים את ה </a:t>
            </a:r>
            <a:r>
              <a:rPr lang="en-US" sz="1800" dirty="0"/>
              <a:t>service </a:t>
            </a:r>
            <a:r>
              <a:rPr lang="he-IL" sz="1800" dirty="0"/>
              <a:t> ועד שמכבים </a:t>
            </a:r>
            <a:r>
              <a:rPr lang="he-IL" sz="1800" dirty="0" err="1"/>
              <a:t>אותו.בדיקת</a:t>
            </a:r>
            <a:r>
              <a:rPr lang="he-IL" sz="1800" dirty="0"/>
              <a:t> המיקום ע"י ה </a:t>
            </a:r>
            <a:r>
              <a:rPr lang="en-US" sz="1800" dirty="0"/>
              <a:t>GPS </a:t>
            </a:r>
            <a:r>
              <a:rPr lang="he-IL" sz="1800" dirty="0"/>
              <a:t> נדרשת כדי לדעת את מיקום המשתמש על מנת להשוות את מיקומי המשימות במסד הנתונים למיקום הנוכחי של המכשיר ונתינת </a:t>
            </a:r>
            <a:r>
              <a:rPr lang="he-IL" sz="1800" dirty="0" err="1"/>
              <a:t>נוטיפיקציה</a:t>
            </a:r>
            <a:r>
              <a:rPr lang="he-IL" sz="1800" dirty="0"/>
              <a:t> בעת הצורך.</a:t>
            </a:r>
            <a:endParaRPr lang="en-US" sz="1800" dirty="0"/>
          </a:p>
          <a:p>
            <a:pPr>
              <a:lnSpc>
                <a:spcPct val="100000"/>
              </a:lnSpc>
              <a:spcBef>
                <a:spcPts val="1200"/>
              </a:spcBef>
              <a:spcAft>
                <a:spcPts val="1200"/>
              </a:spcAft>
              <a:buFont typeface="Wingdings" panose="05000000000000000000" pitchFamily="2" charset="2"/>
              <a:buChar char="§"/>
            </a:pPr>
            <a:r>
              <a:rPr lang="he-IL" sz="2400" b="1" u="sng" dirty="0"/>
              <a:t>תת-תהליך (</a:t>
            </a:r>
            <a:r>
              <a:rPr lang="en-US" sz="2400" b="1" u="sng" dirty="0"/>
              <a:t>Thread</a:t>
            </a:r>
            <a:r>
              <a:rPr lang="he-IL" sz="2400" b="1" u="sng" dirty="0"/>
              <a:t>)</a:t>
            </a:r>
          </a:p>
          <a:p>
            <a:pPr marL="0" indent="0">
              <a:lnSpc>
                <a:spcPct val="100000"/>
              </a:lnSpc>
              <a:spcBef>
                <a:spcPts val="1200"/>
              </a:spcBef>
              <a:spcAft>
                <a:spcPts val="1200"/>
              </a:spcAft>
              <a:buNone/>
            </a:pPr>
            <a:r>
              <a:rPr lang="he-IL" sz="1800" dirty="0"/>
              <a:t>ב </a:t>
            </a:r>
            <a:r>
              <a:rPr lang="en-US" sz="1800" dirty="0"/>
              <a:t>service</a:t>
            </a:r>
            <a:r>
              <a:rPr lang="he-IL" sz="1800" dirty="0"/>
              <a:t> השתמשתי ב </a:t>
            </a:r>
            <a:r>
              <a:rPr lang="en-US" sz="1800" dirty="0"/>
              <a:t>thread</a:t>
            </a:r>
            <a:r>
              <a:rPr lang="he-IL" sz="1800" dirty="0"/>
              <a:t> בפונקציה </a:t>
            </a:r>
            <a:r>
              <a:rPr lang="en-US" sz="1800" dirty="0" err="1"/>
              <a:t>onLocationChange</a:t>
            </a:r>
            <a:r>
              <a:rPr lang="he-IL" sz="1800" dirty="0"/>
              <a:t> כדי לבדוק את עדכוני שינוי המיקום במכשיר </a:t>
            </a:r>
            <a:r>
              <a:rPr lang="he-IL" sz="1800" dirty="0" err="1"/>
              <a:t>ולהשתמש.ההצדקה</a:t>
            </a:r>
            <a:r>
              <a:rPr lang="he-IL" sz="1800" dirty="0"/>
              <a:t> לשימוש בו:</a:t>
            </a:r>
          </a:p>
          <a:p>
            <a:pPr marL="0" indent="0">
              <a:lnSpc>
                <a:spcPct val="120000"/>
              </a:lnSpc>
              <a:spcBef>
                <a:spcPts val="1200"/>
              </a:spcBef>
              <a:spcAft>
                <a:spcPts val="1200"/>
              </a:spcAft>
              <a:buNone/>
            </a:pPr>
            <a:r>
              <a:rPr lang="en-US" sz="1800" dirty="0"/>
              <a:t> Service </a:t>
            </a:r>
            <a:r>
              <a:rPr lang="he-IL" sz="1800" dirty="0"/>
              <a:t>הוא רכיב אפליקטיבי </a:t>
            </a:r>
            <a:r>
              <a:rPr lang="en-US" sz="1800" dirty="0"/>
              <a:t>(Component App )</a:t>
            </a:r>
            <a:r>
              <a:rPr lang="he-IL" sz="1800" dirty="0"/>
              <a:t>שיכול לבצע פעולות אסינכרוניות ברקע ללא </a:t>
            </a:r>
            <a:r>
              <a:rPr lang="en-US" sz="1800" dirty="0"/>
              <a:t>UI</a:t>
            </a:r>
            <a:r>
              <a:rPr lang="he-IL" sz="1800" dirty="0"/>
              <a:t>,</a:t>
            </a:r>
          </a:p>
          <a:p>
            <a:pPr marL="0" indent="0">
              <a:lnSpc>
                <a:spcPct val="120000"/>
              </a:lnSpc>
              <a:spcBef>
                <a:spcPts val="1200"/>
              </a:spcBef>
              <a:spcAft>
                <a:spcPts val="1200"/>
              </a:spcAft>
              <a:buNone/>
            </a:pPr>
            <a:r>
              <a:rPr lang="he-IL" sz="1800" dirty="0" err="1"/>
              <a:t>הסרביס</a:t>
            </a:r>
            <a:r>
              <a:rPr lang="he-IL" sz="1800" dirty="0"/>
              <a:t> רץ על ה-</a:t>
            </a:r>
            <a:r>
              <a:rPr lang="en-US" sz="1800" dirty="0"/>
              <a:t>Thread</a:t>
            </a:r>
            <a:r>
              <a:rPr lang="he-IL" sz="1800" dirty="0"/>
              <a:t> </a:t>
            </a:r>
            <a:r>
              <a:rPr lang="en-US" sz="1800" dirty="0"/>
              <a:t>  Main </a:t>
            </a:r>
            <a:r>
              <a:rPr lang="he-IL" sz="1800" dirty="0"/>
              <a:t>של האפליקציה </a:t>
            </a:r>
            <a:r>
              <a:rPr lang="en-US" sz="1800" dirty="0"/>
              <a:t> </a:t>
            </a:r>
            <a:r>
              <a:rPr lang="he-IL" sz="1800" dirty="0"/>
              <a:t>ולכן כאשר </a:t>
            </a:r>
            <a:r>
              <a:rPr lang="he-IL" sz="1800" dirty="0" err="1"/>
              <a:t>נידרש</a:t>
            </a:r>
            <a:r>
              <a:rPr lang="he-IL" sz="1800" dirty="0"/>
              <a:t> </a:t>
            </a:r>
            <a:r>
              <a:rPr lang="he-IL" sz="1800" dirty="0" err="1"/>
              <a:t>מהסרביס</a:t>
            </a:r>
            <a:r>
              <a:rPr lang="he-IL" sz="1800" dirty="0"/>
              <a:t> לבצע משימה שיכולה להמשיך זמן רב, כדאי לפתוח בתוכו </a:t>
            </a:r>
            <a:r>
              <a:rPr lang="en-US" sz="1800" dirty="0"/>
              <a:t> Thread </a:t>
            </a:r>
            <a:r>
              <a:rPr lang="he-IL" sz="1800" dirty="0"/>
              <a:t> שימנע הפרעה ל- </a:t>
            </a:r>
            <a:r>
              <a:rPr lang="en-US" sz="1800" dirty="0"/>
              <a:t> UI   Thread </a:t>
            </a:r>
            <a:r>
              <a:rPr lang="he-IL" sz="1800" dirty="0"/>
              <a:t>שעלול להביא לקריסת האפליקציה.</a:t>
            </a:r>
          </a:p>
        </p:txBody>
      </p:sp>
    </p:spTree>
    <p:extLst>
      <p:ext uri="{BB962C8B-B14F-4D97-AF65-F5344CB8AC3E}">
        <p14:creationId xmlns:p14="http://schemas.microsoft.com/office/powerpoint/2010/main" val="407793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ACF15B-1771-136D-431A-184650B22087}"/>
              </a:ext>
            </a:extLst>
          </p:cNvPr>
          <p:cNvSpPr>
            <a:spLocks noGrp="1"/>
          </p:cNvSpPr>
          <p:nvPr>
            <p:ph type="title"/>
          </p:nvPr>
        </p:nvSpPr>
        <p:spPr>
          <a:xfrm>
            <a:off x="2186608" y="365126"/>
            <a:ext cx="6328741" cy="1325563"/>
          </a:xfrm>
        </p:spPr>
        <p:txBody>
          <a:bodyPr/>
          <a:lstStyle/>
          <a:p>
            <a:r>
              <a:rPr lang="he-IL" sz="4400" b="1" dirty="0">
                <a:solidFill>
                  <a:schemeClr val="accent4">
                    <a:lumMod val="75000"/>
                  </a:schemeClr>
                </a:solidFill>
                <a:effectLst>
                  <a:outerShdw blurRad="38100" dist="38100" dir="2700000" algn="tl">
                    <a:srgbClr val="000000">
                      <a:alpha val="43137"/>
                    </a:srgbClr>
                  </a:outerShdw>
                </a:effectLst>
              </a:rPr>
              <a:t>מרכיבי האפליקציה (5)</a:t>
            </a:r>
            <a:br>
              <a:rPr lang="he-IL" sz="4400" b="1" dirty="0">
                <a:solidFill>
                  <a:schemeClr val="accent4">
                    <a:lumMod val="75000"/>
                  </a:schemeClr>
                </a:solidFill>
                <a:effectLst>
                  <a:outerShdw blurRad="38100" dist="38100" dir="2700000" algn="tl">
                    <a:srgbClr val="000000">
                      <a:alpha val="43137"/>
                    </a:srgbClr>
                  </a:outerShdw>
                </a:effectLst>
              </a:rPr>
            </a:br>
            <a:endParaRPr lang="he-IL" dirty="0"/>
          </a:p>
        </p:txBody>
      </p:sp>
      <p:sp>
        <p:nvSpPr>
          <p:cNvPr id="3" name="מציין מיקום תוכן 2">
            <a:extLst>
              <a:ext uri="{FF2B5EF4-FFF2-40B4-BE49-F238E27FC236}">
                <a16:creationId xmlns:a16="http://schemas.microsoft.com/office/drawing/2014/main" id="{1B626DE7-5FF1-2A57-100F-58A4F6058E60}"/>
              </a:ext>
            </a:extLst>
          </p:cNvPr>
          <p:cNvSpPr>
            <a:spLocks noGrp="1"/>
          </p:cNvSpPr>
          <p:nvPr>
            <p:ph idx="1"/>
          </p:nvPr>
        </p:nvSpPr>
        <p:spPr/>
        <p:txBody>
          <a:bodyPr>
            <a:normAutofit/>
          </a:bodyPr>
          <a:lstStyle/>
          <a:p>
            <a:pPr>
              <a:lnSpc>
                <a:spcPct val="100000"/>
              </a:lnSpc>
              <a:spcBef>
                <a:spcPts val="1200"/>
              </a:spcBef>
              <a:spcAft>
                <a:spcPts val="1200"/>
              </a:spcAft>
              <a:buFont typeface="Wingdings" panose="05000000000000000000" pitchFamily="2" charset="2"/>
              <a:buChar char="§"/>
            </a:pPr>
            <a:r>
              <a:rPr lang="he-IL" sz="2400" b="1" u="sng" dirty="0" err="1"/>
              <a:t>נוטיפיקציה</a:t>
            </a:r>
            <a:r>
              <a:rPr lang="he-IL" sz="2400" b="1" u="sng" dirty="0"/>
              <a:t> (</a:t>
            </a:r>
            <a:r>
              <a:rPr lang="en-US" sz="2400" b="1" u="sng" dirty="0"/>
              <a:t>Notification</a:t>
            </a:r>
            <a:r>
              <a:rPr lang="he-IL" sz="2400" b="1" u="sng" dirty="0"/>
              <a:t>)</a:t>
            </a:r>
          </a:p>
          <a:p>
            <a:pPr marL="819150" lvl="1" indent="-361950">
              <a:lnSpc>
                <a:spcPct val="100000"/>
              </a:lnSpc>
              <a:spcBef>
                <a:spcPts val="0"/>
              </a:spcBef>
              <a:spcAft>
                <a:spcPts val="1200"/>
              </a:spcAft>
            </a:pPr>
            <a:r>
              <a:rPr lang="he-IL" sz="1800" i="1" dirty="0"/>
              <a:t>1.בהפעלת ה </a:t>
            </a:r>
            <a:r>
              <a:rPr lang="en-US" sz="1800" i="1" dirty="0"/>
              <a:t>service</a:t>
            </a:r>
            <a:r>
              <a:rPr lang="he-IL" sz="1800" i="1" dirty="0"/>
              <a:t> כדי שהמשתמש יהיה מודע לכך שהוא פועל ויזכור לסגור אותו.</a:t>
            </a:r>
          </a:p>
          <a:p>
            <a:pPr marL="819150" lvl="1" indent="-361950">
              <a:lnSpc>
                <a:spcPct val="100000"/>
              </a:lnSpc>
              <a:spcBef>
                <a:spcPts val="0"/>
              </a:spcBef>
              <a:spcAft>
                <a:spcPts val="1200"/>
              </a:spcAft>
            </a:pPr>
            <a:r>
              <a:rPr lang="he-IL" sz="1800" i="1" dirty="0"/>
              <a:t>2.כאשר נמצאים במיקום לביצוע משימה.</a:t>
            </a:r>
          </a:p>
          <a:p>
            <a:pPr>
              <a:lnSpc>
                <a:spcPct val="100000"/>
              </a:lnSpc>
              <a:spcBef>
                <a:spcPts val="600"/>
              </a:spcBef>
              <a:spcAft>
                <a:spcPts val="1200"/>
              </a:spcAft>
              <a:buFont typeface="Wingdings" panose="05000000000000000000" pitchFamily="2" charset="2"/>
              <a:buChar char="§"/>
            </a:pPr>
            <a:r>
              <a:rPr lang="he-IL" sz="2400" b="1" u="sng" dirty="0"/>
              <a:t>שמירת נתונים</a:t>
            </a:r>
          </a:p>
          <a:p>
            <a:pPr marL="457200" lvl="1" indent="0">
              <a:lnSpc>
                <a:spcPct val="100000"/>
              </a:lnSpc>
              <a:spcBef>
                <a:spcPts val="0"/>
              </a:spcBef>
              <a:spcAft>
                <a:spcPts val="1200"/>
              </a:spcAft>
              <a:buNone/>
            </a:pPr>
            <a:r>
              <a:rPr lang="he-IL" sz="1800" i="1" dirty="0"/>
              <a:t>שמירת הנתונים בטבלת </a:t>
            </a:r>
            <a:r>
              <a:rPr lang="en-US" sz="1800" i="1" dirty="0" err="1"/>
              <a:t>sqlite</a:t>
            </a:r>
            <a:r>
              <a:rPr lang="he-IL" sz="1800" i="1" dirty="0"/>
              <a:t> ,הנתונים:</a:t>
            </a:r>
            <a:r>
              <a:rPr lang="en-US" sz="1800" i="1" dirty="0" err="1"/>
              <a:t>task,detail,location</a:t>
            </a:r>
            <a:r>
              <a:rPr lang="he-IL" sz="1800" i="1" dirty="0"/>
              <a:t> אלו העמודות בטבלה </a:t>
            </a:r>
            <a:r>
              <a:rPr lang="he-IL" sz="1800" i="1" dirty="0" err="1"/>
              <a:t>שמשמעותן:משימה</a:t>
            </a:r>
            <a:r>
              <a:rPr lang="he-IL" sz="1800" i="1" dirty="0"/>
              <a:t> עם הפרטים שלה ומיקום לבצע אותה.</a:t>
            </a:r>
          </a:p>
          <a:p>
            <a:pPr marL="819150" lvl="1" indent="-361950">
              <a:lnSpc>
                <a:spcPct val="100000"/>
              </a:lnSpc>
              <a:spcBef>
                <a:spcPts val="0"/>
              </a:spcBef>
              <a:spcAft>
                <a:spcPts val="1200"/>
              </a:spcAft>
            </a:pPr>
            <a:r>
              <a:rPr lang="he-IL" sz="1800" i="1" dirty="0"/>
              <a:t>השתמשנו בנתונים </a:t>
            </a:r>
            <a:r>
              <a:rPr lang="he-IL" sz="1800" i="1" dirty="0" err="1"/>
              <a:t>להשמירת</a:t>
            </a:r>
            <a:r>
              <a:rPr lang="he-IL" sz="1800" i="1" dirty="0"/>
              <a:t> המשימות והצגתן ברשימה במסך הראשי</a:t>
            </a:r>
            <a:r>
              <a:rPr lang="en-US" sz="1800" i="1" dirty="0"/>
              <a:t> </a:t>
            </a:r>
            <a:r>
              <a:rPr lang="he-IL" sz="1800" i="1" dirty="0"/>
              <a:t>וכן ניתן למחוק משימה(שורה שלמה)מהמסד נתונים.</a:t>
            </a:r>
            <a:r>
              <a:rPr lang="en-US" sz="1800" i="1" dirty="0"/>
              <a:t> </a:t>
            </a:r>
          </a:p>
          <a:p>
            <a:pPr marL="819150" lvl="1" indent="-361950">
              <a:lnSpc>
                <a:spcPct val="100000"/>
              </a:lnSpc>
              <a:spcBef>
                <a:spcPts val="0"/>
              </a:spcBef>
              <a:spcAft>
                <a:spcPts val="1200"/>
              </a:spcAft>
            </a:pPr>
            <a:r>
              <a:rPr lang="he-IL" sz="1800" i="1" dirty="0"/>
              <a:t>להציג\לשמור\לעדכן פרטים ומיקום למשימה במסך השני.</a:t>
            </a:r>
            <a:endParaRPr lang="en-US" sz="1800" i="1" dirty="0"/>
          </a:p>
          <a:p>
            <a:endParaRPr lang="he-IL" sz="1800" dirty="0"/>
          </a:p>
        </p:txBody>
      </p:sp>
    </p:spTree>
    <p:extLst>
      <p:ext uri="{BB962C8B-B14F-4D97-AF65-F5344CB8AC3E}">
        <p14:creationId xmlns:p14="http://schemas.microsoft.com/office/powerpoint/2010/main" val="1619320717"/>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1811</TotalTime>
  <Words>1291</Words>
  <Application>Microsoft Office PowerPoint</Application>
  <PresentationFormat>‫הצגה על המסך (4:3)</PresentationFormat>
  <Paragraphs>104</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Calibri</vt:lpstr>
      <vt:lpstr>Calibri Light</vt:lpstr>
      <vt:lpstr>Wingdings</vt:lpstr>
      <vt:lpstr>ערכת נושא Office</vt:lpstr>
      <vt:lpstr>מצגת של PowerPoint‏</vt:lpstr>
      <vt:lpstr>TaskLocation</vt:lpstr>
      <vt:lpstr>מצגת של PowerPoint‏</vt:lpstr>
      <vt:lpstr>מצגת של PowerPoint‏</vt:lpstr>
      <vt:lpstr>מצגת של PowerPoint‏</vt:lpstr>
      <vt:lpstr>מרכיבי האפליקציה (2) </vt:lpstr>
      <vt:lpstr>מרכיבי האפליקציה (3) </vt:lpstr>
      <vt:lpstr>מצגת של PowerPoint‏</vt:lpstr>
      <vt:lpstr>מרכיבי האפליקציה (5) </vt:lpstr>
      <vt:lpstr>מרכיבי האפליקציה (6)  </vt:lpstr>
      <vt:lpstr>מצגת של PowerPoint‏</vt:lpstr>
      <vt:lpstr>מצגת של PowerPoint‏</vt:lpstr>
      <vt:lpstr>רשימת מקורות (ביבליוגרפיה)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&lt;שם הפרויקט המסכם&gt;</dc:title>
  <dc:creator>ilanpe@post.jce.ac.il</dc:creator>
  <cp:lastModifiedBy>Neima Arama</cp:lastModifiedBy>
  <cp:revision>48</cp:revision>
  <dcterms:created xsi:type="dcterms:W3CDTF">2020-01-14T14:08:58Z</dcterms:created>
  <dcterms:modified xsi:type="dcterms:W3CDTF">2022-06-19T19:04:08Z</dcterms:modified>
</cp:coreProperties>
</file>