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6/27/2024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5E1A4-08A4-869C-39C9-898757CCC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71475"/>
            <a:ext cx="10180320" cy="4096556"/>
          </a:xfrm>
        </p:spPr>
        <p:txBody>
          <a:bodyPr/>
          <a:lstStyle/>
          <a:p>
            <a:r>
              <a:rPr lang="en-US" sz="6000" b="0" i="0" dirty="0">
                <a:solidFill>
                  <a:srgbClr val="202124"/>
                </a:solidFill>
                <a:effectLst/>
                <a:latin typeface="Google Sans"/>
              </a:rPr>
              <a:t>Data structures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9F875-DAA3-DD7F-DB55-BE0FB49D2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273" y="4389120"/>
            <a:ext cx="7891272" cy="106984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76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DF07-8A35-F362-ED71-3D118912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990600"/>
            <a:ext cx="10413873" cy="1752600"/>
          </a:xfrm>
        </p:spPr>
        <p:txBody>
          <a:bodyPr>
            <a:normAutofit fontScale="90000"/>
          </a:bodyPr>
          <a:lstStyle/>
          <a:p>
            <a:r>
              <a:rPr lang="en-US" sz="3100" b="0" i="0" dirty="0">
                <a:solidFill>
                  <a:srgbClr val="202124"/>
                </a:solidFill>
                <a:effectLst/>
                <a:latin typeface="Google Sans"/>
              </a:rPr>
              <a:t>Data structures are </a:t>
            </a:r>
            <a:r>
              <a:rPr lang="en-US" sz="3100" b="0" i="0" dirty="0">
                <a:solidFill>
                  <a:srgbClr val="040C28"/>
                </a:solidFill>
                <a:effectLst/>
                <a:latin typeface="Google Sans"/>
              </a:rPr>
              <a:t>a way of organizing and storing data so that they can be accessed and worked with efficiently</a:t>
            </a:r>
            <a:br>
              <a:rPr lang="en-US" sz="5400" b="0" i="0" dirty="0">
                <a:solidFill>
                  <a:srgbClr val="040C28"/>
                </a:solidFill>
                <a:effectLst/>
                <a:latin typeface="Google San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54A16-4508-A24E-9006-8E427EF36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419350"/>
            <a:ext cx="10172700" cy="3752850"/>
          </a:xfrm>
        </p:spPr>
        <p:txBody>
          <a:bodyPr/>
          <a:lstStyle/>
          <a:p>
            <a:endParaRPr lang="en-US" dirty="0">
              <a:solidFill>
                <a:srgbClr val="040C28"/>
              </a:solidFill>
              <a:latin typeface="Google Sans"/>
            </a:endParaRPr>
          </a:p>
          <a:p>
            <a:endParaRPr lang="en-US" dirty="0">
              <a:solidFill>
                <a:srgbClr val="040C28"/>
              </a:solidFill>
              <a:latin typeface="Google Sans"/>
            </a:endParaRPr>
          </a:p>
          <a:p>
            <a:pPr marL="0" indent="0">
              <a:buNone/>
            </a:pPr>
            <a:endParaRPr lang="en-US" dirty="0">
              <a:solidFill>
                <a:srgbClr val="040C28"/>
              </a:solidFill>
              <a:latin typeface="Google Sans"/>
            </a:endParaRPr>
          </a:p>
          <a:p>
            <a:r>
              <a:rPr lang="en-US" dirty="0"/>
              <a:t>1 :- LIST</a:t>
            </a:r>
          </a:p>
          <a:p>
            <a:r>
              <a:rPr lang="en-US" dirty="0"/>
              <a:t>2 :- TUPLE</a:t>
            </a:r>
          </a:p>
          <a:p>
            <a:r>
              <a:rPr lang="en-US" dirty="0"/>
              <a:t>3 :-  SET</a:t>
            </a:r>
          </a:p>
          <a:p>
            <a:r>
              <a:rPr lang="en-US" dirty="0"/>
              <a:t>4 :- DICTIONARY</a:t>
            </a:r>
          </a:p>
          <a:p>
            <a:r>
              <a:rPr lang="en-US" dirty="0"/>
              <a:t>5 :- 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83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8F2B-308B-36BC-0FED-A6044FEE0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-190500"/>
            <a:ext cx="10928223" cy="2284476"/>
          </a:xfrm>
        </p:spPr>
        <p:txBody>
          <a:bodyPr/>
          <a:lstStyle/>
          <a:p>
            <a:r>
              <a:rPr lang="en-US" sz="5400" b="1" dirty="0"/>
              <a:t>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1AAE-010F-423C-5F42-6851CF8DB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 :- list is a collection of things, enclosed in [] and separated by commas ,</a:t>
            </a:r>
          </a:p>
          <a:p>
            <a:pPr marL="0" indent="0">
              <a:buNone/>
            </a:pPr>
            <a:r>
              <a:rPr lang="en-US" sz="2000" dirty="0"/>
              <a:t>        list is </a:t>
            </a:r>
            <a:r>
              <a:rPr lang="en-US" sz="2000" dirty="0" err="1"/>
              <a:t>mutebale</a:t>
            </a:r>
            <a:r>
              <a:rPr lang="en-US" sz="2000" dirty="0"/>
              <a:t> , </a:t>
            </a:r>
            <a:r>
              <a:rPr lang="en-US" sz="2000" dirty="0" err="1"/>
              <a:t>idexble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dublicate</a:t>
            </a:r>
            <a:r>
              <a:rPr lang="en-US" sz="2000" dirty="0"/>
              <a:t> and different also allow in list and slicing possible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OUTPUTE  =  [ 1,2,4,33,11,22,44,44,”roll”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EEE26E-97DA-BE08-7813-EDE95EA78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487" y="3914723"/>
            <a:ext cx="2686425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5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EA8A-19AE-9628-0051-5C9BA4D3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8600"/>
            <a:ext cx="11128248" cy="2322576"/>
          </a:xfrm>
        </p:spPr>
        <p:txBody>
          <a:bodyPr/>
          <a:lstStyle/>
          <a:p>
            <a:r>
              <a:rPr lang="en-US" sz="5400" b="1" dirty="0"/>
              <a:t>tuple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21908-105A-4A89-3E69-CCEB81867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2093976"/>
            <a:ext cx="10480548" cy="40782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Tuples are used to store multiple items in a single variable.</a:t>
            </a:r>
          </a:p>
          <a:p>
            <a:pPr marL="0" indent="0">
              <a:buNone/>
            </a:pPr>
            <a:r>
              <a:rPr lang="en-US" dirty="0"/>
              <a:t>    enclosed in ()</a:t>
            </a:r>
          </a:p>
          <a:p>
            <a:pPr marL="0" indent="0">
              <a:buNone/>
            </a:pPr>
            <a:r>
              <a:rPr lang="en-US" dirty="0"/>
              <a:t>    tuple is </a:t>
            </a:r>
            <a:r>
              <a:rPr lang="en-US" dirty="0" err="1"/>
              <a:t>inmuteble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OUTPUT = &lt;class ‘tuple’&gt;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A77D4-46FA-5228-0523-3B0BB8271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693795"/>
            <a:ext cx="2734057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6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B891-0A3F-34C2-223D-F4F464812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23" y="0"/>
            <a:ext cx="10058400" cy="1609344"/>
          </a:xfrm>
        </p:spPr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05200-F7A3-DB84-0F78-52A751670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is a data type in python used to store several items in a single variable.</a:t>
            </a:r>
          </a:p>
          <a:p>
            <a:r>
              <a:rPr lang="en-US" dirty="0" err="1"/>
              <a:t>represnting</a:t>
            </a:r>
            <a:r>
              <a:rPr lang="en-US" dirty="0"/>
              <a:t> by []</a:t>
            </a:r>
          </a:p>
          <a:p>
            <a:r>
              <a:rPr lang="en-US" dirty="0"/>
              <a:t>set is </a:t>
            </a:r>
            <a:r>
              <a:rPr lang="en-US" dirty="0" err="1"/>
              <a:t>mutebale</a:t>
            </a:r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OUTPUT= {1,2,4,5,6}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A03A1-FB9A-56C0-D2DA-1C1F8D441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3560934"/>
            <a:ext cx="2391109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5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F0DF-C76C-8D6F-05ED-428382AEA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85725"/>
            <a:ext cx="10823448" cy="2008251"/>
          </a:xfrm>
        </p:spPr>
        <p:txBody>
          <a:bodyPr/>
          <a:lstStyle/>
          <a:p>
            <a:r>
              <a:rPr lang="en-US" sz="5400" b="1" dirty="0"/>
              <a:t>Dictionary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AE88B-AE08-382E-713B-C8AD76F12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 A Python dictionary is a data structure that allows us to easily write very efficient code. In many other languages, this data structure is called a hash table because its keys are </a:t>
            </a:r>
            <a:r>
              <a:rPr lang="en-US" dirty="0" err="1"/>
              <a:t>hashable</a:t>
            </a:r>
            <a:r>
              <a:rPr lang="en-US" dirty="0"/>
              <a:t>. We'll understand in a bit what this means. A Python dictionary is a collection of </a:t>
            </a:r>
            <a:r>
              <a:rPr lang="en-US" dirty="0" err="1"/>
              <a:t>key:value</a:t>
            </a:r>
            <a:r>
              <a:rPr lang="en-US" dirty="0"/>
              <a:t> pairs.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OUTPUT={‘name’: “</a:t>
            </a:r>
            <a:r>
              <a:rPr lang="en-US" dirty="0" err="1"/>
              <a:t>soham</a:t>
            </a:r>
            <a:r>
              <a:rPr lang="en-US" dirty="0"/>
              <a:t> , ’age’: 32 , ‘city’: </a:t>
            </a:r>
            <a:r>
              <a:rPr lang="en-US" dirty="0" err="1"/>
              <a:t>pune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00F658-2709-6F72-0B25-164E92DA0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84" y="3908646"/>
            <a:ext cx="5782482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9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4D2E-DCCA-3EE2-5563-3C8D2C52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438150"/>
            <a:ext cx="10832973" cy="1655826"/>
          </a:xfrm>
        </p:spPr>
        <p:txBody>
          <a:bodyPr/>
          <a:lstStyle/>
          <a:p>
            <a:r>
              <a:rPr lang="en-US" sz="5400" b="1" dirty="0"/>
              <a:t>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62ED0-8461-E728-4746-63D314481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2179701"/>
            <a:ext cx="10766298" cy="4078224"/>
          </a:xfrm>
        </p:spPr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String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collection of alphabets, words or other characters</a:t>
            </a:r>
          </a:p>
          <a:p>
            <a:r>
              <a:rPr lang="en-US" dirty="0" err="1"/>
              <a:t>Represnting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 by = ‘ ‘ , “ “, “””  “””</a:t>
            </a:r>
          </a:p>
          <a:p>
            <a:endParaRPr lang="en-US" dirty="0">
              <a:solidFill>
                <a:srgbClr val="040C28"/>
              </a:solidFill>
              <a:latin typeface="Google Sans"/>
            </a:endParaRPr>
          </a:p>
          <a:p>
            <a:endParaRPr lang="en-US" dirty="0">
              <a:solidFill>
                <a:srgbClr val="040C28"/>
              </a:solidFill>
              <a:latin typeface="Google Sans"/>
            </a:endParaRPr>
          </a:p>
          <a:p>
            <a:endParaRPr lang="en-US" dirty="0">
              <a:solidFill>
                <a:srgbClr val="040C28"/>
              </a:solidFill>
              <a:latin typeface="Google Sans"/>
            </a:endParaRPr>
          </a:p>
          <a:p>
            <a:endParaRPr lang="en-US" dirty="0">
              <a:solidFill>
                <a:srgbClr val="040C28"/>
              </a:solidFill>
              <a:latin typeface="Google Sans"/>
            </a:endParaRPr>
          </a:p>
          <a:p>
            <a:pPr marL="0" indent="0">
              <a:buNone/>
            </a:pPr>
            <a:endParaRPr lang="en-US" dirty="0">
              <a:solidFill>
                <a:srgbClr val="040C28"/>
              </a:solidFill>
              <a:latin typeface="Google San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40C28"/>
                </a:solidFill>
                <a:latin typeface="Google Sans"/>
              </a:rPr>
              <a:t>  OUTPUT= </a:t>
            </a:r>
            <a:r>
              <a:rPr lang="en-US" dirty="0" err="1">
                <a:solidFill>
                  <a:srgbClr val="040C28"/>
                </a:solidFill>
                <a:latin typeface="Google Sans"/>
              </a:rPr>
              <a:t>Hello,world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!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FED7C4-87C8-E073-30BB-2905A5331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42" y="3333750"/>
            <a:ext cx="3048425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0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58FD-EFFA-4222-2668-D942DC854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5400" dirty="0"/>
              <a:t>Data</a:t>
            </a:r>
            <a:r>
              <a:rPr lang="en-US" dirty="0"/>
              <a:t> </a:t>
            </a:r>
            <a:r>
              <a:rPr lang="en-US" sz="5400" dirty="0"/>
              <a:t>types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065705-57EE-A44A-B102-E6698846CE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681224"/>
              </p:ext>
            </p:extLst>
          </p:nvPr>
        </p:nvGraphicFramePr>
        <p:xfrm>
          <a:off x="609601" y="2047574"/>
          <a:ext cx="10233023" cy="5432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124">
                  <a:extLst>
                    <a:ext uri="{9D8B030D-6E8A-4147-A177-3AD203B41FA5}">
                      <a16:colId xmlns:a16="http://schemas.microsoft.com/office/drawing/2014/main" val="1275882806"/>
                    </a:ext>
                  </a:extLst>
                </a:gridCol>
                <a:gridCol w="1526035">
                  <a:extLst>
                    <a:ext uri="{9D8B030D-6E8A-4147-A177-3AD203B41FA5}">
                      <a16:colId xmlns:a16="http://schemas.microsoft.com/office/drawing/2014/main" val="3257621252"/>
                    </a:ext>
                  </a:extLst>
                </a:gridCol>
                <a:gridCol w="1736216">
                  <a:extLst>
                    <a:ext uri="{9D8B030D-6E8A-4147-A177-3AD203B41FA5}">
                      <a16:colId xmlns:a16="http://schemas.microsoft.com/office/drawing/2014/main" val="3113743058"/>
                    </a:ext>
                  </a:extLst>
                </a:gridCol>
                <a:gridCol w="1736216">
                  <a:extLst>
                    <a:ext uri="{9D8B030D-6E8A-4147-A177-3AD203B41FA5}">
                      <a16:colId xmlns:a16="http://schemas.microsoft.com/office/drawing/2014/main" val="37144092"/>
                    </a:ext>
                  </a:extLst>
                </a:gridCol>
                <a:gridCol w="1736216">
                  <a:extLst>
                    <a:ext uri="{9D8B030D-6E8A-4147-A177-3AD203B41FA5}">
                      <a16:colId xmlns:a16="http://schemas.microsoft.com/office/drawing/2014/main" val="1971969974"/>
                    </a:ext>
                  </a:extLst>
                </a:gridCol>
                <a:gridCol w="1736216">
                  <a:extLst>
                    <a:ext uri="{9D8B030D-6E8A-4147-A177-3AD203B41FA5}">
                      <a16:colId xmlns:a16="http://schemas.microsoft.com/office/drawing/2014/main" val="4277167605"/>
                    </a:ext>
                  </a:extLst>
                </a:gridCol>
              </a:tblGrid>
              <a:tr h="3611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DICTIONAY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1800" b="1" dirty="0"/>
                        <a:t> STRING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593212"/>
                  </a:ext>
                </a:extLst>
              </a:tr>
              <a:tr h="521891">
                <a:tc>
                  <a:txBody>
                    <a:bodyPr/>
                    <a:lstStyle/>
                    <a:p>
                      <a:r>
                        <a:rPr lang="en-US" dirty="0"/>
                        <a:t>MUTEBLE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542623"/>
                  </a:ext>
                </a:extLst>
              </a:tr>
              <a:tr h="521891">
                <a:tc>
                  <a:txBody>
                    <a:bodyPr/>
                    <a:lstStyle/>
                    <a:p>
                      <a:r>
                        <a:rPr lang="en-US" dirty="0"/>
                        <a:t>IMMUTEBLE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NO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318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REPRESENTIG BY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[  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( 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{   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{  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‘A’</a:t>
                      </a:r>
                    </a:p>
                    <a:p>
                      <a:r>
                        <a:rPr lang="en-US" dirty="0"/>
                        <a:t>       “A”</a:t>
                      </a:r>
                    </a:p>
                    <a:p>
                      <a:r>
                        <a:rPr lang="en-US" dirty="0"/>
                        <a:t>  “”” A”””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898688"/>
                  </a:ext>
                </a:extLst>
              </a:tr>
              <a:tr h="521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DUBLICATE ALLOW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IS NOT ALLOW</a:t>
                      </a:r>
                    </a:p>
                    <a:p>
                      <a:r>
                        <a:rPr lang="en-US" dirty="0"/>
                        <a:t>VALUE ALLOW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89333"/>
                  </a:ext>
                </a:extLst>
              </a:tr>
              <a:tr h="521891">
                <a:tc>
                  <a:txBody>
                    <a:bodyPr/>
                    <a:lstStyle/>
                    <a:p>
                      <a:r>
                        <a:rPr lang="en-US" dirty="0"/>
                        <a:t>DEFRENT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NO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924719"/>
                  </a:ext>
                </a:extLst>
              </a:tr>
              <a:tr h="521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IDEXBLE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79040"/>
                  </a:ext>
                </a:extLst>
              </a:tr>
              <a:tr h="521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SRTICING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YES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141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233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27</TotalTime>
  <Words>353</Words>
  <Application>Microsoft Office PowerPoint</Application>
  <PresentationFormat>Widescreen</PresentationFormat>
  <Paragraphs>103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Google Sans</vt:lpstr>
      <vt:lpstr>Rockwell</vt:lpstr>
      <vt:lpstr>Rockwell Condensed</vt:lpstr>
      <vt:lpstr>Wingdings</vt:lpstr>
      <vt:lpstr>Wood Type</vt:lpstr>
      <vt:lpstr>Data structures</vt:lpstr>
      <vt:lpstr>Data structures are a way of organizing and storing data so that they can be accessed and worked with efficiently </vt:lpstr>
      <vt:lpstr>LIST</vt:lpstr>
      <vt:lpstr>tuple</vt:lpstr>
      <vt:lpstr>set</vt:lpstr>
      <vt:lpstr>Dictionary</vt:lpstr>
      <vt:lpstr>string</vt:lpstr>
      <vt:lpstr> Data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nilesh aawari</dc:creator>
  <cp:lastModifiedBy>nilesh aawari</cp:lastModifiedBy>
  <cp:revision>1</cp:revision>
  <dcterms:created xsi:type="dcterms:W3CDTF">2024-06-26T18:50:19Z</dcterms:created>
  <dcterms:modified xsi:type="dcterms:W3CDTF">2024-06-26T19:17:21Z</dcterms:modified>
</cp:coreProperties>
</file>