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376" r:id="rId2"/>
    <p:sldId id="466" r:id="rId3"/>
    <p:sldId id="467" r:id="rId4"/>
    <p:sldId id="468" r:id="rId5"/>
    <p:sldId id="565" r:id="rId6"/>
    <p:sldId id="499" r:id="rId7"/>
    <p:sldId id="515" r:id="rId8"/>
    <p:sldId id="516" r:id="rId9"/>
    <p:sldId id="517" r:id="rId10"/>
    <p:sldId id="465" r:id="rId11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4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322" autoAdjust="0"/>
    <p:restoredTop sz="99007" autoAdjust="0"/>
  </p:normalViewPr>
  <p:slideViewPr>
    <p:cSldViewPr>
      <p:cViewPr varScale="1">
        <p:scale>
          <a:sx n="102" d="100"/>
          <a:sy n="102" d="100"/>
        </p:scale>
        <p:origin x="840" y="58"/>
      </p:cViewPr>
      <p:guideLst>
        <p:guide orient="horz" pos="764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10/7/2017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7150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9" y="3217540"/>
            <a:ext cx="4032447" cy="1140127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657367"/>
            <a:ext cx="4032448" cy="150660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11" name="Picture 10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7" b="2941"/>
          <a:stretch/>
        </p:blipFill>
        <p:spPr>
          <a:xfrm>
            <a:off x="0" y="776696"/>
            <a:ext cx="4716016" cy="4935629"/>
          </a:xfrm>
          <a:prstGeom prst="rect">
            <a:avLst/>
          </a:prstGeom>
        </p:spPr>
      </p:pic>
      <p:pic>
        <p:nvPicPr>
          <p:cNvPr id="13" name="Picture 12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16" y="337220"/>
            <a:ext cx="3254756" cy="992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3116"/>
            <a:ext cx="4038600" cy="3684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3117"/>
            <a:ext cx="4038600" cy="3684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754552" y="1341120"/>
            <a:ext cx="2031999" cy="365760"/>
          </a:xfrm>
          <a:prstGeom prst="rect">
            <a:avLst/>
          </a:prstGeom>
        </p:spPr>
        <p:txBody>
          <a:bodyPr/>
          <a:lstStyle/>
          <a:p>
            <a:fld id="{ACFB3773-79F7-4476-A798-E00FB4130ACE}" type="datetimeFigureOut">
              <a:rPr lang="en-CA" smtClean="0"/>
              <a:t>2017-10-07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784184" y="3343487"/>
            <a:ext cx="1972734" cy="36576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326051A8-E51B-40C8-97C3-3D8F4BCAAF8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210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052221"/>
            <a:ext cx="9144000" cy="662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657367"/>
            <a:ext cx="8208912" cy="31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217207"/>
            <a:ext cx="8208912" cy="9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6" name="Picture 15" descr="Algonquin College Icon" title="AC Icon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9" t="5165" b="5138"/>
          <a:stretch/>
        </p:blipFill>
        <p:spPr>
          <a:xfrm>
            <a:off x="10411" y="5058820"/>
            <a:ext cx="889181" cy="679000"/>
          </a:xfrm>
          <a:prstGeom prst="rect">
            <a:avLst/>
          </a:prstGeom>
        </p:spPr>
      </p:pic>
      <p:pic>
        <p:nvPicPr>
          <p:cNvPr id="4" name="Picture 3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089748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8" r:id="rId3"/>
    <p:sldLayoutId id="2147483776" r:id="rId4"/>
    <p:sldLayoutId id="2147483771" r:id="rId5"/>
    <p:sldLayoutId id="2147483782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080" y="2137420"/>
            <a:ext cx="3240360" cy="1242571"/>
          </a:xfrm>
        </p:spPr>
        <p:txBody>
          <a:bodyPr/>
          <a:lstStyle/>
          <a:p>
            <a:pPr algn="l"/>
            <a:r>
              <a:rPr lang="en-US" dirty="0"/>
              <a:t>CST8227</a:t>
            </a:r>
            <a:br>
              <a:rPr lang="en-US" dirty="0"/>
            </a:br>
            <a:r>
              <a:rPr lang="en-US" dirty="0"/>
              <a:t>Interfacing</a:t>
            </a:r>
            <a:br>
              <a:rPr lang="en-US" dirty="0"/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9433" y="3721596"/>
            <a:ext cx="3815463" cy="1140127"/>
          </a:xfrm>
        </p:spPr>
        <p:txBody>
          <a:bodyPr/>
          <a:lstStyle/>
          <a:p>
            <a:pPr algn="l"/>
            <a:r>
              <a:rPr lang="en-US" dirty="0" smtClean="0"/>
              <a:t>Lab 1</a:t>
            </a:r>
            <a:r>
              <a:rPr lang="en-US" dirty="0"/>
              <a:t> </a:t>
            </a:r>
            <a:r>
              <a:rPr lang="en-US" dirty="0" smtClean="0"/>
              <a:t>Help Slides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noteworthy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213116"/>
            <a:ext cx="4038600" cy="36846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Closed </a:t>
            </a:r>
            <a:r>
              <a:rPr lang="en-US" sz="2000" dirty="0" smtClean="0">
                <a:solidFill>
                  <a:schemeClr val="tx1"/>
                </a:solidFill>
              </a:rPr>
              <a:t>circuit: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order for current to flow, a circuit must have a </a:t>
            </a:r>
            <a:r>
              <a:rPr lang="en-US" sz="2000" i="1" dirty="0" smtClean="0">
                <a:solidFill>
                  <a:schemeClr val="tx1"/>
                </a:solidFill>
              </a:rPr>
              <a:t>closed</a:t>
            </a:r>
            <a:r>
              <a:rPr lang="en-US" sz="2000" dirty="0" smtClean="0">
                <a:solidFill>
                  <a:schemeClr val="tx1"/>
                </a:solidFill>
              </a:rPr>
              <a:t> path (i.e. all components are connected in either a series or parallel configuration).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Open circuit: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circuit that has a component that is not interconnected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201316"/>
            <a:ext cx="4038600" cy="368461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Continuity Test and short circuits: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 test that determines if a circuit is open, closed or a short circuit.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Use a </a:t>
            </a:r>
            <a:r>
              <a:rPr lang="en-US" sz="1800" dirty="0" err="1" smtClean="0">
                <a:solidFill>
                  <a:schemeClr val="tx1"/>
                </a:solidFill>
              </a:rPr>
              <a:t>multimeter</a:t>
            </a:r>
            <a:r>
              <a:rPr lang="en-US" sz="1800" dirty="0" smtClean="0">
                <a:solidFill>
                  <a:schemeClr val="tx1"/>
                </a:solidFill>
              </a:rPr>
              <a:t> set on resistance [</a:t>
            </a:r>
            <a:r>
              <a:rPr lang="el-GR" sz="1800" dirty="0" smtClean="0">
                <a:solidFill>
                  <a:schemeClr val="tx1"/>
                </a:solidFill>
              </a:rPr>
              <a:t>Ω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If the meter reads ~0 </a:t>
            </a:r>
            <a:r>
              <a:rPr lang="el-GR" sz="1800" dirty="0" smtClean="0">
                <a:solidFill>
                  <a:schemeClr val="tx1"/>
                </a:solidFill>
              </a:rPr>
              <a:t>Ω</a:t>
            </a:r>
            <a:r>
              <a:rPr lang="en-US" sz="1800" dirty="0" smtClean="0">
                <a:solidFill>
                  <a:schemeClr val="tx1"/>
                </a:solidFill>
              </a:rPr>
              <a:t>, then the circuit is a short circuit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the meter reads </a:t>
            </a:r>
            <a:r>
              <a:rPr lang="en-US" sz="1800" dirty="0" smtClean="0">
                <a:solidFill>
                  <a:schemeClr val="tx1"/>
                </a:solidFill>
              </a:rPr>
              <a:t>something like O.L. (overload) then the amount of resistance is [theoretically] infinite, and is called an open 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7207"/>
            <a:ext cx="8208912" cy="552061"/>
          </a:xfrm>
        </p:spPr>
        <p:txBody>
          <a:bodyPr/>
          <a:lstStyle/>
          <a:p>
            <a:r>
              <a:rPr lang="en-US" sz="3200" dirty="0" smtClean="0"/>
              <a:t>Series and Parallel Circuits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1129309"/>
                <a:ext cx="8208912" cy="3708412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225425" indent="-225425">
                  <a:buClrTx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There are only two ways of arranging resistors (or any other circuit element):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576263" lvl="1" indent="-293688">
                  <a:buClrTx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Series</a:t>
                </a:r>
              </a:p>
              <a:p>
                <a:pPr marL="576263" lvl="1" indent="-293688">
                  <a:buClrTx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Parallel.</a:t>
                </a:r>
              </a:p>
              <a:p>
                <a:pPr marL="225425" indent="-225425">
                  <a:buClrTx/>
                  <a:buFont typeface="+mj-lt"/>
                  <a:buAutoNum type="arabicPeriod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225425" indent="-225425">
                  <a:buClrTx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Resistors in </a:t>
                </a:r>
                <a:r>
                  <a:rPr lang="en-US" sz="1800" i="1" dirty="0" smtClean="0">
                    <a:solidFill>
                      <a:schemeClr val="tx1"/>
                    </a:solidFill>
                  </a:rPr>
                  <a:t>series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800" dirty="0">
                    <a:solidFill>
                      <a:schemeClr val="tx1"/>
                    </a:solidFill>
                  </a:rPr>
                  <a:t>can be replaced by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a single </a:t>
                </a:r>
                <a:r>
                  <a:rPr lang="en-US" sz="1800" dirty="0">
                    <a:solidFill>
                      <a:schemeClr val="tx1"/>
                    </a:solidFill>
                  </a:rPr>
                  <a:t>equivalent resistance, according the following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formulae: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225425" indent="-225425">
                  <a:buClrTx/>
                  <a:buNone/>
                </a:pPr>
                <a:r>
                  <a:rPr lang="en-CA" sz="1800" dirty="0" smtClean="0">
                    <a:solidFill>
                      <a:schemeClr val="tx1"/>
                    </a:solidFill>
                  </a:rPr>
                  <a:t>		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1800" baseline="-25000" dirty="0" smtClean="0">
                    <a:solidFill>
                      <a:schemeClr val="tx1"/>
                    </a:solidFill>
                  </a:rPr>
                  <a:t>T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800" dirty="0">
                    <a:solidFill>
                      <a:schemeClr val="tx1"/>
                    </a:solidFill>
                  </a:rPr>
                  <a:t>= 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+R</a:t>
                </a:r>
                <a:r>
                  <a:rPr lang="pt-BR" sz="1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 + .....+ R</a:t>
                </a:r>
                <a:r>
                  <a:rPr lang="pt-BR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pt-BR" sz="1800" dirty="0" smtClean="0">
                    <a:solidFill>
                      <a:schemeClr val="tx1"/>
                    </a:solidFill>
                  </a:rPr>
                  <a:t> where </a:t>
                </a:r>
                <a:r>
                  <a:rPr lang="en-US" sz="1800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en-US" sz="1800" dirty="0">
                    <a:solidFill>
                      <a:schemeClr val="tx1"/>
                    </a:solidFill>
                  </a:rPr>
                  <a:t> = R total</a:t>
                </a:r>
                <a:endParaRPr lang="pt-BR" sz="1800" baseline="-25000" dirty="0" smtClean="0">
                  <a:solidFill>
                    <a:schemeClr val="tx1"/>
                  </a:solidFill>
                </a:endParaRPr>
              </a:p>
              <a:p>
                <a:pPr marL="225425" indent="-225425">
                  <a:buClrTx/>
                </a:pPr>
                <a:r>
                  <a:rPr lang="en-US" sz="1800" dirty="0">
                    <a:solidFill>
                      <a:schemeClr val="tx1"/>
                    </a:solidFill>
                  </a:rPr>
                  <a:t>R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esistors </a:t>
                </a:r>
                <a:r>
                  <a:rPr lang="en-US" sz="1800" dirty="0">
                    <a:solidFill>
                      <a:schemeClr val="tx1"/>
                    </a:solidFill>
                  </a:rPr>
                  <a:t>in </a:t>
                </a:r>
                <a:r>
                  <a:rPr lang="en-US" sz="1800" i="1" dirty="0" smtClean="0">
                    <a:solidFill>
                      <a:schemeClr val="tx1"/>
                    </a:solidFill>
                  </a:rPr>
                  <a:t>parallel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800" dirty="0">
                    <a:solidFill>
                      <a:schemeClr val="tx1"/>
                    </a:solidFill>
                  </a:rPr>
                  <a:t>can be replaced by a single equivalent resistance, according the following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formulae: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225425" indent="-225425">
                  <a:buClrTx/>
                  <a:buNone/>
                </a:pPr>
                <a:r>
                  <a:rPr lang="en-CA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 ….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𝑅𝑁</m:t>
                            </m:r>
                          </m:den>
                        </m:f>
                      </m:den>
                    </m:f>
                  </m:oMath>
                </a14:m>
                <a:r>
                  <a:rPr lang="pt-BR" sz="1800" i="1" baseline="-25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pt-BR" sz="1800" i="1" dirty="0">
                    <a:solidFill>
                      <a:schemeClr val="tx1"/>
                    </a:solidFill>
                  </a:rPr>
                  <a:t>i</a:t>
                </a:r>
                <a:r>
                  <a:rPr lang="pt-BR" sz="1800" i="1" dirty="0" smtClean="0">
                    <a:solidFill>
                      <a:schemeClr val="tx1"/>
                    </a:solidFill>
                  </a:rPr>
                  <a:t>n the case of only two resistors in parallel,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1800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1800" i="1" baseline="-25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1129309"/>
                <a:ext cx="8208912" cy="3708412"/>
              </a:xfrm>
              <a:blipFill rotWithShape="1">
                <a:blip r:embed="rId2"/>
                <a:stretch>
                  <a:fillRect l="-445" t="-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7207"/>
            <a:ext cx="8208912" cy="696077"/>
          </a:xfrm>
        </p:spPr>
        <p:txBody>
          <a:bodyPr/>
          <a:lstStyle/>
          <a:p>
            <a:r>
              <a:rPr lang="en-US" sz="3200" dirty="0" smtClean="0"/>
              <a:t>Series Components in a Protoboard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33500"/>
            <a:ext cx="66579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270500"/>
            <a:ext cx="5317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Graphic courtesy of  https://learn.sparkfun.com/tutorials/series-and-parallel-circuits</a:t>
            </a:r>
          </a:p>
        </p:txBody>
      </p:sp>
    </p:spTree>
    <p:extLst>
      <p:ext uri="{BB962C8B-B14F-4D97-AF65-F5344CB8AC3E}">
        <p14:creationId xmlns:p14="http://schemas.microsoft.com/office/powerpoint/2010/main" val="37969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7207"/>
            <a:ext cx="8208912" cy="624069"/>
          </a:xfrm>
        </p:spPr>
        <p:txBody>
          <a:bodyPr/>
          <a:lstStyle/>
          <a:p>
            <a:r>
              <a:rPr lang="en-US" sz="3200" dirty="0" smtClean="0"/>
              <a:t>Parallel Components in a Protoboard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5292"/>
            <a:ext cx="698182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270500"/>
            <a:ext cx="5317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Graphic courtesy of  https://learn.sparkfun.com/tutorials/series-and-parallel-circuits</a:t>
            </a:r>
          </a:p>
        </p:txBody>
      </p:sp>
    </p:spTree>
    <p:extLst>
      <p:ext uri="{BB962C8B-B14F-4D97-AF65-F5344CB8AC3E}">
        <p14:creationId xmlns:p14="http://schemas.microsoft.com/office/powerpoint/2010/main" val="13242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pinout and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61356"/>
            <a:ext cx="7926122" cy="3124721"/>
          </a:xfrm>
        </p:spPr>
      </p:pic>
    </p:spTree>
    <p:extLst>
      <p:ext uri="{BB962C8B-B14F-4D97-AF65-F5344CB8AC3E}">
        <p14:creationId xmlns:p14="http://schemas.microsoft.com/office/powerpoint/2010/main" val="13722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Pull-Up and Pull-down Resistors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Pull-down configuration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Pull-Up configuration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781164"/>
            <a:ext cx="3162300" cy="3026977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8500"/>
            <a:ext cx="3048000" cy="2654653"/>
          </a:xfrm>
        </p:spPr>
      </p:pic>
    </p:spTree>
    <p:extLst>
      <p:ext uri="{BB962C8B-B14F-4D97-AF65-F5344CB8AC3E}">
        <p14:creationId xmlns:p14="http://schemas.microsoft.com/office/powerpoint/2010/main" val="20367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339" y="337220"/>
            <a:ext cx="8208912" cy="66484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339933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Pull-down Configuration</a:t>
            </a:r>
            <a:endParaRPr lang="en-US" sz="3200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457200" y="1310493"/>
            <a:ext cx="3657600" cy="5331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8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Pull-down configuration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7032"/>
            <a:ext cx="3048000" cy="2654653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77060"/>
            <a:ext cx="3671984" cy="2752569"/>
          </a:xfrm>
        </p:spPr>
      </p:pic>
    </p:spTree>
    <p:extLst>
      <p:ext uri="{BB962C8B-B14F-4D97-AF65-F5344CB8AC3E}">
        <p14:creationId xmlns:p14="http://schemas.microsoft.com/office/powerpoint/2010/main" val="3207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Pull-Up Configuration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377" y="1505492"/>
            <a:ext cx="3757183" cy="2817887"/>
          </a:xfrm>
        </p:spPr>
      </p:pic>
      <p:pic>
        <p:nvPicPr>
          <p:cNvPr id="5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62" y="1705372"/>
            <a:ext cx="2819794" cy="3238952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4860032" y="1310493"/>
            <a:ext cx="3217168" cy="3948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8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Pull-Up configuration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u</a:t>
            </a:r>
            <a:r>
              <a:rPr lang="en-US" dirty="0" smtClean="0"/>
              <a:t>se these two configurations?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1206061"/>
            <a:ext cx="4834880" cy="3684612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To avoid a condition known as “floating inputs”.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 floating input is an input that is not connected to a GND or VCC – it is left open-circuited.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Anything nearby may accidently trigger a false positive and the circuit may “think” that a relevant input has been specified.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Things that could accidently trigger a false positive could be static electricity in the room (especially in dry </a:t>
            </a: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anadian winters), electrical noise (perhaps due to fluorescent lights), etc…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93" y="1057300"/>
            <a:ext cx="2445221" cy="1861843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8367"/>
            <a:ext cx="2414334" cy="1986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09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33803</TotalTime>
  <Words>303</Words>
  <Application>Microsoft Office PowerPoint</Application>
  <PresentationFormat>On-screen Show (16:10)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CST8227 Interfacing  </vt:lpstr>
      <vt:lpstr>Series and Parallel Circuits</vt:lpstr>
      <vt:lpstr>Series Components in a Protoboard</vt:lpstr>
      <vt:lpstr>Parallel Components in a Protoboard</vt:lpstr>
      <vt:lpstr>Switch pinout and Schematic</vt:lpstr>
      <vt:lpstr>Pull-Up and Pull-down Resistors</vt:lpstr>
      <vt:lpstr>PowerPoint Presentation</vt:lpstr>
      <vt:lpstr>Pull-Up Configuration</vt:lpstr>
      <vt:lpstr>Why use these two configurations?</vt:lpstr>
      <vt:lpstr>Some noteworthy definitions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Carolyn MacISAAC</cp:lastModifiedBy>
  <cp:revision>698</cp:revision>
  <cp:lastPrinted>2011-05-25T13:43:07Z</cp:lastPrinted>
  <dcterms:created xsi:type="dcterms:W3CDTF">2010-07-27T15:40:45Z</dcterms:created>
  <dcterms:modified xsi:type="dcterms:W3CDTF">2017-10-07T16:24:52Z</dcterms:modified>
</cp:coreProperties>
</file>