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4" d="100"/>
          <a:sy n="114" d="100"/>
        </p:scale>
        <p:origin x="18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CA"/>
              <a:t>State</a:t>
            </a:r>
            <a:r>
              <a:rPr lang="en-CA" baseline="0"/>
              <a:t> of Data on Systems</a:t>
            </a:r>
            <a:endParaRPr lang="en-CA"/>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Usable Data</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Sheet1!$A$2:$A$5</c:f>
              <c:strCache>
                <c:ptCount val="4"/>
                <c:pt idx="0">
                  <c:v>System A</c:v>
                </c:pt>
                <c:pt idx="1">
                  <c:v>System B</c:v>
                </c:pt>
                <c:pt idx="2">
                  <c:v>System C</c:v>
                </c:pt>
                <c:pt idx="3">
                  <c:v>System D</c:v>
                </c:pt>
              </c:strCache>
            </c:strRef>
          </c:cat>
          <c:val>
            <c:numRef>
              <c:f>Sheet1!$B$2:$B$5</c:f>
              <c:numCache>
                <c:formatCode>General</c:formatCode>
                <c:ptCount val="4"/>
                <c:pt idx="0">
                  <c:v>2</c:v>
                </c:pt>
                <c:pt idx="1">
                  <c:v>3.5</c:v>
                </c:pt>
                <c:pt idx="2">
                  <c:v>5.5</c:v>
                </c:pt>
                <c:pt idx="3">
                  <c:v>9.6999999999999993</c:v>
                </c:pt>
              </c:numCache>
            </c:numRef>
          </c:val>
          <c:extLst>
            <c:ext xmlns:c16="http://schemas.microsoft.com/office/drawing/2014/chart" uri="{C3380CC4-5D6E-409C-BE32-E72D297353CC}">
              <c16:uniqueId val="{00000000-E12F-4633-B76D-BE512192EFDE}"/>
            </c:ext>
          </c:extLst>
        </c:ser>
        <c:ser>
          <c:idx val="1"/>
          <c:order val="1"/>
          <c:tx>
            <c:strRef>
              <c:f>Sheet1!$C$1</c:f>
              <c:strCache>
                <c:ptCount val="1"/>
                <c:pt idx="0">
                  <c:v>Salvageable Data</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Sheet1!$A$2:$A$5</c:f>
              <c:strCache>
                <c:ptCount val="4"/>
                <c:pt idx="0">
                  <c:v>System A</c:v>
                </c:pt>
                <c:pt idx="1">
                  <c:v>System B</c:v>
                </c:pt>
                <c:pt idx="2">
                  <c:v>System C</c:v>
                </c:pt>
                <c:pt idx="3">
                  <c:v>System D</c:v>
                </c:pt>
              </c:strCache>
            </c:strRef>
          </c:cat>
          <c:val>
            <c:numRef>
              <c:f>Sheet1!$C$2:$C$5</c:f>
              <c:numCache>
                <c:formatCode>General</c:formatCode>
                <c:ptCount val="4"/>
                <c:pt idx="0">
                  <c:v>5.5</c:v>
                </c:pt>
                <c:pt idx="1">
                  <c:v>4.5</c:v>
                </c:pt>
                <c:pt idx="2">
                  <c:v>4</c:v>
                </c:pt>
                <c:pt idx="3">
                  <c:v>0.3</c:v>
                </c:pt>
              </c:numCache>
            </c:numRef>
          </c:val>
          <c:extLst>
            <c:ext xmlns:c16="http://schemas.microsoft.com/office/drawing/2014/chart" uri="{C3380CC4-5D6E-409C-BE32-E72D297353CC}">
              <c16:uniqueId val="{00000001-E12F-4633-B76D-BE512192EFDE}"/>
            </c:ext>
          </c:extLst>
        </c:ser>
        <c:ser>
          <c:idx val="2"/>
          <c:order val="2"/>
          <c:tx>
            <c:strRef>
              <c:f>Sheet1!$D$1</c:f>
              <c:strCache>
                <c:ptCount val="1"/>
                <c:pt idx="0">
                  <c:v>Unusable Data</c:v>
                </c:pt>
              </c:strCache>
            </c:strRef>
          </c:tx>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cat>
            <c:strRef>
              <c:f>Sheet1!$A$2:$A$5</c:f>
              <c:strCache>
                <c:ptCount val="4"/>
                <c:pt idx="0">
                  <c:v>System A</c:v>
                </c:pt>
                <c:pt idx="1">
                  <c:v>System B</c:v>
                </c:pt>
                <c:pt idx="2">
                  <c:v>System C</c:v>
                </c:pt>
                <c:pt idx="3">
                  <c:v>System D</c:v>
                </c:pt>
              </c:strCache>
            </c:strRef>
          </c:cat>
          <c:val>
            <c:numRef>
              <c:f>Sheet1!$D$2:$D$5</c:f>
              <c:numCache>
                <c:formatCode>General</c:formatCode>
                <c:ptCount val="4"/>
                <c:pt idx="0">
                  <c:v>2.5</c:v>
                </c:pt>
                <c:pt idx="1">
                  <c:v>0.5</c:v>
                </c:pt>
                <c:pt idx="2">
                  <c:v>0.5</c:v>
                </c:pt>
                <c:pt idx="3">
                  <c:v>0</c:v>
                </c:pt>
              </c:numCache>
            </c:numRef>
          </c:val>
          <c:extLst>
            <c:ext xmlns:c16="http://schemas.microsoft.com/office/drawing/2014/chart" uri="{C3380CC4-5D6E-409C-BE32-E72D297353CC}">
              <c16:uniqueId val="{00000002-E12F-4633-B76D-BE512192EFDE}"/>
            </c:ext>
          </c:extLst>
        </c:ser>
        <c:dLbls>
          <c:showLegendKey val="0"/>
          <c:showVal val="0"/>
          <c:showCatName val="0"/>
          <c:showSerName val="0"/>
          <c:showPercent val="0"/>
          <c:showBubbleSize val="0"/>
        </c:dLbls>
        <c:gapWidth val="150"/>
        <c:overlap val="100"/>
        <c:axId val="327419064"/>
        <c:axId val="327419392"/>
      </c:barChart>
      <c:catAx>
        <c:axId val="3274190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27419392"/>
        <c:crosses val="autoZero"/>
        <c:auto val="1"/>
        <c:lblAlgn val="ctr"/>
        <c:lblOffset val="100"/>
        <c:noMultiLvlLbl val="0"/>
      </c:catAx>
      <c:valAx>
        <c:axId val="327419392"/>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27419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CA"/>
              <a:t>Performance Checks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System A</c:v>
                </c:pt>
              </c:strCache>
            </c:strRef>
          </c:tx>
          <c:spPr>
            <a:ln w="34925" cap="rnd">
              <a:solidFill>
                <a:schemeClr val="accent1"/>
              </a:solidFill>
              <a:round/>
            </a:ln>
            <a:effectLst>
              <a:outerShdw blurRad="63500" dist="38100" dir="5400000" rotWithShape="0">
                <a:srgbClr val="000000">
                  <a:alpha val="60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Firewall Off</c:v>
                </c:pt>
                <c:pt idx="1">
                  <c:v>Firewall On</c:v>
                </c:pt>
                <c:pt idx="2">
                  <c:v>Normal Firewall Check</c:v>
                </c:pt>
                <c:pt idx="3">
                  <c:v>Malware Attack</c:v>
                </c:pt>
              </c:strCache>
            </c:strRef>
          </c:cat>
          <c:val>
            <c:numRef>
              <c:f>Sheet1!$B$2:$B$5</c:f>
              <c:numCache>
                <c:formatCode>General</c:formatCode>
                <c:ptCount val="4"/>
                <c:pt idx="0">
                  <c:v>5</c:v>
                </c:pt>
                <c:pt idx="1">
                  <c:v>5</c:v>
                </c:pt>
                <c:pt idx="2">
                  <c:v>5</c:v>
                </c:pt>
                <c:pt idx="3">
                  <c:v>2.5</c:v>
                </c:pt>
              </c:numCache>
            </c:numRef>
          </c:val>
          <c:smooth val="0"/>
          <c:extLst>
            <c:ext xmlns:c16="http://schemas.microsoft.com/office/drawing/2014/chart" uri="{C3380CC4-5D6E-409C-BE32-E72D297353CC}">
              <c16:uniqueId val="{00000000-359F-45D8-9010-37A7D7FD0BCC}"/>
            </c:ext>
          </c:extLst>
        </c:ser>
        <c:ser>
          <c:idx val="1"/>
          <c:order val="1"/>
          <c:tx>
            <c:strRef>
              <c:f>Sheet1!$C$1</c:f>
              <c:strCache>
                <c:ptCount val="1"/>
                <c:pt idx="0">
                  <c:v>System B</c:v>
                </c:pt>
              </c:strCache>
            </c:strRef>
          </c:tx>
          <c:spPr>
            <a:ln w="34925" cap="rnd">
              <a:solidFill>
                <a:schemeClr val="accent2"/>
              </a:solidFill>
              <a:round/>
            </a:ln>
            <a:effectLst>
              <a:outerShdw blurRad="63500" dist="38100" dir="5400000" rotWithShape="0">
                <a:srgbClr val="000000">
                  <a:alpha val="60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Firewall Off</c:v>
                </c:pt>
                <c:pt idx="1">
                  <c:v>Firewall On</c:v>
                </c:pt>
                <c:pt idx="2">
                  <c:v>Normal Firewall Check</c:v>
                </c:pt>
                <c:pt idx="3">
                  <c:v>Malware Attack</c:v>
                </c:pt>
              </c:strCache>
            </c:strRef>
          </c:cat>
          <c:val>
            <c:numRef>
              <c:f>Sheet1!$C$2:$C$5</c:f>
              <c:numCache>
                <c:formatCode>General</c:formatCode>
                <c:ptCount val="4"/>
                <c:pt idx="0">
                  <c:v>5</c:v>
                </c:pt>
                <c:pt idx="1">
                  <c:v>4.3</c:v>
                </c:pt>
                <c:pt idx="2">
                  <c:v>3.8</c:v>
                </c:pt>
                <c:pt idx="3">
                  <c:v>3.25</c:v>
                </c:pt>
              </c:numCache>
            </c:numRef>
          </c:val>
          <c:smooth val="0"/>
          <c:extLst>
            <c:ext xmlns:c16="http://schemas.microsoft.com/office/drawing/2014/chart" uri="{C3380CC4-5D6E-409C-BE32-E72D297353CC}">
              <c16:uniqueId val="{00000001-359F-45D8-9010-37A7D7FD0BCC}"/>
            </c:ext>
          </c:extLst>
        </c:ser>
        <c:ser>
          <c:idx val="2"/>
          <c:order val="2"/>
          <c:tx>
            <c:strRef>
              <c:f>Sheet1!$D$1</c:f>
              <c:strCache>
                <c:ptCount val="1"/>
                <c:pt idx="0">
                  <c:v>System C</c:v>
                </c:pt>
              </c:strCache>
            </c:strRef>
          </c:tx>
          <c:spPr>
            <a:ln w="34925" cap="rnd">
              <a:solidFill>
                <a:schemeClr val="accent3"/>
              </a:solidFill>
              <a:round/>
            </a:ln>
            <a:effectLst>
              <a:outerShdw blurRad="63500" dist="38100" dir="5400000" rotWithShape="0">
                <a:srgbClr val="000000">
                  <a:alpha val="60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Firewall Off</c:v>
                </c:pt>
                <c:pt idx="1">
                  <c:v>Firewall On</c:v>
                </c:pt>
                <c:pt idx="2">
                  <c:v>Normal Firewall Check</c:v>
                </c:pt>
                <c:pt idx="3">
                  <c:v>Malware Attack</c:v>
                </c:pt>
              </c:strCache>
            </c:strRef>
          </c:cat>
          <c:val>
            <c:numRef>
              <c:f>Sheet1!$D$2:$D$5</c:f>
              <c:numCache>
                <c:formatCode>General</c:formatCode>
                <c:ptCount val="4"/>
                <c:pt idx="0">
                  <c:v>5</c:v>
                </c:pt>
                <c:pt idx="1">
                  <c:v>4.5</c:v>
                </c:pt>
                <c:pt idx="2">
                  <c:v>4.0999999999999996</c:v>
                </c:pt>
                <c:pt idx="3">
                  <c:v>3.5</c:v>
                </c:pt>
              </c:numCache>
            </c:numRef>
          </c:val>
          <c:smooth val="0"/>
          <c:extLst>
            <c:ext xmlns:c16="http://schemas.microsoft.com/office/drawing/2014/chart" uri="{C3380CC4-5D6E-409C-BE32-E72D297353CC}">
              <c16:uniqueId val="{00000002-359F-45D8-9010-37A7D7FD0BCC}"/>
            </c:ext>
          </c:extLst>
        </c:ser>
        <c:ser>
          <c:idx val="3"/>
          <c:order val="3"/>
          <c:tx>
            <c:strRef>
              <c:f>Sheet1!$E$1</c:f>
              <c:strCache>
                <c:ptCount val="1"/>
                <c:pt idx="0">
                  <c:v>System D</c:v>
                </c:pt>
              </c:strCache>
            </c:strRef>
          </c:tx>
          <c:spPr>
            <a:ln w="34925" cap="rnd">
              <a:solidFill>
                <a:schemeClr val="accent4"/>
              </a:solidFill>
              <a:round/>
            </a:ln>
            <a:effectLst>
              <a:outerShdw blurRad="63500" dist="38100" dir="5400000" rotWithShape="0">
                <a:srgbClr val="000000">
                  <a:alpha val="60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Firewall Off</c:v>
                </c:pt>
                <c:pt idx="1">
                  <c:v>Firewall On</c:v>
                </c:pt>
                <c:pt idx="2">
                  <c:v>Normal Firewall Check</c:v>
                </c:pt>
                <c:pt idx="3">
                  <c:v>Malware Attack</c:v>
                </c:pt>
              </c:strCache>
            </c:strRef>
          </c:cat>
          <c:val>
            <c:numRef>
              <c:f>Sheet1!$E$2:$E$5</c:f>
              <c:numCache>
                <c:formatCode>General</c:formatCode>
                <c:ptCount val="4"/>
                <c:pt idx="0">
                  <c:v>5</c:v>
                </c:pt>
                <c:pt idx="1">
                  <c:v>4</c:v>
                </c:pt>
                <c:pt idx="2">
                  <c:v>4</c:v>
                </c:pt>
                <c:pt idx="3">
                  <c:v>4</c:v>
                </c:pt>
              </c:numCache>
            </c:numRef>
          </c:val>
          <c:smooth val="0"/>
          <c:extLst>
            <c:ext xmlns:c16="http://schemas.microsoft.com/office/drawing/2014/chart" uri="{C3380CC4-5D6E-409C-BE32-E72D297353CC}">
              <c16:uniqueId val="{00000003-359F-45D8-9010-37A7D7FD0BCC}"/>
            </c:ext>
          </c:extLst>
        </c:ser>
        <c:dLbls>
          <c:dLblPos val="ctr"/>
          <c:showLegendKey val="0"/>
          <c:showVal val="1"/>
          <c:showCatName val="0"/>
          <c:showSerName val="0"/>
          <c:showPercent val="0"/>
          <c:showBubbleSize val="0"/>
        </c:dLbls>
        <c:smooth val="0"/>
        <c:axId val="455935992"/>
        <c:axId val="455929760"/>
      </c:lineChart>
      <c:catAx>
        <c:axId val="45593599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55929760"/>
        <c:crosses val="autoZero"/>
        <c:auto val="1"/>
        <c:lblAlgn val="ctr"/>
        <c:lblOffset val="100"/>
        <c:noMultiLvlLbl val="0"/>
      </c:catAx>
      <c:valAx>
        <c:axId val="45592976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55935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0E5B5D-FB3C-4929-B11D-0C701220066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B3DE6-E493-459A-B215-E8711D2CB167}" type="slidenum">
              <a:rPr lang="en-US" smtClean="0"/>
              <a:t>‹#›</a:t>
            </a:fld>
            <a:endParaRPr lang="en-US"/>
          </a:p>
        </p:txBody>
      </p:sp>
    </p:spTree>
    <p:extLst>
      <p:ext uri="{BB962C8B-B14F-4D97-AF65-F5344CB8AC3E}">
        <p14:creationId xmlns:p14="http://schemas.microsoft.com/office/powerpoint/2010/main" val="2859693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0E5B5D-FB3C-4929-B11D-0C701220066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B3DE6-E493-459A-B215-E8711D2CB167}" type="slidenum">
              <a:rPr lang="en-US" smtClean="0"/>
              <a:t>‹#›</a:t>
            </a:fld>
            <a:endParaRPr lang="en-US"/>
          </a:p>
        </p:txBody>
      </p:sp>
    </p:spTree>
    <p:extLst>
      <p:ext uri="{BB962C8B-B14F-4D97-AF65-F5344CB8AC3E}">
        <p14:creationId xmlns:p14="http://schemas.microsoft.com/office/powerpoint/2010/main" val="2070794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0E5B5D-FB3C-4929-B11D-0C701220066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B3DE6-E493-459A-B215-E8711D2CB167}" type="slidenum">
              <a:rPr lang="en-US" smtClean="0"/>
              <a:t>‹#›</a:t>
            </a:fld>
            <a:endParaRPr lang="en-US"/>
          </a:p>
        </p:txBody>
      </p:sp>
    </p:spTree>
    <p:extLst>
      <p:ext uri="{BB962C8B-B14F-4D97-AF65-F5344CB8AC3E}">
        <p14:creationId xmlns:p14="http://schemas.microsoft.com/office/powerpoint/2010/main" val="3970231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0E5B5D-FB3C-4929-B11D-0C701220066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B3DE6-E493-459A-B215-E8711D2CB167}"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04587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0E5B5D-FB3C-4929-B11D-0C701220066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B3DE6-E493-459A-B215-E8711D2CB167}" type="slidenum">
              <a:rPr lang="en-US" smtClean="0"/>
              <a:t>‹#›</a:t>
            </a:fld>
            <a:endParaRPr lang="en-US"/>
          </a:p>
        </p:txBody>
      </p:sp>
    </p:spTree>
    <p:extLst>
      <p:ext uri="{BB962C8B-B14F-4D97-AF65-F5344CB8AC3E}">
        <p14:creationId xmlns:p14="http://schemas.microsoft.com/office/powerpoint/2010/main" val="717645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0E5B5D-FB3C-4929-B11D-0C7012200665}" type="datetimeFigureOut">
              <a:rPr lang="en-US" smtClean="0"/>
              <a:t>12/7/2016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B3DE6-E493-459A-B215-E8711D2CB167}" type="slidenum">
              <a:rPr lang="en-US" smtClean="0"/>
              <a:t>‹#›</a:t>
            </a:fld>
            <a:endParaRPr lang="en-US"/>
          </a:p>
        </p:txBody>
      </p:sp>
    </p:spTree>
    <p:extLst>
      <p:ext uri="{BB962C8B-B14F-4D97-AF65-F5344CB8AC3E}">
        <p14:creationId xmlns:p14="http://schemas.microsoft.com/office/powerpoint/2010/main" val="3037172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0E5B5D-FB3C-4929-B11D-0C7012200665}" type="datetimeFigureOut">
              <a:rPr lang="en-US" smtClean="0"/>
              <a:t>12/7/2016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B3DE6-E493-459A-B215-E8711D2CB167}" type="slidenum">
              <a:rPr lang="en-US" smtClean="0"/>
              <a:t>‹#›</a:t>
            </a:fld>
            <a:endParaRPr lang="en-US"/>
          </a:p>
        </p:txBody>
      </p:sp>
    </p:spTree>
    <p:extLst>
      <p:ext uri="{BB962C8B-B14F-4D97-AF65-F5344CB8AC3E}">
        <p14:creationId xmlns:p14="http://schemas.microsoft.com/office/powerpoint/2010/main" val="3813101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E5B5D-FB3C-4929-B11D-0C701220066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B3DE6-E493-459A-B215-E8711D2CB167}" type="slidenum">
              <a:rPr lang="en-US" smtClean="0"/>
              <a:t>‹#›</a:t>
            </a:fld>
            <a:endParaRPr lang="en-US"/>
          </a:p>
        </p:txBody>
      </p:sp>
    </p:spTree>
    <p:extLst>
      <p:ext uri="{BB962C8B-B14F-4D97-AF65-F5344CB8AC3E}">
        <p14:creationId xmlns:p14="http://schemas.microsoft.com/office/powerpoint/2010/main" val="1984487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E5B5D-FB3C-4929-B11D-0C701220066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B3DE6-E493-459A-B215-E8711D2CB167}" type="slidenum">
              <a:rPr lang="en-US" smtClean="0"/>
              <a:t>‹#›</a:t>
            </a:fld>
            <a:endParaRPr lang="en-US"/>
          </a:p>
        </p:txBody>
      </p:sp>
    </p:spTree>
    <p:extLst>
      <p:ext uri="{BB962C8B-B14F-4D97-AF65-F5344CB8AC3E}">
        <p14:creationId xmlns:p14="http://schemas.microsoft.com/office/powerpoint/2010/main" val="3781545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E5B5D-FB3C-4929-B11D-0C701220066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B3DE6-E493-459A-B215-E8711D2CB167}" type="slidenum">
              <a:rPr lang="en-US" smtClean="0"/>
              <a:t>‹#›</a:t>
            </a:fld>
            <a:endParaRPr lang="en-US"/>
          </a:p>
        </p:txBody>
      </p:sp>
    </p:spTree>
    <p:extLst>
      <p:ext uri="{BB962C8B-B14F-4D97-AF65-F5344CB8AC3E}">
        <p14:creationId xmlns:p14="http://schemas.microsoft.com/office/powerpoint/2010/main" val="529670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0E5B5D-FB3C-4929-B11D-0C7012200665}"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B3DE6-E493-459A-B215-E8711D2CB167}" type="slidenum">
              <a:rPr lang="en-US" smtClean="0"/>
              <a:t>‹#›</a:t>
            </a:fld>
            <a:endParaRPr lang="en-US"/>
          </a:p>
        </p:txBody>
      </p:sp>
    </p:spTree>
    <p:extLst>
      <p:ext uri="{BB962C8B-B14F-4D97-AF65-F5344CB8AC3E}">
        <p14:creationId xmlns:p14="http://schemas.microsoft.com/office/powerpoint/2010/main" val="128219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0E5B5D-FB3C-4929-B11D-0C701220066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B3DE6-E493-459A-B215-E8711D2CB167}" type="slidenum">
              <a:rPr lang="en-US" smtClean="0"/>
              <a:t>‹#›</a:t>
            </a:fld>
            <a:endParaRPr lang="en-US"/>
          </a:p>
        </p:txBody>
      </p:sp>
    </p:spTree>
    <p:extLst>
      <p:ext uri="{BB962C8B-B14F-4D97-AF65-F5344CB8AC3E}">
        <p14:creationId xmlns:p14="http://schemas.microsoft.com/office/powerpoint/2010/main" val="78888667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0E5B5D-FB3C-4929-B11D-0C7012200665}"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B3DE6-E493-459A-B215-E8711D2CB167}" type="slidenum">
              <a:rPr lang="en-US" smtClean="0"/>
              <a:t>‹#›</a:t>
            </a:fld>
            <a:endParaRPr lang="en-US"/>
          </a:p>
        </p:txBody>
      </p:sp>
    </p:spTree>
    <p:extLst>
      <p:ext uri="{BB962C8B-B14F-4D97-AF65-F5344CB8AC3E}">
        <p14:creationId xmlns:p14="http://schemas.microsoft.com/office/powerpoint/2010/main" val="23821871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0E5B5D-FB3C-4929-B11D-0C7012200665}" type="datetimeFigureOut">
              <a:rPr lang="en-US" smtClean="0"/>
              <a:t>12/7/2016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08B3DE6-E493-459A-B215-E8711D2CB167}" type="slidenum">
              <a:rPr lang="en-US" smtClean="0"/>
              <a:t>‹#›</a:t>
            </a:fld>
            <a:endParaRPr lang="en-US"/>
          </a:p>
        </p:txBody>
      </p:sp>
    </p:spTree>
    <p:extLst>
      <p:ext uri="{BB962C8B-B14F-4D97-AF65-F5344CB8AC3E}">
        <p14:creationId xmlns:p14="http://schemas.microsoft.com/office/powerpoint/2010/main" val="40134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0E5B5D-FB3C-4929-B11D-0C7012200665}" type="datetimeFigureOut">
              <a:rPr lang="en-US" smtClean="0"/>
              <a:t>12/7/2016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08B3DE6-E493-459A-B215-E8711D2CB167}" type="slidenum">
              <a:rPr lang="en-US" smtClean="0"/>
              <a:t>‹#›</a:t>
            </a:fld>
            <a:endParaRPr lang="en-US"/>
          </a:p>
        </p:txBody>
      </p:sp>
    </p:spTree>
    <p:extLst>
      <p:ext uri="{BB962C8B-B14F-4D97-AF65-F5344CB8AC3E}">
        <p14:creationId xmlns:p14="http://schemas.microsoft.com/office/powerpoint/2010/main" val="2019908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0E5B5D-FB3C-4929-B11D-0C7012200665}" type="datetimeFigureOut">
              <a:rPr lang="en-US" smtClean="0"/>
              <a:t>12/7/2016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08B3DE6-E493-459A-B215-E8711D2CB167}" type="slidenum">
              <a:rPr lang="en-US" smtClean="0"/>
              <a:t>‹#›</a:t>
            </a:fld>
            <a:endParaRPr lang="en-US"/>
          </a:p>
        </p:txBody>
      </p:sp>
    </p:spTree>
    <p:extLst>
      <p:ext uri="{BB962C8B-B14F-4D97-AF65-F5344CB8AC3E}">
        <p14:creationId xmlns:p14="http://schemas.microsoft.com/office/powerpoint/2010/main" val="9529147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0E5B5D-FB3C-4929-B11D-0C7012200665}"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B3DE6-E493-459A-B215-E8711D2CB167}" type="slidenum">
              <a:rPr lang="en-US" smtClean="0"/>
              <a:t>‹#›</a:t>
            </a:fld>
            <a:endParaRPr lang="en-US"/>
          </a:p>
        </p:txBody>
      </p:sp>
    </p:spTree>
    <p:extLst>
      <p:ext uri="{BB962C8B-B14F-4D97-AF65-F5344CB8AC3E}">
        <p14:creationId xmlns:p14="http://schemas.microsoft.com/office/powerpoint/2010/main" val="2829607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0E5B5D-FB3C-4929-B11D-0C7012200665}" type="datetimeFigureOut">
              <a:rPr lang="en-US" smtClean="0"/>
              <a:t>12/7/2016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08B3DE6-E493-459A-B215-E8711D2CB167}" type="slidenum">
              <a:rPr lang="en-US" smtClean="0"/>
              <a:t>‹#›</a:t>
            </a:fld>
            <a:endParaRPr lang="en-US"/>
          </a:p>
        </p:txBody>
      </p:sp>
    </p:spTree>
    <p:extLst>
      <p:ext uri="{BB962C8B-B14F-4D97-AF65-F5344CB8AC3E}">
        <p14:creationId xmlns:p14="http://schemas.microsoft.com/office/powerpoint/2010/main" val="141688758"/>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FIREWALL</a:t>
            </a:r>
          </a:p>
        </p:txBody>
      </p:sp>
      <p:sp>
        <p:nvSpPr>
          <p:cNvPr id="3" name="Subtitle 2"/>
          <p:cNvSpPr>
            <a:spLocks noGrp="1"/>
          </p:cNvSpPr>
          <p:nvPr>
            <p:ph type="subTitle" idx="1"/>
          </p:nvPr>
        </p:nvSpPr>
        <p:spPr/>
        <p:txBody>
          <a:bodyPr/>
          <a:lstStyle/>
          <a:p>
            <a:r>
              <a:rPr lang="en-US" dirty="0"/>
              <a:t>Prepared by: Niladri Sengupta &amp; Varun Chapgar</a:t>
            </a:r>
          </a:p>
        </p:txBody>
      </p:sp>
    </p:spTree>
    <p:extLst>
      <p:ext uri="{BB962C8B-B14F-4D97-AF65-F5344CB8AC3E}">
        <p14:creationId xmlns:p14="http://schemas.microsoft.com/office/powerpoint/2010/main" val="189013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 - 2</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39992742"/>
              </p:ext>
            </p:extLst>
          </p:nvPr>
        </p:nvGraphicFramePr>
        <p:xfrm>
          <a:off x="1474788" y="185324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886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Recovery</a:t>
            </a:r>
          </a:p>
        </p:txBody>
      </p:sp>
      <p:sp>
        <p:nvSpPr>
          <p:cNvPr id="3" name="Content Placeholder 2"/>
          <p:cNvSpPr>
            <a:spLocks noGrp="1"/>
          </p:cNvSpPr>
          <p:nvPr>
            <p:ph idx="1"/>
          </p:nvPr>
        </p:nvSpPr>
        <p:spPr/>
        <p:txBody>
          <a:bodyPr/>
          <a:lstStyle/>
          <a:p>
            <a:r>
              <a:rPr lang="en-CA" b="1" dirty="0"/>
              <a:t>System - A:</a:t>
            </a:r>
            <a:r>
              <a:rPr lang="en-CA" dirty="0"/>
              <a:t> To use again, complete reformat, hardware changes recommended</a:t>
            </a:r>
            <a:endParaRPr lang="en-US" dirty="0"/>
          </a:p>
          <a:p>
            <a:r>
              <a:rPr lang="en-CA" b="1" dirty="0"/>
              <a:t>System - B:</a:t>
            </a:r>
            <a:r>
              <a:rPr lang="en-CA" dirty="0"/>
              <a:t> An operating system reformatting required</a:t>
            </a:r>
            <a:endParaRPr lang="en-US" dirty="0"/>
          </a:p>
          <a:p>
            <a:r>
              <a:rPr lang="en-CA" b="1" dirty="0"/>
              <a:t>System - C:</a:t>
            </a:r>
            <a:r>
              <a:rPr lang="en-CA" dirty="0"/>
              <a:t> Full system anti-virus run cleanup required</a:t>
            </a:r>
            <a:endParaRPr lang="en-US" dirty="0"/>
          </a:p>
          <a:p>
            <a:r>
              <a:rPr lang="en-CA" b="1" dirty="0"/>
              <a:t>System - D:</a:t>
            </a:r>
            <a:r>
              <a:rPr lang="en-CA" dirty="0"/>
              <a:t> Little to no action required.</a:t>
            </a:r>
            <a:endParaRPr lang="en-US" dirty="0"/>
          </a:p>
          <a:p>
            <a:endParaRPr lang="en-US" dirty="0"/>
          </a:p>
        </p:txBody>
      </p:sp>
    </p:spTree>
    <p:extLst>
      <p:ext uri="{BB962C8B-B14F-4D97-AF65-F5344CB8AC3E}">
        <p14:creationId xmlns:p14="http://schemas.microsoft.com/office/powerpoint/2010/main" val="739822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System-A Recovery (Recovered After 8 Attempts)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043748"/>
            <a:ext cx="6096000" cy="343359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71459"/>
            <a:ext cx="5962250" cy="3358255"/>
          </a:xfrm>
          <a:prstGeom prst="rect">
            <a:avLst/>
          </a:prstGeom>
        </p:spPr>
      </p:pic>
    </p:spTree>
    <p:extLst>
      <p:ext uri="{BB962C8B-B14F-4D97-AF65-F5344CB8AC3E}">
        <p14:creationId xmlns:p14="http://schemas.microsoft.com/office/powerpoint/2010/main" val="4035953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System-B Recovery</a:t>
            </a:r>
          </a:p>
        </p:txBody>
      </p:sp>
      <p:pic>
        <p:nvPicPr>
          <p:cNvPr id="1032" name="Picture 8" descr="https://lh3.googleusercontent.com/N1koEB3C2oXGefgt06xFEdeuTSS8z7IIR4eEh0k1TKPy8Vb96_10p3BBo3LXLNM6BF2zcb_IXkdxLdIhk1XfmGK5fPgqDWRtVEPUFGPEli3Erk0cD7YJ7kFmGY8HTOwDcSncN-hW"/>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71" t="8952" r="371"/>
          <a:stretch/>
        </p:blipFill>
        <p:spPr bwMode="auto">
          <a:xfrm>
            <a:off x="5950129" y="1897857"/>
            <a:ext cx="5940067" cy="38201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l="2764" t="9122" r="1138" b="-59"/>
          <a:stretch/>
        </p:blipFill>
        <p:spPr bwMode="auto">
          <a:xfrm>
            <a:off x="238125" y="1897857"/>
            <a:ext cx="5629276" cy="375046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33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System – C Recovery</a:t>
            </a:r>
          </a:p>
        </p:txBody>
      </p:sp>
      <p:sp>
        <p:nvSpPr>
          <p:cNvPr id="3" name="Content Placeholder 2"/>
          <p:cNvSpPr>
            <a:spLocks noGrp="1"/>
          </p:cNvSpPr>
          <p:nvPr>
            <p:ph idx="1"/>
          </p:nvPr>
        </p:nvSpPr>
        <p:spPr>
          <a:xfrm>
            <a:off x="838200" y="1825625"/>
            <a:ext cx="4752975" cy="4351338"/>
          </a:xfrm>
        </p:spPr>
        <p:txBody>
          <a:bodyPr/>
          <a:lstStyle/>
          <a:p>
            <a:r>
              <a:rPr lang="en-US" dirty="0"/>
              <a:t>Full system anti-virus cleanup required.</a:t>
            </a:r>
          </a:p>
        </p:txBody>
      </p:sp>
      <p:pic>
        <p:nvPicPr>
          <p:cNvPr id="2050" name="Picture 2" descr="https://lh3.googleusercontent.com/Z-22xbCDkVkNv2TVw4AtspirdS9UaxKleGarAaY-IT5RxzeUc8JG8sxEJzCvsrV7Z6sJaqPgTigk_6IB2kGpHqMT4BMcenfoCbLw3o-P-_wghjwK5bzrfa4NlXPAKGoqacTmH0a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8350" y="1825625"/>
            <a:ext cx="5362575" cy="449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486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System – D Recovery</a:t>
            </a:r>
          </a:p>
        </p:txBody>
      </p:sp>
      <p:sp>
        <p:nvSpPr>
          <p:cNvPr id="3" name="Content Placeholder 2"/>
          <p:cNvSpPr>
            <a:spLocks noGrp="1"/>
          </p:cNvSpPr>
          <p:nvPr>
            <p:ph idx="1"/>
          </p:nvPr>
        </p:nvSpPr>
        <p:spPr>
          <a:xfrm>
            <a:off x="838200" y="1825625"/>
            <a:ext cx="4619625" cy="4351338"/>
          </a:xfrm>
        </p:spPr>
        <p:txBody>
          <a:bodyPr/>
          <a:lstStyle/>
          <a:p>
            <a:r>
              <a:rPr lang="en-US" dirty="0"/>
              <a:t>Little to no action required.</a:t>
            </a:r>
          </a:p>
        </p:txBody>
      </p:sp>
      <p:pic>
        <p:nvPicPr>
          <p:cNvPr id="3078" name="Picture 6" descr="https://lh4.googleusercontent.com/LKk8BQNMFJOyWlM6hVXlBSV9EdcGPfgyM9bv5ZvIFwElf9mDn7imXOQzUZ4lmYWJ0rk9menbeoyoWSBKhmun1d7tBetnmrM9b7ruy4y-Spxt8P3jn5d0Uv3-vgWuFCU37kYxX-tE"/>
          <p:cNvPicPr>
            <a:picLocks noChangeAspect="1" noChangeArrowheads="1"/>
          </p:cNvPicPr>
          <p:nvPr/>
        </p:nvPicPr>
        <p:blipFill rotWithShape="1">
          <a:blip r:embed="rId2">
            <a:extLst>
              <a:ext uri="{28A0092B-C50C-407E-A947-70E740481C1C}">
                <a14:useLocalDpi xmlns:a14="http://schemas.microsoft.com/office/drawing/2010/main" val="0"/>
              </a:ext>
            </a:extLst>
          </a:blip>
          <a:srcRect b="30868"/>
          <a:stretch/>
        </p:blipFill>
        <p:spPr bwMode="auto">
          <a:xfrm>
            <a:off x="5991225" y="1930400"/>
            <a:ext cx="6020460" cy="407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481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Summary</a:t>
            </a:r>
          </a:p>
        </p:txBody>
      </p:sp>
      <p:sp>
        <p:nvSpPr>
          <p:cNvPr id="3" name="Content Placeholder 2"/>
          <p:cNvSpPr>
            <a:spLocks noGrp="1"/>
          </p:cNvSpPr>
          <p:nvPr>
            <p:ph idx="1"/>
          </p:nvPr>
        </p:nvSpPr>
        <p:spPr>
          <a:xfrm>
            <a:off x="1274762" y="1776693"/>
            <a:ext cx="8946541" cy="4195481"/>
          </a:xfrm>
        </p:spPr>
        <p:txBody>
          <a:bodyPr>
            <a:normAutofit fontScale="92500" lnSpcReduction="10000"/>
          </a:bodyPr>
          <a:lstStyle/>
          <a:p>
            <a:pPr algn="just"/>
            <a:r>
              <a:rPr lang="en-CA" dirty="0"/>
              <a:t>System A was a </a:t>
            </a:r>
            <a:r>
              <a:rPr lang="en-CA" b="1" dirty="0"/>
              <a:t>failure</a:t>
            </a:r>
            <a:r>
              <a:rPr lang="en-CA" dirty="0"/>
              <a:t> and performed the duty of lowest possible protection level possible in a computer system.</a:t>
            </a:r>
            <a:endParaRPr lang="en-US" dirty="0"/>
          </a:p>
          <a:p>
            <a:pPr algn="just"/>
            <a:r>
              <a:rPr lang="en-CA" dirty="0"/>
              <a:t>System B was a </a:t>
            </a:r>
            <a:r>
              <a:rPr lang="en-CA" b="1" dirty="0"/>
              <a:t>failure</a:t>
            </a:r>
            <a:r>
              <a:rPr lang="en-CA" dirty="0"/>
              <a:t>, as the firewall did not protect the system-32 files along with private data. Amount of information that could be stolen in such an attack is unacceptable in a modern computer system.</a:t>
            </a:r>
            <a:endParaRPr lang="en-US" dirty="0"/>
          </a:p>
          <a:p>
            <a:pPr algn="just"/>
            <a:r>
              <a:rPr lang="en-CA" dirty="0"/>
              <a:t>System C was a </a:t>
            </a:r>
            <a:r>
              <a:rPr lang="en-CA" b="1" dirty="0"/>
              <a:t>close pass</a:t>
            </a:r>
            <a:r>
              <a:rPr lang="en-CA" dirty="0"/>
              <a:t>, most files were undamaged and main system-32 files were not changed or damaged. Private data was protected but if private data was accessed by the user during the infection period it could have been stolen or corrupted.</a:t>
            </a:r>
            <a:endParaRPr lang="en-US" dirty="0"/>
          </a:p>
          <a:p>
            <a:pPr algn="just"/>
            <a:r>
              <a:rPr lang="en-CA" dirty="0"/>
              <a:t>System D was a </a:t>
            </a:r>
            <a:r>
              <a:rPr lang="en-CA" b="1" dirty="0"/>
              <a:t>success</a:t>
            </a:r>
            <a:r>
              <a:rPr lang="en-CA" dirty="0"/>
              <a:t>, with no files being harmed other than those accessed by the user using the Trojan. System ran at stable performance even during the attack. Ideal system for higher security computer systems.</a:t>
            </a:r>
            <a:endParaRPr lang="en-US" dirty="0"/>
          </a:p>
          <a:p>
            <a:pPr algn="just"/>
            <a:endParaRPr lang="en-US" dirty="0"/>
          </a:p>
        </p:txBody>
      </p:sp>
    </p:spTree>
    <p:extLst>
      <p:ext uri="{BB962C8B-B14F-4D97-AF65-F5344CB8AC3E}">
        <p14:creationId xmlns:p14="http://schemas.microsoft.com/office/powerpoint/2010/main" val="936500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836" y="624168"/>
            <a:ext cx="9404723" cy="1400530"/>
          </a:xfrm>
        </p:spPr>
        <p:txBody>
          <a:bodyPr/>
          <a:lstStyle/>
          <a:p>
            <a:pPr algn="ctr"/>
            <a:r>
              <a:rPr lang="en-US" dirty="0"/>
              <a:t>THANK YOU!</a:t>
            </a:r>
          </a:p>
        </p:txBody>
      </p:sp>
      <p:pic>
        <p:nvPicPr>
          <p:cNvPr id="5122" name="Picture 2" descr="http://www.vacit.net/wp-content/uploads/2016/05/network-securi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244" y="1451248"/>
            <a:ext cx="7229475" cy="4930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383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Firewall?</a:t>
            </a:r>
          </a:p>
        </p:txBody>
      </p:sp>
      <p:sp>
        <p:nvSpPr>
          <p:cNvPr id="3" name="Content Placeholder 2"/>
          <p:cNvSpPr>
            <a:spLocks noGrp="1"/>
          </p:cNvSpPr>
          <p:nvPr>
            <p:ph idx="1"/>
          </p:nvPr>
        </p:nvSpPr>
        <p:spPr>
          <a:xfrm>
            <a:off x="1126380" y="1933597"/>
            <a:ext cx="6823819" cy="3416300"/>
          </a:xfrm>
        </p:spPr>
        <p:txBody>
          <a:bodyPr>
            <a:normAutofit fontScale="92500" lnSpcReduction="20000"/>
          </a:bodyPr>
          <a:lstStyle/>
          <a:p>
            <a:pPr algn="just"/>
            <a:r>
              <a:rPr lang="en-US" dirty="0"/>
              <a:t>Meaning: A wall designed to prevent the spread of fire.</a:t>
            </a:r>
          </a:p>
          <a:p>
            <a:pPr algn="just"/>
            <a:r>
              <a:rPr lang="en-US" dirty="0"/>
              <a:t>Technological meaning: To prevent and/or remove malware from entering or accessing a computer system that has an active connection to the internet.</a:t>
            </a:r>
          </a:p>
          <a:p>
            <a:pPr algn="just"/>
            <a:r>
              <a:rPr lang="en-US" dirty="0"/>
              <a:t>Firewall is any software or hardware that is used to filter incoming traffic and/or avoid direct access to the internet.</a:t>
            </a:r>
          </a:p>
          <a:p>
            <a:pPr algn="just"/>
            <a:r>
              <a:rPr lang="en-US" dirty="0"/>
              <a:t>Origin of name: The wall is referred to the packet filtering and the fire is referred to the malware.</a:t>
            </a:r>
          </a:p>
          <a:p>
            <a:pPr algn="just"/>
            <a:r>
              <a:rPr lang="en-US" dirty="0"/>
              <a:t>Every firewall goes through a series of standard tests before being sold in the market.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4260" y="4147546"/>
            <a:ext cx="3182139" cy="238660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4261" y="1933597"/>
            <a:ext cx="3182138" cy="2133600"/>
          </a:xfrm>
          <a:prstGeom prst="rect">
            <a:avLst/>
          </a:prstGeom>
        </p:spPr>
      </p:pic>
    </p:spTree>
    <p:extLst>
      <p:ext uri="{BB962C8B-B14F-4D97-AF65-F5344CB8AC3E}">
        <p14:creationId xmlns:p14="http://schemas.microsoft.com/office/powerpoint/2010/main" val="114309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does Firewall work?</a:t>
            </a:r>
          </a:p>
        </p:txBody>
      </p:sp>
      <p:sp>
        <p:nvSpPr>
          <p:cNvPr id="3" name="Content Placeholder 2"/>
          <p:cNvSpPr>
            <a:spLocks noGrp="1"/>
          </p:cNvSpPr>
          <p:nvPr>
            <p:ph idx="1"/>
          </p:nvPr>
        </p:nvSpPr>
        <p:spPr>
          <a:xfrm>
            <a:off x="713223" y="1853248"/>
            <a:ext cx="7340208" cy="3416300"/>
          </a:xfrm>
        </p:spPr>
        <p:txBody>
          <a:bodyPr>
            <a:normAutofit fontScale="85000" lnSpcReduction="20000"/>
          </a:bodyPr>
          <a:lstStyle/>
          <a:p>
            <a:pPr algn="just"/>
            <a:r>
              <a:rPr lang="en-US" dirty="0"/>
              <a:t>The internet communicates in terms of packets. Every bit of information is divided into several packets (sending and receiving).</a:t>
            </a:r>
          </a:p>
          <a:p>
            <a:pPr algn="just"/>
            <a:r>
              <a:rPr lang="en-US" dirty="0"/>
              <a:t>Different segments of the internet operates in different protocols and rules, which results in the packets being sent or received  according to those protocols.</a:t>
            </a:r>
          </a:p>
          <a:p>
            <a:pPr algn="just"/>
            <a:r>
              <a:rPr lang="en-US" dirty="0"/>
              <a:t>When a computer system receives a packet in order to receive and accept the packet, the protocol of the computer system and the packet has to match along with the destination address given in the packet.</a:t>
            </a:r>
          </a:p>
          <a:p>
            <a:pPr algn="just"/>
            <a:r>
              <a:rPr lang="en-US" dirty="0"/>
              <a:t>When the protocols are matched, the series of packets are passed through another filter because some file types are not allowed to be send over the internet (example: batch files)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4350" y="3037681"/>
            <a:ext cx="4095152" cy="2547937"/>
          </a:xfrm>
          <a:prstGeom prst="rect">
            <a:avLst/>
          </a:prstGeom>
        </p:spPr>
      </p:pic>
    </p:spTree>
    <p:extLst>
      <p:ext uri="{BB962C8B-B14F-4D97-AF65-F5344CB8AC3E}">
        <p14:creationId xmlns:p14="http://schemas.microsoft.com/office/powerpoint/2010/main" val="3732904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do we need Firewall?</a:t>
            </a:r>
          </a:p>
        </p:txBody>
      </p:sp>
      <p:sp>
        <p:nvSpPr>
          <p:cNvPr id="3" name="Content Placeholder 2"/>
          <p:cNvSpPr>
            <a:spLocks noGrp="1"/>
          </p:cNvSpPr>
          <p:nvPr>
            <p:ph idx="1"/>
          </p:nvPr>
        </p:nvSpPr>
        <p:spPr>
          <a:xfrm>
            <a:off x="983505" y="2046830"/>
            <a:ext cx="6684120" cy="3416300"/>
          </a:xfrm>
        </p:spPr>
        <p:txBody>
          <a:bodyPr>
            <a:normAutofit fontScale="92500" lnSpcReduction="20000"/>
          </a:bodyPr>
          <a:lstStyle/>
          <a:p>
            <a:pPr algn="just"/>
            <a:r>
              <a:rPr lang="en-US" dirty="0"/>
              <a:t>Having an active internet connection leaves you vulnerable to hackers who will attempt to access your personal and financial information stored on your system.</a:t>
            </a:r>
          </a:p>
          <a:p>
            <a:pPr algn="just"/>
            <a:r>
              <a:rPr lang="en-US" dirty="0"/>
              <a:t>A firewall acts as a shield or fortification between your computer system and the internet. </a:t>
            </a:r>
          </a:p>
          <a:p>
            <a:pPr algn="just"/>
            <a:r>
              <a:rPr lang="en-US" dirty="0"/>
              <a:t>When connected, and accessing the internet, the system is in a constant state of uploading and downloading information. All information entering the system pass through the firewall which examines each small packet of information and blocks those that do not meet the security criteria.</a:t>
            </a:r>
            <a:endParaRPr lang="en-US" b="0" dirty="0">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324" y="2046830"/>
            <a:ext cx="3705225" cy="21614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2898" y="4401823"/>
            <a:ext cx="3676651" cy="1806512"/>
          </a:xfrm>
          <a:prstGeom prst="rect">
            <a:avLst/>
          </a:prstGeom>
        </p:spPr>
      </p:pic>
    </p:spTree>
    <p:extLst>
      <p:ext uri="{BB962C8B-B14F-4D97-AF65-F5344CB8AC3E}">
        <p14:creationId xmlns:p14="http://schemas.microsoft.com/office/powerpoint/2010/main" val="340877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Least Secured System</a:t>
            </a:r>
          </a:p>
        </p:txBody>
      </p:sp>
      <p:sp>
        <p:nvSpPr>
          <p:cNvPr id="3" name="Content Placeholder 2"/>
          <p:cNvSpPr>
            <a:spLocks noGrp="1"/>
          </p:cNvSpPr>
          <p:nvPr>
            <p:ph idx="1"/>
          </p:nvPr>
        </p:nvSpPr>
        <p:spPr>
          <a:xfrm>
            <a:off x="769937" y="1729068"/>
            <a:ext cx="6650038" cy="4195481"/>
          </a:xfrm>
        </p:spPr>
        <p:txBody>
          <a:bodyPr/>
          <a:lstStyle/>
          <a:p>
            <a:pPr algn="just"/>
            <a:r>
              <a:rPr lang="en-US" dirty="0"/>
              <a:t>Having no Firewall (please do not attempt)</a:t>
            </a:r>
          </a:p>
          <a:p>
            <a:pPr algn="just"/>
            <a:r>
              <a:rPr lang="en-US" dirty="0"/>
              <a:t>WEP or any internet security developed more than 4 years ago.</a:t>
            </a:r>
          </a:p>
          <a:p>
            <a:pPr lvl="1" algn="just"/>
            <a:r>
              <a:rPr lang="en-US" dirty="0"/>
              <a:t>It only takes a few minutes for crack/decoded a WEP encryption. It is no longer used.</a:t>
            </a:r>
          </a:p>
          <a:p>
            <a:pPr lvl="1" algn="just"/>
            <a:r>
              <a:rPr lang="en-US" dirty="0"/>
              <a:t>Old security systems are no longer reliable because there are many programs that can pass through them without any human help.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091" y="1948498"/>
            <a:ext cx="4259383" cy="2837814"/>
          </a:xfrm>
          <a:prstGeom prst="rect">
            <a:avLst/>
          </a:prstGeom>
        </p:spPr>
      </p:pic>
    </p:spTree>
    <p:extLst>
      <p:ext uri="{BB962C8B-B14F-4D97-AF65-F5344CB8AC3E}">
        <p14:creationId xmlns:p14="http://schemas.microsoft.com/office/powerpoint/2010/main" val="3592241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Regular Secured System</a:t>
            </a:r>
          </a:p>
        </p:txBody>
      </p:sp>
      <p:sp>
        <p:nvSpPr>
          <p:cNvPr id="3" name="Content Placeholder 2"/>
          <p:cNvSpPr>
            <a:spLocks noGrp="1"/>
          </p:cNvSpPr>
          <p:nvPr>
            <p:ph idx="1"/>
          </p:nvPr>
        </p:nvSpPr>
        <p:spPr>
          <a:xfrm>
            <a:off x="1103313" y="2052918"/>
            <a:ext cx="6669088" cy="4195481"/>
          </a:xfrm>
        </p:spPr>
        <p:txBody>
          <a:bodyPr/>
          <a:lstStyle/>
          <a:p>
            <a:pPr algn="just"/>
            <a:r>
              <a:rPr lang="en-US" dirty="0"/>
              <a:t>WPA2-PSK (Wi-Fi Protected Access 2 – Pre-Shared Key):</a:t>
            </a:r>
          </a:p>
          <a:p>
            <a:pPr lvl="1" algn="just"/>
            <a:r>
              <a:rPr lang="en-US" dirty="0"/>
              <a:t>WPA2-PSK (TKIP) – Temporary Key Integrity Protocol. Used to replace the old and unreliable WEP.</a:t>
            </a:r>
          </a:p>
          <a:p>
            <a:pPr lvl="1" algn="just"/>
            <a:r>
              <a:rPr lang="en-US" dirty="0"/>
              <a:t>WPA2-PSK (AES) – Advanced Encryption Standard</a:t>
            </a:r>
          </a:p>
          <a:p>
            <a:pPr lvl="1" algn="just"/>
            <a:r>
              <a:rPr lang="en-US" dirty="0"/>
              <a:t>A standard consumer-level anti-virus that adds a second layer of security along with the anti-virus.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7337" y="2212320"/>
            <a:ext cx="3675563" cy="2071688"/>
          </a:xfrm>
          <a:prstGeom prst="rect">
            <a:avLst/>
          </a:prstGeom>
        </p:spPr>
      </p:pic>
    </p:spTree>
    <p:extLst>
      <p:ext uri="{BB962C8B-B14F-4D97-AF65-F5344CB8AC3E}">
        <p14:creationId xmlns:p14="http://schemas.microsoft.com/office/powerpoint/2010/main" val="159752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Advanced Secured System</a:t>
            </a:r>
          </a:p>
        </p:txBody>
      </p:sp>
      <p:sp>
        <p:nvSpPr>
          <p:cNvPr id="3" name="Content Placeholder 2"/>
          <p:cNvSpPr>
            <a:spLocks noGrp="1"/>
          </p:cNvSpPr>
          <p:nvPr>
            <p:ph idx="1"/>
          </p:nvPr>
        </p:nvSpPr>
        <p:spPr>
          <a:xfrm>
            <a:off x="1103312" y="2052918"/>
            <a:ext cx="6754813" cy="4195481"/>
          </a:xfrm>
        </p:spPr>
        <p:txBody>
          <a:bodyPr/>
          <a:lstStyle/>
          <a:p>
            <a:pPr algn="just"/>
            <a:r>
              <a:rPr lang="en-US" dirty="0"/>
              <a:t>WPA2-PSK (AES) – Advanced Encryption Standard</a:t>
            </a:r>
          </a:p>
          <a:p>
            <a:pPr algn="just"/>
            <a:r>
              <a:rPr lang="en-US" dirty="0"/>
              <a:t>A standard consumer-level anti-virus that adds a second layer of security along with the anti-virus.</a:t>
            </a:r>
          </a:p>
          <a:p>
            <a:pPr algn="just"/>
            <a:r>
              <a:rPr lang="en-US" dirty="0"/>
              <a:t>VPN – Virtual Private Network. Accessing the internet from a remote private server while the user-based system is else where.</a:t>
            </a:r>
          </a:p>
          <a:p>
            <a:pPr algn="just"/>
            <a:r>
              <a:rPr lang="en-US" dirty="0"/>
              <a:t>TOR – The Onion Router. It </a:t>
            </a:r>
            <a:r>
              <a:rPr lang="en-CA" dirty="0"/>
              <a:t>disguises the identity of the user by moving traffic across different TOR servers. It encrypts all the traffic such that the it cannot be traced.</a:t>
            </a:r>
            <a:endParaRPr lang="en-US" dirty="0"/>
          </a:p>
        </p:txBody>
      </p:sp>
      <p:pic>
        <p:nvPicPr>
          <p:cNvPr id="4098" name="Picture 2" descr="http://www.itbusinessedge.com/imagesvr_ce/9524/AlgoSecNetworksSecurityTips01.jpg"/>
          <p:cNvPicPr>
            <a:picLocks noChangeAspect="1" noChangeArrowheads="1"/>
          </p:cNvPicPr>
          <p:nvPr/>
        </p:nvPicPr>
        <p:blipFill rotWithShape="1">
          <a:blip r:embed="rId2">
            <a:extLst>
              <a:ext uri="{28A0092B-C50C-407E-A947-70E740481C1C}">
                <a14:useLocalDpi xmlns:a14="http://schemas.microsoft.com/office/drawing/2010/main" val="0"/>
              </a:ext>
            </a:extLst>
          </a:blip>
          <a:srcRect b="18007"/>
          <a:stretch/>
        </p:blipFill>
        <p:spPr bwMode="auto">
          <a:xfrm>
            <a:off x="7858125" y="2200274"/>
            <a:ext cx="4122235" cy="2131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714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Strength of Different Types of Firewall</a:t>
            </a:r>
            <a:r>
              <a:rPr lang="en-US" dirty="0"/>
              <a:t> </a:t>
            </a:r>
          </a:p>
        </p:txBody>
      </p:sp>
      <p:sp>
        <p:nvSpPr>
          <p:cNvPr id="3" name="Content Placeholder 2"/>
          <p:cNvSpPr>
            <a:spLocks noGrp="1"/>
          </p:cNvSpPr>
          <p:nvPr>
            <p:ph idx="1"/>
          </p:nvPr>
        </p:nvSpPr>
        <p:spPr/>
        <p:txBody>
          <a:bodyPr>
            <a:normAutofit/>
          </a:bodyPr>
          <a:lstStyle/>
          <a:p>
            <a:pPr algn="just"/>
            <a:r>
              <a:rPr lang="en-US" dirty="0"/>
              <a:t>We took four identical computer systems with different levels of Firewalls installed in each of them.</a:t>
            </a:r>
          </a:p>
          <a:p>
            <a:pPr lvl="1" algn="just"/>
            <a:r>
              <a:rPr lang="en-US" dirty="0"/>
              <a:t>System 1 – No firewall or any sort of security protocol</a:t>
            </a:r>
          </a:p>
          <a:p>
            <a:pPr lvl="1" algn="just"/>
            <a:r>
              <a:rPr lang="en-US" dirty="0"/>
              <a:t>System 2 – Old Firewall (example: WEP)</a:t>
            </a:r>
          </a:p>
          <a:p>
            <a:pPr lvl="1" algn="just"/>
            <a:r>
              <a:rPr lang="en-US" dirty="0"/>
              <a:t>System 3 – WPA2-PSK (TKIP) + anti-virus</a:t>
            </a:r>
          </a:p>
          <a:p>
            <a:pPr lvl="1" algn="just"/>
            <a:r>
              <a:rPr lang="en-US" dirty="0"/>
              <a:t>System 4 – WPA2-PSK (AES) + anti-virus + VPN + TOR</a:t>
            </a:r>
          </a:p>
          <a:p>
            <a:pPr algn="just"/>
            <a:r>
              <a:rPr lang="en-US" dirty="0"/>
              <a:t>After setting up the systems, identical malware was exposed to it via closed connection. The systems were judged based on the following:-</a:t>
            </a:r>
          </a:p>
          <a:p>
            <a:pPr lvl="1" algn="just"/>
            <a:r>
              <a:rPr lang="en-US" dirty="0"/>
              <a:t>1 - Detection Capability. 2 – Performance Check. 3 – Data Usage Privileges. 4 – System Recovery</a:t>
            </a:r>
          </a:p>
          <a:p>
            <a:pPr marL="457200" lvl="1" indent="0" algn="just">
              <a:buNone/>
            </a:pPr>
            <a:endParaRPr lang="en-US" dirty="0"/>
          </a:p>
        </p:txBody>
      </p:sp>
    </p:spTree>
    <p:extLst>
      <p:ext uri="{BB962C8B-B14F-4D97-AF65-F5344CB8AC3E}">
        <p14:creationId xmlns:p14="http://schemas.microsoft.com/office/powerpoint/2010/main" val="1690187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 - 1</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1640505"/>
              </p:ext>
            </p:extLst>
          </p:nvPr>
        </p:nvGraphicFramePr>
        <p:xfrm>
          <a:off x="1103684" y="1757363"/>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03284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246</TotalTime>
  <Words>884</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FIREWALL</vt:lpstr>
      <vt:lpstr>What is a Firewall?</vt:lpstr>
      <vt:lpstr>How does Firewall work?</vt:lpstr>
      <vt:lpstr>Why do we need Firewall?</vt:lpstr>
      <vt:lpstr>Least Secured System</vt:lpstr>
      <vt:lpstr>Regular Secured System</vt:lpstr>
      <vt:lpstr>Advanced Secured System</vt:lpstr>
      <vt:lpstr>Strength of Different Types of Firewall </vt:lpstr>
      <vt:lpstr>Results - 1</vt:lpstr>
      <vt:lpstr>Results - 2</vt:lpstr>
      <vt:lpstr>Recovery</vt:lpstr>
      <vt:lpstr>System-A Recovery (Recovered After 8 Attempts)</vt:lpstr>
      <vt:lpstr>System-B Recovery</vt:lpstr>
      <vt:lpstr>System – C Recovery</vt:lpstr>
      <vt:lpstr>System – D Recovery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dc:title>
  <dc:creator>Neal Sen</dc:creator>
  <cp:lastModifiedBy>Neal Sen</cp:lastModifiedBy>
  <cp:revision>18</cp:revision>
  <dcterms:created xsi:type="dcterms:W3CDTF">2016-12-06T22:20:41Z</dcterms:created>
  <dcterms:modified xsi:type="dcterms:W3CDTF">2016-12-07T11:13:29Z</dcterms:modified>
</cp:coreProperties>
</file>