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3cd6d816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cd6d816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3cd6d81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cd6d81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3cd6d816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3cd6d816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3cd6d816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3cd6d816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3cd6d816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3cd6d816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3cd6d816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cd6d816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3cd6d816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3cd6d816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73cd6d816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3cd6d816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3cd6d816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cd6d816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3cd6d816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3cd6d816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3cd6d816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3cd6d816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73cd6d816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3cd6d816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3cd6d816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3cd6d816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3cd6d816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cd6d816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3cd6d816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cd6d816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Basically to hook users into using our underlying engine and to improve brand recognition/integrations we do open source work and work on developer tools as well. Similar to JetBrains or GCP</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73cd6d816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3cd6d816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73cd6d816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3cd6d816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3cd6d816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3cd6d816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3cd6d816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3cd6d816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`.envconf’ file serves as the descriptor for your terminal/development environment. Commited to VCS it is the input to our installation engine that aggregates package managers. Based on the operating system and languages described it picks and chooses package managers for them and installs the dependencies listed. Scripts and commands can be added to this .envconf as well to be installed in the /bin/ directory or your path. And even full files can be </a:t>
            </a:r>
            <a:r>
              <a:rPr lang="en"/>
              <a:t>committed</a:t>
            </a:r>
            <a:r>
              <a:rPr lang="en"/>
              <a:t> to GitHub repos and file paths can be added to the configuration file to be installed in your environment or pulled dynamically. For example, let’s say you have a .bashrc that you want to export and keep version controlled, you can specify this file path in your .envconf to put it under our engine’s management.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.envconf or configuration files can be installed through our configuration Hub (hosts publically available .envconf files), GitHub repos or local files.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3cd6d816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3cd6d816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3cd6d816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3cd6d816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73cd6d816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3cd6d816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73cd6d816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3cd6d816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Universal Package Manager</a:t>
            </a:r>
            <a:endParaRPr/>
          </a:p>
        </p:txBody>
      </p:sp>
      <p:sp>
        <p:nvSpPr>
          <p:cNvPr id="55" name="Google Shape;55;p13"/>
          <p:cNvSpPr txBox="1"/>
          <p:nvPr>
            <p:ph idx="1" type="subTitle"/>
          </p:nvPr>
        </p:nvSpPr>
        <p:spPr>
          <a:xfrm>
            <a:off x="311700" y="2834125"/>
            <a:ext cx="86955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Removing the hard parts. Flexible software solutions.</a:t>
            </a:r>
            <a:endParaRPr/>
          </a:p>
        </p:txBody>
      </p:sp>
      <p:sp>
        <p:nvSpPr>
          <p:cNvPr id="56" name="Google Shape;56;p13"/>
          <p:cNvSpPr txBox="1"/>
          <p:nvPr>
            <p:ph idx="1" type="subTitle"/>
          </p:nvPr>
        </p:nvSpPr>
        <p:spPr>
          <a:xfrm>
            <a:off x="3242100" y="3515650"/>
            <a:ext cx="26598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Neal Viswanath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toolkits</a:t>
            </a:r>
            <a:endParaRPr/>
          </a:p>
        </p:txBody>
      </p:sp>
      <p:sp>
        <p:nvSpPr>
          <p:cNvPr id="110" name="Google Shape;110;p22"/>
          <p:cNvSpPr txBox="1"/>
          <p:nvPr>
            <p:ph idx="1" type="body"/>
          </p:nvPr>
        </p:nvSpPr>
        <p:spPr>
          <a:xfrm>
            <a:off x="311700" y="1152475"/>
            <a:ext cx="2370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packages</a:t>
            </a:r>
            <a:endParaRPr/>
          </a:p>
          <a:p>
            <a:pPr indent="-342900" lvl="0" marL="457200" rtl="0" algn="l">
              <a:spcBef>
                <a:spcPts val="0"/>
              </a:spcBef>
              <a:spcAft>
                <a:spcPts val="0"/>
              </a:spcAft>
              <a:buSzPts val="1800"/>
              <a:buChar char="●"/>
            </a:pPr>
            <a:r>
              <a:rPr lang="en"/>
              <a:t>/bin/</a:t>
            </a:r>
            <a:endParaRPr/>
          </a:p>
          <a:p>
            <a:pPr indent="-342900" lvl="0" marL="457200" rtl="0" algn="l">
              <a:spcBef>
                <a:spcPts val="0"/>
              </a:spcBef>
              <a:spcAft>
                <a:spcPts val="0"/>
              </a:spcAft>
              <a:buSzPts val="1800"/>
              <a:buChar char="●"/>
            </a:pPr>
            <a:r>
              <a:rPr lang="en"/>
              <a:t>languages</a:t>
            </a:r>
            <a:endParaRPr/>
          </a:p>
          <a:p>
            <a:pPr indent="-342900" lvl="0" marL="457200" rtl="0" algn="l">
              <a:spcBef>
                <a:spcPts val="0"/>
              </a:spcBef>
              <a:spcAft>
                <a:spcPts val="0"/>
              </a:spcAft>
              <a:buSzPts val="1800"/>
              <a:buChar char="●"/>
            </a:pPr>
            <a:r>
              <a:rPr lang="en"/>
              <a:t>aliases</a:t>
            </a:r>
            <a:endParaRPr/>
          </a:p>
          <a:p>
            <a:pPr indent="-342900" lvl="0" marL="457200" rtl="0" algn="l">
              <a:spcBef>
                <a:spcPts val="0"/>
              </a:spcBef>
              <a:spcAft>
                <a:spcPts val="0"/>
              </a:spcAft>
              <a:buSzPts val="1800"/>
              <a:buChar char="●"/>
            </a:pPr>
            <a:r>
              <a:rPr lang="en"/>
              <a:t>commands</a:t>
            </a:r>
            <a:endParaRPr/>
          </a:p>
          <a:p>
            <a:pPr indent="-342900" lvl="0" marL="457200" rtl="0" algn="l">
              <a:spcBef>
                <a:spcPts val="0"/>
              </a:spcBef>
              <a:spcAft>
                <a:spcPts val="0"/>
              </a:spcAft>
              <a:buSzPts val="1800"/>
              <a:buChar char="●"/>
            </a:pPr>
            <a:r>
              <a:rPr lang="en"/>
              <a:t>files</a:t>
            </a:r>
            <a:endParaRPr/>
          </a:p>
          <a:p>
            <a:pPr indent="-342900" lvl="0" marL="457200" rtl="0" algn="l">
              <a:spcBef>
                <a:spcPts val="0"/>
              </a:spcBef>
              <a:spcAft>
                <a:spcPts val="0"/>
              </a:spcAft>
              <a:buSzPts val="1800"/>
              <a:buChar char="●"/>
            </a:pPr>
            <a:r>
              <a:rPr lang="en"/>
              <a:t>dependencies</a:t>
            </a:r>
            <a:endParaRPr/>
          </a:p>
          <a:p>
            <a:pPr indent="-342900" lvl="0" marL="457200" rtl="0" algn="l">
              <a:spcBef>
                <a:spcPts val="0"/>
              </a:spcBef>
              <a:spcAft>
                <a:spcPts val="0"/>
              </a:spcAft>
              <a:buSzPts val="1800"/>
              <a:buChar char="●"/>
            </a:pPr>
            <a:r>
              <a:rPr lang="en"/>
              <a:t>configurations</a:t>
            </a:r>
            <a:endParaRPr/>
          </a:p>
        </p:txBody>
      </p:sp>
      <p:sp>
        <p:nvSpPr>
          <p:cNvPr id="111" name="Google Shape;111;p22"/>
          <p:cNvSpPr txBox="1"/>
          <p:nvPr>
            <p:ph idx="1" type="body"/>
          </p:nvPr>
        </p:nvSpPr>
        <p:spPr>
          <a:xfrm>
            <a:off x="2555950" y="931575"/>
            <a:ext cx="64389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a:t>`toolkits` are the concept of a configuration that describes a development environment you can install on your computer. Developers version control their dotfiles - toolkits are an extension of this concept. Toolkits can be namespace or tagged. A .envconf file is a superset of toolkits. A toolkit is simply a .envconf that describes a single namespace like ‘python’. If you want to have a python toolkit you can describe your deps and even namespace or tag sections in the python toolkit to only install the ‘scientific tools’ or ‘API building’ dependencies, files, configs.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Ephemeral Installations</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Only install a toolkit or backpack for a specified time period before a clean-up agent runs through and removes them from your environment.</a:t>
            </a:r>
            <a:endParaRPr/>
          </a:p>
          <a:p>
            <a:pPr indent="-342900" lvl="0" marL="457200" rtl="0" algn="l">
              <a:spcBef>
                <a:spcPts val="0"/>
              </a:spcBef>
              <a:spcAft>
                <a:spcPts val="0"/>
              </a:spcAft>
              <a:buSzPts val="1800"/>
              <a:buChar char="●"/>
            </a:pPr>
            <a:r>
              <a:rPr lang="en"/>
              <a:t>Ex. install .pythontools.envconf -e --time-period=1h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of toolkits</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Language Specific Toolkits: Python, Node</a:t>
            </a:r>
            <a:endParaRPr/>
          </a:p>
          <a:p>
            <a:pPr indent="-317500" lvl="1" marL="914400" rtl="0" algn="l">
              <a:spcBef>
                <a:spcPts val="0"/>
              </a:spcBef>
              <a:spcAft>
                <a:spcPts val="0"/>
              </a:spcAft>
              <a:buSzPts val="1400"/>
              <a:buChar char="○"/>
            </a:pPr>
            <a:r>
              <a:rPr lang="en"/>
              <a:t>python</a:t>
            </a:r>
            <a:endParaRPr/>
          </a:p>
          <a:p>
            <a:pPr indent="-317500" lvl="2" marL="1371600" rtl="0" algn="l">
              <a:spcBef>
                <a:spcPts val="0"/>
              </a:spcBef>
              <a:spcAft>
                <a:spcPts val="0"/>
              </a:spcAft>
              <a:buSzPts val="1400"/>
              <a:buChar char="■"/>
            </a:pPr>
            <a:r>
              <a:rPr lang="en"/>
              <a:t>scientific-tools</a:t>
            </a:r>
            <a:endParaRPr/>
          </a:p>
          <a:p>
            <a:pPr indent="-317500" lvl="2" marL="1371600" rtl="0" algn="l">
              <a:spcBef>
                <a:spcPts val="0"/>
              </a:spcBef>
              <a:spcAft>
                <a:spcPts val="0"/>
              </a:spcAft>
              <a:buSzPts val="1400"/>
              <a:buChar char="■"/>
            </a:pPr>
            <a:r>
              <a:rPr lang="en"/>
              <a:t>graphical-tools</a:t>
            </a:r>
            <a:endParaRPr/>
          </a:p>
          <a:p>
            <a:pPr indent="-317500" lvl="2" marL="1371600" rtl="0" algn="l">
              <a:spcBef>
                <a:spcPts val="0"/>
              </a:spcBef>
              <a:spcAft>
                <a:spcPts val="0"/>
              </a:spcAft>
              <a:buSzPts val="1400"/>
              <a:buChar char="■"/>
            </a:pPr>
            <a:r>
              <a:rPr lang="en"/>
              <a:t>datascience-tools</a:t>
            </a:r>
            <a:endParaRPr/>
          </a:p>
          <a:p>
            <a:pPr indent="-317500" lvl="2" marL="1371600" rtl="0" algn="l">
              <a:spcBef>
                <a:spcPts val="0"/>
              </a:spcBef>
              <a:spcAft>
                <a:spcPts val="0"/>
              </a:spcAft>
              <a:buSzPts val="1400"/>
              <a:buChar char="■"/>
            </a:pPr>
            <a:r>
              <a:rPr lang="en"/>
              <a:t>api-tools</a:t>
            </a:r>
            <a:endParaRPr/>
          </a:p>
          <a:p>
            <a:pPr indent="-317500" lvl="2" marL="1371600" rtl="0" algn="l">
              <a:spcBef>
                <a:spcPts val="0"/>
              </a:spcBef>
              <a:spcAft>
                <a:spcPts val="0"/>
              </a:spcAft>
              <a:buSzPts val="1400"/>
              <a:buChar char="■"/>
            </a:pPr>
            <a:r>
              <a:rPr lang="en"/>
              <a:t>textparsing-tools</a:t>
            </a:r>
            <a:endParaRPr/>
          </a:p>
          <a:p>
            <a:pPr indent="-317500" lvl="2" marL="1371600" rtl="0" algn="l">
              <a:spcBef>
                <a:spcPts val="0"/>
              </a:spcBef>
              <a:spcAft>
                <a:spcPts val="0"/>
              </a:spcAft>
              <a:buSzPts val="1400"/>
              <a:buChar char="■"/>
            </a:pPr>
            <a:r>
              <a:rPr lang="en"/>
              <a:t>scraping-tools</a:t>
            </a:r>
            <a:endParaRPr/>
          </a:p>
          <a:p>
            <a:pPr indent="-342900" lvl="0" marL="457200" rtl="0" algn="l">
              <a:spcBef>
                <a:spcPts val="0"/>
              </a:spcBef>
              <a:spcAft>
                <a:spcPts val="0"/>
              </a:spcAft>
              <a:buSzPts val="1800"/>
              <a:buChar char="●"/>
            </a:pPr>
            <a:r>
              <a:rPr lang="en"/>
              <a:t>File-based toolkits: files that help your development</a:t>
            </a:r>
            <a:endParaRPr/>
          </a:p>
          <a:p>
            <a:pPr indent="-342900" lvl="0" marL="457200" rtl="0" algn="l">
              <a:spcBef>
                <a:spcPts val="0"/>
              </a:spcBef>
              <a:spcAft>
                <a:spcPts val="0"/>
              </a:spcAft>
              <a:buSzPts val="1800"/>
              <a:buChar char="●"/>
            </a:pPr>
            <a:r>
              <a:rPr lang="en"/>
              <a:t>Script-based toolkits: scripts aliased to commands</a:t>
            </a:r>
            <a:endParaRPr/>
          </a:p>
          <a:p>
            <a:pPr indent="-342900" lvl="0" marL="457200" rtl="0" algn="l">
              <a:spcBef>
                <a:spcPts val="0"/>
              </a:spcBef>
              <a:spcAft>
                <a:spcPts val="0"/>
              </a:spcAft>
              <a:buSzPts val="1800"/>
              <a:buChar char="●"/>
            </a:pPr>
            <a:r>
              <a:rPr lang="en"/>
              <a:t>Alias toolkits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Backpacks</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idea is to have a ‘bag’ to carry your tools around with.</a:t>
            </a:r>
            <a:endParaRPr/>
          </a:p>
          <a:p>
            <a:pPr indent="-342900" lvl="0" marL="457200" rtl="0" algn="l">
              <a:spcBef>
                <a:spcPts val="0"/>
              </a:spcBef>
              <a:spcAft>
                <a:spcPts val="0"/>
              </a:spcAft>
              <a:buSzPts val="1800"/>
              <a:buChar char="●"/>
            </a:pPr>
            <a:r>
              <a:rPr lang="en"/>
              <a:t>Backpacks are containerized environments that are tied to 1 or more toolkits or .envconf files. A .[backpack].envconf file will describe a list of repos/file paths/public toolkits to stick into a </a:t>
            </a:r>
            <a:r>
              <a:rPr lang="en"/>
              <a:t>containerized</a:t>
            </a:r>
            <a:r>
              <a:rPr lang="en"/>
              <a:t> environment. </a:t>
            </a:r>
            <a:endParaRPr/>
          </a:p>
          <a:p>
            <a:pPr indent="-342900" lvl="0" marL="457200" rtl="0" algn="l">
              <a:spcBef>
                <a:spcPts val="0"/>
              </a:spcBef>
              <a:spcAft>
                <a:spcPts val="0"/>
              </a:spcAft>
              <a:buSzPts val="1800"/>
              <a:buChar char="●"/>
            </a:pPr>
            <a:r>
              <a:rPr lang="en"/>
              <a:t>Obviously they will only work as long as the OS or base image described in the .envconf files are similar enough (cannot ‘theoretically’ mix mac/linux dependencies, although you may be able to mix them practically by building and running containers inside containers or fuzzy matching dependencies).</a:t>
            </a:r>
            <a:endParaRPr/>
          </a:p>
          <a:p>
            <a:pPr indent="-342900" lvl="0" marL="457200" rtl="0" algn="l">
              <a:spcBef>
                <a:spcPts val="0"/>
              </a:spcBef>
              <a:spcAft>
                <a:spcPts val="0"/>
              </a:spcAft>
              <a:buSzPts val="1800"/>
              <a:buChar char="●"/>
            </a:pPr>
            <a:r>
              <a:rPr lang="en"/>
              <a:t>Installation engine runs the container and runs inside the container to pull in dependencies.</a:t>
            </a:r>
            <a:endParaRPr/>
          </a:p>
          <a:p>
            <a:pPr indent="-342900" lvl="0" marL="457200" rtl="0" algn="l">
              <a:spcBef>
                <a:spcPts val="0"/>
              </a:spcBef>
              <a:spcAft>
                <a:spcPts val="0"/>
              </a:spcAft>
              <a:buSzPts val="1800"/>
              <a:buChar char="●"/>
            </a:pPr>
            <a:r>
              <a:rPr lang="en"/>
              <a:t>Backpacks are images you run when you want for however long you want to keep your environments alive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CICD: Build/Test Inside a Container Pattern (1)</a:t>
            </a:r>
            <a:endParaRPr/>
          </a:p>
        </p:txBody>
      </p:sp>
      <p:sp>
        <p:nvSpPr>
          <p:cNvPr id="135" name="Google Shape;135;p26"/>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Non-standardized and non-distributable environments are problems that developers face. Have a non-</a:t>
            </a:r>
            <a:r>
              <a:rPr lang="en"/>
              <a:t>deterministic</a:t>
            </a:r>
            <a:r>
              <a:rPr lang="en"/>
              <a:t> environment makes problems during engineering</a:t>
            </a:r>
            <a:endParaRPr/>
          </a:p>
          <a:p>
            <a:pPr indent="-342900" lvl="0" marL="457200" rtl="0" algn="l">
              <a:spcBef>
                <a:spcPts val="0"/>
              </a:spcBef>
              <a:spcAft>
                <a:spcPts val="0"/>
              </a:spcAft>
              <a:buSzPts val="1800"/>
              <a:buChar char="●"/>
            </a:pPr>
            <a:r>
              <a:rPr lang="en"/>
              <a:t>The build/test inside a container pattern spins up a container image with the environment you describe and runs your application build or tests inside of it, then takes the output and returns it back to you.</a:t>
            </a:r>
            <a:endParaRPr/>
          </a:p>
          <a:p>
            <a:pPr indent="-342900" lvl="0" marL="457200" rtl="0" algn="l">
              <a:spcBef>
                <a:spcPts val="0"/>
              </a:spcBef>
              <a:spcAft>
                <a:spcPts val="0"/>
              </a:spcAft>
              <a:buSzPts val="1800"/>
              <a:buChar char="●"/>
            </a:pPr>
            <a:r>
              <a:rPr lang="en"/>
              <a:t>Utilize a backpack with your application’s dependencies to build/test it and and specify a buildCI or buildCD field in the .envconf file that returns the build files/binaries or test output logs or files back to you.</a:t>
            </a:r>
            <a:endParaRPr/>
          </a:p>
          <a:p>
            <a:pPr indent="-342900" lvl="0" marL="457200" rtl="0" algn="l">
              <a:spcBef>
                <a:spcPts val="0"/>
              </a:spcBef>
              <a:spcAft>
                <a:spcPts val="0"/>
              </a:spcAft>
              <a:buSzPts val="1800"/>
              <a:buChar char="●"/>
            </a:pPr>
            <a:r>
              <a:rPr lang="en"/>
              <a:t>Advantages of this (1) Self documenting environment configurations (2) Distributable and consistent building/testing environments (3) No build artifacts generated on your computer (i.e. .cache folders etc.)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CICD: Build/Test Inside a Container Pattern (2)</a:t>
            </a:r>
            <a:endParaRPr/>
          </a:p>
        </p:txBody>
      </p:sp>
      <p:sp>
        <p:nvSpPr>
          <p:cNvPr id="141" name="Google Shape;141;p27"/>
          <p:cNvSpPr txBox="1"/>
          <p:nvPr>
            <p:ph idx="1" type="body"/>
          </p:nvPr>
        </p:nvSpPr>
        <p:spPr>
          <a:xfrm>
            <a:off x="472050" y="7129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Run multiple of the same container and namespace your tests to run specific subsets of them in different containers. Distribute your unit/integration testing workloads in the exact same duplicatable environments.</a:t>
            </a:r>
            <a:endParaRPr/>
          </a:p>
          <a:p>
            <a:pPr indent="-342900" lvl="0" marL="457200" rtl="0" algn="l">
              <a:spcBef>
                <a:spcPts val="0"/>
              </a:spcBef>
              <a:spcAft>
                <a:spcPts val="0"/>
              </a:spcAft>
              <a:buSzPts val="1800"/>
              <a:buChar char="●"/>
            </a:pPr>
            <a:r>
              <a:rPr lang="en"/>
              <a:t>Take for example a Node.js application. When building your application there is no need to reinstall </a:t>
            </a:r>
            <a:r>
              <a:rPr b="1" i="1" lang="en"/>
              <a:t>all</a:t>
            </a:r>
            <a:r>
              <a:rPr lang="en"/>
              <a:t> of your /node_modules/ dependencies during every build. Caching your dependencies between builds is efficient. Simply publish your branch and specify you want to build that branch to your running container. If the build container is always running with the most update-to-date modules inside, then all that is needed is to pull down the updated package.json/dep file and run npm install to manage your deps without reinstating the entire environment. Moreover, specify a cache and restart policy for our engine that restarts the container or re-runs all the initial dependency build commands in the .envconf on whatever timed-policy you want.</a:t>
            </a:r>
            <a:endParaRPr/>
          </a:p>
          <a:p>
            <a:pPr indent="-342900" lvl="0" marL="457200" rtl="0" algn="l">
              <a:spcBef>
                <a:spcPts val="0"/>
              </a:spcBef>
              <a:spcAft>
                <a:spcPts val="0"/>
              </a:spcAft>
              <a:buSzPts val="1800"/>
              <a:buChar char="●"/>
            </a:pPr>
            <a:r>
              <a:rPr lang="en"/>
              <a:t>Advantages (1) Shared workloads (2) Order of magnitude faster build times by keeping your container running and not reinstating your env everytime</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CICD: Build/Test Inside a Container Pattern (3)</a:t>
            </a:r>
            <a:endParaRPr/>
          </a:p>
        </p:txBody>
      </p:sp>
      <p:sp>
        <p:nvSpPr>
          <p:cNvPr id="147" name="Google Shape;147;p28"/>
          <p:cNvSpPr txBox="1"/>
          <p:nvPr>
            <p:ph idx="1" type="body"/>
          </p:nvPr>
        </p:nvSpPr>
        <p:spPr>
          <a:xfrm>
            <a:off x="472050" y="7129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If you are creating a CLI or application that developers build and use locally, you can test your builds across 100s of images/OSes theoretically by swapping the base images of your environment builder files</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brought my own beer” - Portable shells</a:t>
            </a:r>
            <a:endParaRPr/>
          </a:p>
        </p:txBody>
      </p:sp>
      <p:sp>
        <p:nvSpPr>
          <p:cNvPr id="153" name="Google Shape;153;p29"/>
          <p:cNvSpPr txBox="1"/>
          <p:nvPr>
            <p:ph idx="1" type="body"/>
          </p:nvPr>
        </p:nvSpPr>
        <p:spPr>
          <a:xfrm>
            <a:off x="311700" y="11770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Completely export your entire shell (bash, sh, zsh w/ mods) with its configuration, commands and shell dependencies.</a:t>
            </a:r>
            <a:endParaRPr/>
          </a:p>
          <a:p>
            <a:pPr indent="-342900" lvl="0" marL="457200" rtl="0" algn="l">
              <a:spcBef>
                <a:spcPts val="0"/>
              </a:spcBef>
              <a:spcAft>
                <a:spcPts val="0"/>
              </a:spcAft>
              <a:buSzPts val="1800"/>
              <a:buChar char="●"/>
            </a:pPr>
            <a:r>
              <a:rPr lang="en"/>
              <a:t>Bring your entire shell as a dependency in a backpack or toolkit.</a:t>
            </a:r>
            <a:endParaRPr/>
          </a:p>
          <a:p>
            <a:pPr indent="-342900" lvl="0" marL="457200" rtl="0" algn="l">
              <a:spcBef>
                <a:spcPts val="0"/>
              </a:spcBef>
              <a:spcAft>
                <a:spcPts val="0"/>
              </a:spcAft>
              <a:buSzPts val="1800"/>
              <a:buChar char="●"/>
            </a:pPr>
            <a:r>
              <a:rPr lang="en"/>
              <a:t>Switch between shells in a single terminal.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Dedicated Environment Servers</a:t>
            </a:r>
            <a:endParaRPr/>
          </a:p>
        </p:txBody>
      </p:sp>
      <p:sp>
        <p:nvSpPr>
          <p:cNvPr id="159" name="Google Shape;15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Remote SSH into Backpack container environments by running a server with a container management system. SSH directly into containers.</a:t>
            </a:r>
            <a:endParaRPr/>
          </a:p>
          <a:p>
            <a:pPr indent="-342900" lvl="0" marL="457200" rtl="0" algn="l">
              <a:spcBef>
                <a:spcPts val="0"/>
              </a:spcBef>
              <a:spcAft>
                <a:spcPts val="0"/>
              </a:spcAft>
              <a:buSzPts val="1800"/>
              <a:buChar char="●"/>
            </a:pPr>
            <a:r>
              <a:rPr lang="en"/>
              <a:t>Issue commands and builds to these containers.</a:t>
            </a:r>
            <a:endParaRPr/>
          </a:p>
          <a:p>
            <a:pPr indent="-342900" lvl="0" marL="457200" rtl="0" algn="l">
              <a:spcBef>
                <a:spcPts val="0"/>
              </a:spcBef>
              <a:spcAft>
                <a:spcPts val="0"/>
              </a:spcAft>
              <a:buSzPts val="1800"/>
              <a:buChar char="●"/>
            </a:pPr>
            <a:r>
              <a:rPr lang="en"/>
              <a:t>Allow multiple users into directly into container environments.</a:t>
            </a:r>
            <a:endParaRPr/>
          </a:p>
          <a:p>
            <a:pPr indent="-342900" lvl="0" marL="457200" rtl="0" algn="l">
              <a:spcBef>
                <a:spcPts val="0"/>
              </a:spcBef>
              <a:spcAft>
                <a:spcPts val="0"/>
              </a:spcAft>
              <a:buSzPts val="1800"/>
              <a:buChar char="●"/>
            </a:pPr>
            <a:r>
              <a:rPr lang="en"/>
              <a:t>If each developer has their own container environment for dev, they can debug each other’s code or errors without even having to pull down each other’s branches from git and run the code. You can simply ssh into their container and check the error messages and code and run it yourself (environment is already created)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Auto-Syncing</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If you install a dependency (brew install, sudo apt-get etc.) globally in your environment or make changes to any dotfiles (.bashrc, zsh, vim, git), the syncing agent will create a branch in your VCS repo or make a local diff with your PC’s hostname and commit the changes to it. You can merge the changes at your own leisure.</a:t>
            </a:r>
            <a:endParaRPr/>
          </a:p>
          <a:p>
            <a:pPr indent="-342900" lvl="0" marL="457200" rtl="0" algn="l">
              <a:spcBef>
                <a:spcPts val="0"/>
              </a:spcBef>
              <a:spcAft>
                <a:spcPts val="0"/>
              </a:spcAft>
              <a:buSzPts val="1800"/>
              <a:buChar char="●"/>
            </a:pPr>
            <a:r>
              <a:rPr lang="en"/>
              <a:t>Auto-refresh: creates a hook into your environment’s branch (master) on GitHub and installs the difference in dependencies from your last pull/change.</a:t>
            </a:r>
            <a:endParaRPr/>
          </a:p>
          <a:p>
            <a:pPr indent="-342900" lvl="0" marL="457200" rtl="0" algn="l">
              <a:spcBef>
                <a:spcPts val="0"/>
              </a:spcBef>
              <a:spcAft>
                <a:spcPts val="0"/>
              </a:spcAft>
              <a:buSzPts val="1800"/>
              <a:buChar char="●"/>
            </a:pPr>
            <a:r>
              <a:rPr lang="en"/>
              <a:t>Sync all your machine environments simultaneously.</a:t>
            </a:r>
            <a:endParaRPr/>
          </a:p>
          <a:p>
            <a:pPr indent="-342900" lvl="0" marL="457200" rtl="0" algn="l">
              <a:spcBef>
                <a:spcPts val="0"/>
              </a:spcBef>
              <a:spcAft>
                <a:spcPts val="0"/>
              </a:spcAft>
              <a:buSzPts val="1800"/>
              <a:buChar char="●"/>
            </a:pPr>
            <a:r>
              <a:rPr lang="en"/>
              <a:t>Moreover, run the agent inside a container and you can automatedly sync all your container environments as well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Less Code, More Config: A Platform for Unified Dependency Management</a:t>
            </a:r>
            <a:endParaRPr/>
          </a:p>
        </p:txBody>
      </p:sp>
      <p:sp>
        <p:nvSpPr>
          <p:cNvPr id="62" name="Google Shape;62;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Container-based solutions to build and tooling systems using a universal package management engine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 ‘Spies’</a:t>
            </a:r>
            <a:endParaRPr/>
          </a:p>
        </p:txBody>
      </p:sp>
      <p:sp>
        <p:nvSpPr>
          <p:cNvPr id="171" name="Google Shape;17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Agents running in your containers</a:t>
            </a:r>
            <a:endParaRPr/>
          </a:p>
          <a:p>
            <a:pPr indent="-317500" lvl="1" marL="914400" rtl="0" algn="l">
              <a:spcBef>
                <a:spcPts val="0"/>
              </a:spcBef>
              <a:spcAft>
                <a:spcPts val="0"/>
              </a:spcAft>
              <a:buSzPts val="1400"/>
              <a:buChar char="○"/>
            </a:pPr>
            <a:r>
              <a:rPr lang="en"/>
              <a:t>manage privileges of multi-user containers</a:t>
            </a:r>
            <a:endParaRPr/>
          </a:p>
          <a:p>
            <a:pPr indent="-317500" lvl="1" marL="914400" rtl="0" algn="l">
              <a:spcBef>
                <a:spcPts val="0"/>
              </a:spcBef>
              <a:spcAft>
                <a:spcPts val="0"/>
              </a:spcAft>
              <a:buSzPts val="1400"/>
              <a:buChar char="○"/>
            </a:pPr>
            <a:r>
              <a:rPr lang="en"/>
              <a:t>auto-sync</a:t>
            </a:r>
            <a:endParaRPr/>
          </a:p>
          <a:p>
            <a:pPr indent="-317500" lvl="1" marL="914400" rtl="0" algn="l">
              <a:spcBef>
                <a:spcPts val="0"/>
              </a:spcBef>
              <a:spcAft>
                <a:spcPts val="0"/>
              </a:spcAft>
              <a:buSzPts val="1400"/>
              <a:buChar char="○"/>
            </a:pPr>
            <a:r>
              <a:rPr lang="en"/>
              <a:t>log warnings or task running: if an error occurs what to do, sending emails etc.</a:t>
            </a:r>
            <a:endParaRPr/>
          </a:p>
          <a:p>
            <a:pPr indent="-317500" lvl="1" marL="914400" rtl="0" algn="l">
              <a:spcBef>
                <a:spcPts val="0"/>
              </a:spcBef>
              <a:spcAft>
                <a:spcPts val="0"/>
              </a:spcAft>
              <a:buSzPts val="1400"/>
              <a:buChar char="○"/>
            </a:pPr>
            <a:r>
              <a:rPr lang="en"/>
              <a:t>log ingestion/export: transport your logs to a db/file etc.</a:t>
            </a:r>
            <a:endParaRPr/>
          </a:p>
          <a:p>
            <a:pPr indent="-317500" lvl="1" marL="914400" rtl="0" algn="l">
              <a:spcBef>
                <a:spcPts val="0"/>
              </a:spcBef>
              <a:spcAft>
                <a:spcPts val="0"/>
              </a:spcAft>
              <a:buSzPts val="1400"/>
              <a:buChar char="○"/>
            </a:pPr>
            <a:r>
              <a:rPr lang="en"/>
              <a:t>caching and restart policies</a:t>
            </a:r>
            <a:endParaRPr/>
          </a:p>
          <a:p>
            <a:pPr indent="-317500" lvl="1" marL="914400" rtl="0" algn="l">
              <a:spcBef>
                <a:spcPts val="0"/>
              </a:spcBef>
              <a:spcAft>
                <a:spcPts val="0"/>
              </a:spcAft>
              <a:buSzPts val="1400"/>
              <a:buChar char="○"/>
            </a:pPr>
            <a:r>
              <a:rPr lang="en"/>
              <a:t>REST commands: adds an HTTP server that executes commands inside the container over REST without SSHing or restarting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a:t>
            </a:r>
            <a:endParaRPr/>
          </a:p>
        </p:txBody>
      </p:sp>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If you can describe your environment as a configuration, you can quantify and evaluate it</a:t>
            </a:r>
            <a:endParaRPr/>
          </a:p>
          <a:p>
            <a:pPr indent="-342900" lvl="0" marL="457200" rtl="0" algn="l">
              <a:spcBef>
                <a:spcPts val="0"/>
              </a:spcBef>
              <a:spcAft>
                <a:spcPts val="0"/>
              </a:spcAft>
              <a:buSzPts val="1800"/>
              <a:buChar char="●"/>
            </a:pPr>
            <a:r>
              <a:rPr lang="en"/>
              <a:t>Running an analysis on the tools/deps installed in your environment and comparing it to the .envconf that you’ve specified can shake out all the extraneous dependencies/files to create more consistent and secure environments</a:t>
            </a:r>
            <a:endParaRPr/>
          </a:p>
          <a:p>
            <a:pPr indent="-342900" lvl="0" marL="457200" rtl="0" algn="l">
              <a:spcBef>
                <a:spcPts val="0"/>
              </a:spcBef>
              <a:spcAft>
                <a:spcPts val="0"/>
              </a:spcAft>
              <a:buSzPts val="1800"/>
              <a:buChar char="●"/>
            </a:pPr>
            <a:r>
              <a:rPr lang="en"/>
              <a:t>Uncompromisingly automatically have your environment cleaned and keep it consistent across machines even if you temporarily install packages or need to get up and running on a new machine quickly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unpredictability to your environments</a:t>
            </a:r>
            <a:endParaRPr/>
          </a:p>
        </p:txBody>
      </p:sp>
      <p:sp>
        <p:nvSpPr>
          <p:cNvPr id="183" name="Google Shape;183;p34"/>
          <p:cNvSpPr txBox="1"/>
          <p:nvPr>
            <p:ph idx="1" type="body"/>
          </p:nvPr>
        </p:nvSpPr>
        <p:spPr>
          <a:xfrm>
            <a:off x="311700" y="771475"/>
            <a:ext cx="8520600" cy="178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Like chaos-monkey, you can add chaos to your containers by specifying --add-chaos option. Replaces your base images with more chaotic ones to simulate unpredictable build environments or allows you to configure options that set the process utilization, random kill commands of existing processes, memory limits etc.</a:t>
            </a:r>
            <a:endParaRPr/>
          </a:p>
        </p:txBody>
      </p:sp>
      <p:sp>
        <p:nvSpPr>
          <p:cNvPr id="184" name="Google Shape;184;p34"/>
          <p:cNvSpPr txBox="1"/>
          <p:nvPr>
            <p:ph type="title"/>
          </p:nvPr>
        </p:nvSpPr>
        <p:spPr>
          <a:xfrm>
            <a:off x="311700" y="2475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RPA to create containers</a:t>
            </a:r>
            <a:endParaRPr/>
          </a:p>
        </p:txBody>
      </p:sp>
      <p:sp>
        <p:nvSpPr>
          <p:cNvPr id="185" name="Google Shape;185;p34"/>
          <p:cNvSpPr txBox="1"/>
          <p:nvPr>
            <p:ph idx="1" type="body"/>
          </p:nvPr>
        </p:nvSpPr>
        <p:spPr>
          <a:xfrm>
            <a:off x="414875" y="3077250"/>
            <a:ext cx="8520600" cy="178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Sometimes your build commands of your application might be auto generated or have 1000s of steps. Start a command recording session in your terminal to capture all the commands executed until you stop and turn them into a script/container.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Taskrunner</a:t>
            </a:r>
            <a:endParaRPr/>
          </a:p>
        </p:txBody>
      </p:sp>
      <p:sp>
        <p:nvSpPr>
          <p:cNvPr id="191" name="Google Shape;191;p35"/>
          <p:cNvSpPr txBox="1"/>
          <p:nvPr>
            <p:ph idx="1" type="body"/>
          </p:nvPr>
        </p:nvSpPr>
        <p:spPr>
          <a:xfrm>
            <a:off x="311700" y="695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Voice command/gesture based taskrunner: attach scripts to voice or gestures</a:t>
            </a:r>
            <a:endParaRPr/>
          </a:p>
          <a:p>
            <a:pPr indent="-317500" lvl="1" marL="914400" rtl="0" algn="l">
              <a:spcBef>
                <a:spcPts val="1600"/>
              </a:spcBef>
              <a:spcAft>
                <a:spcPts val="0"/>
              </a:spcAft>
              <a:buSzPts val="1400"/>
              <a:buChar char="○"/>
            </a:pPr>
            <a:r>
              <a:rPr lang="en"/>
              <a:t>Alongside voice, use your OS as an event publisher to attach scripts to:</a:t>
            </a:r>
            <a:endParaRPr/>
          </a:p>
          <a:p>
            <a:pPr indent="-317500" lvl="2" marL="1371600" rtl="0" algn="l">
              <a:spcBef>
                <a:spcPts val="0"/>
              </a:spcBef>
              <a:spcAft>
                <a:spcPts val="0"/>
              </a:spcAft>
              <a:buSzPts val="1400"/>
              <a:buChar char="■"/>
            </a:pPr>
            <a:r>
              <a:rPr lang="en"/>
              <a:t>cron</a:t>
            </a:r>
            <a:endParaRPr/>
          </a:p>
          <a:p>
            <a:pPr indent="-317500" lvl="2" marL="1371600" rtl="0" algn="l">
              <a:spcBef>
                <a:spcPts val="0"/>
              </a:spcBef>
              <a:spcAft>
                <a:spcPts val="0"/>
              </a:spcAft>
              <a:buSzPts val="1400"/>
              <a:buChar char="■"/>
            </a:pPr>
            <a:r>
              <a:rPr lang="en"/>
              <a:t>log off</a:t>
            </a:r>
            <a:endParaRPr/>
          </a:p>
          <a:p>
            <a:pPr indent="-317500" lvl="2" marL="1371600" rtl="0" algn="l">
              <a:spcBef>
                <a:spcPts val="0"/>
              </a:spcBef>
              <a:spcAft>
                <a:spcPts val="0"/>
              </a:spcAft>
              <a:buSzPts val="1400"/>
              <a:buChar char="■"/>
            </a:pPr>
            <a:r>
              <a:rPr lang="en"/>
              <a:t>file update</a:t>
            </a:r>
            <a:endParaRPr/>
          </a:p>
          <a:p>
            <a:pPr indent="-317500" lvl="2" marL="1371600" rtl="0" algn="l">
              <a:spcBef>
                <a:spcPts val="0"/>
              </a:spcBef>
              <a:spcAft>
                <a:spcPts val="0"/>
              </a:spcAft>
              <a:buSzPts val="1400"/>
              <a:buChar char="■"/>
            </a:pPr>
            <a:r>
              <a:rPr lang="en"/>
              <a:t>application started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Assessment</a:t>
            </a:r>
            <a:endParaRPr/>
          </a:p>
        </p:txBody>
      </p:sp>
      <p:sp>
        <p:nvSpPr>
          <p:cNvPr id="197" name="Google Shape;19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user voting board for integrations, languages and tools to be added to our build engine</a:t>
            </a:r>
            <a:endParaRPr/>
          </a:p>
          <a:p>
            <a:pPr indent="-342900" lvl="0" marL="457200" rtl="0" algn="l">
              <a:spcBef>
                <a:spcPts val="0"/>
              </a:spcBef>
              <a:spcAft>
                <a:spcPts val="0"/>
              </a:spcAft>
              <a:buSzPts val="1800"/>
              <a:buChar char="●"/>
            </a:pPr>
            <a:r>
              <a:rPr lang="en"/>
              <a:t>open source tools</a:t>
            </a:r>
            <a:endParaRPr/>
          </a:p>
          <a:p>
            <a:pPr indent="-342900" lvl="0" marL="457200" rtl="0" algn="l">
              <a:spcBef>
                <a:spcPts val="0"/>
              </a:spcBef>
              <a:spcAft>
                <a:spcPts val="0"/>
              </a:spcAft>
              <a:buSzPts val="1800"/>
              <a:buChar char="●"/>
            </a:pPr>
            <a:r>
              <a:rPr lang="en"/>
              <a:t>popular products and dev. tooling</a:t>
            </a:r>
            <a:endParaRPr/>
          </a:p>
          <a:p>
            <a:pPr indent="-342900" lvl="0" marL="457200" rtl="0" algn="l">
              <a:spcBef>
                <a:spcPts val="0"/>
              </a:spcBef>
              <a:spcAft>
                <a:spcPts val="0"/>
              </a:spcAft>
              <a:buSzPts val="1800"/>
              <a:buChar char="●"/>
            </a:pPr>
            <a:r>
              <a:rPr lang="en"/>
              <a:t>surveys</a:t>
            </a:r>
            <a:endParaRPr/>
          </a:p>
          <a:p>
            <a:pPr indent="-342900" lvl="0" marL="457200" rtl="0" algn="l">
              <a:spcBef>
                <a:spcPts val="0"/>
              </a:spcBef>
              <a:spcAft>
                <a:spcPts val="0"/>
              </a:spcAft>
              <a:buSzPts val="1800"/>
              <a:buChar char="●"/>
            </a:pPr>
            <a:r>
              <a:rPr lang="en"/>
              <a:t>data from GitHub/BitBucket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Developer tools are an under-utilized field. More tools and systems branch even more tools and systems, it is a self-feeding cycle.</a:t>
            </a:r>
            <a:endParaRPr/>
          </a:p>
          <a:p>
            <a:pPr indent="-342900" lvl="0" marL="457200" rtl="0" algn="l">
              <a:spcBef>
                <a:spcPts val="0"/>
              </a:spcBef>
              <a:spcAft>
                <a:spcPts val="0"/>
              </a:spcAft>
              <a:buSzPts val="1800"/>
              <a:buChar char="●"/>
            </a:pPr>
            <a:r>
              <a:rPr lang="en"/>
              <a:t>Branch off or update existing open source tools.</a:t>
            </a:r>
            <a:endParaRPr/>
          </a:p>
          <a:p>
            <a:pPr indent="-342900" lvl="0" marL="457200" rtl="0" algn="l">
              <a:spcBef>
                <a:spcPts val="0"/>
              </a:spcBef>
              <a:spcAft>
                <a:spcPts val="0"/>
              </a:spcAft>
              <a:buSzPts val="1800"/>
              <a:buChar char="●"/>
            </a:pPr>
            <a:r>
              <a:rPr lang="en"/>
              <a:t>Number of developers on GitHub is over 40M, the world probably has more than 60M developers.</a:t>
            </a:r>
            <a:endParaRPr/>
          </a:p>
          <a:p>
            <a:pPr indent="-342900" lvl="0" marL="457200" rtl="0" algn="l">
              <a:spcBef>
                <a:spcPts val="0"/>
              </a:spcBef>
              <a:spcAft>
                <a:spcPts val="0"/>
              </a:spcAft>
              <a:buSzPts val="1800"/>
              <a:buChar char="●"/>
            </a:pPr>
            <a:r>
              <a:rPr lang="en"/>
              <a:t>Tools can be used by </a:t>
            </a:r>
            <a:r>
              <a:rPr lang="en"/>
              <a:t>hobbyists</a:t>
            </a:r>
            <a:r>
              <a:rPr lang="en"/>
              <a:t> and professionals.</a:t>
            </a:r>
            <a:endParaRPr/>
          </a:p>
          <a:p>
            <a:pPr indent="-342900" lvl="0" marL="457200" rtl="0" algn="l">
              <a:spcBef>
                <a:spcPts val="0"/>
              </a:spcBef>
              <a:spcAft>
                <a:spcPts val="0"/>
              </a:spcAft>
              <a:buSzPts val="1800"/>
              <a:buChar char="●"/>
            </a:pPr>
            <a:r>
              <a:rPr lang="en"/>
              <a:t>Tools can be duplicated and edge out current solutions the more simple and modularizable they are. If you offer a plug-and-play tool there is no loyalty among the user base.</a:t>
            </a:r>
            <a:endParaRPr/>
          </a:p>
          <a:p>
            <a:pPr indent="-342900" lvl="0" marL="457200" rtl="0" algn="l">
              <a:spcBef>
                <a:spcPts val="0"/>
              </a:spcBef>
              <a:spcAft>
                <a:spcPts val="0"/>
              </a:spcAft>
              <a:buSzPts val="1800"/>
              <a:buChar char="●"/>
            </a:pPr>
            <a:r>
              <a:rPr lang="en"/>
              <a:t>Companies pay large amounts to cozy up devs.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a:t>
            </a:r>
            <a:endParaRPr/>
          </a:p>
        </p:txBody>
      </p:sp>
      <p:sp>
        <p:nvSpPr>
          <p:cNvPr id="74" name="Google Shape;74;p16"/>
          <p:cNvSpPr txBox="1"/>
          <p:nvPr>
            <p:ph idx="1" type="body"/>
          </p:nvPr>
        </p:nvSpPr>
        <p:spPr>
          <a:xfrm>
            <a:off x="311700" y="1152475"/>
            <a:ext cx="8520600" cy="1603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Describe your environment with dotfiles and config files and commit them to VCS like GitHub.</a:t>
            </a:r>
            <a:endParaRPr/>
          </a:p>
          <a:p>
            <a:pPr indent="-342900" lvl="0" marL="457200" rtl="0" algn="l">
              <a:spcBef>
                <a:spcPts val="0"/>
              </a:spcBef>
              <a:spcAft>
                <a:spcPts val="0"/>
              </a:spcAft>
              <a:buSzPts val="1800"/>
              <a:buAutoNum type="arabicPeriod"/>
            </a:pPr>
            <a:r>
              <a:rPr lang="en"/>
              <a:t>Use the “unified installation engine” to parse and install these files.</a:t>
            </a:r>
            <a:endParaRPr/>
          </a:p>
          <a:p>
            <a:pPr indent="-342900" lvl="0" marL="457200" rtl="0" algn="l">
              <a:spcBef>
                <a:spcPts val="0"/>
              </a:spcBef>
              <a:spcAft>
                <a:spcPts val="0"/>
              </a:spcAft>
              <a:buSzPts val="1800"/>
              <a:buAutoNum type="arabicPeriod"/>
            </a:pPr>
            <a:r>
              <a:rPr lang="en"/>
              <a:t>Verify and develop.</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The idea is to have a single dependency management tool that aggregates other tools (pip, yarn, brew etc.). We aren’t unifying every package manager but rather creating an opinionated solution that builds your environment. If a node package is specified the underlying manager may be yarn or npm, this is not visible or customizable for the dev. The developer does not specify the package manager, only their environment - we figure out a way to instate it.</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.envconf</a:t>
            </a:r>
            <a:endParaRPr/>
          </a:p>
        </p:txBody>
      </p:sp>
      <p:sp>
        <p:nvSpPr>
          <p:cNvPr id="80" name="Google Shape;80;p17"/>
          <p:cNvSpPr txBox="1"/>
          <p:nvPr>
            <p:ph idx="1" type="body"/>
          </p:nvPr>
        </p:nvSpPr>
        <p:spPr>
          <a:xfrm>
            <a:off x="311700" y="771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Describe your environment as a . file</a:t>
            </a:r>
            <a:endParaRPr/>
          </a:p>
          <a:p>
            <a:pPr indent="-342900" lvl="0" marL="457200" rtl="0" algn="l">
              <a:spcBef>
                <a:spcPts val="0"/>
              </a:spcBef>
              <a:spcAft>
                <a:spcPts val="0"/>
              </a:spcAft>
              <a:buSzPts val="1800"/>
              <a:buChar char="●"/>
            </a:pPr>
            <a:r>
              <a:rPr lang="en"/>
              <a:t>JSON/Yaml formatted</a:t>
            </a:r>
            <a:endParaRPr/>
          </a:p>
          <a:p>
            <a:pPr indent="-317500" lvl="1" marL="914400" rtl="0" algn="l">
              <a:spcBef>
                <a:spcPts val="0"/>
              </a:spcBef>
              <a:spcAft>
                <a:spcPts val="0"/>
              </a:spcAft>
              <a:buSzPts val="1400"/>
              <a:buChar char="○"/>
            </a:pPr>
            <a:r>
              <a:rPr lang="en"/>
              <a:t>operating system/base image</a:t>
            </a:r>
            <a:endParaRPr/>
          </a:p>
          <a:p>
            <a:pPr indent="-317500" lvl="1" marL="914400" rtl="0" algn="l">
              <a:spcBef>
                <a:spcPts val="0"/>
              </a:spcBef>
              <a:spcAft>
                <a:spcPts val="0"/>
              </a:spcAft>
              <a:buSzPts val="1400"/>
              <a:buChar char="○"/>
            </a:pPr>
            <a:r>
              <a:rPr lang="en"/>
              <a:t>global dependencies (brew, apt)</a:t>
            </a:r>
            <a:endParaRPr/>
          </a:p>
          <a:p>
            <a:pPr indent="-317500" lvl="1" marL="914400" rtl="0" algn="l">
              <a:spcBef>
                <a:spcPts val="0"/>
              </a:spcBef>
              <a:spcAft>
                <a:spcPts val="0"/>
              </a:spcAft>
              <a:buSzPts val="1400"/>
              <a:buChar char="○"/>
            </a:pPr>
            <a:r>
              <a:rPr lang="en"/>
              <a:t>global applications (chrome, postman, docker etc.)</a:t>
            </a:r>
            <a:endParaRPr/>
          </a:p>
          <a:p>
            <a:pPr indent="-317500" lvl="1" marL="914400" rtl="0" algn="l">
              <a:spcBef>
                <a:spcPts val="0"/>
              </a:spcBef>
              <a:spcAft>
                <a:spcPts val="0"/>
              </a:spcAft>
              <a:buSzPts val="1400"/>
              <a:buChar char="○"/>
            </a:pPr>
            <a:r>
              <a:rPr lang="en"/>
              <a:t>languages (node, python3, ruby)</a:t>
            </a:r>
            <a:endParaRPr/>
          </a:p>
          <a:p>
            <a:pPr indent="-317500" lvl="2" marL="1371600" rtl="0" algn="l">
              <a:spcBef>
                <a:spcPts val="0"/>
              </a:spcBef>
              <a:spcAft>
                <a:spcPts val="0"/>
              </a:spcAft>
              <a:buSzPts val="1400"/>
              <a:buChar char="■"/>
            </a:pPr>
            <a:r>
              <a:rPr lang="en"/>
              <a:t>global language dependencies (npm -g)</a:t>
            </a:r>
            <a:endParaRPr/>
          </a:p>
          <a:p>
            <a:pPr indent="-317500" lvl="1" marL="914400" rtl="0" algn="l">
              <a:spcBef>
                <a:spcPts val="0"/>
              </a:spcBef>
              <a:spcAft>
                <a:spcPts val="0"/>
              </a:spcAft>
              <a:buSzPts val="1400"/>
              <a:buChar char="○"/>
            </a:pPr>
            <a:r>
              <a:rPr lang="en"/>
              <a:t>toolkits</a:t>
            </a:r>
            <a:endParaRPr/>
          </a:p>
          <a:p>
            <a:pPr indent="-317500" lvl="1" marL="914400" rtl="0" algn="l">
              <a:spcBef>
                <a:spcPts val="0"/>
              </a:spcBef>
              <a:spcAft>
                <a:spcPts val="0"/>
              </a:spcAft>
              <a:buSzPts val="1400"/>
              <a:buChar char="○"/>
            </a:pPr>
            <a:r>
              <a:rPr lang="en"/>
              <a:t>custom commands to run on initial build</a:t>
            </a:r>
            <a:endParaRPr/>
          </a:p>
          <a:p>
            <a:pPr indent="-317500" lvl="1" marL="914400" rtl="0" algn="l">
              <a:spcBef>
                <a:spcPts val="0"/>
              </a:spcBef>
              <a:spcAft>
                <a:spcPts val="0"/>
              </a:spcAft>
              <a:buSzPts val="1400"/>
              <a:buChar char="○"/>
            </a:pPr>
            <a:r>
              <a:rPr lang="en"/>
              <a:t>command aliases</a:t>
            </a:r>
            <a:endParaRPr/>
          </a:p>
          <a:p>
            <a:pPr indent="-317500" lvl="1" marL="914400" rtl="0" algn="l">
              <a:spcBef>
                <a:spcPts val="0"/>
              </a:spcBef>
              <a:spcAft>
                <a:spcPts val="0"/>
              </a:spcAft>
              <a:buSzPts val="1400"/>
              <a:buChar char="○"/>
            </a:pPr>
            <a:r>
              <a:rPr lang="en"/>
              <a:t>scripts</a:t>
            </a:r>
            <a:endParaRPr/>
          </a:p>
          <a:p>
            <a:pPr indent="-317500" lvl="1" marL="914400" rtl="0" algn="l">
              <a:spcBef>
                <a:spcPts val="0"/>
              </a:spcBef>
              <a:spcAft>
                <a:spcPts val="0"/>
              </a:spcAft>
              <a:buSzPts val="1400"/>
              <a:buChar char="○"/>
            </a:pPr>
            <a:r>
              <a:rPr lang="en"/>
              <a:t>files</a:t>
            </a:r>
            <a:endParaRPr/>
          </a:p>
          <a:p>
            <a:pPr indent="-342900" lvl="0" marL="457200" rtl="0" algn="l">
              <a:spcBef>
                <a:spcPts val="0"/>
              </a:spcBef>
              <a:spcAft>
                <a:spcPts val="0"/>
              </a:spcAft>
              <a:buSzPts val="1800"/>
              <a:buChar char="●"/>
            </a:pPr>
            <a:r>
              <a:rPr lang="en"/>
              <a:t>Namespace and tag your different .envconf sections so you can modularize your installs. Add deps to namespace ‘python’ or tagged ‘py’ to install only a python specific environment etc.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.envconf Hub</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Hub, like Docker Hub or npm registry, can host .envconf files, dotfiles or environment terminal images tied to git repos for users to install from.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Unified Installation Engine</a:t>
            </a:r>
            <a:endParaRPr/>
          </a:p>
        </p:txBody>
      </p:sp>
      <p:sp>
        <p:nvSpPr>
          <p:cNvPr id="92" name="Google Shape;92;p19"/>
          <p:cNvSpPr txBox="1"/>
          <p:nvPr>
            <p:ph idx="1" type="body"/>
          </p:nvPr>
        </p:nvSpPr>
        <p:spPr>
          <a:xfrm>
            <a:off x="311700" y="11894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Aggregation of dependency and package management systems</a:t>
            </a:r>
            <a:endParaRPr/>
          </a:p>
          <a:p>
            <a:pPr indent="-342900" lvl="0" marL="457200" rtl="0" algn="l">
              <a:spcBef>
                <a:spcPts val="0"/>
              </a:spcBef>
              <a:spcAft>
                <a:spcPts val="0"/>
              </a:spcAft>
              <a:buSzPts val="1800"/>
              <a:buChar char="●"/>
            </a:pPr>
            <a:r>
              <a:rPr lang="en"/>
              <a:t>Uses the .envconf to install your dependencies.</a:t>
            </a:r>
            <a:endParaRPr/>
          </a:p>
          <a:p>
            <a:pPr indent="-342900" lvl="0" marL="457200" rtl="0" algn="l">
              <a:spcBef>
                <a:spcPts val="0"/>
              </a:spcBef>
              <a:spcAft>
                <a:spcPts val="0"/>
              </a:spcAft>
              <a:buSzPts val="1800"/>
              <a:buChar char="●"/>
            </a:pPr>
            <a:r>
              <a:rPr lang="en"/>
              <a:t>OS (mac, linux) - brew, apt, apt-get</a:t>
            </a:r>
            <a:endParaRPr/>
          </a:p>
          <a:p>
            <a:pPr indent="-342900" lvl="0" marL="457200" rtl="0" algn="l">
              <a:spcBef>
                <a:spcPts val="0"/>
              </a:spcBef>
              <a:spcAft>
                <a:spcPts val="0"/>
              </a:spcAft>
              <a:buSzPts val="1800"/>
              <a:buChar char="●"/>
            </a:pPr>
            <a:r>
              <a:rPr lang="en"/>
              <a:t>Language specific (python, node) - pip, npm, yarn, gems</a:t>
            </a:r>
            <a:endParaRPr/>
          </a:p>
          <a:p>
            <a:pPr indent="-342900" lvl="0" marL="457200" rtl="0" algn="l">
              <a:spcBef>
                <a:spcPts val="0"/>
              </a:spcBef>
              <a:spcAft>
                <a:spcPts val="0"/>
              </a:spcAft>
              <a:buSzPts val="1800"/>
              <a:buChar char="●"/>
            </a:pPr>
            <a:r>
              <a:rPr lang="en"/>
              <a:t>Command runner - run your own sudo apt or curl commands to pull sh files</a:t>
            </a:r>
            <a:endParaRPr/>
          </a:p>
          <a:p>
            <a:pPr indent="-342900" lvl="0" marL="457200" rtl="0" algn="l">
              <a:spcBef>
                <a:spcPts val="0"/>
              </a:spcBef>
              <a:spcAft>
                <a:spcPts val="0"/>
              </a:spcAft>
              <a:buSzPts val="1800"/>
              <a:buChar char="●"/>
            </a:pPr>
            <a:r>
              <a:rPr lang="en"/>
              <a:t>Binary installers - .deb, .tar.gz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Unified Installation Engine tools</a:t>
            </a:r>
            <a:endParaRPr/>
          </a:p>
        </p:txBody>
      </p:sp>
      <p:sp>
        <p:nvSpPr>
          <p:cNvPr id="98" name="Google Shape;98;p20"/>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‘export’: Auto generate your .envconf through our engine toolset. It looks in your /bin/ and path and fetches your OS specs to pull out dependencies.</a:t>
            </a:r>
            <a:endParaRPr/>
          </a:p>
          <a:p>
            <a:pPr indent="-317500" lvl="1" marL="914400" rtl="0" algn="l">
              <a:spcBef>
                <a:spcPts val="0"/>
              </a:spcBef>
              <a:spcAft>
                <a:spcPts val="0"/>
              </a:spcAft>
              <a:buSzPts val="1400"/>
              <a:buChar char="○"/>
            </a:pPr>
            <a:r>
              <a:rPr lang="en"/>
              <a:t>-g: export to git repo</a:t>
            </a:r>
            <a:endParaRPr/>
          </a:p>
          <a:p>
            <a:pPr indent="-317500" lvl="1" marL="914400" rtl="0" algn="l">
              <a:spcBef>
                <a:spcPts val="0"/>
              </a:spcBef>
              <a:spcAft>
                <a:spcPts val="0"/>
              </a:spcAft>
              <a:buSzPts val="1400"/>
              <a:buChar char="○"/>
            </a:pPr>
            <a:r>
              <a:rPr lang="en"/>
              <a:t>--file-format: json/yaml</a:t>
            </a:r>
            <a:endParaRPr/>
          </a:p>
          <a:p>
            <a:pPr indent="-342900" lvl="0" marL="457200" rtl="0" algn="l">
              <a:spcBef>
                <a:spcPts val="0"/>
              </a:spcBef>
              <a:spcAft>
                <a:spcPts val="0"/>
              </a:spcAft>
              <a:buSzPts val="1800"/>
              <a:buChar char="●"/>
            </a:pPr>
            <a:r>
              <a:rPr lang="en"/>
              <a:t>‘install’</a:t>
            </a:r>
            <a:endParaRPr/>
          </a:p>
          <a:p>
            <a:pPr indent="-317500" lvl="1" marL="914400" rtl="0" algn="l">
              <a:spcBef>
                <a:spcPts val="0"/>
              </a:spcBef>
              <a:spcAft>
                <a:spcPts val="0"/>
              </a:spcAft>
              <a:buSzPts val="1400"/>
              <a:buChar char="○"/>
            </a:pPr>
            <a:r>
              <a:rPr lang="en"/>
              <a:t>-g: from a git repo</a:t>
            </a:r>
            <a:endParaRPr/>
          </a:p>
          <a:p>
            <a:pPr indent="-317500" lvl="1" marL="914400" rtl="0" algn="l">
              <a:spcBef>
                <a:spcPts val="0"/>
              </a:spcBef>
              <a:spcAft>
                <a:spcPts val="0"/>
              </a:spcAft>
              <a:buSzPts val="1400"/>
              <a:buChar char="○"/>
            </a:pPr>
            <a:r>
              <a:rPr lang="en"/>
              <a:t>--file-format</a:t>
            </a:r>
            <a:endParaRPr/>
          </a:p>
          <a:p>
            <a:pPr indent="-342900" lvl="0" marL="457200" rtl="0" algn="l">
              <a:spcBef>
                <a:spcPts val="0"/>
              </a:spcBef>
              <a:spcAft>
                <a:spcPts val="0"/>
              </a:spcAft>
              <a:buSzPts val="1800"/>
              <a:buChar char="●"/>
            </a:pPr>
            <a:r>
              <a:rPr lang="en"/>
              <a:t>‘remove’: removes the dependency you specify (language, dep, toolkit, application)</a:t>
            </a:r>
            <a:endParaRPr/>
          </a:p>
          <a:p>
            <a:pPr indent="-342900" lvl="0" marL="457200" rtl="0" algn="l">
              <a:spcBef>
                <a:spcPts val="0"/>
              </a:spcBef>
              <a:spcAft>
                <a:spcPts val="0"/>
              </a:spcAft>
              <a:buSzPts val="1800"/>
              <a:buChar char="●"/>
            </a:pPr>
            <a:r>
              <a:rPr lang="en"/>
              <a:t>‘list’</a:t>
            </a:r>
            <a:endParaRPr/>
          </a:p>
          <a:p>
            <a:pPr indent="-342900" lvl="0" marL="457200" rtl="0" algn="l">
              <a:spcBef>
                <a:spcPts val="0"/>
              </a:spcBef>
              <a:spcAft>
                <a:spcPts val="0"/>
              </a:spcAft>
              <a:buSzPts val="1800"/>
              <a:buChar char="●"/>
            </a:pPr>
            <a:r>
              <a:rPr lang="en"/>
              <a:t>‘add’: adds the specified dependency/command to your .envconf locally/on GitHub</a:t>
            </a:r>
            <a:endParaRPr/>
          </a:p>
          <a:p>
            <a:pPr indent="-317500" lvl="1" marL="914400" rtl="0" algn="l">
              <a:spcBef>
                <a:spcPts val="0"/>
              </a:spcBef>
              <a:spcAft>
                <a:spcPts val="0"/>
              </a:spcAft>
              <a:buSzPts val="1400"/>
              <a:buChar char="○"/>
            </a:pPr>
            <a:r>
              <a:rPr lang="en"/>
              <a:t>-d: dependency</a:t>
            </a:r>
            <a:endParaRPr/>
          </a:p>
          <a:p>
            <a:pPr indent="-317500" lvl="1" marL="914400" rtl="0" algn="l">
              <a:spcBef>
                <a:spcPts val="0"/>
              </a:spcBef>
              <a:spcAft>
                <a:spcPts val="0"/>
              </a:spcAft>
              <a:buSzPts val="1400"/>
              <a:buChar char="○"/>
            </a:pPr>
            <a:r>
              <a:rPr lang="en"/>
              <a:t>-l: language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Developer “Swiss Army Knife”</a:t>
            </a:r>
            <a:endParaRPr/>
          </a:p>
        </p:txBody>
      </p:sp>
      <p:sp>
        <p:nvSpPr>
          <p:cNvPr id="104" name="Google Shape;104;p21"/>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CLI tools, images, extensions, applications </a:t>
            </a:r>
            <a:endParaRPr/>
          </a:p>
          <a:p>
            <a:pPr indent="-342900" lvl="0" marL="457200" rtl="0" algn="l">
              <a:spcBef>
                <a:spcPts val="0"/>
              </a:spcBef>
              <a:spcAft>
                <a:spcPts val="0"/>
              </a:spcAft>
              <a:buSzPts val="1800"/>
              <a:buChar char="●"/>
            </a:pPr>
            <a:r>
              <a:rPr lang="en"/>
              <a:t>toolkits</a:t>
            </a:r>
            <a:endParaRPr/>
          </a:p>
          <a:p>
            <a:pPr indent="-342900" lvl="0" marL="457200" rtl="0" algn="l">
              <a:spcBef>
                <a:spcPts val="0"/>
              </a:spcBef>
              <a:spcAft>
                <a:spcPts val="0"/>
              </a:spcAft>
              <a:buSzPts val="1800"/>
              <a:buChar char="●"/>
            </a:pPr>
            <a:r>
              <a:rPr lang="en"/>
              <a:t>backpacks</a:t>
            </a:r>
            <a:endParaRPr/>
          </a:p>
          <a:p>
            <a:pPr indent="-342900" lvl="0" marL="457200" rtl="0" algn="l">
              <a:spcBef>
                <a:spcPts val="0"/>
              </a:spcBef>
              <a:spcAft>
                <a:spcPts val="0"/>
              </a:spcAft>
              <a:buSzPts val="1800"/>
              <a:buChar char="●"/>
            </a:pPr>
            <a:r>
              <a:rPr lang="en"/>
              <a:t>container management system</a:t>
            </a:r>
            <a:endParaRPr/>
          </a:p>
          <a:p>
            <a:pPr indent="-342900" lvl="0" marL="457200" rtl="0" algn="l">
              <a:spcBef>
                <a:spcPts val="0"/>
              </a:spcBef>
              <a:spcAft>
                <a:spcPts val="0"/>
              </a:spcAft>
              <a:buSzPts val="1800"/>
              <a:buChar char="●"/>
            </a:pPr>
            <a:r>
              <a:rPr lang="en"/>
              <a:t>.envconf</a:t>
            </a:r>
            <a:endParaRPr/>
          </a:p>
          <a:p>
            <a:pPr indent="-342900" lvl="0" marL="457200" rtl="0" algn="l">
              <a:spcBef>
                <a:spcPts val="0"/>
              </a:spcBef>
              <a:spcAft>
                <a:spcPts val="0"/>
              </a:spcAft>
              <a:buSzPts val="1800"/>
              <a:buChar char="●"/>
            </a:pPr>
            <a:r>
              <a:rPr lang="en"/>
              <a:t>VCS config management</a:t>
            </a:r>
            <a:endParaRPr/>
          </a:p>
          <a:p>
            <a:pPr indent="-342900" lvl="0" marL="457200" rtl="0" algn="l">
              <a:spcBef>
                <a:spcPts val="0"/>
              </a:spcBef>
              <a:spcAft>
                <a:spcPts val="0"/>
              </a:spcAft>
              <a:buSzPts val="1800"/>
              <a:buChar char="●"/>
            </a:pPr>
            <a:r>
              <a:rPr lang="en"/>
              <a:t>atomized terminal environments</a:t>
            </a:r>
            <a:endParaRPr/>
          </a:p>
          <a:p>
            <a:pPr indent="-342900" lvl="0" marL="457200" rtl="0" algn="l">
              <a:spcBef>
                <a:spcPts val="0"/>
              </a:spcBef>
              <a:spcAft>
                <a:spcPts val="0"/>
              </a:spcAft>
              <a:buSzPts val="1800"/>
              <a:buChar char="●"/>
            </a:pPr>
            <a:r>
              <a:rPr lang="en"/>
              <a:t>remote ssh</a:t>
            </a:r>
            <a:endParaRPr/>
          </a:p>
          <a:p>
            <a:pPr indent="-342900" lvl="0" marL="457200" rtl="0" algn="l">
              <a:spcBef>
                <a:spcPts val="0"/>
              </a:spcBef>
              <a:spcAft>
                <a:spcPts val="0"/>
              </a:spcAft>
              <a:buSzPts val="1800"/>
              <a:buChar char="●"/>
            </a:pPr>
            <a:r>
              <a:rPr lang="en"/>
              <a:t>gesture/voice-based developer taskrunner, OS event publishing</a:t>
            </a:r>
            <a:endParaRPr/>
          </a:p>
          <a:p>
            <a:pPr indent="-342900" lvl="0" marL="457200" rtl="0" algn="l">
              <a:spcBef>
                <a:spcPts val="0"/>
              </a:spcBef>
              <a:spcAft>
                <a:spcPts val="0"/>
              </a:spcAft>
              <a:buSzPts val="1800"/>
              <a:buChar char="●"/>
            </a:pPr>
            <a:r>
              <a:rPr lang="en"/>
              <a:t>enterprise solutions</a:t>
            </a:r>
            <a:endParaRPr/>
          </a:p>
          <a:p>
            <a:pPr indent="-342900" lvl="0" marL="457200" rtl="0" algn="l">
              <a:spcBef>
                <a:spcPts val="0"/>
              </a:spcBef>
              <a:spcAft>
                <a:spcPts val="0"/>
              </a:spcAft>
              <a:buSzPts val="1800"/>
              <a:buChar char="●"/>
            </a:pPr>
            <a:r>
              <a:rPr lang="en"/>
              <a:t>auto sync, auto gen</a:t>
            </a:r>
            <a:endParaRPr/>
          </a:p>
          <a:p>
            <a:pPr indent="-342900" lvl="0" marL="457200" rtl="0" algn="l">
              <a:spcBef>
                <a:spcPts val="0"/>
              </a:spcBef>
              <a:spcAft>
                <a:spcPts val="0"/>
              </a:spcAft>
              <a:buSzPts val="1800"/>
              <a:buChar char="●"/>
            </a:pPr>
            <a:r>
              <a:rPr lang="en"/>
              <a:t>log ingestion, container ‘spies’</a:t>
            </a:r>
            <a:endParaRPr/>
          </a:p>
          <a:p>
            <a:pPr indent="-342900" lvl="0" marL="457200" rtl="0" algn="l">
              <a:spcBef>
                <a:spcPts val="0"/>
              </a:spcBef>
              <a:spcAft>
                <a:spcPts val="0"/>
              </a:spcAft>
              <a:buSzPts val="1800"/>
              <a:buChar char="●"/>
            </a:pPr>
            <a:r>
              <a:rPr lang="en"/>
              <a:t>market assessment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