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8" r:id="rId17"/>
    <p:sldId id="279" r:id="rId18"/>
    <p:sldId id="276" r:id="rId19"/>
    <p:sldId id="274" r:id="rId20"/>
    <p:sldId id="273" r:id="rId21"/>
    <p:sldId id="280" r:id="rId22"/>
    <p:sldId id="281"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BC653-CFD4-1E58-9A1D-8A1711B26A3F}" v="161" dt="2025-05-11T08:45:17.5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807E39B8-A7CB-4B82-AC0C-44B99F546761}" type="datetimeFigureOut">
              <a:rPr lang="en-US" dirty="0"/>
              <a:t>5/12/2025</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24055380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01742F6F-0846-489A-A4BC-61B476BE2887}" type="datetimeFigureOut">
              <a:rPr lang="en-US" dirty="0"/>
              <a:t>5/12/2025</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1496460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B229DF21-A340-467A-94AB-9502647BB771}" type="datetimeFigureOut">
              <a:rPr lang="en-US" dirty="0"/>
              <a:t>5/12/2025</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36414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FE7E3940-CA92-4FEE-A698-62CF7BC5AC36}" type="datetimeFigureOut">
              <a:rPr lang="en-US" dirty="0"/>
              <a:t>5/12/2025</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97496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1600">
                <a:solidFill>
                  <a:schemeClr val="tx1">
                    <a:tint val="82000"/>
                  </a:schemeClr>
                </a:solidFill>
              </a:defRPr>
            </a:lvl2pPr>
            <a:lvl3pPr marL="914400" indent="0">
              <a:buNone/>
              <a:defRPr sz="16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E33CD641-6C35-45D1-9313-2719E9EA8AD8}" type="datetimeFigureOut">
              <a:rPr lang="en-US" dirty="0"/>
              <a:t>5/12/2025</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2584018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35301268-3A74-4110-8F08-063DFB8BB885}" type="datetimeFigureOut">
              <a:rPr lang="en-US" dirty="0"/>
              <a:t>5/12/2025</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1855203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BF91C1AF-C1FB-48A7-98B4-E595E63F6614}" type="datetimeFigureOut">
              <a:rPr lang="en-US" dirty="0"/>
              <a:t>5/12/2025</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875372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97144C44-5F8C-4BEA-BBCE-8694F126DC43}" type="datetimeFigureOut">
              <a:rPr lang="en-US" dirty="0"/>
              <a:t>5/12/2025</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4241014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039E56F9-C8F2-4EF7-8042-704C94FF2795}" type="datetimeFigureOut">
              <a:rPr lang="en-US" dirty="0"/>
              <a:t>5/12/2025</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311391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4F6932DF-953D-44BD-83F8-5D8DA76EA12A}" type="datetimeFigureOut">
              <a:rPr lang="en-US" dirty="0"/>
              <a:t>5/12/2025</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4236509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noChangeAspect="1"/>
          </p:cNvSpPr>
          <p:nvPr>
            <p:ph type="pic" idx="1"/>
          </p:nvPr>
        </p:nvSpPr>
        <p:spPr>
          <a:xfrm>
            <a:off x="5247408" y="919595"/>
            <a:ext cx="6107979" cy="501361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52F326D-65F4-4B2F-9A62-9E4BD9402C47}" type="datetimeFigureOut">
              <a:rPr lang="en-US" dirty="0"/>
              <a:t>5/12/2025</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283328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F9B0CB28-85DB-480B-8C99-FD493ACC7120}" type="datetimeFigureOut">
              <a:rPr lang="en-US" dirty="0"/>
              <a:t>5/12/2025</a:t>
            </a:fld>
            <a:endParaRPr lang="en-US"/>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
              </a:t>
            </a:r>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5E4DE196-8A13-4FF7-A07E-102851959EAB}" type="slidenum">
              <a:rPr lang="en-US" dirty="0"/>
              <a:pPr/>
              <a:t>‹#›</a:t>
            </a:fld>
            <a:endParaRPr lang="en-US"/>
          </a:p>
        </p:txBody>
      </p:sp>
    </p:spTree>
    <p:extLst>
      <p:ext uri="{BB962C8B-B14F-4D97-AF65-F5344CB8AC3E}">
        <p14:creationId xmlns:p14="http://schemas.microsoft.com/office/powerpoint/2010/main" val="94206431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orient="horz" pos="3816">
          <p15:clr>
            <a:srgbClr val="F26B43"/>
          </p15:clr>
        </p15:guide>
        <p15:guide id="6" orient="horz" pos="117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Defensive Solution Project on VSI</a:t>
            </a:r>
          </a:p>
        </p:txBody>
      </p:sp>
      <p:sp>
        <p:nvSpPr>
          <p:cNvPr id="3" name="Subtitle 2"/>
          <p:cNvSpPr>
            <a:spLocks noGrp="1"/>
          </p:cNvSpPr>
          <p:nvPr>
            <p:ph type="subTitle" idx="1"/>
          </p:nvPr>
        </p:nvSpPr>
        <p:spPr/>
        <p:txBody>
          <a:bodyPr vert="horz" lIns="91440" tIns="45720" rIns="91440" bIns="45720" rtlCol="0" anchor="t">
            <a:normAutofit/>
          </a:bodyPr>
          <a:lstStyle/>
          <a:p>
            <a:r>
              <a:rPr lang="en-US"/>
              <a:t>By: Hassan Evans, Drew Dickenson, Camron Neal, Harshini Lanka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FE7A-4305-9259-9776-A965048C7748}"/>
              </a:ext>
            </a:extLst>
          </p:cNvPr>
          <p:cNvSpPr>
            <a:spLocks noGrp="1"/>
          </p:cNvSpPr>
          <p:nvPr>
            <p:ph type="title"/>
          </p:nvPr>
        </p:nvSpPr>
        <p:spPr/>
        <p:txBody>
          <a:bodyPr/>
          <a:lstStyle/>
          <a:p>
            <a:r>
              <a:rPr lang="en-US"/>
              <a:t>Apache Logs</a:t>
            </a:r>
          </a:p>
        </p:txBody>
      </p:sp>
      <p:graphicFrame>
        <p:nvGraphicFramePr>
          <p:cNvPr id="7" name="Content Placeholder 6">
            <a:extLst>
              <a:ext uri="{FF2B5EF4-FFF2-40B4-BE49-F238E27FC236}">
                <a16:creationId xmlns:a16="http://schemas.microsoft.com/office/drawing/2014/main" id="{8AE07E36-708C-136E-08A2-A16F4F630818}"/>
              </a:ext>
            </a:extLst>
          </p:cNvPr>
          <p:cNvGraphicFramePr>
            <a:graphicFrameLocks noGrp="1"/>
          </p:cNvGraphicFramePr>
          <p:nvPr>
            <p:ph idx="1"/>
            <p:extLst>
              <p:ext uri="{D42A27DB-BD31-4B8C-83A1-F6EECF244321}">
                <p14:modId xmlns:p14="http://schemas.microsoft.com/office/powerpoint/2010/main" val="1085160985"/>
              </p:ext>
            </p:extLst>
          </p:nvPr>
        </p:nvGraphicFramePr>
        <p:xfrm>
          <a:off x="877888" y="2157413"/>
          <a:ext cx="10442574" cy="2021840"/>
        </p:xfrm>
        <a:graphic>
          <a:graphicData uri="http://schemas.openxmlformats.org/drawingml/2006/table">
            <a:tbl>
              <a:tblPr firstRow="1" bandRow="1">
                <a:tableStyleId>{5C22544A-7EE6-4342-B048-85BDC9FD1C3A}</a:tableStyleId>
              </a:tblPr>
              <a:tblGrid>
                <a:gridCol w="5221287">
                  <a:extLst>
                    <a:ext uri="{9D8B030D-6E8A-4147-A177-3AD203B41FA5}">
                      <a16:colId xmlns:a16="http://schemas.microsoft.com/office/drawing/2014/main" val="3025614748"/>
                    </a:ext>
                  </a:extLst>
                </a:gridCol>
                <a:gridCol w="5221287">
                  <a:extLst>
                    <a:ext uri="{9D8B030D-6E8A-4147-A177-3AD203B41FA5}">
                      <a16:colId xmlns:a16="http://schemas.microsoft.com/office/drawing/2014/main" val="2749825349"/>
                    </a:ext>
                  </a:extLst>
                </a:gridCol>
              </a:tblGrid>
              <a:tr h="370840">
                <a:tc>
                  <a:txBody>
                    <a:bodyPr/>
                    <a:lstStyle/>
                    <a:p>
                      <a:r>
                        <a:rPr lang="en-US"/>
                        <a:t>Report Name</a:t>
                      </a:r>
                    </a:p>
                  </a:txBody>
                  <a:tcPr/>
                </a:tc>
                <a:tc>
                  <a:txBody>
                    <a:bodyPr/>
                    <a:lstStyle/>
                    <a:p>
                      <a:r>
                        <a:rPr lang="en-US"/>
                        <a:t>Report Description</a:t>
                      </a:r>
                    </a:p>
                  </a:txBody>
                  <a:tcPr/>
                </a:tc>
                <a:extLst>
                  <a:ext uri="{0D108BD9-81ED-4DB2-BD59-A6C34878D82A}">
                    <a16:rowId xmlns:a16="http://schemas.microsoft.com/office/drawing/2014/main" val="1333497012"/>
                  </a:ext>
                </a:extLst>
              </a:tr>
              <a:tr h="370840">
                <a:tc>
                  <a:txBody>
                    <a:bodyPr/>
                    <a:lstStyle/>
                    <a:p>
                      <a:r>
                        <a:rPr lang="en-US"/>
                        <a:t>Apache Logs Method</a:t>
                      </a:r>
                    </a:p>
                  </a:txBody>
                  <a:tcPr/>
                </a:tc>
                <a:tc>
                  <a:txBody>
                    <a:bodyPr/>
                    <a:lstStyle/>
                    <a:p>
                      <a:pPr lvl="0">
                        <a:buNone/>
                      </a:pPr>
                      <a:r>
                        <a:rPr lang="en-US" sz="1800" b="0" i="0" u="none" strike="noStrike" noProof="0">
                          <a:solidFill>
                            <a:srgbClr val="24292F"/>
                          </a:solidFill>
                          <a:latin typeface="Aptos Light"/>
                        </a:rPr>
                        <a:t>Table that shows the different HTTP methods (GET,POST, HEAD, ETC)</a:t>
                      </a:r>
                    </a:p>
                  </a:txBody>
                  <a:tcPr/>
                </a:tc>
                <a:extLst>
                  <a:ext uri="{0D108BD9-81ED-4DB2-BD59-A6C34878D82A}">
                    <a16:rowId xmlns:a16="http://schemas.microsoft.com/office/drawing/2014/main" val="97120154"/>
                  </a:ext>
                </a:extLst>
              </a:tr>
              <a:tr h="370840">
                <a:tc>
                  <a:txBody>
                    <a:bodyPr/>
                    <a:lstStyle/>
                    <a:p>
                      <a:r>
                        <a:rPr lang="en-US"/>
                        <a:t>Apache Logs Domains</a:t>
                      </a:r>
                    </a:p>
                  </a:txBody>
                  <a:tcPr/>
                </a:tc>
                <a:tc>
                  <a:txBody>
                    <a:bodyPr/>
                    <a:lstStyle/>
                    <a:p>
                      <a:r>
                        <a:rPr lang="en-US"/>
                        <a:t>Domain shows the most visited websites</a:t>
                      </a:r>
                    </a:p>
                  </a:txBody>
                  <a:tcPr/>
                </a:tc>
                <a:extLst>
                  <a:ext uri="{0D108BD9-81ED-4DB2-BD59-A6C34878D82A}">
                    <a16:rowId xmlns:a16="http://schemas.microsoft.com/office/drawing/2014/main" val="164704479"/>
                  </a:ext>
                </a:extLst>
              </a:tr>
              <a:tr h="370840">
                <a:tc>
                  <a:txBody>
                    <a:bodyPr/>
                    <a:lstStyle/>
                    <a:p>
                      <a:r>
                        <a:rPr lang="en-US"/>
                        <a:t>Apache Logs Response Code</a:t>
                      </a:r>
                    </a:p>
                  </a:txBody>
                  <a:tcPr/>
                </a:tc>
                <a:tc>
                  <a:txBody>
                    <a:bodyPr/>
                    <a:lstStyle/>
                    <a:p>
                      <a:r>
                        <a:rPr lang="en-US"/>
                        <a:t>A report that shows the count of each HTTP response code. </a:t>
                      </a:r>
                    </a:p>
                  </a:txBody>
                  <a:tcPr/>
                </a:tc>
                <a:extLst>
                  <a:ext uri="{0D108BD9-81ED-4DB2-BD59-A6C34878D82A}">
                    <a16:rowId xmlns:a16="http://schemas.microsoft.com/office/drawing/2014/main" val="1242115382"/>
                  </a:ext>
                </a:extLst>
              </a:tr>
            </a:tbl>
          </a:graphicData>
        </a:graphic>
      </p:graphicFrame>
      <p:sp>
        <p:nvSpPr>
          <p:cNvPr id="4" name="Date Placeholder 3">
            <a:extLst>
              <a:ext uri="{FF2B5EF4-FFF2-40B4-BE49-F238E27FC236}">
                <a16:creationId xmlns:a16="http://schemas.microsoft.com/office/drawing/2014/main" id="{7FBE0766-DD31-966D-1881-BD5CE66E0529}"/>
              </a:ext>
            </a:extLst>
          </p:cNvPr>
          <p:cNvSpPr>
            <a:spLocks noGrp="1"/>
          </p:cNvSpPr>
          <p:nvPr>
            <p:ph type="dt" sz="half" idx="10"/>
          </p:nvPr>
        </p:nvSpPr>
        <p:spPr/>
        <p:txBody>
          <a:bodyPr/>
          <a:lstStyle/>
          <a:p>
            <a:fld id="{279FA6BD-0C41-4B6C-912A-771A579F7828}" type="datetime1">
              <a:t>5/12/2025</a:t>
            </a:fld>
            <a:endParaRPr lang="en-US"/>
          </a:p>
        </p:txBody>
      </p:sp>
      <p:sp>
        <p:nvSpPr>
          <p:cNvPr id="5" name="Footer Placeholder 4">
            <a:extLst>
              <a:ext uri="{FF2B5EF4-FFF2-40B4-BE49-F238E27FC236}">
                <a16:creationId xmlns:a16="http://schemas.microsoft.com/office/drawing/2014/main" id="{505117CC-AE5C-B83F-FA5F-6C4929C3999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012BB81-8B73-617F-6D15-968943C008C3}"/>
              </a:ext>
            </a:extLst>
          </p:cNvPr>
          <p:cNvSpPr>
            <a:spLocks noGrp="1"/>
          </p:cNvSpPr>
          <p:nvPr>
            <p:ph type="sldNum" sz="quarter" idx="12"/>
          </p:nvPr>
        </p:nvSpPr>
        <p:spPr/>
        <p:txBody>
          <a:bodyPr/>
          <a:lstStyle/>
          <a:p>
            <a:fld id="{6E91CC32-6A6B-4E2E-BBA1-6864F305DA26}" type="slidenum">
              <a:rPr lang="en-US" dirty="0"/>
              <a:t>10</a:t>
            </a:fld>
            <a:endParaRPr lang="en-US"/>
          </a:p>
        </p:txBody>
      </p:sp>
    </p:spTree>
    <p:extLst>
      <p:ext uri="{BB962C8B-B14F-4D97-AF65-F5344CB8AC3E}">
        <p14:creationId xmlns:p14="http://schemas.microsoft.com/office/powerpoint/2010/main" val="1831501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FCBA-94A3-8E9C-4A7A-84D998F93309}"/>
              </a:ext>
            </a:extLst>
          </p:cNvPr>
          <p:cNvSpPr>
            <a:spLocks noGrp="1"/>
          </p:cNvSpPr>
          <p:nvPr>
            <p:ph type="title"/>
          </p:nvPr>
        </p:nvSpPr>
        <p:spPr/>
        <p:txBody>
          <a:bodyPr/>
          <a:lstStyle/>
          <a:p>
            <a:r>
              <a:rPr lang="en-US"/>
              <a:t>Apache Logs </a:t>
            </a:r>
          </a:p>
        </p:txBody>
      </p:sp>
      <p:pic>
        <p:nvPicPr>
          <p:cNvPr id="7" name="Content Placeholder 6" descr="A screenshot of a computer&#10;&#10;AI-generated content may be incorrect.">
            <a:extLst>
              <a:ext uri="{FF2B5EF4-FFF2-40B4-BE49-F238E27FC236}">
                <a16:creationId xmlns:a16="http://schemas.microsoft.com/office/drawing/2014/main" id="{633F3854-93EA-C3A3-07A3-3D9A2078CA40}"/>
              </a:ext>
            </a:extLst>
          </p:cNvPr>
          <p:cNvPicPr>
            <a:picLocks noGrp="1" noChangeAspect="1"/>
          </p:cNvPicPr>
          <p:nvPr>
            <p:ph idx="1"/>
          </p:nvPr>
        </p:nvPicPr>
        <p:blipFill>
          <a:blip r:embed="rId2"/>
          <a:stretch>
            <a:fillRect/>
          </a:stretch>
        </p:blipFill>
        <p:spPr>
          <a:xfrm>
            <a:off x="870769" y="2304395"/>
            <a:ext cx="5637615" cy="1571942"/>
          </a:xfrm>
        </p:spPr>
      </p:pic>
      <p:sp>
        <p:nvSpPr>
          <p:cNvPr id="4" name="Date Placeholder 3">
            <a:extLst>
              <a:ext uri="{FF2B5EF4-FFF2-40B4-BE49-F238E27FC236}">
                <a16:creationId xmlns:a16="http://schemas.microsoft.com/office/drawing/2014/main" id="{DBA17720-5DD8-7F6B-3346-F530F60A235B}"/>
              </a:ext>
            </a:extLst>
          </p:cNvPr>
          <p:cNvSpPr>
            <a:spLocks noGrp="1"/>
          </p:cNvSpPr>
          <p:nvPr>
            <p:ph type="dt" sz="half" idx="10"/>
          </p:nvPr>
        </p:nvSpPr>
        <p:spPr/>
        <p:txBody>
          <a:bodyPr/>
          <a:lstStyle/>
          <a:p>
            <a:fld id="{43F66DDD-6704-438F-973F-75AC5E1A3A38}" type="datetime1">
              <a:t>5/12/2025</a:t>
            </a:fld>
            <a:endParaRPr lang="en-US"/>
          </a:p>
        </p:txBody>
      </p:sp>
      <p:sp>
        <p:nvSpPr>
          <p:cNvPr id="5" name="Footer Placeholder 4">
            <a:extLst>
              <a:ext uri="{FF2B5EF4-FFF2-40B4-BE49-F238E27FC236}">
                <a16:creationId xmlns:a16="http://schemas.microsoft.com/office/drawing/2014/main" id="{2312A474-F03B-4186-196D-024DA319AED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E520CE5-F2B7-3767-518F-1E8F23A736F6}"/>
              </a:ext>
            </a:extLst>
          </p:cNvPr>
          <p:cNvSpPr>
            <a:spLocks noGrp="1"/>
          </p:cNvSpPr>
          <p:nvPr>
            <p:ph type="sldNum" sz="quarter" idx="12"/>
          </p:nvPr>
        </p:nvSpPr>
        <p:spPr/>
        <p:txBody>
          <a:bodyPr/>
          <a:lstStyle/>
          <a:p>
            <a:fld id="{6E91CC32-6A6B-4E2E-BBA1-6864F305DA26}" type="slidenum">
              <a:rPr lang="en-US" dirty="0"/>
              <a:t>11</a:t>
            </a:fld>
            <a:endParaRPr lang="en-US"/>
          </a:p>
        </p:txBody>
      </p:sp>
      <p:pic>
        <p:nvPicPr>
          <p:cNvPr id="8" name="Picture 7" descr="A screenshot of a computer&#10;&#10;AI-generated content may be incorrect.">
            <a:extLst>
              <a:ext uri="{FF2B5EF4-FFF2-40B4-BE49-F238E27FC236}">
                <a16:creationId xmlns:a16="http://schemas.microsoft.com/office/drawing/2014/main" id="{1020DB3F-966D-D83C-E4AB-8FB24BEDDF58}"/>
              </a:ext>
            </a:extLst>
          </p:cNvPr>
          <p:cNvPicPr>
            <a:picLocks noChangeAspect="1"/>
          </p:cNvPicPr>
          <p:nvPr/>
        </p:nvPicPr>
        <p:blipFill>
          <a:blip r:embed="rId3"/>
          <a:stretch>
            <a:fillRect/>
          </a:stretch>
        </p:blipFill>
        <p:spPr>
          <a:xfrm>
            <a:off x="952500" y="4413581"/>
            <a:ext cx="6004277" cy="2017227"/>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D049E1B5-AE96-DF3C-9E0F-EA043D11AD6F}"/>
              </a:ext>
            </a:extLst>
          </p:cNvPr>
          <p:cNvPicPr>
            <a:picLocks noChangeAspect="1"/>
          </p:cNvPicPr>
          <p:nvPr/>
        </p:nvPicPr>
        <p:blipFill>
          <a:blip r:embed="rId4"/>
          <a:stretch>
            <a:fillRect/>
          </a:stretch>
        </p:blipFill>
        <p:spPr>
          <a:xfrm>
            <a:off x="6928556" y="2234808"/>
            <a:ext cx="4762501" cy="2183773"/>
          </a:xfrm>
          <a:prstGeom prst="rect">
            <a:avLst/>
          </a:prstGeom>
        </p:spPr>
      </p:pic>
      <p:sp>
        <p:nvSpPr>
          <p:cNvPr id="10" name="TextBox 9">
            <a:extLst>
              <a:ext uri="{FF2B5EF4-FFF2-40B4-BE49-F238E27FC236}">
                <a16:creationId xmlns:a16="http://schemas.microsoft.com/office/drawing/2014/main" id="{C8AE15AF-5F02-7B8A-0BFA-DE7D745A8DA1}"/>
              </a:ext>
            </a:extLst>
          </p:cNvPr>
          <p:cNvSpPr txBox="1"/>
          <p:nvPr/>
        </p:nvSpPr>
        <p:spPr>
          <a:xfrm>
            <a:off x="952499" y="1961444"/>
            <a:ext cx="1975555" cy="2892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TextBox 10">
            <a:extLst>
              <a:ext uri="{FF2B5EF4-FFF2-40B4-BE49-F238E27FC236}">
                <a16:creationId xmlns:a16="http://schemas.microsoft.com/office/drawing/2014/main" id="{DB2D45D7-9A45-B767-11AB-4E1111A1D016}"/>
              </a:ext>
            </a:extLst>
          </p:cNvPr>
          <p:cNvSpPr txBox="1"/>
          <p:nvPr/>
        </p:nvSpPr>
        <p:spPr>
          <a:xfrm>
            <a:off x="853722" y="1912055"/>
            <a:ext cx="21942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Apache Logs Method</a:t>
            </a:r>
          </a:p>
        </p:txBody>
      </p:sp>
      <p:sp>
        <p:nvSpPr>
          <p:cNvPr id="12" name="TextBox 11">
            <a:extLst>
              <a:ext uri="{FF2B5EF4-FFF2-40B4-BE49-F238E27FC236}">
                <a16:creationId xmlns:a16="http://schemas.microsoft.com/office/drawing/2014/main" id="{B4469AAA-5B48-813E-E3EE-2E256205538E}"/>
              </a:ext>
            </a:extLst>
          </p:cNvPr>
          <p:cNvSpPr txBox="1"/>
          <p:nvPr/>
        </p:nvSpPr>
        <p:spPr>
          <a:xfrm>
            <a:off x="952499" y="4106333"/>
            <a:ext cx="4191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Apache Top Status</a:t>
            </a:r>
          </a:p>
          <a:p>
            <a:endParaRPr lang="en-US"/>
          </a:p>
        </p:txBody>
      </p:sp>
      <p:sp>
        <p:nvSpPr>
          <p:cNvPr id="13" name="TextBox 12">
            <a:extLst>
              <a:ext uri="{FF2B5EF4-FFF2-40B4-BE49-F238E27FC236}">
                <a16:creationId xmlns:a16="http://schemas.microsoft.com/office/drawing/2014/main" id="{B4E80474-FA1E-0DC1-4EB1-315A75182A24}"/>
              </a:ext>
            </a:extLst>
          </p:cNvPr>
          <p:cNvSpPr txBox="1"/>
          <p:nvPr/>
        </p:nvSpPr>
        <p:spPr>
          <a:xfrm>
            <a:off x="6970889" y="1912055"/>
            <a:ext cx="46919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Apache Top Domains</a:t>
            </a:r>
          </a:p>
          <a:p>
            <a:endParaRPr lang="en-US"/>
          </a:p>
        </p:txBody>
      </p:sp>
    </p:spTree>
    <p:extLst>
      <p:ext uri="{BB962C8B-B14F-4D97-AF65-F5344CB8AC3E}">
        <p14:creationId xmlns:p14="http://schemas.microsoft.com/office/powerpoint/2010/main" val="1449161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89BB-3700-E69B-249E-BEDF2BA174E1}"/>
              </a:ext>
            </a:extLst>
          </p:cNvPr>
          <p:cNvSpPr>
            <a:spLocks noGrp="1"/>
          </p:cNvSpPr>
          <p:nvPr>
            <p:ph type="title"/>
          </p:nvPr>
        </p:nvSpPr>
        <p:spPr/>
        <p:txBody>
          <a:bodyPr/>
          <a:lstStyle/>
          <a:p>
            <a:r>
              <a:rPr lang="en-US"/>
              <a:t>Apache Alerts</a:t>
            </a:r>
          </a:p>
        </p:txBody>
      </p:sp>
      <p:pic>
        <p:nvPicPr>
          <p:cNvPr id="7" name="Content Placeholder 6" descr="A black background with white text&#10;&#10;AI-generated content may be incorrect.">
            <a:extLst>
              <a:ext uri="{FF2B5EF4-FFF2-40B4-BE49-F238E27FC236}">
                <a16:creationId xmlns:a16="http://schemas.microsoft.com/office/drawing/2014/main" id="{11C81FB1-BE84-AC6F-FEBD-2111DA1557E1}"/>
              </a:ext>
            </a:extLst>
          </p:cNvPr>
          <p:cNvPicPr>
            <a:picLocks noGrp="1" noChangeAspect="1"/>
          </p:cNvPicPr>
          <p:nvPr>
            <p:ph idx="1"/>
          </p:nvPr>
        </p:nvPicPr>
        <p:blipFill>
          <a:blip r:embed="rId2"/>
          <a:stretch>
            <a:fillRect/>
          </a:stretch>
        </p:blipFill>
        <p:spPr>
          <a:xfrm>
            <a:off x="757880" y="2240567"/>
            <a:ext cx="10442448" cy="1904211"/>
          </a:xfrm>
        </p:spPr>
      </p:pic>
      <p:sp>
        <p:nvSpPr>
          <p:cNvPr id="4" name="Date Placeholder 3">
            <a:extLst>
              <a:ext uri="{FF2B5EF4-FFF2-40B4-BE49-F238E27FC236}">
                <a16:creationId xmlns:a16="http://schemas.microsoft.com/office/drawing/2014/main" id="{E667D129-BB78-A38E-5A1C-795F4F48ACD0}"/>
              </a:ext>
            </a:extLst>
          </p:cNvPr>
          <p:cNvSpPr>
            <a:spLocks noGrp="1"/>
          </p:cNvSpPr>
          <p:nvPr>
            <p:ph type="dt" sz="half" idx="10"/>
          </p:nvPr>
        </p:nvSpPr>
        <p:spPr/>
        <p:txBody>
          <a:bodyPr/>
          <a:lstStyle/>
          <a:p>
            <a:fld id="{52F42175-C8B3-47D7-8863-567818A4FA28}" type="datetime1">
              <a:t>5/12/2025</a:t>
            </a:fld>
            <a:endParaRPr lang="en-US"/>
          </a:p>
        </p:txBody>
      </p:sp>
      <p:sp>
        <p:nvSpPr>
          <p:cNvPr id="5" name="Footer Placeholder 4">
            <a:extLst>
              <a:ext uri="{FF2B5EF4-FFF2-40B4-BE49-F238E27FC236}">
                <a16:creationId xmlns:a16="http://schemas.microsoft.com/office/drawing/2014/main" id="{2D361FF6-AA0D-FE43-D572-E6052AC6979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5E9514A-49BA-E637-8174-1B80D1FF6592}"/>
              </a:ext>
            </a:extLst>
          </p:cNvPr>
          <p:cNvSpPr>
            <a:spLocks noGrp="1"/>
          </p:cNvSpPr>
          <p:nvPr>
            <p:ph type="sldNum" sz="quarter" idx="12"/>
          </p:nvPr>
        </p:nvSpPr>
        <p:spPr/>
        <p:txBody>
          <a:bodyPr/>
          <a:lstStyle/>
          <a:p>
            <a:fld id="{6E91CC32-6A6B-4E2E-BBA1-6864F305DA26}" type="slidenum">
              <a:rPr lang="en-US" dirty="0"/>
              <a:t>12</a:t>
            </a:fld>
            <a:endParaRPr lang="en-US"/>
          </a:p>
        </p:txBody>
      </p:sp>
      <p:pic>
        <p:nvPicPr>
          <p:cNvPr id="8" name="Picture 7" descr="A screenshot of a computer&#10;&#10;AI-generated content may be incorrect.">
            <a:extLst>
              <a:ext uri="{FF2B5EF4-FFF2-40B4-BE49-F238E27FC236}">
                <a16:creationId xmlns:a16="http://schemas.microsoft.com/office/drawing/2014/main" id="{93B0BF9C-78D0-1917-468D-CA17D91F98BD}"/>
              </a:ext>
            </a:extLst>
          </p:cNvPr>
          <p:cNvPicPr>
            <a:picLocks noChangeAspect="1"/>
          </p:cNvPicPr>
          <p:nvPr/>
        </p:nvPicPr>
        <p:blipFill>
          <a:blip r:embed="rId3"/>
          <a:stretch>
            <a:fillRect/>
          </a:stretch>
        </p:blipFill>
        <p:spPr>
          <a:xfrm>
            <a:off x="754944" y="4257059"/>
            <a:ext cx="8847667" cy="1892826"/>
          </a:xfrm>
          <a:prstGeom prst="rect">
            <a:avLst/>
          </a:prstGeom>
        </p:spPr>
      </p:pic>
    </p:spTree>
    <p:extLst>
      <p:ext uri="{BB962C8B-B14F-4D97-AF65-F5344CB8AC3E}">
        <p14:creationId xmlns:p14="http://schemas.microsoft.com/office/powerpoint/2010/main" val="187471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747B-BAA1-AC1A-FBF4-AF60CD5C3674}"/>
              </a:ext>
            </a:extLst>
          </p:cNvPr>
          <p:cNvSpPr>
            <a:spLocks noGrp="1"/>
          </p:cNvSpPr>
          <p:nvPr>
            <p:ph type="title"/>
          </p:nvPr>
        </p:nvSpPr>
        <p:spPr>
          <a:xfrm>
            <a:off x="871108" y="588245"/>
            <a:ext cx="10449784" cy="630928"/>
          </a:xfrm>
        </p:spPr>
        <p:txBody>
          <a:bodyPr/>
          <a:lstStyle/>
          <a:p>
            <a:r>
              <a:rPr lang="en-US"/>
              <a:t>Apache Dashboard</a:t>
            </a:r>
          </a:p>
        </p:txBody>
      </p:sp>
      <p:pic>
        <p:nvPicPr>
          <p:cNvPr id="7" name="Content Placeholder 6" descr="A screenshot of a computer&#10;&#10;AI-generated content may be incorrect.">
            <a:extLst>
              <a:ext uri="{FF2B5EF4-FFF2-40B4-BE49-F238E27FC236}">
                <a16:creationId xmlns:a16="http://schemas.microsoft.com/office/drawing/2014/main" id="{A28941D9-0A73-7BE0-21B4-C088B970C5CC}"/>
              </a:ext>
            </a:extLst>
          </p:cNvPr>
          <p:cNvPicPr>
            <a:picLocks noGrp="1" noChangeAspect="1"/>
          </p:cNvPicPr>
          <p:nvPr>
            <p:ph idx="1"/>
          </p:nvPr>
        </p:nvPicPr>
        <p:blipFill>
          <a:blip r:embed="rId2"/>
          <a:stretch>
            <a:fillRect/>
          </a:stretch>
        </p:blipFill>
        <p:spPr>
          <a:xfrm>
            <a:off x="642184" y="1424206"/>
            <a:ext cx="4309729" cy="2520932"/>
          </a:xfrm>
        </p:spPr>
      </p:pic>
      <p:sp>
        <p:nvSpPr>
          <p:cNvPr id="4" name="Date Placeholder 3">
            <a:extLst>
              <a:ext uri="{FF2B5EF4-FFF2-40B4-BE49-F238E27FC236}">
                <a16:creationId xmlns:a16="http://schemas.microsoft.com/office/drawing/2014/main" id="{6E39345B-3CED-B4F8-FD60-727215E3A4B7}"/>
              </a:ext>
            </a:extLst>
          </p:cNvPr>
          <p:cNvSpPr>
            <a:spLocks noGrp="1"/>
          </p:cNvSpPr>
          <p:nvPr>
            <p:ph type="dt" sz="half" idx="10"/>
          </p:nvPr>
        </p:nvSpPr>
        <p:spPr/>
        <p:txBody>
          <a:bodyPr/>
          <a:lstStyle/>
          <a:p>
            <a:fld id="{C5C35AC1-BD29-4A73-A61A-EB65DBCE31D3}" type="datetime1">
              <a:t>5/12/2025</a:t>
            </a:fld>
            <a:endParaRPr lang="en-US"/>
          </a:p>
        </p:txBody>
      </p:sp>
      <p:sp>
        <p:nvSpPr>
          <p:cNvPr id="5" name="Footer Placeholder 4">
            <a:extLst>
              <a:ext uri="{FF2B5EF4-FFF2-40B4-BE49-F238E27FC236}">
                <a16:creationId xmlns:a16="http://schemas.microsoft.com/office/drawing/2014/main" id="{5ABBB70A-88C9-03F5-5DDF-D5DCFD0AE4F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0765A5E-1C97-7375-9D1B-611B83F82F92}"/>
              </a:ext>
            </a:extLst>
          </p:cNvPr>
          <p:cNvSpPr>
            <a:spLocks noGrp="1"/>
          </p:cNvSpPr>
          <p:nvPr>
            <p:ph type="sldNum" sz="quarter" idx="12"/>
          </p:nvPr>
        </p:nvSpPr>
        <p:spPr/>
        <p:txBody>
          <a:bodyPr/>
          <a:lstStyle/>
          <a:p>
            <a:fld id="{5E4DE196-8A13-4FF7-A07E-102851959EAB}" type="slidenum">
              <a:rPr lang="en-US" dirty="0"/>
              <a:t>13</a:t>
            </a:fld>
            <a:endParaRPr lang="en-US"/>
          </a:p>
        </p:txBody>
      </p:sp>
      <p:pic>
        <p:nvPicPr>
          <p:cNvPr id="8" name="Picture 7" descr="A screenshot of a computer&#10;&#10;AI-generated content may be incorrect.">
            <a:extLst>
              <a:ext uri="{FF2B5EF4-FFF2-40B4-BE49-F238E27FC236}">
                <a16:creationId xmlns:a16="http://schemas.microsoft.com/office/drawing/2014/main" id="{728EF433-E6C1-BDA0-5702-91A5F5C2C022}"/>
              </a:ext>
            </a:extLst>
          </p:cNvPr>
          <p:cNvPicPr>
            <a:picLocks noChangeAspect="1"/>
          </p:cNvPicPr>
          <p:nvPr/>
        </p:nvPicPr>
        <p:blipFill>
          <a:blip r:embed="rId3"/>
          <a:stretch>
            <a:fillRect/>
          </a:stretch>
        </p:blipFill>
        <p:spPr>
          <a:xfrm>
            <a:off x="6413350" y="1375833"/>
            <a:ext cx="5016800" cy="2928056"/>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0AA005A2-F706-4758-B3A4-EE7B1508CD25}"/>
              </a:ext>
            </a:extLst>
          </p:cNvPr>
          <p:cNvPicPr>
            <a:picLocks noChangeAspect="1"/>
          </p:cNvPicPr>
          <p:nvPr/>
        </p:nvPicPr>
        <p:blipFill>
          <a:blip r:embed="rId4"/>
          <a:stretch>
            <a:fillRect/>
          </a:stretch>
        </p:blipFill>
        <p:spPr>
          <a:xfrm>
            <a:off x="564444" y="4039614"/>
            <a:ext cx="5235222" cy="2320663"/>
          </a:xfrm>
          <a:prstGeom prst="rect">
            <a:avLst/>
          </a:prstGeom>
        </p:spPr>
      </p:pic>
    </p:spTree>
    <p:extLst>
      <p:ext uri="{BB962C8B-B14F-4D97-AF65-F5344CB8AC3E}">
        <p14:creationId xmlns:p14="http://schemas.microsoft.com/office/powerpoint/2010/main" val="1011366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2F2F-6580-4BA8-0615-FEC83E065EEE}"/>
              </a:ext>
            </a:extLst>
          </p:cNvPr>
          <p:cNvSpPr>
            <a:spLocks noGrp="1"/>
          </p:cNvSpPr>
          <p:nvPr>
            <p:ph type="title"/>
          </p:nvPr>
        </p:nvSpPr>
        <p:spPr/>
        <p:txBody>
          <a:bodyPr/>
          <a:lstStyle/>
          <a:p>
            <a:r>
              <a:rPr lang="en-US"/>
              <a:t>Window Attack Logs Alert Summary </a:t>
            </a:r>
          </a:p>
        </p:txBody>
      </p:sp>
      <p:sp>
        <p:nvSpPr>
          <p:cNvPr id="3" name="Content Placeholder 2">
            <a:extLst>
              <a:ext uri="{FF2B5EF4-FFF2-40B4-BE49-F238E27FC236}">
                <a16:creationId xmlns:a16="http://schemas.microsoft.com/office/drawing/2014/main" id="{E632DEEF-69C3-42A2-2516-B4CD90F8A8D9}"/>
              </a:ext>
            </a:extLst>
          </p:cNvPr>
          <p:cNvSpPr>
            <a:spLocks noGrp="1"/>
          </p:cNvSpPr>
          <p:nvPr>
            <p:ph idx="1"/>
          </p:nvPr>
        </p:nvSpPr>
        <p:spPr/>
        <p:txBody>
          <a:bodyPr vert="horz" lIns="91440" tIns="45720" rIns="91440" bIns="45720" rtlCol="0" anchor="t">
            <a:normAutofit/>
          </a:bodyPr>
          <a:lstStyle/>
          <a:p>
            <a:pPr marL="342900" indent="-342900">
              <a:buAutoNum type="arabicPeriod"/>
            </a:pPr>
            <a:r>
              <a:rPr lang="en-US" sz="1200">
                <a:solidFill>
                  <a:srgbClr val="000000"/>
                </a:solidFill>
                <a:latin typeface="Aptos"/>
              </a:rPr>
              <a:t>We had a spike in the attack logs at 8am on March 25,2020. The count was around 35 which would have been caught by our alert that we already have set up.</a:t>
            </a:r>
          </a:p>
          <a:p>
            <a:pPr marL="342900" indent="-342900">
              <a:buAutoNum type="arabicPeriod"/>
            </a:pPr>
            <a:r>
              <a:rPr lang="en-US" sz="1200">
                <a:solidFill>
                  <a:srgbClr val="000000"/>
                </a:solidFill>
                <a:latin typeface="Aptos"/>
              </a:rPr>
              <a:t>We observed an average baseline count of around 13–17, but we set our alert threshold at 50, since anything above that would likely indicate suspicious activity.  The suspicious activity we found was around 11 a.m,  with the count of 196 and 12p.m with the count of 77. </a:t>
            </a:r>
          </a:p>
          <a:p>
            <a:pPr marL="342900" indent="-342900">
              <a:buAutoNum type="arabicPeriod"/>
            </a:pPr>
            <a:r>
              <a:rPr lang="en-US" sz="1200">
                <a:solidFill>
                  <a:srgbClr val="000000"/>
                </a:solidFill>
                <a:latin typeface="Aptos"/>
              </a:rPr>
              <a:t>For user account was deleted we did not see any suspicious activity both logs looked similar with no suspected activity. </a:t>
            </a:r>
          </a:p>
        </p:txBody>
      </p:sp>
      <p:sp>
        <p:nvSpPr>
          <p:cNvPr id="4" name="Date Placeholder 3">
            <a:extLst>
              <a:ext uri="{FF2B5EF4-FFF2-40B4-BE49-F238E27FC236}">
                <a16:creationId xmlns:a16="http://schemas.microsoft.com/office/drawing/2014/main" id="{7F1D8963-A85F-05CD-3A98-45C7C17073C5}"/>
              </a:ext>
            </a:extLst>
          </p:cNvPr>
          <p:cNvSpPr>
            <a:spLocks noGrp="1"/>
          </p:cNvSpPr>
          <p:nvPr>
            <p:ph type="dt" sz="half" idx="10"/>
          </p:nvPr>
        </p:nvSpPr>
        <p:spPr/>
        <p:txBody>
          <a:bodyPr/>
          <a:lstStyle/>
          <a:p>
            <a:fld id="{68F2FE9E-2D28-425F-83C0-C1E816C955F4}" type="datetime1">
              <a:t>5/12/2025</a:t>
            </a:fld>
            <a:endParaRPr lang="en-US"/>
          </a:p>
        </p:txBody>
      </p:sp>
      <p:sp>
        <p:nvSpPr>
          <p:cNvPr id="5" name="Footer Placeholder 4">
            <a:extLst>
              <a:ext uri="{FF2B5EF4-FFF2-40B4-BE49-F238E27FC236}">
                <a16:creationId xmlns:a16="http://schemas.microsoft.com/office/drawing/2014/main" id="{BC54A119-BF4E-4FB6-208D-4C7626AEAF5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3D8E2DEA-E24B-9F73-AD01-805A0C758BC6}"/>
              </a:ext>
            </a:extLst>
          </p:cNvPr>
          <p:cNvSpPr>
            <a:spLocks noGrp="1"/>
          </p:cNvSpPr>
          <p:nvPr>
            <p:ph type="sldNum" sz="quarter" idx="12"/>
          </p:nvPr>
        </p:nvSpPr>
        <p:spPr/>
        <p:txBody>
          <a:bodyPr/>
          <a:lstStyle/>
          <a:p>
            <a:fld id="{5E4DE196-8A13-4FF7-A07E-102851959EAB}" type="slidenum">
              <a:rPr lang="en-US" dirty="0"/>
              <a:t>14</a:t>
            </a:fld>
            <a:endParaRPr lang="en-US"/>
          </a:p>
        </p:txBody>
      </p:sp>
    </p:spTree>
    <p:extLst>
      <p:ext uri="{BB962C8B-B14F-4D97-AF65-F5344CB8AC3E}">
        <p14:creationId xmlns:p14="http://schemas.microsoft.com/office/powerpoint/2010/main" val="3886438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A857-4F7E-1887-DFE4-BB71CBEC4189}"/>
              </a:ext>
            </a:extLst>
          </p:cNvPr>
          <p:cNvSpPr>
            <a:spLocks noGrp="1"/>
          </p:cNvSpPr>
          <p:nvPr>
            <p:ph type="title"/>
          </p:nvPr>
        </p:nvSpPr>
        <p:spPr>
          <a:xfrm>
            <a:off x="871108" y="588245"/>
            <a:ext cx="10449784" cy="417664"/>
          </a:xfrm>
        </p:spPr>
        <p:txBody>
          <a:bodyPr>
            <a:normAutofit fontScale="90000"/>
          </a:bodyPr>
          <a:lstStyle/>
          <a:p>
            <a:r>
              <a:rPr lang="en-US"/>
              <a:t>Window Attack log Images</a:t>
            </a:r>
          </a:p>
        </p:txBody>
      </p:sp>
      <p:pic>
        <p:nvPicPr>
          <p:cNvPr id="7" name="Content Placeholder 6" descr="A screenshot of a computer&#10;&#10;AI-generated content may be incorrect.">
            <a:extLst>
              <a:ext uri="{FF2B5EF4-FFF2-40B4-BE49-F238E27FC236}">
                <a16:creationId xmlns:a16="http://schemas.microsoft.com/office/drawing/2014/main" id="{FABE122D-CC4C-FDBE-ED0C-7DBB107858A8}"/>
              </a:ext>
            </a:extLst>
          </p:cNvPr>
          <p:cNvPicPr>
            <a:picLocks noGrp="1" noChangeAspect="1"/>
          </p:cNvPicPr>
          <p:nvPr>
            <p:ph idx="1"/>
          </p:nvPr>
        </p:nvPicPr>
        <p:blipFill>
          <a:blip r:embed="rId2"/>
          <a:stretch>
            <a:fillRect/>
          </a:stretch>
        </p:blipFill>
        <p:spPr>
          <a:xfrm>
            <a:off x="575899" y="4183045"/>
            <a:ext cx="10442448" cy="2225961"/>
          </a:xfrm>
        </p:spPr>
      </p:pic>
      <p:sp>
        <p:nvSpPr>
          <p:cNvPr id="4" name="Date Placeholder 3">
            <a:extLst>
              <a:ext uri="{FF2B5EF4-FFF2-40B4-BE49-F238E27FC236}">
                <a16:creationId xmlns:a16="http://schemas.microsoft.com/office/drawing/2014/main" id="{3F4A1269-58F0-AA60-DB32-D91F5F0748C8}"/>
              </a:ext>
            </a:extLst>
          </p:cNvPr>
          <p:cNvSpPr>
            <a:spLocks noGrp="1"/>
          </p:cNvSpPr>
          <p:nvPr>
            <p:ph type="dt" sz="half" idx="10"/>
          </p:nvPr>
        </p:nvSpPr>
        <p:spPr/>
        <p:txBody>
          <a:bodyPr/>
          <a:lstStyle/>
          <a:p>
            <a:fld id="{531C0459-0F96-44E8-9471-D6580BA16EE1}" type="datetime1">
              <a:t>5/12/2025</a:t>
            </a:fld>
            <a:endParaRPr lang="en-US"/>
          </a:p>
        </p:txBody>
      </p:sp>
      <p:sp>
        <p:nvSpPr>
          <p:cNvPr id="5" name="Footer Placeholder 4">
            <a:extLst>
              <a:ext uri="{FF2B5EF4-FFF2-40B4-BE49-F238E27FC236}">
                <a16:creationId xmlns:a16="http://schemas.microsoft.com/office/drawing/2014/main" id="{74F2BB19-3447-9F79-2728-FD285764816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436167E-0B2D-447A-9233-8FD32D4687B4}"/>
              </a:ext>
            </a:extLst>
          </p:cNvPr>
          <p:cNvSpPr>
            <a:spLocks noGrp="1"/>
          </p:cNvSpPr>
          <p:nvPr>
            <p:ph type="sldNum" sz="quarter" idx="12"/>
          </p:nvPr>
        </p:nvSpPr>
        <p:spPr/>
        <p:txBody>
          <a:bodyPr/>
          <a:lstStyle/>
          <a:p>
            <a:fld id="{5E4DE196-8A13-4FF7-A07E-102851959EAB}" type="slidenum">
              <a:rPr lang="en-US" dirty="0"/>
              <a:t>15</a:t>
            </a:fld>
            <a:endParaRPr lang="en-US"/>
          </a:p>
        </p:txBody>
      </p:sp>
      <p:pic>
        <p:nvPicPr>
          <p:cNvPr id="8" name="Picture 7" descr="A screenshot of a computer&#10;&#10;AI-generated content may be incorrect.">
            <a:extLst>
              <a:ext uri="{FF2B5EF4-FFF2-40B4-BE49-F238E27FC236}">
                <a16:creationId xmlns:a16="http://schemas.microsoft.com/office/drawing/2014/main" id="{34FDD083-ED8C-C9B7-14C9-A10E1ED865D7}"/>
              </a:ext>
            </a:extLst>
          </p:cNvPr>
          <p:cNvPicPr>
            <a:picLocks noChangeAspect="1"/>
          </p:cNvPicPr>
          <p:nvPr/>
        </p:nvPicPr>
        <p:blipFill>
          <a:blip r:embed="rId3"/>
          <a:stretch>
            <a:fillRect/>
          </a:stretch>
        </p:blipFill>
        <p:spPr>
          <a:xfrm>
            <a:off x="575094" y="2697617"/>
            <a:ext cx="7418718" cy="1462767"/>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76B1ACFA-C287-756B-0018-27D2693BDA6C}"/>
              </a:ext>
            </a:extLst>
          </p:cNvPr>
          <p:cNvPicPr>
            <a:picLocks noChangeAspect="1"/>
          </p:cNvPicPr>
          <p:nvPr/>
        </p:nvPicPr>
        <p:blipFill>
          <a:blip r:embed="rId4"/>
          <a:stretch>
            <a:fillRect/>
          </a:stretch>
        </p:blipFill>
        <p:spPr>
          <a:xfrm>
            <a:off x="675736" y="1102928"/>
            <a:ext cx="5837208" cy="1517883"/>
          </a:xfrm>
          <a:prstGeom prst="rect">
            <a:avLst/>
          </a:prstGeom>
        </p:spPr>
      </p:pic>
    </p:spTree>
    <p:extLst>
      <p:ext uri="{BB962C8B-B14F-4D97-AF65-F5344CB8AC3E}">
        <p14:creationId xmlns:p14="http://schemas.microsoft.com/office/powerpoint/2010/main" val="2072864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854D-165A-F316-7684-7431C2C7BBF3}"/>
              </a:ext>
            </a:extLst>
          </p:cNvPr>
          <p:cNvSpPr>
            <a:spLocks noGrp="1"/>
          </p:cNvSpPr>
          <p:nvPr>
            <p:ph type="title"/>
          </p:nvPr>
        </p:nvSpPr>
        <p:spPr>
          <a:xfrm>
            <a:off x="877458" y="588245"/>
            <a:ext cx="10443434" cy="453128"/>
          </a:xfrm>
        </p:spPr>
        <p:txBody>
          <a:bodyPr>
            <a:normAutofit fontScale="90000"/>
          </a:bodyPr>
          <a:lstStyle/>
          <a:p>
            <a:r>
              <a:rPr lang="en-US" dirty="0"/>
              <a:t>Dashboard analysis for User and Signatures from Attack Logs</a:t>
            </a:r>
          </a:p>
        </p:txBody>
      </p:sp>
      <p:pic>
        <p:nvPicPr>
          <p:cNvPr id="7" name="Content Placeholder 6" descr="A screenshot of a graph&#10;&#10;AI-generated content may be incorrect.">
            <a:extLst>
              <a:ext uri="{FF2B5EF4-FFF2-40B4-BE49-F238E27FC236}">
                <a16:creationId xmlns:a16="http://schemas.microsoft.com/office/drawing/2014/main" id="{50323CC2-4EE7-44AF-786F-D40270C09187}"/>
              </a:ext>
            </a:extLst>
          </p:cNvPr>
          <p:cNvPicPr>
            <a:picLocks noGrp="1" noChangeAspect="1"/>
          </p:cNvPicPr>
          <p:nvPr>
            <p:ph idx="1"/>
          </p:nvPr>
        </p:nvPicPr>
        <p:blipFill>
          <a:blip r:embed="rId2"/>
          <a:stretch>
            <a:fillRect/>
          </a:stretch>
        </p:blipFill>
        <p:spPr>
          <a:xfrm>
            <a:off x="426974" y="1159959"/>
            <a:ext cx="10442448" cy="2356569"/>
          </a:xfrm>
        </p:spPr>
      </p:pic>
      <p:sp>
        <p:nvSpPr>
          <p:cNvPr id="4" name="Date Placeholder 3">
            <a:extLst>
              <a:ext uri="{FF2B5EF4-FFF2-40B4-BE49-F238E27FC236}">
                <a16:creationId xmlns:a16="http://schemas.microsoft.com/office/drawing/2014/main" id="{EE9793C1-A7C1-16D3-FE48-A93DC7674D24}"/>
              </a:ext>
            </a:extLst>
          </p:cNvPr>
          <p:cNvSpPr>
            <a:spLocks noGrp="1"/>
          </p:cNvSpPr>
          <p:nvPr>
            <p:ph type="dt" sz="half" idx="10"/>
          </p:nvPr>
        </p:nvSpPr>
        <p:spPr/>
        <p:txBody>
          <a:bodyPr/>
          <a:lstStyle/>
          <a:p>
            <a:fld id="{D4958380-6F2F-46AF-9B8E-0CC8BF28AE4C}" type="datetime1">
              <a:t>5/12/2025</a:t>
            </a:fld>
            <a:endParaRPr lang="en-US"/>
          </a:p>
        </p:txBody>
      </p:sp>
      <p:sp>
        <p:nvSpPr>
          <p:cNvPr id="5" name="Footer Placeholder 4">
            <a:extLst>
              <a:ext uri="{FF2B5EF4-FFF2-40B4-BE49-F238E27FC236}">
                <a16:creationId xmlns:a16="http://schemas.microsoft.com/office/drawing/2014/main" id="{3F652CCF-676B-619F-8348-2AF1D88D602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1B0C5A2-0951-2B75-C34E-10A4FC3799F7}"/>
              </a:ext>
            </a:extLst>
          </p:cNvPr>
          <p:cNvSpPr>
            <a:spLocks noGrp="1"/>
          </p:cNvSpPr>
          <p:nvPr>
            <p:ph type="sldNum" sz="quarter" idx="12"/>
          </p:nvPr>
        </p:nvSpPr>
        <p:spPr/>
        <p:txBody>
          <a:bodyPr/>
          <a:lstStyle/>
          <a:p>
            <a:fld id="{5E4DE196-8A13-4FF7-A07E-102851959EAB}" type="slidenum">
              <a:rPr lang="en-US" dirty="0"/>
              <a:t>16</a:t>
            </a:fld>
            <a:endParaRPr lang="en-US"/>
          </a:p>
        </p:txBody>
      </p:sp>
      <p:pic>
        <p:nvPicPr>
          <p:cNvPr id="8" name="Picture 7" descr="A screenshot of a computer&#10;&#10;AI-generated content may be incorrect.">
            <a:extLst>
              <a:ext uri="{FF2B5EF4-FFF2-40B4-BE49-F238E27FC236}">
                <a16:creationId xmlns:a16="http://schemas.microsoft.com/office/drawing/2014/main" id="{1DC161F6-3336-8753-4258-BD0A592ACE4F}"/>
              </a:ext>
            </a:extLst>
          </p:cNvPr>
          <p:cNvPicPr>
            <a:picLocks noChangeAspect="1"/>
          </p:cNvPicPr>
          <p:nvPr/>
        </p:nvPicPr>
        <p:blipFill>
          <a:blip r:embed="rId3"/>
          <a:stretch>
            <a:fillRect/>
          </a:stretch>
        </p:blipFill>
        <p:spPr>
          <a:xfrm>
            <a:off x="457200" y="3586608"/>
            <a:ext cx="10864850" cy="2720084"/>
          </a:xfrm>
          <a:prstGeom prst="rect">
            <a:avLst/>
          </a:prstGeom>
        </p:spPr>
      </p:pic>
    </p:spTree>
    <p:extLst>
      <p:ext uri="{BB962C8B-B14F-4D97-AF65-F5344CB8AC3E}">
        <p14:creationId xmlns:p14="http://schemas.microsoft.com/office/powerpoint/2010/main" val="3499271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7589-EC06-9E21-BD4B-6B55DE0D16E4}"/>
              </a:ext>
            </a:extLst>
          </p:cNvPr>
          <p:cNvSpPr>
            <a:spLocks noGrp="1"/>
          </p:cNvSpPr>
          <p:nvPr>
            <p:ph type="title"/>
          </p:nvPr>
        </p:nvSpPr>
        <p:spPr>
          <a:xfrm>
            <a:off x="877458" y="588245"/>
            <a:ext cx="10443434" cy="516628"/>
          </a:xfrm>
        </p:spPr>
        <p:txBody>
          <a:bodyPr>
            <a:normAutofit fontScale="90000"/>
          </a:bodyPr>
          <a:lstStyle/>
          <a:p>
            <a:r>
              <a:rPr lang="en-US" dirty="0"/>
              <a:t>Summary for User and Signature Dashboard Attack Log</a:t>
            </a:r>
          </a:p>
        </p:txBody>
      </p:sp>
      <p:sp>
        <p:nvSpPr>
          <p:cNvPr id="3" name="Content Placeholder 2">
            <a:extLst>
              <a:ext uri="{FF2B5EF4-FFF2-40B4-BE49-F238E27FC236}">
                <a16:creationId xmlns:a16="http://schemas.microsoft.com/office/drawing/2014/main" id="{A8568DA1-8942-A574-22DF-8ED22DC995FE}"/>
              </a:ext>
            </a:extLst>
          </p:cNvPr>
          <p:cNvSpPr>
            <a:spLocks noGrp="1"/>
          </p:cNvSpPr>
          <p:nvPr>
            <p:ph idx="1"/>
          </p:nvPr>
        </p:nvSpPr>
        <p:spPr/>
        <p:txBody>
          <a:bodyPr vert="horz" lIns="91440" tIns="45720" rIns="91440" bIns="45720" rtlCol="0" anchor="t">
            <a:normAutofit/>
          </a:bodyPr>
          <a:lstStyle/>
          <a:p>
            <a:r>
              <a:rPr lang="en-US" dirty="0">
                <a:ea typeface="+mn-lt"/>
                <a:cs typeface="+mn-lt"/>
              </a:rPr>
              <a:t>Between midnight and 3 a.m., the most suspicious activity occurred, particularly at 1 a.m. and 2 a.m. The standout event was repeated "User Account is Locked out" alerts, which peaked at 896 occurrences. Additionally, from 8 a.m. to 11 a.m., there were attempts to reset an account password, peaking at 1,258 occurrences. These patterns suggest possible unauthorized access attempts during the early morning hours followed by password reset efforts later in the morning.</a:t>
            </a:r>
          </a:p>
          <a:p>
            <a:r>
              <a:rPr lang="en-US" dirty="0">
                <a:ea typeface="+mn-lt"/>
                <a:cs typeface="+mn-lt"/>
              </a:rPr>
              <a:t>Users A and K both showed significant activity in the attack logs, with User K being more suspicious due to a higher event count. User A’s activity occurred between midnight and 3 a.m., peaking at 984 events, while User K’s activity took place from 8 a.m. to 11 a.m., with a peak of 1,256 events. These patterns align with the earlier timeline of account lockouts and password reset attempts, reinforcing suspicions of potential unauthorized access or malicious activity.</a:t>
            </a:r>
            <a:endParaRPr lang="en-US" dirty="0"/>
          </a:p>
        </p:txBody>
      </p:sp>
      <p:sp>
        <p:nvSpPr>
          <p:cNvPr id="4" name="Date Placeholder 3">
            <a:extLst>
              <a:ext uri="{FF2B5EF4-FFF2-40B4-BE49-F238E27FC236}">
                <a16:creationId xmlns:a16="http://schemas.microsoft.com/office/drawing/2014/main" id="{7CF68F99-24EF-EF58-4210-A2C1C2E71E92}"/>
              </a:ext>
            </a:extLst>
          </p:cNvPr>
          <p:cNvSpPr>
            <a:spLocks noGrp="1"/>
          </p:cNvSpPr>
          <p:nvPr>
            <p:ph type="dt" sz="half" idx="10"/>
          </p:nvPr>
        </p:nvSpPr>
        <p:spPr/>
        <p:txBody>
          <a:bodyPr/>
          <a:lstStyle/>
          <a:p>
            <a:fld id="{F2C485C2-8D4B-42FF-AE40-A7F95D772A6F}" type="datetime1">
              <a:t>5/12/2025</a:t>
            </a:fld>
            <a:endParaRPr lang="en-US"/>
          </a:p>
        </p:txBody>
      </p:sp>
      <p:sp>
        <p:nvSpPr>
          <p:cNvPr id="5" name="Footer Placeholder 4">
            <a:extLst>
              <a:ext uri="{FF2B5EF4-FFF2-40B4-BE49-F238E27FC236}">
                <a16:creationId xmlns:a16="http://schemas.microsoft.com/office/drawing/2014/main" id="{8216C6FB-8600-322B-AD41-67E710C7352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299CD73-9E53-8B7B-F8CE-37FD376D451E}"/>
              </a:ext>
            </a:extLst>
          </p:cNvPr>
          <p:cNvSpPr>
            <a:spLocks noGrp="1"/>
          </p:cNvSpPr>
          <p:nvPr>
            <p:ph type="sldNum" sz="quarter" idx="12"/>
          </p:nvPr>
        </p:nvSpPr>
        <p:spPr/>
        <p:txBody>
          <a:bodyPr/>
          <a:lstStyle/>
          <a:p>
            <a:fld id="{5E4DE196-8A13-4FF7-A07E-102851959EAB}" type="slidenum">
              <a:rPr lang="en-US" dirty="0"/>
              <a:t>17</a:t>
            </a:fld>
            <a:endParaRPr lang="en-US"/>
          </a:p>
        </p:txBody>
      </p:sp>
    </p:spTree>
    <p:extLst>
      <p:ext uri="{BB962C8B-B14F-4D97-AF65-F5344CB8AC3E}">
        <p14:creationId xmlns:p14="http://schemas.microsoft.com/office/powerpoint/2010/main" val="2546069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2ABBC-2416-60B1-0B10-FD6B9004E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C08A46-8E89-7EAE-8CFB-EC3BED4A8CF6}"/>
              </a:ext>
            </a:extLst>
          </p:cNvPr>
          <p:cNvSpPr>
            <a:spLocks noGrp="1"/>
          </p:cNvSpPr>
          <p:nvPr>
            <p:ph type="title"/>
          </p:nvPr>
        </p:nvSpPr>
        <p:spPr>
          <a:xfrm>
            <a:off x="842354" y="588245"/>
            <a:ext cx="10478538" cy="547061"/>
          </a:xfrm>
        </p:spPr>
        <p:txBody>
          <a:bodyPr>
            <a:normAutofit fontScale="90000"/>
          </a:bodyPr>
          <a:lstStyle/>
          <a:p>
            <a:r>
              <a:rPr lang="en-US" dirty="0"/>
              <a:t>Apache Logs Before the Attack</a:t>
            </a:r>
          </a:p>
        </p:txBody>
      </p:sp>
      <p:pic>
        <p:nvPicPr>
          <p:cNvPr id="7" name="Content Placeholder 6" descr="A screenshot of a computer&#10;&#10;AI-generated content may be incorrect.">
            <a:extLst>
              <a:ext uri="{FF2B5EF4-FFF2-40B4-BE49-F238E27FC236}">
                <a16:creationId xmlns:a16="http://schemas.microsoft.com/office/drawing/2014/main" id="{B41836F5-DF6F-2A7F-897E-1ABE6B9F5BD9}"/>
              </a:ext>
            </a:extLst>
          </p:cNvPr>
          <p:cNvPicPr>
            <a:picLocks noGrp="1" noChangeAspect="1"/>
          </p:cNvPicPr>
          <p:nvPr>
            <p:ph idx="1"/>
          </p:nvPr>
        </p:nvPicPr>
        <p:blipFill>
          <a:blip r:embed="rId2"/>
          <a:stretch>
            <a:fillRect/>
          </a:stretch>
        </p:blipFill>
        <p:spPr>
          <a:xfrm>
            <a:off x="842014" y="2290017"/>
            <a:ext cx="5637615" cy="1571942"/>
          </a:xfrm>
        </p:spPr>
      </p:pic>
      <p:sp>
        <p:nvSpPr>
          <p:cNvPr id="4" name="Date Placeholder 3">
            <a:extLst>
              <a:ext uri="{FF2B5EF4-FFF2-40B4-BE49-F238E27FC236}">
                <a16:creationId xmlns:a16="http://schemas.microsoft.com/office/drawing/2014/main" id="{E86B6396-702D-2AF5-2714-FF1A5228D0C1}"/>
              </a:ext>
            </a:extLst>
          </p:cNvPr>
          <p:cNvSpPr>
            <a:spLocks noGrp="1"/>
          </p:cNvSpPr>
          <p:nvPr>
            <p:ph type="dt" sz="half" idx="10"/>
          </p:nvPr>
        </p:nvSpPr>
        <p:spPr/>
        <p:txBody>
          <a:bodyPr/>
          <a:lstStyle/>
          <a:p>
            <a:fld id="{43F66DDD-6704-438F-973F-75AC5E1A3A38}" type="datetime1">
              <a:t>5/12/2025</a:t>
            </a:fld>
            <a:endParaRPr lang="en-US"/>
          </a:p>
        </p:txBody>
      </p:sp>
      <p:sp>
        <p:nvSpPr>
          <p:cNvPr id="5" name="Footer Placeholder 4">
            <a:extLst>
              <a:ext uri="{FF2B5EF4-FFF2-40B4-BE49-F238E27FC236}">
                <a16:creationId xmlns:a16="http://schemas.microsoft.com/office/drawing/2014/main" id="{E9C0A544-3BEF-F4B7-B14B-C0FA928F4CC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0544C24-1AFF-E76A-0A91-92A7254D01D0}"/>
              </a:ext>
            </a:extLst>
          </p:cNvPr>
          <p:cNvSpPr>
            <a:spLocks noGrp="1"/>
          </p:cNvSpPr>
          <p:nvPr>
            <p:ph type="sldNum" sz="quarter" idx="12"/>
          </p:nvPr>
        </p:nvSpPr>
        <p:spPr/>
        <p:txBody>
          <a:bodyPr/>
          <a:lstStyle/>
          <a:p>
            <a:fld id="{6E91CC32-6A6B-4E2E-BBA1-6864F305DA26}" type="slidenum">
              <a:rPr lang="en-US" dirty="0"/>
              <a:t>18</a:t>
            </a:fld>
            <a:endParaRPr lang="en-US"/>
          </a:p>
        </p:txBody>
      </p:sp>
      <p:pic>
        <p:nvPicPr>
          <p:cNvPr id="8" name="Picture 7" descr="A screenshot of a computer&#10;&#10;AI-generated content may be incorrect.">
            <a:extLst>
              <a:ext uri="{FF2B5EF4-FFF2-40B4-BE49-F238E27FC236}">
                <a16:creationId xmlns:a16="http://schemas.microsoft.com/office/drawing/2014/main" id="{E991462A-A7B8-2204-7AA1-5A63D9BA62C9}"/>
              </a:ext>
            </a:extLst>
          </p:cNvPr>
          <p:cNvPicPr>
            <a:picLocks noChangeAspect="1"/>
          </p:cNvPicPr>
          <p:nvPr/>
        </p:nvPicPr>
        <p:blipFill>
          <a:blip r:embed="rId3"/>
          <a:stretch>
            <a:fillRect/>
          </a:stretch>
        </p:blipFill>
        <p:spPr>
          <a:xfrm>
            <a:off x="952500" y="4413581"/>
            <a:ext cx="6004277" cy="2017227"/>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4B8AEA05-A0F6-E168-4D30-B6564FB78A0F}"/>
              </a:ext>
            </a:extLst>
          </p:cNvPr>
          <p:cNvPicPr>
            <a:picLocks noChangeAspect="1"/>
          </p:cNvPicPr>
          <p:nvPr/>
        </p:nvPicPr>
        <p:blipFill>
          <a:blip r:embed="rId4"/>
          <a:stretch>
            <a:fillRect/>
          </a:stretch>
        </p:blipFill>
        <p:spPr>
          <a:xfrm>
            <a:off x="6928556" y="2234808"/>
            <a:ext cx="4762501" cy="2183773"/>
          </a:xfrm>
          <a:prstGeom prst="rect">
            <a:avLst/>
          </a:prstGeom>
        </p:spPr>
      </p:pic>
      <p:sp>
        <p:nvSpPr>
          <p:cNvPr id="10" name="TextBox 9">
            <a:extLst>
              <a:ext uri="{FF2B5EF4-FFF2-40B4-BE49-F238E27FC236}">
                <a16:creationId xmlns:a16="http://schemas.microsoft.com/office/drawing/2014/main" id="{40FE5045-57B6-E3B0-D2B7-3916CFFD7CA7}"/>
              </a:ext>
            </a:extLst>
          </p:cNvPr>
          <p:cNvSpPr txBox="1"/>
          <p:nvPr/>
        </p:nvSpPr>
        <p:spPr>
          <a:xfrm>
            <a:off x="952499" y="1961444"/>
            <a:ext cx="1975555" cy="2892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TextBox 10">
            <a:extLst>
              <a:ext uri="{FF2B5EF4-FFF2-40B4-BE49-F238E27FC236}">
                <a16:creationId xmlns:a16="http://schemas.microsoft.com/office/drawing/2014/main" id="{774D8078-AB88-51B4-3668-1AF889FB0BDD}"/>
              </a:ext>
            </a:extLst>
          </p:cNvPr>
          <p:cNvSpPr txBox="1"/>
          <p:nvPr/>
        </p:nvSpPr>
        <p:spPr>
          <a:xfrm>
            <a:off x="824968" y="1912055"/>
            <a:ext cx="26687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Apache Logs Method</a:t>
            </a:r>
          </a:p>
        </p:txBody>
      </p:sp>
      <p:sp>
        <p:nvSpPr>
          <p:cNvPr id="12" name="TextBox 11">
            <a:extLst>
              <a:ext uri="{FF2B5EF4-FFF2-40B4-BE49-F238E27FC236}">
                <a16:creationId xmlns:a16="http://schemas.microsoft.com/office/drawing/2014/main" id="{4694F3F9-9FC1-A498-F992-D5783BFCAE4C}"/>
              </a:ext>
            </a:extLst>
          </p:cNvPr>
          <p:cNvSpPr txBox="1"/>
          <p:nvPr/>
        </p:nvSpPr>
        <p:spPr>
          <a:xfrm>
            <a:off x="952499" y="4106333"/>
            <a:ext cx="41910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Apache Top Status</a:t>
            </a:r>
          </a:p>
          <a:p>
            <a:endParaRPr lang="en-US"/>
          </a:p>
        </p:txBody>
      </p:sp>
      <p:sp>
        <p:nvSpPr>
          <p:cNvPr id="13" name="TextBox 12">
            <a:extLst>
              <a:ext uri="{FF2B5EF4-FFF2-40B4-BE49-F238E27FC236}">
                <a16:creationId xmlns:a16="http://schemas.microsoft.com/office/drawing/2014/main" id="{C265F816-3071-30F0-7674-440340D697D1}"/>
              </a:ext>
            </a:extLst>
          </p:cNvPr>
          <p:cNvSpPr txBox="1"/>
          <p:nvPr/>
        </p:nvSpPr>
        <p:spPr>
          <a:xfrm>
            <a:off x="6970889" y="1912055"/>
            <a:ext cx="46919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Apache Top Domains</a:t>
            </a:r>
          </a:p>
          <a:p>
            <a:endParaRPr lang="en-US"/>
          </a:p>
        </p:txBody>
      </p:sp>
    </p:spTree>
    <p:extLst>
      <p:ext uri="{BB962C8B-B14F-4D97-AF65-F5344CB8AC3E}">
        <p14:creationId xmlns:p14="http://schemas.microsoft.com/office/powerpoint/2010/main" val="1787675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DDAED-37A0-AC73-5AB2-303CEAC524DA}"/>
              </a:ext>
            </a:extLst>
          </p:cNvPr>
          <p:cNvSpPr>
            <a:spLocks noGrp="1"/>
          </p:cNvSpPr>
          <p:nvPr>
            <p:ph type="title"/>
          </p:nvPr>
        </p:nvSpPr>
        <p:spPr>
          <a:xfrm>
            <a:off x="856731" y="588245"/>
            <a:ext cx="10464161" cy="432042"/>
          </a:xfrm>
        </p:spPr>
        <p:txBody>
          <a:bodyPr>
            <a:normAutofit fontScale="90000"/>
          </a:bodyPr>
          <a:lstStyle/>
          <a:p>
            <a:r>
              <a:rPr lang="en-US"/>
              <a:t>Apache Attack Log Images</a:t>
            </a:r>
          </a:p>
        </p:txBody>
      </p:sp>
      <p:pic>
        <p:nvPicPr>
          <p:cNvPr id="7" name="Content Placeholder 6" descr="A screenshot of a computer&#10;&#10;AI-generated content may be incorrect.">
            <a:extLst>
              <a:ext uri="{FF2B5EF4-FFF2-40B4-BE49-F238E27FC236}">
                <a16:creationId xmlns:a16="http://schemas.microsoft.com/office/drawing/2014/main" id="{DFB62EE0-86F3-F3B9-E458-27259AEA52A6}"/>
              </a:ext>
            </a:extLst>
          </p:cNvPr>
          <p:cNvPicPr>
            <a:picLocks noGrp="1" noChangeAspect="1"/>
          </p:cNvPicPr>
          <p:nvPr>
            <p:ph idx="1"/>
          </p:nvPr>
        </p:nvPicPr>
        <p:blipFill>
          <a:blip r:embed="rId2"/>
          <a:stretch>
            <a:fillRect/>
          </a:stretch>
        </p:blipFill>
        <p:spPr>
          <a:xfrm>
            <a:off x="633409" y="1170589"/>
            <a:ext cx="5913580" cy="2327402"/>
          </a:xfrm>
        </p:spPr>
      </p:pic>
      <p:sp>
        <p:nvSpPr>
          <p:cNvPr id="4" name="Date Placeholder 3">
            <a:extLst>
              <a:ext uri="{FF2B5EF4-FFF2-40B4-BE49-F238E27FC236}">
                <a16:creationId xmlns:a16="http://schemas.microsoft.com/office/drawing/2014/main" id="{879FB53C-77B0-28AF-01F8-818336FE697F}"/>
              </a:ext>
            </a:extLst>
          </p:cNvPr>
          <p:cNvSpPr>
            <a:spLocks noGrp="1"/>
          </p:cNvSpPr>
          <p:nvPr>
            <p:ph type="dt" sz="half" idx="10"/>
          </p:nvPr>
        </p:nvSpPr>
        <p:spPr/>
        <p:txBody>
          <a:bodyPr/>
          <a:lstStyle/>
          <a:p>
            <a:fld id="{E72844DA-6E09-4652-9FED-62E0318E9AD9}" type="datetime1">
              <a:t>5/12/2025</a:t>
            </a:fld>
            <a:endParaRPr lang="en-US"/>
          </a:p>
        </p:txBody>
      </p:sp>
      <p:sp>
        <p:nvSpPr>
          <p:cNvPr id="5" name="Footer Placeholder 4">
            <a:extLst>
              <a:ext uri="{FF2B5EF4-FFF2-40B4-BE49-F238E27FC236}">
                <a16:creationId xmlns:a16="http://schemas.microsoft.com/office/drawing/2014/main" id="{D683EAB5-A8DB-ED8C-F222-399C1B9D256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C5C69C63-2322-9BBC-FB40-994A422CAAF2}"/>
              </a:ext>
            </a:extLst>
          </p:cNvPr>
          <p:cNvSpPr>
            <a:spLocks noGrp="1"/>
          </p:cNvSpPr>
          <p:nvPr>
            <p:ph type="sldNum" sz="quarter" idx="12"/>
          </p:nvPr>
        </p:nvSpPr>
        <p:spPr/>
        <p:txBody>
          <a:bodyPr/>
          <a:lstStyle/>
          <a:p>
            <a:fld id="{5E4DE196-8A13-4FF7-A07E-102851959EAB}" type="slidenum">
              <a:rPr lang="en-US" dirty="0"/>
              <a:t>19</a:t>
            </a:fld>
            <a:endParaRPr lang="en-US"/>
          </a:p>
        </p:txBody>
      </p:sp>
      <p:pic>
        <p:nvPicPr>
          <p:cNvPr id="8" name="Picture 7" descr="A screenshot of a computer&#10;&#10;AI-generated content may be incorrect.">
            <a:extLst>
              <a:ext uri="{FF2B5EF4-FFF2-40B4-BE49-F238E27FC236}">
                <a16:creationId xmlns:a16="http://schemas.microsoft.com/office/drawing/2014/main" id="{FFEC5737-CAF8-2850-BFD7-AC2D0381DC50}"/>
              </a:ext>
            </a:extLst>
          </p:cNvPr>
          <p:cNvPicPr>
            <a:picLocks noChangeAspect="1"/>
          </p:cNvPicPr>
          <p:nvPr/>
        </p:nvPicPr>
        <p:blipFill>
          <a:blip r:embed="rId3"/>
          <a:stretch>
            <a:fillRect/>
          </a:stretch>
        </p:blipFill>
        <p:spPr>
          <a:xfrm>
            <a:off x="632604" y="3859005"/>
            <a:ext cx="5808453" cy="2561803"/>
          </a:xfrm>
          <a:prstGeom prst="rect">
            <a:avLst/>
          </a:prstGeom>
        </p:spPr>
      </p:pic>
      <p:sp>
        <p:nvSpPr>
          <p:cNvPr id="10" name="TextBox 9">
            <a:extLst>
              <a:ext uri="{FF2B5EF4-FFF2-40B4-BE49-F238E27FC236}">
                <a16:creationId xmlns:a16="http://schemas.microsoft.com/office/drawing/2014/main" id="{1330F651-0D69-C909-6332-422E12F12158}"/>
              </a:ext>
            </a:extLst>
          </p:cNvPr>
          <p:cNvSpPr txBox="1"/>
          <p:nvPr/>
        </p:nvSpPr>
        <p:spPr>
          <a:xfrm>
            <a:off x="705555" y="3464278"/>
            <a:ext cx="54045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Top Domain </a:t>
            </a:r>
          </a:p>
          <a:p>
            <a:endParaRPr lang="en-US"/>
          </a:p>
        </p:txBody>
      </p:sp>
      <p:pic>
        <p:nvPicPr>
          <p:cNvPr id="11" name="Picture 10" descr="A screenshot of a computer&#10;&#10;AI-generated content may be incorrect.">
            <a:extLst>
              <a:ext uri="{FF2B5EF4-FFF2-40B4-BE49-F238E27FC236}">
                <a16:creationId xmlns:a16="http://schemas.microsoft.com/office/drawing/2014/main" id="{3034ADFD-AE72-50B7-8498-BD08C8398965}"/>
              </a:ext>
            </a:extLst>
          </p:cNvPr>
          <p:cNvPicPr>
            <a:picLocks noChangeAspect="1"/>
          </p:cNvPicPr>
          <p:nvPr/>
        </p:nvPicPr>
        <p:blipFill>
          <a:blip r:embed="rId4"/>
          <a:stretch>
            <a:fillRect/>
          </a:stretch>
        </p:blipFill>
        <p:spPr>
          <a:xfrm>
            <a:off x="7016151" y="1374606"/>
            <a:ext cx="4830793" cy="2656677"/>
          </a:xfrm>
          <a:prstGeom prst="rect">
            <a:avLst/>
          </a:prstGeom>
        </p:spPr>
      </p:pic>
      <p:sp>
        <p:nvSpPr>
          <p:cNvPr id="3" name="TextBox 2">
            <a:extLst>
              <a:ext uri="{FF2B5EF4-FFF2-40B4-BE49-F238E27FC236}">
                <a16:creationId xmlns:a16="http://schemas.microsoft.com/office/drawing/2014/main" id="{71FD78F3-3D36-470A-5828-F950DB634990}"/>
              </a:ext>
            </a:extLst>
          </p:cNvPr>
          <p:cNvSpPr txBox="1"/>
          <p:nvPr/>
        </p:nvSpPr>
        <p:spPr>
          <a:xfrm>
            <a:off x="7048500" y="987778"/>
            <a:ext cx="41204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Top status attack log</a:t>
            </a:r>
          </a:p>
        </p:txBody>
      </p:sp>
    </p:spTree>
    <p:extLst>
      <p:ext uri="{BB962C8B-B14F-4D97-AF65-F5344CB8AC3E}">
        <p14:creationId xmlns:p14="http://schemas.microsoft.com/office/powerpoint/2010/main" val="4004909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2FD3-DB62-F831-B070-80992ACD35BF}"/>
              </a:ext>
            </a:extLst>
          </p:cNvPr>
          <p:cNvSpPr>
            <a:spLocks noGrp="1"/>
          </p:cNvSpPr>
          <p:nvPr>
            <p:ph type="title"/>
          </p:nvPr>
        </p:nvSpPr>
        <p:spPr/>
        <p:txBody>
          <a:bodyPr/>
          <a:lstStyle/>
          <a:p>
            <a:r>
              <a:rPr lang="en-US"/>
              <a:t>Monitoring Environment</a:t>
            </a:r>
          </a:p>
        </p:txBody>
      </p:sp>
      <p:sp>
        <p:nvSpPr>
          <p:cNvPr id="3" name="Content Placeholder 2">
            <a:extLst>
              <a:ext uri="{FF2B5EF4-FFF2-40B4-BE49-F238E27FC236}">
                <a16:creationId xmlns:a16="http://schemas.microsoft.com/office/drawing/2014/main" id="{F9AC122E-FAE8-2EAE-1062-109EDF5D548E}"/>
              </a:ext>
            </a:extLst>
          </p:cNvPr>
          <p:cNvSpPr>
            <a:spLocks noGrp="1"/>
          </p:cNvSpPr>
          <p:nvPr>
            <p:ph idx="1"/>
          </p:nvPr>
        </p:nvSpPr>
        <p:spPr/>
        <p:txBody>
          <a:bodyPr vert="horz" lIns="91440" tIns="45720" rIns="91440" bIns="45720" rtlCol="0" anchor="t">
            <a:normAutofit/>
          </a:bodyPr>
          <a:lstStyle/>
          <a:p>
            <a:r>
              <a:rPr lang="en-US"/>
              <a:t>We are monitoring solutions to protect the VSI. There is a rumor that </a:t>
            </a:r>
            <a:r>
              <a:rPr lang="en-US" err="1"/>
              <a:t>JobeCorp</a:t>
            </a:r>
            <a:r>
              <a:rPr lang="en-US"/>
              <a:t> may </a:t>
            </a:r>
            <a:r>
              <a:rPr lang="en-US" err="1"/>
              <a:t>lauch</a:t>
            </a:r>
            <a:r>
              <a:rPr lang="en-US"/>
              <a:t> cyberattacks to disrupt VSI business. We went through logs and found where the attacks came from and we also have future mitigations to make sure these attacks don’t happen again. </a:t>
            </a:r>
          </a:p>
        </p:txBody>
      </p:sp>
      <p:sp>
        <p:nvSpPr>
          <p:cNvPr id="4" name="Date Placeholder 3">
            <a:extLst>
              <a:ext uri="{FF2B5EF4-FFF2-40B4-BE49-F238E27FC236}">
                <a16:creationId xmlns:a16="http://schemas.microsoft.com/office/drawing/2014/main" id="{DCA6BAE2-F307-1EC7-BF9E-3749FE00E9C4}"/>
              </a:ext>
            </a:extLst>
          </p:cNvPr>
          <p:cNvSpPr>
            <a:spLocks noGrp="1"/>
          </p:cNvSpPr>
          <p:nvPr>
            <p:ph type="dt" sz="half" idx="10"/>
          </p:nvPr>
        </p:nvSpPr>
        <p:spPr/>
        <p:txBody>
          <a:bodyPr/>
          <a:lstStyle/>
          <a:p>
            <a:fld id="{C27445B2-BB11-456C-A774-E1BA42968322}" type="datetime1">
              <a:t>5/12/2025</a:t>
            </a:fld>
            <a:endParaRPr lang="en-US"/>
          </a:p>
        </p:txBody>
      </p:sp>
      <p:sp>
        <p:nvSpPr>
          <p:cNvPr id="5" name="Footer Placeholder 4">
            <a:extLst>
              <a:ext uri="{FF2B5EF4-FFF2-40B4-BE49-F238E27FC236}">
                <a16:creationId xmlns:a16="http://schemas.microsoft.com/office/drawing/2014/main" id="{5D8F004F-85AB-9ABA-2723-22A00915746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38B28D92-8266-82F2-C24F-AEEDFE7AC909}"/>
              </a:ext>
            </a:extLst>
          </p:cNvPr>
          <p:cNvSpPr>
            <a:spLocks noGrp="1"/>
          </p:cNvSpPr>
          <p:nvPr>
            <p:ph type="sldNum" sz="quarter" idx="12"/>
          </p:nvPr>
        </p:nvSpPr>
        <p:spPr/>
        <p:txBody>
          <a:bodyPr/>
          <a:lstStyle/>
          <a:p>
            <a:fld id="{6E91CC32-6A6B-4E2E-BBA1-6864F305DA26}" type="slidenum">
              <a:rPr lang="en-US" dirty="0"/>
              <a:t>2</a:t>
            </a:fld>
            <a:endParaRPr lang="en-US"/>
          </a:p>
        </p:txBody>
      </p:sp>
    </p:spTree>
    <p:extLst>
      <p:ext uri="{BB962C8B-B14F-4D97-AF65-F5344CB8AC3E}">
        <p14:creationId xmlns:p14="http://schemas.microsoft.com/office/powerpoint/2010/main" val="4106044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F365-C432-4244-66E3-6D58D4D5C5FF}"/>
              </a:ext>
            </a:extLst>
          </p:cNvPr>
          <p:cNvSpPr>
            <a:spLocks noGrp="1"/>
          </p:cNvSpPr>
          <p:nvPr>
            <p:ph type="title"/>
          </p:nvPr>
        </p:nvSpPr>
        <p:spPr/>
        <p:txBody>
          <a:bodyPr/>
          <a:lstStyle/>
          <a:p>
            <a:r>
              <a:rPr lang="en-US"/>
              <a:t>Apache Attack Log Summary</a:t>
            </a:r>
          </a:p>
        </p:txBody>
      </p:sp>
      <p:sp>
        <p:nvSpPr>
          <p:cNvPr id="3" name="Content Placeholder 2">
            <a:extLst>
              <a:ext uri="{FF2B5EF4-FFF2-40B4-BE49-F238E27FC236}">
                <a16:creationId xmlns:a16="http://schemas.microsoft.com/office/drawing/2014/main" id="{43984997-5159-5D38-E766-CFAFF2E8CA99}"/>
              </a:ext>
            </a:extLst>
          </p:cNvPr>
          <p:cNvSpPr>
            <a:spLocks noGrp="1"/>
          </p:cNvSpPr>
          <p:nvPr>
            <p:ph idx="1"/>
          </p:nvPr>
        </p:nvSpPr>
        <p:spPr/>
        <p:txBody>
          <a:bodyPr vert="horz" lIns="91440" tIns="45720" rIns="91440" bIns="45720" rtlCol="0" anchor="t">
            <a:normAutofit/>
          </a:bodyPr>
          <a:lstStyle/>
          <a:p>
            <a:pPr marL="342900" indent="-342900">
              <a:buAutoNum type="arabicPeriod"/>
            </a:pPr>
            <a:r>
              <a:rPr lang="en-US"/>
              <a:t>There was a suspicious decrease in the GET activity by 29% and we had an suspicious increase in the POST activity which increased by 29%</a:t>
            </a:r>
          </a:p>
          <a:p>
            <a:pPr marL="342900" indent="-342900">
              <a:buAutoNum type="arabicPeriod"/>
            </a:pPr>
            <a:r>
              <a:rPr lang="en-US"/>
              <a:t>There were no suspicious activity when we pulled the referrer domains log. </a:t>
            </a:r>
          </a:p>
          <a:p>
            <a:pPr marL="342900" indent="-342900">
              <a:buAutoNum type="arabicPeriod"/>
            </a:pPr>
            <a:r>
              <a:rPr lang="en-US">
                <a:solidFill>
                  <a:srgbClr val="35403A"/>
                </a:solidFill>
                <a:ea typeface="+mn-lt"/>
                <a:cs typeface="+mn-lt"/>
              </a:rPr>
              <a:t>We observed several minor changes to the top status </a:t>
            </a:r>
            <a:r>
              <a:rPr lang="en-US" err="1">
                <a:solidFill>
                  <a:srgbClr val="35403A"/>
                </a:solidFill>
                <a:ea typeface="+mn-lt"/>
                <a:cs typeface="+mn-lt"/>
              </a:rPr>
              <a:t>apache</a:t>
            </a:r>
            <a:r>
              <a:rPr lang="en-US">
                <a:solidFill>
                  <a:srgbClr val="35403A"/>
                </a:solidFill>
                <a:ea typeface="+mn-lt"/>
                <a:cs typeface="+mn-lt"/>
              </a:rPr>
              <a:t> attack log , but the most suspicious finding was the increase in 404 response codes, which jumped from 2% to 15%. </a:t>
            </a:r>
          </a:p>
          <a:p>
            <a:pPr marL="342900" indent="-342900">
              <a:buAutoNum type="arabicPeriod"/>
            </a:pPr>
            <a:endParaRPr lang="en-US">
              <a:solidFill>
                <a:srgbClr val="35403A"/>
              </a:solidFill>
              <a:ea typeface="+mn-lt"/>
              <a:cs typeface="+mn-lt"/>
            </a:endParaRPr>
          </a:p>
          <a:p>
            <a:r>
              <a:rPr lang="en-US" sz="1200">
                <a:solidFill>
                  <a:srgbClr val="F0F6FC"/>
                </a:solidFill>
                <a:ea typeface="+mn-lt"/>
                <a:cs typeface="+mn-lt"/>
              </a:rPr>
              <a:t>There are several small changes overall, but the most suspicious change detected was the 404 response code increasing from 2% to 1</a:t>
            </a:r>
            <a:endParaRPr lang="en-US"/>
          </a:p>
          <a:p>
            <a:pPr marL="342900" indent="-342900">
              <a:buAutoNum type="arabicPeriod"/>
            </a:pPr>
            <a:endParaRPr lang="en-US"/>
          </a:p>
          <a:p>
            <a:pPr marL="342900" indent="-342900">
              <a:buAutoNum type="arabicPeriod"/>
            </a:pPr>
            <a:endParaRPr lang="en-US"/>
          </a:p>
        </p:txBody>
      </p:sp>
      <p:sp>
        <p:nvSpPr>
          <p:cNvPr id="4" name="Date Placeholder 3">
            <a:extLst>
              <a:ext uri="{FF2B5EF4-FFF2-40B4-BE49-F238E27FC236}">
                <a16:creationId xmlns:a16="http://schemas.microsoft.com/office/drawing/2014/main" id="{D77FBEA6-04D3-0596-2EC8-B37F3777635E}"/>
              </a:ext>
            </a:extLst>
          </p:cNvPr>
          <p:cNvSpPr>
            <a:spLocks noGrp="1"/>
          </p:cNvSpPr>
          <p:nvPr>
            <p:ph type="dt" sz="half" idx="10"/>
          </p:nvPr>
        </p:nvSpPr>
        <p:spPr/>
        <p:txBody>
          <a:bodyPr/>
          <a:lstStyle/>
          <a:p>
            <a:fld id="{D1E0DC95-5CCE-4722-B414-E4CA3B50AC57}" type="datetime1">
              <a:t>5/12/2025</a:t>
            </a:fld>
            <a:endParaRPr lang="en-US"/>
          </a:p>
        </p:txBody>
      </p:sp>
      <p:sp>
        <p:nvSpPr>
          <p:cNvPr id="5" name="Footer Placeholder 4">
            <a:extLst>
              <a:ext uri="{FF2B5EF4-FFF2-40B4-BE49-F238E27FC236}">
                <a16:creationId xmlns:a16="http://schemas.microsoft.com/office/drawing/2014/main" id="{CC0051AE-28D2-7C66-02CF-D3513403ADDF}"/>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61017ECF-4263-BD9F-D144-F7C97197E2FD}"/>
              </a:ext>
            </a:extLst>
          </p:cNvPr>
          <p:cNvSpPr>
            <a:spLocks noGrp="1"/>
          </p:cNvSpPr>
          <p:nvPr>
            <p:ph type="sldNum" sz="quarter" idx="12"/>
          </p:nvPr>
        </p:nvSpPr>
        <p:spPr/>
        <p:txBody>
          <a:bodyPr/>
          <a:lstStyle/>
          <a:p>
            <a:fld id="{5E4DE196-8A13-4FF7-A07E-102851959EAB}" type="slidenum">
              <a:rPr lang="en-US" dirty="0"/>
              <a:t>20</a:t>
            </a:fld>
            <a:endParaRPr lang="en-US"/>
          </a:p>
        </p:txBody>
      </p:sp>
    </p:spTree>
    <p:extLst>
      <p:ext uri="{BB962C8B-B14F-4D97-AF65-F5344CB8AC3E}">
        <p14:creationId xmlns:p14="http://schemas.microsoft.com/office/powerpoint/2010/main" val="928277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3F6C-6ACB-BB43-484C-D15271793845}"/>
              </a:ext>
            </a:extLst>
          </p:cNvPr>
          <p:cNvSpPr>
            <a:spLocks noGrp="1"/>
          </p:cNvSpPr>
          <p:nvPr>
            <p:ph type="title"/>
          </p:nvPr>
        </p:nvSpPr>
        <p:spPr>
          <a:xfrm>
            <a:off x="877458" y="588245"/>
            <a:ext cx="10443434" cy="376928"/>
          </a:xfrm>
        </p:spPr>
        <p:txBody>
          <a:bodyPr>
            <a:normAutofit fontScale="90000"/>
          </a:bodyPr>
          <a:lstStyle/>
          <a:p>
            <a:r>
              <a:rPr lang="en-US"/>
              <a:t>Apache Dashboard Attack Log Images</a:t>
            </a:r>
          </a:p>
        </p:txBody>
      </p:sp>
      <p:pic>
        <p:nvPicPr>
          <p:cNvPr id="7" name="Content Placeholder 6" descr="A screenshot of a map&#10;&#10;AI-generated content may be incorrect.">
            <a:extLst>
              <a:ext uri="{FF2B5EF4-FFF2-40B4-BE49-F238E27FC236}">
                <a16:creationId xmlns:a16="http://schemas.microsoft.com/office/drawing/2014/main" id="{84087687-1316-824E-E0EE-D8827B11E703}"/>
              </a:ext>
            </a:extLst>
          </p:cNvPr>
          <p:cNvPicPr>
            <a:picLocks noGrp="1" noChangeAspect="1"/>
          </p:cNvPicPr>
          <p:nvPr>
            <p:ph idx="1"/>
          </p:nvPr>
        </p:nvPicPr>
        <p:blipFill>
          <a:blip r:embed="rId2"/>
          <a:stretch>
            <a:fillRect/>
          </a:stretch>
        </p:blipFill>
        <p:spPr>
          <a:xfrm>
            <a:off x="85598" y="962103"/>
            <a:ext cx="6096000" cy="2542731"/>
          </a:xfrm>
        </p:spPr>
      </p:pic>
      <p:sp>
        <p:nvSpPr>
          <p:cNvPr id="4" name="Date Placeholder 3">
            <a:extLst>
              <a:ext uri="{FF2B5EF4-FFF2-40B4-BE49-F238E27FC236}">
                <a16:creationId xmlns:a16="http://schemas.microsoft.com/office/drawing/2014/main" id="{16B1562B-B231-EF03-2B7D-C6444DBF0866}"/>
              </a:ext>
            </a:extLst>
          </p:cNvPr>
          <p:cNvSpPr>
            <a:spLocks noGrp="1"/>
          </p:cNvSpPr>
          <p:nvPr>
            <p:ph type="dt" sz="half" idx="10"/>
          </p:nvPr>
        </p:nvSpPr>
        <p:spPr/>
        <p:txBody>
          <a:bodyPr/>
          <a:lstStyle/>
          <a:p>
            <a:fld id="{0593B13B-6CAD-4F74-8773-DF87DCE1B1ED}" type="datetime1">
              <a:t>5/12/2025</a:t>
            </a:fld>
            <a:endParaRPr lang="en-US"/>
          </a:p>
        </p:txBody>
      </p:sp>
      <p:sp>
        <p:nvSpPr>
          <p:cNvPr id="5" name="Footer Placeholder 4">
            <a:extLst>
              <a:ext uri="{FF2B5EF4-FFF2-40B4-BE49-F238E27FC236}">
                <a16:creationId xmlns:a16="http://schemas.microsoft.com/office/drawing/2014/main" id="{F2EBDDAD-80BE-3804-DE19-3321462EEC6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2ACE7496-F7A2-0371-950A-53E648E1BD92}"/>
              </a:ext>
            </a:extLst>
          </p:cNvPr>
          <p:cNvSpPr>
            <a:spLocks noGrp="1"/>
          </p:cNvSpPr>
          <p:nvPr>
            <p:ph type="sldNum" sz="quarter" idx="12"/>
          </p:nvPr>
        </p:nvSpPr>
        <p:spPr/>
        <p:txBody>
          <a:bodyPr/>
          <a:lstStyle/>
          <a:p>
            <a:fld id="{5E4DE196-8A13-4FF7-A07E-102851959EAB}" type="slidenum">
              <a:rPr lang="en-US" dirty="0"/>
              <a:t>21</a:t>
            </a:fld>
            <a:endParaRPr lang="en-US"/>
          </a:p>
        </p:txBody>
      </p:sp>
      <p:pic>
        <p:nvPicPr>
          <p:cNvPr id="8" name="Picture 7" descr="A screenshot of a computer&#10;&#10;AI-generated content may be incorrect.">
            <a:extLst>
              <a:ext uri="{FF2B5EF4-FFF2-40B4-BE49-F238E27FC236}">
                <a16:creationId xmlns:a16="http://schemas.microsoft.com/office/drawing/2014/main" id="{5BD5547C-DFA7-6AA8-505D-05D87D2F8195}"/>
              </a:ext>
            </a:extLst>
          </p:cNvPr>
          <p:cNvPicPr>
            <a:picLocks noChangeAspect="1"/>
          </p:cNvPicPr>
          <p:nvPr/>
        </p:nvPicPr>
        <p:blipFill>
          <a:blip r:embed="rId3"/>
          <a:stretch>
            <a:fillRect/>
          </a:stretch>
        </p:blipFill>
        <p:spPr>
          <a:xfrm>
            <a:off x="6324600" y="1058027"/>
            <a:ext cx="5778500" cy="2646447"/>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F4543B97-83E2-82F9-88D4-549E1CF21B8A}"/>
              </a:ext>
            </a:extLst>
          </p:cNvPr>
          <p:cNvPicPr>
            <a:picLocks noChangeAspect="1"/>
          </p:cNvPicPr>
          <p:nvPr/>
        </p:nvPicPr>
        <p:blipFill>
          <a:blip r:embed="rId4"/>
          <a:stretch>
            <a:fillRect/>
          </a:stretch>
        </p:blipFill>
        <p:spPr>
          <a:xfrm>
            <a:off x="1403350" y="4090307"/>
            <a:ext cx="6686550" cy="2169886"/>
          </a:xfrm>
          <a:prstGeom prst="rect">
            <a:avLst/>
          </a:prstGeom>
        </p:spPr>
      </p:pic>
    </p:spTree>
    <p:extLst>
      <p:ext uri="{BB962C8B-B14F-4D97-AF65-F5344CB8AC3E}">
        <p14:creationId xmlns:p14="http://schemas.microsoft.com/office/powerpoint/2010/main" val="1402658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4965-FCBC-530F-7E3E-13BF9F9CCFA1}"/>
              </a:ext>
            </a:extLst>
          </p:cNvPr>
          <p:cNvSpPr>
            <a:spLocks noGrp="1"/>
          </p:cNvSpPr>
          <p:nvPr>
            <p:ph type="title"/>
          </p:nvPr>
        </p:nvSpPr>
        <p:spPr/>
        <p:txBody>
          <a:bodyPr/>
          <a:lstStyle/>
          <a:p>
            <a:r>
              <a:rPr lang="en-US" dirty="0"/>
              <a:t>Apache Attack Log Summary</a:t>
            </a:r>
          </a:p>
        </p:txBody>
      </p:sp>
      <p:sp>
        <p:nvSpPr>
          <p:cNvPr id="3" name="Content Placeholder 2">
            <a:extLst>
              <a:ext uri="{FF2B5EF4-FFF2-40B4-BE49-F238E27FC236}">
                <a16:creationId xmlns:a16="http://schemas.microsoft.com/office/drawing/2014/main" id="{875587CA-6AE6-151D-0006-8946DCBB1A4C}"/>
              </a:ext>
            </a:extLst>
          </p:cNvPr>
          <p:cNvSpPr>
            <a:spLocks noGrp="1"/>
          </p:cNvSpPr>
          <p:nvPr>
            <p:ph idx="1"/>
          </p:nvPr>
        </p:nvSpPr>
        <p:spPr/>
        <p:txBody>
          <a:bodyPr vert="horz" lIns="91440" tIns="45720" rIns="91440" bIns="45720" rtlCol="0" anchor="t">
            <a:normAutofit/>
          </a:bodyPr>
          <a:lstStyle/>
          <a:p>
            <a:r>
              <a:rPr lang="en-US" dirty="0">
                <a:ea typeface="+mn-lt"/>
                <a:cs typeface="+mn-lt"/>
              </a:rPr>
              <a:t>We observed a high volume of suspicious activity targeting the URI /</a:t>
            </a:r>
            <a:r>
              <a:rPr lang="en-US" dirty="0" err="1">
                <a:ea typeface="+mn-lt"/>
                <a:cs typeface="+mn-lt"/>
              </a:rPr>
              <a:t>VSI_Account_logon.php</a:t>
            </a:r>
            <a:r>
              <a:rPr lang="en-US" dirty="0">
                <a:ea typeface="+mn-lt"/>
                <a:cs typeface="+mn-lt"/>
              </a:rPr>
              <a:t>, which was hit 1,323 times. </a:t>
            </a:r>
          </a:p>
          <a:p>
            <a:r>
              <a:rPr lang="en-US" dirty="0">
                <a:ea typeface="+mn-lt"/>
                <a:cs typeface="+mn-lt"/>
              </a:rPr>
              <a:t>The majority of this activity originated from two cities in Ukraine, with Kiev showing the highest activity followed by Kharkiv. </a:t>
            </a:r>
          </a:p>
          <a:p>
            <a:r>
              <a:rPr lang="en-US" dirty="0">
                <a:ea typeface="+mn-lt"/>
                <a:cs typeface="+mn-lt"/>
              </a:rPr>
              <a:t>Additionally, there was a noticeable increase in HTTP POST methods between 7 a.m. and 9 a.m., aligning with the spike seen in the attack logs from Ukraine. </a:t>
            </a:r>
            <a:endParaRPr lang="en-US">
              <a:ea typeface="+mn-lt"/>
              <a:cs typeface="+mn-lt"/>
            </a:endParaRPr>
          </a:p>
          <a:p>
            <a:r>
              <a:rPr lang="en-US" dirty="0">
                <a:ea typeface="+mn-lt"/>
                <a:cs typeface="+mn-lt"/>
              </a:rPr>
              <a:t>These patterns further support the likelihood of a brute-force attempt focused on the login endpoint.</a:t>
            </a:r>
            <a:endParaRPr lang="en-US"/>
          </a:p>
        </p:txBody>
      </p:sp>
      <p:sp>
        <p:nvSpPr>
          <p:cNvPr id="4" name="Date Placeholder 3">
            <a:extLst>
              <a:ext uri="{FF2B5EF4-FFF2-40B4-BE49-F238E27FC236}">
                <a16:creationId xmlns:a16="http://schemas.microsoft.com/office/drawing/2014/main" id="{2CABBD72-5783-D1A0-1B14-3F4D913117EB}"/>
              </a:ext>
            </a:extLst>
          </p:cNvPr>
          <p:cNvSpPr>
            <a:spLocks noGrp="1"/>
          </p:cNvSpPr>
          <p:nvPr>
            <p:ph type="dt" sz="half" idx="10"/>
          </p:nvPr>
        </p:nvSpPr>
        <p:spPr/>
        <p:txBody>
          <a:bodyPr/>
          <a:lstStyle/>
          <a:p>
            <a:fld id="{63E4F9B7-A8C4-4313-93AD-24A173170F53}" type="datetime1">
              <a:t>5/12/2025</a:t>
            </a:fld>
            <a:endParaRPr lang="en-US"/>
          </a:p>
        </p:txBody>
      </p:sp>
      <p:sp>
        <p:nvSpPr>
          <p:cNvPr id="5" name="Footer Placeholder 4">
            <a:extLst>
              <a:ext uri="{FF2B5EF4-FFF2-40B4-BE49-F238E27FC236}">
                <a16:creationId xmlns:a16="http://schemas.microsoft.com/office/drawing/2014/main" id="{E24E7749-7E53-CC5F-1580-7919B4F66C7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C15AD49-CA47-533E-578A-E6E31443F934}"/>
              </a:ext>
            </a:extLst>
          </p:cNvPr>
          <p:cNvSpPr>
            <a:spLocks noGrp="1"/>
          </p:cNvSpPr>
          <p:nvPr>
            <p:ph type="sldNum" sz="quarter" idx="12"/>
          </p:nvPr>
        </p:nvSpPr>
        <p:spPr/>
        <p:txBody>
          <a:bodyPr/>
          <a:lstStyle/>
          <a:p>
            <a:fld id="{5E4DE196-8A13-4FF7-A07E-102851959EAB}" type="slidenum">
              <a:rPr lang="en-US" dirty="0"/>
              <a:t>22</a:t>
            </a:fld>
            <a:endParaRPr lang="en-US"/>
          </a:p>
        </p:txBody>
      </p:sp>
    </p:spTree>
    <p:extLst>
      <p:ext uri="{BB962C8B-B14F-4D97-AF65-F5344CB8AC3E}">
        <p14:creationId xmlns:p14="http://schemas.microsoft.com/office/powerpoint/2010/main" val="1965539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39FB-25CF-E392-67FA-24AD069CE94A}"/>
              </a:ext>
            </a:extLst>
          </p:cNvPr>
          <p:cNvSpPr>
            <a:spLocks noGrp="1"/>
          </p:cNvSpPr>
          <p:nvPr>
            <p:ph type="title"/>
          </p:nvPr>
        </p:nvSpPr>
        <p:spPr/>
        <p:txBody>
          <a:bodyPr/>
          <a:lstStyle/>
          <a:p>
            <a:r>
              <a:rPr lang="en-US"/>
              <a:t>Attack Mitigation Strategies </a:t>
            </a:r>
          </a:p>
        </p:txBody>
      </p:sp>
      <p:sp>
        <p:nvSpPr>
          <p:cNvPr id="3" name="Content Placeholder 2">
            <a:extLst>
              <a:ext uri="{FF2B5EF4-FFF2-40B4-BE49-F238E27FC236}">
                <a16:creationId xmlns:a16="http://schemas.microsoft.com/office/drawing/2014/main" id="{BF0747E8-B427-DC8D-73B2-3236BD9CB559}"/>
              </a:ext>
            </a:extLst>
          </p:cNvPr>
          <p:cNvSpPr>
            <a:spLocks noGrp="1"/>
          </p:cNvSpPr>
          <p:nvPr>
            <p:ph idx="1"/>
          </p:nvPr>
        </p:nvSpPr>
        <p:spPr/>
        <p:txBody>
          <a:bodyPr vert="horz" lIns="91440" tIns="45720" rIns="91440" bIns="45720" rtlCol="0" anchor="t">
            <a:normAutofit/>
          </a:bodyPr>
          <a:lstStyle/>
          <a:p>
            <a:r>
              <a:rPr lang="en-US">
                <a:solidFill>
                  <a:srgbClr val="35403A"/>
                </a:solidFill>
                <a:ea typeface="+mn-lt"/>
                <a:cs typeface="+mn-lt"/>
              </a:rPr>
              <a:t>To protect VSI On Windows and Apache servers from future attacks, recommended future mitigations.</a:t>
            </a:r>
            <a:br>
              <a:rPr lang="en-US">
                <a:ea typeface="+mn-lt"/>
                <a:cs typeface="+mn-lt"/>
              </a:rPr>
            </a:br>
            <a:r>
              <a:rPr lang="en-US">
                <a:ea typeface="+mn-lt"/>
                <a:cs typeface="+mn-lt"/>
              </a:rPr>
              <a:t>○Two-factor authentication, the first line of defense against Brute force attacks and brute force spamming passwords</a:t>
            </a:r>
            <a:br>
              <a:rPr lang="en-US">
                <a:ea typeface="+mn-lt"/>
                <a:cs typeface="+mn-lt"/>
              </a:rPr>
            </a:br>
            <a:r>
              <a:rPr lang="en-US">
                <a:ea typeface="+mn-lt"/>
                <a:cs typeface="+mn-lt"/>
              </a:rPr>
              <a:t>○Lock users out after a certain number of login attempts to prevent attacks.</a:t>
            </a:r>
          </a:p>
          <a:p>
            <a:r>
              <a:rPr lang="en-US">
                <a:ea typeface="+mn-lt"/>
                <a:cs typeface="+mn-lt"/>
              </a:rPr>
              <a:t>To protect VSI servers  from the resetting of passwords and locked out accounts we can lower thresholds. </a:t>
            </a:r>
            <a:endParaRPr lang="en-US"/>
          </a:p>
          <a:p>
            <a:r>
              <a:rPr lang="en-US">
                <a:ea typeface="+mn-lt"/>
                <a:cs typeface="+mn-lt"/>
              </a:rPr>
              <a:t>To mitigate any non US activity we can block IP's from certain high risk areas</a:t>
            </a:r>
          </a:p>
          <a:p>
            <a:endParaRPr lang="en-US">
              <a:ea typeface="+mn-lt"/>
              <a:cs typeface="+mn-lt"/>
            </a:endParaRPr>
          </a:p>
          <a:p>
            <a:endParaRPr lang="en-US">
              <a:ea typeface="+mn-lt"/>
              <a:cs typeface="+mn-lt"/>
            </a:endParaRPr>
          </a:p>
          <a:p>
            <a:endParaRPr lang="en-US">
              <a:ea typeface="+mn-lt"/>
              <a:cs typeface="+mn-lt"/>
            </a:endParaRPr>
          </a:p>
        </p:txBody>
      </p:sp>
      <p:sp>
        <p:nvSpPr>
          <p:cNvPr id="4" name="Date Placeholder 3">
            <a:extLst>
              <a:ext uri="{FF2B5EF4-FFF2-40B4-BE49-F238E27FC236}">
                <a16:creationId xmlns:a16="http://schemas.microsoft.com/office/drawing/2014/main" id="{26904FD4-B1B7-73C9-0D61-F29DE10F7050}"/>
              </a:ext>
            </a:extLst>
          </p:cNvPr>
          <p:cNvSpPr>
            <a:spLocks noGrp="1"/>
          </p:cNvSpPr>
          <p:nvPr>
            <p:ph type="dt" sz="half" idx="10"/>
          </p:nvPr>
        </p:nvSpPr>
        <p:spPr/>
        <p:txBody>
          <a:bodyPr/>
          <a:lstStyle/>
          <a:p>
            <a:fld id="{3A50CD5A-1DA1-4CE4-AE83-1AE94835EE20}" type="datetime1">
              <a:t>5/12/2025</a:t>
            </a:fld>
            <a:endParaRPr lang="en-US"/>
          </a:p>
        </p:txBody>
      </p:sp>
      <p:sp>
        <p:nvSpPr>
          <p:cNvPr id="5" name="Footer Placeholder 4">
            <a:extLst>
              <a:ext uri="{FF2B5EF4-FFF2-40B4-BE49-F238E27FC236}">
                <a16:creationId xmlns:a16="http://schemas.microsoft.com/office/drawing/2014/main" id="{667B935D-6A66-CF89-D0D7-E603A42E567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A7950BF-5FAB-10F4-FA41-E946575F755E}"/>
              </a:ext>
            </a:extLst>
          </p:cNvPr>
          <p:cNvSpPr>
            <a:spLocks noGrp="1"/>
          </p:cNvSpPr>
          <p:nvPr>
            <p:ph type="sldNum" sz="quarter" idx="12"/>
          </p:nvPr>
        </p:nvSpPr>
        <p:spPr/>
        <p:txBody>
          <a:bodyPr/>
          <a:lstStyle/>
          <a:p>
            <a:fld id="{5E4DE196-8A13-4FF7-A07E-102851959EAB}" type="slidenum">
              <a:rPr lang="en-US" dirty="0"/>
              <a:t>23</a:t>
            </a:fld>
            <a:endParaRPr lang="en-US"/>
          </a:p>
        </p:txBody>
      </p:sp>
    </p:spTree>
    <p:extLst>
      <p:ext uri="{BB962C8B-B14F-4D97-AF65-F5344CB8AC3E}">
        <p14:creationId xmlns:p14="http://schemas.microsoft.com/office/powerpoint/2010/main" val="9092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6FC81-998D-61AD-8CBC-3BAC19496F8D}"/>
              </a:ext>
            </a:extLst>
          </p:cNvPr>
          <p:cNvSpPr>
            <a:spLocks noGrp="1"/>
          </p:cNvSpPr>
          <p:nvPr>
            <p:ph type="title"/>
          </p:nvPr>
        </p:nvSpPr>
        <p:spPr/>
        <p:txBody>
          <a:bodyPr/>
          <a:lstStyle/>
          <a:p>
            <a:r>
              <a:rPr lang="en-US"/>
              <a:t>Splunk App Add-On Unix and Linux </a:t>
            </a:r>
          </a:p>
        </p:txBody>
      </p:sp>
      <p:sp>
        <p:nvSpPr>
          <p:cNvPr id="3" name="Content Placeholder 2">
            <a:extLst>
              <a:ext uri="{FF2B5EF4-FFF2-40B4-BE49-F238E27FC236}">
                <a16:creationId xmlns:a16="http://schemas.microsoft.com/office/drawing/2014/main" id="{33742BFD-1581-7B6F-3353-C90E23EEA678}"/>
              </a:ext>
            </a:extLst>
          </p:cNvPr>
          <p:cNvSpPr>
            <a:spLocks noGrp="1"/>
          </p:cNvSpPr>
          <p:nvPr>
            <p:ph idx="1"/>
          </p:nvPr>
        </p:nvSpPr>
        <p:spPr/>
        <p:txBody>
          <a:bodyPr vert="horz" lIns="91440" tIns="45720" rIns="91440" bIns="45720" rtlCol="0" anchor="t">
            <a:normAutofit/>
          </a:bodyPr>
          <a:lstStyle/>
          <a:p>
            <a:r>
              <a:rPr lang="en-US">
                <a:ea typeface="+mn-lt"/>
                <a:cs typeface="+mn-lt"/>
              </a:rPr>
              <a:t>The Splunk Add-on for Unix and Linux enables collection, parsing, and normalization of logs and system metrics from Unix and Linux servers for better monitoring and analysis in Splunk.</a:t>
            </a:r>
            <a:endParaRPr lang="en-US"/>
          </a:p>
        </p:txBody>
      </p:sp>
      <p:sp>
        <p:nvSpPr>
          <p:cNvPr id="4" name="Date Placeholder 3">
            <a:extLst>
              <a:ext uri="{FF2B5EF4-FFF2-40B4-BE49-F238E27FC236}">
                <a16:creationId xmlns:a16="http://schemas.microsoft.com/office/drawing/2014/main" id="{EA5773FE-C908-94D9-10C6-32F8E2C028DF}"/>
              </a:ext>
            </a:extLst>
          </p:cNvPr>
          <p:cNvSpPr>
            <a:spLocks noGrp="1"/>
          </p:cNvSpPr>
          <p:nvPr>
            <p:ph type="dt" sz="half" idx="10"/>
          </p:nvPr>
        </p:nvSpPr>
        <p:spPr/>
        <p:txBody>
          <a:bodyPr/>
          <a:lstStyle/>
          <a:p>
            <a:fld id="{9CF499F0-18CF-4A8A-ADAF-239E01D93005}" type="datetime1">
              <a:t>5/12/2025</a:t>
            </a:fld>
            <a:endParaRPr lang="en-US"/>
          </a:p>
        </p:txBody>
      </p:sp>
      <p:sp>
        <p:nvSpPr>
          <p:cNvPr id="5" name="Footer Placeholder 4">
            <a:extLst>
              <a:ext uri="{FF2B5EF4-FFF2-40B4-BE49-F238E27FC236}">
                <a16:creationId xmlns:a16="http://schemas.microsoft.com/office/drawing/2014/main" id="{80529A72-2BF9-48A9-9496-A138EB1E5DB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CCFEE93-9BD9-75AF-C432-917EC81D44BB}"/>
              </a:ext>
            </a:extLst>
          </p:cNvPr>
          <p:cNvSpPr>
            <a:spLocks noGrp="1"/>
          </p:cNvSpPr>
          <p:nvPr>
            <p:ph type="sldNum" sz="quarter" idx="12"/>
          </p:nvPr>
        </p:nvSpPr>
        <p:spPr/>
        <p:txBody>
          <a:bodyPr/>
          <a:lstStyle/>
          <a:p>
            <a:fld id="{6E91CC32-6A6B-4E2E-BBA1-6864F305DA26}" type="slidenum">
              <a:rPr lang="en-US" dirty="0"/>
              <a:t>3</a:t>
            </a:fld>
            <a:endParaRPr lang="en-US"/>
          </a:p>
        </p:txBody>
      </p:sp>
    </p:spTree>
    <p:extLst>
      <p:ext uri="{BB962C8B-B14F-4D97-AF65-F5344CB8AC3E}">
        <p14:creationId xmlns:p14="http://schemas.microsoft.com/office/powerpoint/2010/main" val="2304116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9966-E0AA-DAC2-6AC2-22F3DB27B5DD}"/>
              </a:ext>
            </a:extLst>
          </p:cNvPr>
          <p:cNvSpPr>
            <a:spLocks noGrp="1"/>
          </p:cNvSpPr>
          <p:nvPr>
            <p:ph type="title"/>
          </p:nvPr>
        </p:nvSpPr>
        <p:spPr/>
        <p:txBody>
          <a:bodyPr/>
          <a:lstStyle/>
          <a:p>
            <a:r>
              <a:rPr lang="en-US"/>
              <a:t>Windows Logs</a:t>
            </a:r>
          </a:p>
        </p:txBody>
      </p:sp>
      <p:graphicFrame>
        <p:nvGraphicFramePr>
          <p:cNvPr id="7" name="Content Placeholder 6">
            <a:extLst>
              <a:ext uri="{FF2B5EF4-FFF2-40B4-BE49-F238E27FC236}">
                <a16:creationId xmlns:a16="http://schemas.microsoft.com/office/drawing/2014/main" id="{D64F1040-A0CF-86F5-1F3C-28E03DD6A83E}"/>
              </a:ext>
            </a:extLst>
          </p:cNvPr>
          <p:cNvGraphicFramePr>
            <a:graphicFrameLocks noGrp="1"/>
          </p:cNvGraphicFramePr>
          <p:nvPr>
            <p:ph idx="1"/>
            <p:extLst>
              <p:ext uri="{D42A27DB-BD31-4B8C-83A1-F6EECF244321}">
                <p14:modId xmlns:p14="http://schemas.microsoft.com/office/powerpoint/2010/main" val="3277579226"/>
              </p:ext>
            </p:extLst>
          </p:nvPr>
        </p:nvGraphicFramePr>
        <p:xfrm>
          <a:off x="877888" y="2157413"/>
          <a:ext cx="10442574" cy="3210560"/>
        </p:xfrm>
        <a:graphic>
          <a:graphicData uri="http://schemas.openxmlformats.org/drawingml/2006/table">
            <a:tbl>
              <a:tblPr firstRow="1" bandRow="1">
                <a:tableStyleId>{5C22544A-7EE6-4342-B048-85BDC9FD1C3A}</a:tableStyleId>
              </a:tblPr>
              <a:tblGrid>
                <a:gridCol w="5221287">
                  <a:extLst>
                    <a:ext uri="{9D8B030D-6E8A-4147-A177-3AD203B41FA5}">
                      <a16:colId xmlns:a16="http://schemas.microsoft.com/office/drawing/2014/main" val="1675884946"/>
                    </a:ext>
                  </a:extLst>
                </a:gridCol>
                <a:gridCol w="5221287">
                  <a:extLst>
                    <a:ext uri="{9D8B030D-6E8A-4147-A177-3AD203B41FA5}">
                      <a16:colId xmlns:a16="http://schemas.microsoft.com/office/drawing/2014/main" val="2610815652"/>
                    </a:ext>
                  </a:extLst>
                </a:gridCol>
              </a:tblGrid>
              <a:tr h="370840">
                <a:tc>
                  <a:txBody>
                    <a:bodyPr/>
                    <a:lstStyle/>
                    <a:p>
                      <a:r>
                        <a:rPr lang="en-US"/>
                        <a:t>Report Name </a:t>
                      </a:r>
                    </a:p>
                  </a:txBody>
                  <a:tcPr/>
                </a:tc>
                <a:tc>
                  <a:txBody>
                    <a:bodyPr/>
                    <a:lstStyle/>
                    <a:p>
                      <a:r>
                        <a:rPr lang="en-US"/>
                        <a:t>Report of Description</a:t>
                      </a:r>
                    </a:p>
                  </a:txBody>
                  <a:tcPr/>
                </a:tc>
                <a:extLst>
                  <a:ext uri="{0D108BD9-81ED-4DB2-BD59-A6C34878D82A}">
                    <a16:rowId xmlns:a16="http://schemas.microsoft.com/office/drawing/2014/main" val="785833161"/>
                  </a:ext>
                </a:extLst>
              </a:tr>
              <a:tr h="370840">
                <a:tc>
                  <a:txBody>
                    <a:bodyPr/>
                    <a:lstStyle/>
                    <a:p>
                      <a:r>
                        <a:rPr lang="en-US"/>
                        <a:t>Status Window Log</a:t>
                      </a:r>
                    </a:p>
                  </a:txBody>
                  <a:tcPr/>
                </a:tc>
                <a:tc>
                  <a:txBody>
                    <a:bodyPr/>
                    <a:lstStyle/>
                    <a:p>
                      <a:r>
                        <a:rPr lang="en-US"/>
                        <a:t>Shows the comparison for the success and failure of window activities</a:t>
                      </a:r>
                    </a:p>
                  </a:txBody>
                  <a:tcPr/>
                </a:tc>
                <a:extLst>
                  <a:ext uri="{0D108BD9-81ED-4DB2-BD59-A6C34878D82A}">
                    <a16:rowId xmlns:a16="http://schemas.microsoft.com/office/drawing/2014/main" val="3689135316"/>
                  </a:ext>
                </a:extLst>
              </a:tr>
              <a:tr h="370840">
                <a:tc>
                  <a:txBody>
                    <a:bodyPr/>
                    <a:lstStyle/>
                    <a:p>
                      <a:r>
                        <a:rPr lang="en-US"/>
                        <a:t>Signature ID's Window Log</a:t>
                      </a:r>
                    </a:p>
                  </a:txBody>
                  <a:tcPr/>
                </a:tc>
                <a:tc>
                  <a:txBody>
                    <a:bodyPr/>
                    <a:lstStyle/>
                    <a:p>
                      <a:r>
                        <a:rPr lang="en-US"/>
                        <a:t>Table of signature id's ex.(An account was </a:t>
                      </a:r>
                      <a:r>
                        <a:rPr lang="en-US" err="1"/>
                        <a:t>sucessfully</a:t>
                      </a:r>
                      <a:r>
                        <a:rPr lang="en-US"/>
                        <a:t> logged on, A user account was changed, A user account was locked.)</a:t>
                      </a:r>
                    </a:p>
                  </a:txBody>
                  <a:tcPr/>
                </a:tc>
                <a:extLst>
                  <a:ext uri="{0D108BD9-81ED-4DB2-BD59-A6C34878D82A}">
                    <a16:rowId xmlns:a16="http://schemas.microsoft.com/office/drawing/2014/main" val="1745315163"/>
                  </a:ext>
                </a:extLst>
              </a:tr>
              <a:tr h="370840">
                <a:tc>
                  <a:txBody>
                    <a:bodyPr/>
                    <a:lstStyle/>
                    <a:p>
                      <a:r>
                        <a:rPr lang="en-US"/>
                        <a:t>Severity Levels Window logs</a:t>
                      </a:r>
                    </a:p>
                  </a:txBody>
                  <a:tcPr/>
                </a:tc>
                <a:tc>
                  <a:txBody>
                    <a:bodyPr/>
                    <a:lstStyle/>
                    <a:p>
                      <a:r>
                        <a:rPr lang="en-US"/>
                        <a:t>Informational means no action needed, general information and High means investigation or action needs to be taken</a:t>
                      </a:r>
                    </a:p>
                  </a:txBody>
                  <a:tcPr/>
                </a:tc>
                <a:extLst>
                  <a:ext uri="{0D108BD9-81ED-4DB2-BD59-A6C34878D82A}">
                    <a16:rowId xmlns:a16="http://schemas.microsoft.com/office/drawing/2014/main" val="4023485252"/>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600657195"/>
                  </a:ext>
                </a:extLst>
              </a:tr>
            </a:tbl>
          </a:graphicData>
        </a:graphic>
      </p:graphicFrame>
      <p:sp>
        <p:nvSpPr>
          <p:cNvPr id="4" name="Date Placeholder 3">
            <a:extLst>
              <a:ext uri="{FF2B5EF4-FFF2-40B4-BE49-F238E27FC236}">
                <a16:creationId xmlns:a16="http://schemas.microsoft.com/office/drawing/2014/main" id="{0D7AEE37-673A-43BB-A142-F5A516C76CCB}"/>
              </a:ext>
            </a:extLst>
          </p:cNvPr>
          <p:cNvSpPr>
            <a:spLocks noGrp="1"/>
          </p:cNvSpPr>
          <p:nvPr>
            <p:ph type="dt" sz="half" idx="10"/>
          </p:nvPr>
        </p:nvSpPr>
        <p:spPr/>
        <p:txBody>
          <a:bodyPr/>
          <a:lstStyle/>
          <a:p>
            <a:fld id="{5E7ACD96-0697-42DD-AA35-45FC2CBBCB8B}" type="datetime1">
              <a:t>5/12/2025</a:t>
            </a:fld>
            <a:endParaRPr lang="en-US"/>
          </a:p>
        </p:txBody>
      </p:sp>
      <p:sp>
        <p:nvSpPr>
          <p:cNvPr id="5" name="Footer Placeholder 4">
            <a:extLst>
              <a:ext uri="{FF2B5EF4-FFF2-40B4-BE49-F238E27FC236}">
                <a16:creationId xmlns:a16="http://schemas.microsoft.com/office/drawing/2014/main" id="{C98E7858-A319-3CE6-943F-46DA200F7BDF}"/>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E2648B1-5DC1-242E-EE3E-22828D05B32F}"/>
              </a:ext>
            </a:extLst>
          </p:cNvPr>
          <p:cNvSpPr>
            <a:spLocks noGrp="1"/>
          </p:cNvSpPr>
          <p:nvPr>
            <p:ph type="sldNum" sz="quarter" idx="12"/>
          </p:nvPr>
        </p:nvSpPr>
        <p:spPr/>
        <p:txBody>
          <a:bodyPr/>
          <a:lstStyle/>
          <a:p>
            <a:fld id="{6E91CC32-6A6B-4E2E-BBA1-6864F305DA26}" type="slidenum">
              <a:rPr lang="en-US" dirty="0"/>
              <a:t>4</a:t>
            </a:fld>
            <a:endParaRPr lang="en-US"/>
          </a:p>
        </p:txBody>
      </p:sp>
    </p:spTree>
    <p:extLst>
      <p:ext uri="{BB962C8B-B14F-4D97-AF65-F5344CB8AC3E}">
        <p14:creationId xmlns:p14="http://schemas.microsoft.com/office/powerpoint/2010/main" val="548138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8D9A1-AA3F-5638-4082-4015B6E5910C}"/>
              </a:ext>
            </a:extLst>
          </p:cNvPr>
          <p:cNvSpPr>
            <a:spLocks noGrp="1"/>
          </p:cNvSpPr>
          <p:nvPr>
            <p:ph type="title"/>
          </p:nvPr>
        </p:nvSpPr>
        <p:spPr/>
        <p:txBody>
          <a:bodyPr/>
          <a:lstStyle/>
          <a:p>
            <a:r>
              <a:rPr lang="en-US"/>
              <a:t>Window Log Report Images</a:t>
            </a:r>
          </a:p>
        </p:txBody>
      </p:sp>
      <p:sp>
        <p:nvSpPr>
          <p:cNvPr id="4" name="Date Placeholder 3">
            <a:extLst>
              <a:ext uri="{FF2B5EF4-FFF2-40B4-BE49-F238E27FC236}">
                <a16:creationId xmlns:a16="http://schemas.microsoft.com/office/drawing/2014/main" id="{34ED80D6-7485-43B0-0AFB-7777E9E3C629}"/>
              </a:ext>
            </a:extLst>
          </p:cNvPr>
          <p:cNvSpPr>
            <a:spLocks noGrp="1"/>
          </p:cNvSpPr>
          <p:nvPr>
            <p:ph type="dt" sz="half" idx="10"/>
          </p:nvPr>
        </p:nvSpPr>
        <p:spPr/>
        <p:txBody>
          <a:bodyPr/>
          <a:lstStyle/>
          <a:p>
            <a:fld id="{2988D153-CCEE-48DC-8BB2-BB320FF803D9}" type="datetime1">
              <a:t>5/12/2025</a:t>
            </a:fld>
            <a:endParaRPr lang="en-US"/>
          </a:p>
        </p:txBody>
      </p:sp>
      <p:sp>
        <p:nvSpPr>
          <p:cNvPr id="5" name="Footer Placeholder 4">
            <a:extLst>
              <a:ext uri="{FF2B5EF4-FFF2-40B4-BE49-F238E27FC236}">
                <a16:creationId xmlns:a16="http://schemas.microsoft.com/office/drawing/2014/main" id="{EEDADF1D-76A3-C682-86A2-DEC9C56C33A0}"/>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B0CE948-C566-DF88-5B9C-AEF730D254E1}"/>
              </a:ext>
            </a:extLst>
          </p:cNvPr>
          <p:cNvSpPr>
            <a:spLocks noGrp="1"/>
          </p:cNvSpPr>
          <p:nvPr>
            <p:ph type="sldNum" sz="quarter" idx="12"/>
          </p:nvPr>
        </p:nvSpPr>
        <p:spPr/>
        <p:txBody>
          <a:bodyPr/>
          <a:lstStyle/>
          <a:p>
            <a:fld id="{6E91CC32-6A6B-4E2E-BBA1-6864F305DA26}" type="slidenum">
              <a:rPr lang="en-US" dirty="0"/>
              <a:t>5</a:t>
            </a:fld>
            <a:endParaRPr lang="en-US"/>
          </a:p>
        </p:txBody>
      </p:sp>
      <p:pic>
        <p:nvPicPr>
          <p:cNvPr id="12" name="Picture 11" descr="A screenshot of a computer&#10;&#10;AI-generated content may be incorrect.">
            <a:extLst>
              <a:ext uri="{FF2B5EF4-FFF2-40B4-BE49-F238E27FC236}">
                <a16:creationId xmlns:a16="http://schemas.microsoft.com/office/drawing/2014/main" id="{D0F379D4-C22A-36A3-3368-D90B9F5527EC}"/>
              </a:ext>
            </a:extLst>
          </p:cNvPr>
          <p:cNvPicPr>
            <a:picLocks noChangeAspect="1"/>
          </p:cNvPicPr>
          <p:nvPr/>
        </p:nvPicPr>
        <p:blipFill>
          <a:blip r:embed="rId2"/>
          <a:stretch>
            <a:fillRect/>
          </a:stretch>
        </p:blipFill>
        <p:spPr>
          <a:xfrm>
            <a:off x="2018432" y="3729025"/>
            <a:ext cx="5108223" cy="2632484"/>
          </a:xfrm>
          <a:prstGeom prst="rect">
            <a:avLst/>
          </a:prstGeom>
        </p:spPr>
      </p:pic>
      <p:pic>
        <p:nvPicPr>
          <p:cNvPr id="15" name="Content Placeholder 14" descr="A black and grey striped background&#10;&#10;AI-generated content may be incorrect.">
            <a:extLst>
              <a:ext uri="{FF2B5EF4-FFF2-40B4-BE49-F238E27FC236}">
                <a16:creationId xmlns:a16="http://schemas.microsoft.com/office/drawing/2014/main" id="{128EBC4E-31D9-B121-B1C3-0C152E5D21B1}"/>
              </a:ext>
            </a:extLst>
          </p:cNvPr>
          <p:cNvPicPr>
            <a:picLocks noGrp="1" noChangeAspect="1"/>
          </p:cNvPicPr>
          <p:nvPr>
            <p:ph idx="1"/>
          </p:nvPr>
        </p:nvPicPr>
        <p:blipFill>
          <a:blip r:embed="rId3"/>
          <a:stretch>
            <a:fillRect/>
          </a:stretch>
        </p:blipFill>
        <p:spPr>
          <a:xfrm>
            <a:off x="630880" y="2146458"/>
            <a:ext cx="5023781" cy="1344537"/>
          </a:xfrm>
        </p:spPr>
      </p:pic>
      <p:pic>
        <p:nvPicPr>
          <p:cNvPr id="16" name="Picture 15" descr="A black and grey striped background&#10;&#10;AI-generated content may be incorrect.">
            <a:extLst>
              <a:ext uri="{FF2B5EF4-FFF2-40B4-BE49-F238E27FC236}">
                <a16:creationId xmlns:a16="http://schemas.microsoft.com/office/drawing/2014/main" id="{8D109261-FF80-08DF-64B8-2DF5C1D8B7B3}"/>
              </a:ext>
            </a:extLst>
          </p:cNvPr>
          <p:cNvPicPr>
            <a:picLocks noChangeAspect="1"/>
          </p:cNvPicPr>
          <p:nvPr/>
        </p:nvPicPr>
        <p:blipFill>
          <a:blip r:embed="rId4"/>
          <a:stretch>
            <a:fillRect/>
          </a:stretch>
        </p:blipFill>
        <p:spPr>
          <a:xfrm>
            <a:off x="6215944" y="2144194"/>
            <a:ext cx="5390446" cy="1144389"/>
          </a:xfrm>
          <a:prstGeom prst="rect">
            <a:avLst/>
          </a:prstGeom>
        </p:spPr>
      </p:pic>
    </p:spTree>
    <p:extLst>
      <p:ext uri="{BB962C8B-B14F-4D97-AF65-F5344CB8AC3E}">
        <p14:creationId xmlns:p14="http://schemas.microsoft.com/office/powerpoint/2010/main" val="2529148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67F1-7EAB-2E69-6854-D34C67C7C3B8}"/>
              </a:ext>
            </a:extLst>
          </p:cNvPr>
          <p:cNvSpPr>
            <a:spLocks noGrp="1"/>
          </p:cNvSpPr>
          <p:nvPr>
            <p:ph type="title"/>
          </p:nvPr>
        </p:nvSpPr>
        <p:spPr/>
        <p:txBody>
          <a:bodyPr/>
          <a:lstStyle/>
          <a:p>
            <a:r>
              <a:rPr lang="en-US"/>
              <a:t>Alerts Windows Logs</a:t>
            </a:r>
          </a:p>
        </p:txBody>
      </p:sp>
      <p:pic>
        <p:nvPicPr>
          <p:cNvPr id="7" name="Content Placeholder 6" descr="A screen shot of a computer&#10;&#10;AI-generated content may be incorrect.">
            <a:extLst>
              <a:ext uri="{FF2B5EF4-FFF2-40B4-BE49-F238E27FC236}">
                <a16:creationId xmlns:a16="http://schemas.microsoft.com/office/drawing/2014/main" id="{05DC4068-28FA-047E-1567-6C5A4DAD87F4}"/>
              </a:ext>
            </a:extLst>
          </p:cNvPr>
          <p:cNvPicPr>
            <a:picLocks noGrp="1" noChangeAspect="1"/>
          </p:cNvPicPr>
          <p:nvPr>
            <p:ph idx="1"/>
          </p:nvPr>
        </p:nvPicPr>
        <p:blipFill>
          <a:blip r:embed="rId2"/>
          <a:stretch>
            <a:fillRect/>
          </a:stretch>
        </p:blipFill>
        <p:spPr>
          <a:xfrm>
            <a:off x="468602" y="2096454"/>
            <a:ext cx="10442448" cy="1881990"/>
          </a:xfrm>
        </p:spPr>
      </p:pic>
      <p:sp>
        <p:nvSpPr>
          <p:cNvPr id="4" name="Date Placeholder 3">
            <a:extLst>
              <a:ext uri="{FF2B5EF4-FFF2-40B4-BE49-F238E27FC236}">
                <a16:creationId xmlns:a16="http://schemas.microsoft.com/office/drawing/2014/main" id="{68935C0D-0AE1-009B-B613-62E348AE9A1F}"/>
              </a:ext>
            </a:extLst>
          </p:cNvPr>
          <p:cNvSpPr>
            <a:spLocks noGrp="1"/>
          </p:cNvSpPr>
          <p:nvPr>
            <p:ph type="dt" sz="half" idx="10"/>
          </p:nvPr>
        </p:nvSpPr>
        <p:spPr/>
        <p:txBody>
          <a:bodyPr/>
          <a:lstStyle/>
          <a:p>
            <a:fld id="{936F2DB1-30F0-42A4-B429-B2964CE02D4A}" type="datetime1">
              <a:t>5/12/2025</a:t>
            </a:fld>
            <a:endParaRPr lang="en-US"/>
          </a:p>
        </p:txBody>
      </p:sp>
      <p:sp>
        <p:nvSpPr>
          <p:cNvPr id="5" name="Footer Placeholder 4">
            <a:extLst>
              <a:ext uri="{FF2B5EF4-FFF2-40B4-BE49-F238E27FC236}">
                <a16:creationId xmlns:a16="http://schemas.microsoft.com/office/drawing/2014/main" id="{24E5B3E4-8218-FE86-3E14-93F8C8216CD0}"/>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3C4743B-3E64-4252-DB0B-8FC7E2D92B84}"/>
              </a:ext>
            </a:extLst>
          </p:cNvPr>
          <p:cNvSpPr>
            <a:spLocks noGrp="1"/>
          </p:cNvSpPr>
          <p:nvPr>
            <p:ph type="sldNum" sz="quarter" idx="12"/>
          </p:nvPr>
        </p:nvSpPr>
        <p:spPr/>
        <p:txBody>
          <a:bodyPr/>
          <a:lstStyle/>
          <a:p>
            <a:fld id="{6E91CC32-6A6B-4E2E-BBA1-6864F305DA26}" type="slidenum">
              <a:rPr lang="en-US" dirty="0"/>
              <a:t>6</a:t>
            </a:fld>
            <a:endParaRPr lang="en-US"/>
          </a:p>
        </p:txBody>
      </p:sp>
      <p:pic>
        <p:nvPicPr>
          <p:cNvPr id="8" name="Picture 7" descr="A screenshot of a computer&#10;&#10;AI-generated content may be incorrect.">
            <a:extLst>
              <a:ext uri="{FF2B5EF4-FFF2-40B4-BE49-F238E27FC236}">
                <a16:creationId xmlns:a16="http://schemas.microsoft.com/office/drawing/2014/main" id="{18DB11F5-E9CB-8BF9-4809-5313D67D8D64}"/>
              </a:ext>
            </a:extLst>
          </p:cNvPr>
          <p:cNvPicPr>
            <a:picLocks noChangeAspect="1"/>
          </p:cNvPicPr>
          <p:nvPr/>
        </p:nvPicPr>
        <p:blipFill>
          <a:blip r:embed="rId3"/>
          <a:stretch>
            <a:fillRect/>
          </a:stretch>
        </p:blipFill>
        <p:spPr>
          <a:xfrm>
            <a:off x="465667" y="4221971"/>
            <a:ext cx="10160001" cy="1603171"/>
          </a:xfrm>
          <a:prstGeom prst="rect">
            <a:avLst/>
          </a:prstGeom>
        </p:spPr>
      </p:pic>
    </p:spTree>
    <p:extLst>
      <p:ext uri="{BB962C8B-B14F-4D97-AF65-F5344CB8AC3E}">
        <p14:creationId xmlns:p14="http://schemas.microsoft.com/office/powerpoint/2010/main" val="1012097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1E94-1902-F3E3-BF7F-ACDEF88E188E}"/>
              </a:ext>
            </a:extLst>
          </p:cNvPr>
          <p:cNvSpPr>
            <a:spLocks noGrp="1"/>
          </p:cNvSpPr>
          <p:nvPr>
            <p:ph type="title"/>
          </p:nvPr>
        </p:nvSpPr>
        <p:spPr>
          <a:xfrm>
            <a:off x="871108" y="588245"/>
            <a:ext cx="10449784" cy="623873"/>
          </a:xfrm>
        </p:spPr>
        <p:txBody>
          <a:bodyPr/>
          <a:lstStyle/>
          <a:p>
            <a:r>
              <a:rPr lang="en-US"/>
              <a:t>Alerts Window Logs</a:t>
            </a:r>
          </a:p>
        </p:txBody>
      </p:sp>
      <p:pic>
        <p:nvPicPr>
          <p:cNvPr id="7" name="Content Placeholder 6" descr="A screen shot of a computer&#10;&#10;AI-generated content may be incorrect.">
            <a:extLst>
              <a:ext uri="{FF2B5EF4-FFF2-40B4-BE49-F238E27FC236}">
                <a16:creationId xmlns:a16="http://schemas.microsoft.com/office/drawing/2014/main" id="{48ED2203-1BDB-713B-7869-08CC53D8C0E4}"/>
              </a:ext>
            </a:extLst>
          </p:cNvPr>
          <p:cNvPicPr>
            <a:picLocks noGrp="1" noChangeAspect="1"/>
          </p:cNvPicPr>
          <p:nvPr>
            <p:ph idx="1"/>
          </p:nvPr>
        </p:nvPicPr>
        <p:blipFill>
          <a:blip r:embed="rId2"/>
          <a:stretch>
            <a:fillRect/>
          </a:stretch>
        </p:blipFill>
        <p:spPr>
          <a:xfrm>
            <a:off x="637935" y="1540832"/>
            <a:ext cx="10442448" cy="2301789"/>
          </a:xfrm>
        </p:spPr>
      </p:pic>
      <p:sp>
        <p:nvSpPr>
          <p:cNvPr id="4" name="Date Placeholder 3">
            <a:extLst>
              <a:ext uri="{FF2B5EF4-FFF2-40B4-BE49-F238E27FC236}">
                <a16:creationId xmlns:a16="http://schemas.microsoft.com/office/drawing/2014/main" id="{E36EBF66-5816-C311-BDC6-DDB48076DDC7}"/>
              </a:ext>
            </a:extLst>
          </p:cNvPr>
          <p:cNvSpPr>
            <a:spLocks noGrp="1"/>
          </p:cNvSpPr>
          <p:nvPr>
            <p:ph type="dt" sz="half" idx="10"/>
          </p:nvPr>
        </p:nvSpPr>
        <p:spPr/>
        <p:txBody>
          <a:bodyPr/>
          <a:lstStyle/>
          <a:p>
            <a:fld id="{BE7634D7-5475-4198-AB49-A5B2A4FD99F9}" type="datetime1">
              <a:t>5/12/2025</a:t>
            </a:fld>
            <a:endParaRPr lang="en-US"/>
          </a:p>
        </p:txBody>
      </p:sp>
      <p:sp>
        <p:nvSpPr>
          <p:cNvPr id="5" name="Footer Placeholder 4">
            <a:extLst>
              <a:ext uri="{FF2B5EF4-FFF2-40B4-BE49-F238E27FC236}">
                <a16:creationId xmlns:a16="http://schemas.microsoft.com/office/drawing/2014/main" id="{733E1CE2-9AE2-476E-1D72-DB16382A3A1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528F9BC-F1A4-FAE9-14FA-4C5F1C4C8E54}"/>
              </a:ext>
            </a:extLst>
          </p:cNvPr>
          <p:cNvSpPr>
            <a:spLocks noGrp="1"/>
          </p:cNvSpPr>
          <p:nvPr>
            <p:ph type="sldNum" sz="quarter" idx="12"/>
          </p:nvPr>
        </p:nvSpPr>
        <p:spPr/>
        <p:txBody>
          <a:bodyPr/>
          <a:lstStyle/>
          <a:p>
            <a:fld id="{6E91CC32-6A6B-4E2E-BBA1-6864F305DA26}" type="slidenum">
              <a:rPr lang="en-US" dirty="0"/>
              <a:t>7</a:t>
            </a:fld>
            <a:endParaRPr lang="en-US"/>
          </a:p>
        </p:txBody>
      </p:sp>
      <p:pic>
        <p:nvPicPr>
          <p:cNvPr id="10" name="Picture 9" descr="A screenshot of a computer&#10;&#10;AI-generated content may be incorrect.">
            <a:extLst>
              <a:ext uri="{FF2B5EF4-FFF2-40B4-BE49-F238E27FC236}">
                <a16:creationId xmlns:a16="http://schemas.microsoft.com/office/drawing/2014/main" id="{35777826-653D-5CFA-46E8-2609C5C4C8AF}"/>
              </a:ext>
            </a:extLst>
          </p:cNvPr>
          <p:cNvPicPr>
            <a:picLocks noChangeAspect="1"/>
          </p:cNvPicPr>
          <p:nvPr/>
        </p:nvPicPr>
        <p:blipFill>
          <a:blip r:embed="rId3"/>
          <a:stretch>
            <a:fillRect/>
          </a:stretch>
        </p:blipFill>
        <p:spPr>
          <a:xfrm>
            <a:off x="310444" y="3944442"/>
            <a:ext cx="10922000" cy="2087671"/>
          </a:xfrm>
          <a:prstGeom prst="rect">
            <a:avLst/>
          </a:prstGeom>
        </p:spPr>
      </p:pic>
    </p:spTree>
    <p:extLst>
      <p:ext uri="{BB962C8B-B14F-4D97-AF65-F5344CB8AC3E}">
        <p14:creationId xmlns:p14="http://schemas.microsoft.com/office/powerpoint/2010/main" val="258016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5770F-95A7-83B6-01E5-78E6419F8CC6}"/>
              </a:ext>
            </a:extLst>
          </p:cNvPr>
          <p:cNvSpPr>
            <a:spLocks noGrp="1"/>
          </p:cNvSpPr>
          <p:nvPr>
            <p:ph type="title"/>
          </p:nvPr>
        </p:nvSpPr>
        <p:spPr>
          <a:xfrm>
            <a:off x="871108" y="588245"/>
            <a:ext cx="10435673" cy="553317"/>
          </a:xfrm>
        </p:spPr>
        <p:txBody>
          <a:bodyPr>
            <a:normAutofit fontScale="90000"/>
          </a:bodyPr>
          <a:lstStyle/>
          <a:p>
            <a:r>
              <a:rPr lang="en-US"/>
              <a:t>Alerts Window Logs</a:t>
            </a:r>
          </a:p>
        </p:txBody>
      </p:sp>
      <p:pic>
        <p:nvPicPr>
          <p:cNvPr id="7" name="Content Placeholder 6" descr="A screenshot of a computer&#10;&#10;AI-generated content may be incorrect.">
            <a:extLst>
              <a:ext uri="{FF2B5EF4-FFF2-40B4-BE49-F238E27FC236}">
                <a16:creationId xmlns:a16="http://schemas.microsoft.com/office/drawing/2014/main" id="{5F29DC9E-624A-74A6-879F-0C0CFAC85637}"/>
              </a:ext>
            </a:extLst>
          </p:cNvPr>
          <p:cNvPicPr>
            <a:picLocks noGrp="1" noChangeAspect="1"/>
          </p:cNvPicPr>
          <p:nvPr>
            <p:ph idx="1"/>
          </p:nvPr>
        </p:nvPicPr>
        <p:blipFill>
          <a:blip r:embed="rId2"/>
          <a:stretch>
            <a:fillRect/>
          </a:stretch>
        </p:blipFill>
        <p:spPr>
          <a:xfrm>
            <a:off x="482712" y="1394473"/>
            <a:ext cx="10442448" cy="2037118"/>
          </a:xfrm>
        </p:spPr>
      </p:pic>
      <p:sp>
        <p:nvSpPr>
          <p:cNvPr id="4" name="Date Placeholder 3">
            <a:extLst>
              <a:ext uri="{FF2B5EF4-FFF2-40B4-BE49-F238E27FC236}">
                <a16:creationId xmlns:a16="http://schemas.microsoft.com/office/drawing/2014/main" id="{403F6BBB-2846-0710-4247-0DE24C5E2BD7}"/>
              </a:ext>
            </a:extLst>
          </p:cNvPr>
          <p:cNvSpPr>
            <a:spLocks noGrp="1"/>
          </p:cNvSpPr>
          <p:nvPr>
            <p:ph type="dt" sz="half" idx="10"/>
          </p:nvPr>
        </p:nvSpPr>
        <p:spPr/>
        <p:txBody>
          <a:bodyPr/>
          <a:lstStyle/>
          <a:p>
            <a:fld id="{1DD0D19C-D781-47C9-B8A1-0B622700C953}" type="datetime1">
              <a:t>5/12/2025</a:t>
            </a:fld>
            <a:endParaRPr lang="en-US"/>
          </a:p>
        </p:txBody>
      </p:sp>
      <p:sp>
        <p:nvSpPr>
          <p:cNvPr id="5" name="Footer Placeholder 4">
            <a:extLst>
              <a:ext uri="{FF2B5EF4-FFF2-40B4-BE49-F238E27FC236}">
                <a16:creationId xmlns:a16="http://schemas.microsoft.com/office/drawing/2014/main" id="{1C606C44-9AA0-5F20-5465-F8CA416B928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E6D6165-93D1-B994-06E5-053191A53DB0}"/>
              </a:ext>
            </a:extLst>
          </p:cNvPr>
          <p:cNvSpPr>
            <a:spLocks noGrp="1"/>
          </p:cNvSpPr>
          <p:nvPr>
            <p:ph type="sldNum" sz="quarter" idx="12"/>
          </p:nvPr>
        </p:nvSpPr>
        <p:spPr/>
        <p:txBody>
          <a:bodyPr/>
          <a:lstStyle/>
          <a:p>
            <a:fld id="{6E91CC32-6A6B-4E2E-BBA1-6864F305DA26}" type="slidenum">
              <a:rPr lang="en-US" dirty="0"/>
              <a:t>8</a:t>
            </a:fld>
            <a:endParaRPr lang="en-US"/>
          </a:p>
        </p:txBody>
      </p:sp>
      <p:pic>
        <p:nvPicPr>
          <p:cNvPr id="9" name="Picture 8" descr="A screenshot of a computer&#10;&#10;AI-generated content may be incorrect.">
            <a:extLst>
              <a:ext uri="{FF2B5EF4-FFF2-40B4-BE49-F238E27FC236}">
                <a16:creationId xmlns:a16="http://schemas.microsoft.com/office/drawing/2014/main" id="{7CA62154-11F6-B623-32C3-E49BBA4D584D}"/>
              </a:ext>
            </a:extLst>
          </p:cNvPr>
          <p:cNvPicPr>
            <a:picLocks noChangeAspect="1"/>
          </p:cNvPicPr>
          <p:nvPr/>
        </p:nvPicPr>
        <p:blipFill>
          <a:blip r:embed="rId3"/>
          <a:stretch>
            <a:fillRect/>
          </a:stretch>
        </p:blipFill>
        <p:spPr>
          <a:xfrm>
            <a:off x="635000" y="3564968"/>
            <a:ext cx="9870723" cy="2634953"/>
          </a:xfrm>
          <a:prstGeom prst="rect">
            <a:avLst/>
          </a:prstGeom>
        </p:spPr>
      </p:pic>
    </p:spTree>
    <p:extLst>
      <p:ext uri="{BB962C8B-B14F-4D97-AF65-F5344CB8AC3E}">
        <p14:creationId xmlns:p14="http://schemas.microsoft.com/office/powerpoint/2010/main" val="308907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C779-E64A-9B08-BC3C-EC8B5D6C364E}"/>
              </a:ext>
            </a:extLst>
          </p:cNvPr>
          <p:cNvSpPr>
            <a:spLocks noGrp="1"/>
          </p:cNvSpPr>
          <p:nvPr>
            <p:ph type="title"/>
          </p:nvPr>
        </p:nvSpPr>
        <p:spPr/>
        <p:txBody>
          <a:bodyPr/>
          <a:lstStyle/>
          <a:p>
            <a:r>
              <a:rPr lang="en-US"/>
              <a:t>Dashboard Windows Logs</a:t>
            </a:r>
          </a:p>
        </p:txBody>
      </p:sp>
      <p:pic>
        <p:nvPicPr>
          <p:cNvPr id="7" name="Content Placeholder 6" descr="A screenshot of a graph&#10;&#10;AI-generated content may be incorrect.">
            <a:extLst>
              <a:ext uri="{FF2B5EF4-FFF2-40B4-BE49-F238E27FC236}">
                <a16:creationId xmlns:a16="http://schemas.microsoft.com/office/drawing/2014/main" id="{3FC893B0-0D4E-E3B9-B1C3-451CC0F4D899}"/>
              </a:ext>
            </a:extLst>
          </p:cNvPr>
          <p:cNvPicPr>
            <a:picLocks noGrp="1" noChangeAspect="1"/>
          </p:cNvPicPr>
          <p:nvPr>
            <p:ph idx="1"/>
          </p:nvPr>
        </p:nvPicPr>
        <p:blipFill>
          <a:blip r:embed="rId2"/>
          <a:stretch>
            <a:fillRect/>
          </a:stretch>
        </p:blipFill>
        <p:spPr>
          <a:xfrm>
            <a:off x="872452" y="2087428"/>
            <a:ext cx="4399525" cy="2542097"/>
          </a:xfrm>
        </p:spPr>
      </p:pic>
      <p:sp>
        <p:nvSpPr>
          <p:cNvPr id="4" name="Date Placeholder 3">
            <a:extLst>
              <a:ext uri="{FF2B5EF4-FFF2-40B4-BE49-F238E27FC236}">
                <a16:creationId xmlns:a16="http://schemas.microsoft.com/office/drawing/2014/main" id="{CFCC06BB-E41B-68EE-528F-CC495280B92E}"/>
              </a:ext>
            </a:extLst>
          </p:cNvPr>
          <p:cNvSpPr>
            <a:spLocks noGrp="1"/>
          </p:cNvSpPr>
          <p:nvPr>
            <p:ph type="dt" sz="half" idx="10"/>
          </p:nvPr>
        </p:nvSpPr>
        <p:spPr/>
        <p:txBody>
          <a:bodyPr/>
          <a:lstStyle/>
          <a:p>
            <a:fld id="{7B6CCCC3-4AC7-4BF5-A012-7B77E9DCD393}" type="datetime1">
              <a:t>5/12/2025</a:t>
            </a:fld>
            <a:endParaRPr lang="en-US"/>
          </a:p>
        </p:txBody>
      </p:sp>
      <p:sp>
        <p:nvSpPr>
          <p:cNvPr id="5" name="Footer Placeholder 4">
            <a:extLst>
              <a:ext uri="{FF2B5EF4-FFF2-40B4-BE49-F238E27FC236}">
                <a16:creationId xmlns:a16="http://schemas.microsoft.com/office/drawing/2014/main" id="{35675337-B314-3101-5D77-AA5884ADDAC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5E9A033-CEB5-CC18-1111-475E406E3D26}"/>
              </a:ext>
            </a:extLst>
          </p:cNvPr>
          <p:cNvSpPr>
            <a:spLocks noGrp="1"/>
          </p:cNvSpPr>
          <p:nvPr>
            <p:ph type="sldNum" sz="quarter" idx="12"/>
          </p:nvPr>
        </p:nvSpPr>
        <p:spPr/>
        <p:txBody>
          <a:bodyPr/>
          <a:lstStyle/>
          <a:p>
            <a:fld id="{6E91CC32-6A6B-4E2E-BBA1-6864F305DA26}" type="slidenum">
              <a:rPr lang="en-US" dirty="0"/>
              <a:t>9</a:t>
            </a:fld>
            <a:endParaRPr lang="en-US"/>
          </a:p>
        </p:txBody>
      </p:sp>
      <p:pic>
        <p:nvPicPr>
          <p:cNvPr id="8" name="Picture 7" descr="A screenshot of a computer&#10;&#10;AI-generated content may be incorrect.">
            <a:extLst>
              <a:ext uri="{FF2B5EF4-FFF2-40B4-BE49-F238E27FC236}">
                <a16:creationId xmlns:a16="http://schemas.microsoft.com/office/drawing/2014/main" id="{E9B9AD62-C0CB-CF3E-7BC6-A1E60E5F5A17}"/>
              </a:ext>
            </a:extLst>
          </p:cNvPr>
          <p:cNvPicPr>
            <a:picLocks noChangeAspect="1"/>
          </p:cNvPicPr>
          <p:nvPr/>
        </p:nvPicPr>
        <p:blipFill>
          <a:blip r:embed="rId3"/>
          <a:stretch>
            <a:fillRect/>
          </a:stretch>
        </p:blipFill>
        <p:spPr>
          <a:xfrm>
            <a:off x="6093348" y="1961444"/>
            <a:ext cx="5177027" cy="2935112"/>
          </a:xfrm>
          <a:prstGeom prst="rect">
            <a:avLst/>
          </a:prstGeom>
        </p:spPr>
      </p:pic>
      <p:pic>
        <p:nvPicPr>
          <p:cNvPr id="9" name="Picture 8" descr="A graph with numbers and arrows&#10;&#10;AI-generated content may be incorrect.">
            <a:extLst>
              <a:ext uri="{FF2B5EF4-FFF2-40B4-BE49-F238E27FC236}">
                <a16:creationId xmlns:a16="http://schemas.microsoft.com/office/drawing/2014/main" id="{B17B4B75-F967-C77E-E409-47FA2D272039}"/>
              </a:ext>
            </a:extLst>
          </p:cNvPr>
          <p:cNvPicPr>
            <a:picLocks noChangeAspect="1"/>
          </p:cNvPicPr>
          <p:nvPr/>
        </p:nvPicPr>
        <p:blipFill>
          <a:blip r:embed="rId4"/>
          <a:stretch>
            <a:fillRect/>
          </a:stretch>
        </p:blipFill>
        <p:spPr>
          <a:xfrm>
            <a:off x="973667" y="5083700"/>
            <a:ext cx="5792612" cy="923933"/>
          </a:xfrm>
          <a:prstGeom prst="rect">
            <a:avLst/>
          </a:prstGeom>
        </p:spPr>
      </p:pic>
    </p:spTree>
    <p:extLst>
      <p:ext uri="{BB962C8B-B14F-4D97-AF65-F5344CB8AC3E}">
        <p14:creationId xmlns:p14="http://schemas.microsoft.com/office/powerpoint/2010/main" val="3569554299"/>
      </p:ext>
    </p:extLst>
  </p:cSld>
  <p:clrMapOvr>
    <a:masterClrMapping/>
  </p:clrMapOvr>
</p:sld>
</file>

<file path=ppt/theme/theme1.xml><?xml version="1.0" encoding="utf-8"?>
<a:theme xmlns:a="http://schemas.openxmlformats.org/drawingml/2006/main" name="BohoVogueVTI">
  <a:themeElements>
    <a:clrScheme name="BohoVogueVTI">
      <a:dk1>
        <a:sysClr val="windowText" lastClr="000000"/>
      </a:dk1>
      <a:lt1>
        <a:sysClr val="window" lastClr="FFFFFF"/>
      </a:lt1>
      <a:dk2>
        <a:srgbClr val="35403A"/>
      </a:dk2>
      <a:lt2>
        <a:srgbClr val="F1EFEB"/>
      </a:lt2>
      <a:accent1>
        <a:srgbClr val="9E8B50"/>
      </a:accent1>
      <a:accent2>
        <a:srgbClr val="D5966B"/>
      </a:accent2>
      <a:accent3>
        <a:srgbClr val="9BA6BB"/>
      </a:accent3>
      <a:accent4>
        <a:srgbClr val="869880"/>
      </a:accent4>
      <a:accent5>
        <a:srgbClr val="588267"/>
      </a:accent5>
      <a:accent6>
        <a:srgbClr val="B89C46"/>
      </a:accent6>
      <a:hlink>
        <a:srgbClr val="C77138"/>
      </a:hlink>
      <a:folHlink>
        <a:srgbClr val="589374"/>
      </a:folHlink>
    </a:clrScheme>
    <a:fontScheme name="BohoVogueVTI">
      <a:majorFont>
        <a:latin typeface="Walbaum Display"/>
        <a:ea typeface=""/>
        <a:cs typeface=""/>
      </a:majorFont>
      <a:minorFont>
        <a:latin typeface="Aptos Light"/>
        <a:ea typeface=""/>
        <a:cs typeface=""/>
      </a:minorFont>
    </a:fontScheme>
    <a:fmtScheme name="BohoVogu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587E0025-A466-4551-A341-1A9F570FDF06}" vid="{F615CBBD-D1BB-4663-887F-92A47C7C6AB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BohoVogueVTI</vt:lpstr>
      <vt:lpstr>Defensive Solution Project on VSI</vt:lpstr>
      <vt:lpstr>Monitoring Environment</vt:lpstr>
      <vt:lpstr>Splunk App Add-On Unix and Linux </vt:lpstr>
      <vt:lpstr>Windows Logs</vt:lpstr>
      <vt:lpstr>Window Log Report Images</vt:lpstr>
      <vt:lpstr>Alerts Windows Logs</vt:lpstr>
      <vt:lpstr>Alerts Window Logs</vt:lpstr>
      <vt:lpstr>Alerts Window Logs</vt:lpstr>
      <vt:lpstr>Dashboard Windows Logs</vt:lpstr>
      <vt:lpstr>Apache Logs</vt:lpstr>
      <vt:lpstr>Apache Logs </vt:lpstr>
      <vt:lpstr>Apache Alerts</vt:lpstr>
      <vt:lpstr>Apache Dashboard</vt:lpstr>
      <vt:lpstr>Window Attack Logs Alert Summary </vt:lpstr>
      <vt:lpstr>Window Attack log Images</vt:lpstr>
      <vt:lpstr>Dashboard analysis for User and Signatures from Attack Logs</vt:lpstr>
      <vt:lpstr>Summary for User and Signature Dashboard Attack Log</vt:lpstr>
      <vt:lpstr>Apache Logs Before the Attack</vt:lpstr>
      <vt:lpstr>Apache Attack Log Images</vt:lpstr>
      <vt:lpstr>Apache Attack Log Summary</vt:lpstr>
      <vt:lpstr>Apache Dashboard Attack Log Images</vt:lpstr>
      <vt:lpstr>Apache Attack Log Summary</vt:lpstr>
      <vt:lpstr>Attack Mitigation Strategies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60</cp:revision>
  <dcterms:created xsi:type="dcterms:W3CDTF">2025-05-08T16:24:36Z</dcterms:created>
  <dcterms:modified xsi:type="dcterms:W3CDTF">2025-05-12T23:41:53Z</dcterms:modified>
</cp:coreProperties>
</file>