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9" r:id="rId4"/>
    <p:sldId id="267" r:id="rId5"/>
    <p:sldId id="260" r:id="rId6"/>
    <p:sldId id="269" r:id="rId7"/>
    <p:sldId id="268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AFF0"/>
    <a:srgbClr val="007D36"/>
    <a:srgbClr val="007B35"/>
    <a:srgbClr val="008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48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xrosezx77/Library/Mobile%20Documents/com~apple~CloudDocs/Thinkful/NealeyBellCapstone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xrosezx77/Library/Mobile%20Documents/com~apple~CloudDocs/Thinkful/NealeyBellCapstone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xrosezx77/Library/Mobile%20Documents/com~apple~CloudDocs/Thinkful/NealeyBellCapstone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xrosezx77/Library/Mobile%20Documents/com~apple~CloudDocs/Thinkful/NealeyBellCapstone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Sheet1!$O$27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Sheet1!$N$28:$N$30</c:f>
              <c:strCache>
                <c:ptCount val="3"/>
                <c:pt idx="0">
                  <c:v>Texas</c:v>
                </c:pt>
                <c:pt idx="1">
                  <c:v>California</c:v>
                </c:pt>
                <c:pt idx="2">
                  <c:v>Florida</c:v>
                </c:pt>
              </c:strCache>
            </c:strRef>
          </c:cat>
          <c:val>
            <c:numRef>
              <c:f>Sheet1!$O$28:$O$30</c:f>
              <c:numCache>
                <c:formatCode>General</c:formatCode>
                <c:ptCount val="3"/>
                <c:pt idx="0">
                  <c:v>162</c:v>
                </c:pt>
                <c:pt idx="1">
                  <c:v>161</c:v>
                </c:pt>
                <c:pt idx="2">
                  <c:v>166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BB-954A-9A9C-3DC6FFCC3982}"/>
            </c:ext>
          </c:extLst>
        </c:ser>
        <c:ser>
          <c:idx val="1"/>
          <c:order val="1"/>
          <c:tx>
            <c:strRef>
              <c:f>Sheet1!$P$27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rgbClr val="51AFF0"/>
            </a:solidFill>
            <a:ln>
              <a:noFill/>
            </a:ln>
            <a:effectLst/>
          </c:spPr>
          <c:invertIfNegative val="0"/>
          <c:cat>
            <c:strRef>
              <c:f>Sheet1!$N$28:$N$30</c:f>
              <c:strCache>
                <c:ptCount val="3"/>
                <c:pt idx="0">
                  <c:v>Texas</c:v>
                </c:pt>
                <c:pt idx="1">
                  <c:v>California</c:v>
                </c:pt>
                <c:pt idx="2">
                  <c:v>Florida</c:v>
                </c:pt>
              </c:strCache>
            </c:strRef>
          </c:cat>
          <c:val>
            <c:numRef>
              <c:f>Sheet1!$P$28:$P$30</c:f>
              <c:numCache>
                <c:formatCode>General</c:formatCode>
                <c:ptCount val="3"/>
                <c:pt idx="0">
                  <c:v>167</c:v>
                </c:pt>
                <c:pt idx="1">
                  <c:v>166</c:v>
                </c:pt>
                <c:pt idx="2">
                  <c:v>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BB-954A-9A9C-3DC6FFCC39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5298688"/>
        <c:axId val="157892000"/>
      </c:barChart>
      <c:catAx>
        <c:axId val="255298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892000"/>
        <c:crosses val="autoZero"/>
        <c:auto val="1"/>
        <c:lblAlgn val="ctr"/>
        <c:lblOffset val="100"/>
        <c:noMultiLvlLbl val="0"/>
      </c:catAx>
      <c:valAx>
        <c:axId val="15789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5298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Sheet1!$F$3:$F$5</c:f>
              <c:strCache>
                <c:ptCount val="3"/>
                <c:pt idx="0">
                  <c:v>Texas</c:v>
                </c:pt>
                <c:pt idx="1">
                  <c:v>California</c:v>
                </c:pt>
                <c:pt idx="2">
                  <c:v>Florida</c:v>
                </c:pt>
              </c:strCache>
            </c:strRef>
          </c:cat>
          <c:val>
            <c:numRef>
              <c:f>Sheet1!$G$3:$G$5</c:f>
              <c:numCache>
                <c:formatCode>General</c:formatCode>
                <c:ptCount val="3"/>
                <c:pt idx="0">
                  <c:v>785</c:v>
                </c:pt>
                <c:pt idx="1">
                  <c:v>646</c:v>
                </c:pt>
                <c:pt idx="2">
                  <c:v>257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F0-6446-87EF-C860F94D7289}"/>
            </c:ext>
          </c:extLst>
        </c:ser>
        <c:ser>
          <c:idx val="1"/>
          <c:order val="1"/>
          <c:tx>
            <c:strRef>
              <c:f>Sheet1!$H$2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rgbClr val="51AFF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1AF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FF0-6446-87EF-C860F94D7289}"/>
              </c:ext>
            </c:extLst>
          </c:dPt>
          <c:dPt>
            <c:idx val="1"/>
            <c:invertIfNegative val="0"/>
            <c:bubble3D val="0"/>
            <c:spPr>
              <a:solidFill>
                <a:srgbClr val="51AF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FF0-6446-87EF-C860F94D7289}"/>
              </c:ext>
            </c:extLst>
          </c:dPt>
          <c:dPt>
            <c:idx val="2"/>
            <c:invertIfNegative val="0"/>
            <c:bubble3D val="0"/>
            <c:spPr>
              <a:solidFill>
                <a:srgbClr val="51AF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FF0-6446-87EF-C860F94D7289}"/>
              </c:ext>
            </c:extLst>
          </c:dPt>
          <c:cat>
            <c:strRef>
              <c:f>Sheet1!$F$3:$F$5</c:f>
              <c:strCache>
                <c:ptCount val="3"/>
                <c:pt idx="0">
                  <c:v>Texas</c:v>
                </c:pt>
                <c:pt idx="1">
                  <c:v>California</c:v>
                </c:pt>
                <c:pt idx="2">
                  <c:v>Florida</c:v>
                </c:pt>
              </c:strCache>
            </c:strRef>
          </c:cat>
          <c:val>
            <c:numRef>
              <c:f>Sheet1!$H$3:$H$5</c:f>
              <c:numCache>
                <c:formatCode>General</c:formatCode>
                <c:ptCount val="3"/>
                <c:pt idx="0">
                  <c:v>824</c:v>
                </c:pt>
                <c:pt idx="1">
                  <c:v>678</c:v>
                </c:pt>
                <c:pt idx="2">
                  <c:v>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FF0-6446-87EF-C860F94D72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7826656"/>
        <c:axId val="159236944"/>
      </c:barChart>
      <c:catAx>
        <c:axId val="15782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36944"/>
        <c:crosses val="autoZero"/>
        <c:auto val="1"/>
        <c:lblAlgn val="ctr"/>
        <c:lblOffset val="100"/>
        <c:noMultiLvlLbl val="0"/>
      </c:catAx>
      <c:valAx>
        <c:axId val="15923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826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2018</c:v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Sheet1!$A$10:$A$12</c:f>
              <c:strCache>
                <c:ptCount val="3"/>
                <c:pt idx="0">
                  <c:v>Texas</c:v>
                </c:pt>
                <c:pt idx="1">
                  <c:v>California</c:v>
                </c:pt>
                <c:pt idx="2">
                  <c:v>Florida</c:v>
                </c:pt>
              </c:strCache>
            </c:strRef>
          </c:cat>
          <c:val>
            <c:numRef>
              <c:f>Sheet1!$B$10:$B$12</c:f>
              <c:numCache>
                <c:formatCode>General</c:formatCode>
                <c:ptCount val="3"/>
                <c:pt idx="0">
                  <c:v>12585104</c:v>
                </c:pt>
                <c:pt idx="1">
                  <c:v>10491564</c:v>
                </c:pt>
                <c:pt idx="2">
                  <c:v>5103930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E8-3748-90BC-C985174718F3}"/>
            </c:ext>
          </c:extLst>
        </c:ser>
        <c:ser>
          <c:idx val="1"/>
          <c:order val="1"/>
          <c:tx>
            <c:v>2019</c:v>
          </c:tx>
          <c:spPr>
            <a:solidFill>
              <a:srgbClr val="51AFF0"/>
            </a:solidFill>
            <a:ln>
              <a:noFill/>
            </a:ln>
            <a:effectLst/>
          </c:spPr>
          <c:invertIfNegative val="0"/>
          <c:cat>
            <c:strRef>
              <c:f>Sheet1!$A$10:$A$12</c:f>
              <c:strCache>
                <c:ptCount val="3"/>
                <c:pt idx="0">
                  <c:v>Texas</c:v>
                </c:pt>
                <c:pt idx="1">
                  <c:v>California</c:v>
                </c:pt>
                <c:pt idx="2">
                  <c:v>Florida</c:v>
                </c:pt>
              </c:strCache>
            </c:strRef>
          </c:cat>
          <c:val>
            <c:numRef>
              <c:f>Sheet1!$C$10:$C$12</c:f>
              <c:numCache>
                <c:formatCode>General</c:formatCode>
                <c:ptCount val="3"/>
                <c:pt idx="0">
                  <c:v>13776363</c:v>
                </c:pt>
                <c:pt idx="1">
                  <c:v>11272258</c:v>
                </c:pt>
                <c:pt idx="2">
                  <c:v>5707400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E8-3748-90BC-C985174718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6481199"/>
        <c:axId val="1236155151"/>
      </c:barChart>
      <c:catAx>
        <c:axId val="1286481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6155151"/>
        <c:crosses val="autoZero"/>
        <c:auto val="1"/>
        <c:lblAlgn val="ctr"/>
        <c:lblOffset val="100"/>
        <c:noMultiLvlLbl val="0"/>
      </c:catAx>
      <c:valAx>
        <c:axId val="1236155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481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2018 vs.</a:t>
            </a:r>
            <a:r>
              <a:rPr lang="en-US" baseline="0"/>
              <a:t> 2019 Total Revenue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AF2-5C42-89BE-11BF69D2A9FC}"/>
              </c:ext>
            </c:extLst>
          </c:dPt>
          <c:dPt>
            <c:idx val="1"/>
            <c:invertIfNegative val="0"/>
            <c:bubble3D val="0"/>
            <c:spPr>
              <a:solidFill>
                <a:srgbClr val="51AF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AF2-5C42-89BE-11BF69D2A9FC}"/>
              </c:ext>
            </c:extLst>
          </c:dPt>
          <c:cat>
            <c:numRef>
              <c:f>Sheet1!$E$10:$E$11</c:f>
              <c:numCache>
                <c:formatCode>General</c:formatCode>
                <c:ptCount val="2"/>
                <c:pt idx="0">
                  <c:v>2018</c:v>
                </c:pt>
                <c:pt idx="1">
                  <c:v>2019</c:v>
                </c:pt>
              </c:numCache>
            </c:numRef>
          </c:cat>
          <c:val>
            <c:numRef>
              <c:f>Sheet1!$F$10:$F$11</c:f>
              <c:numCache>
                <c:formatCode>General</c:formatCode>
                <c:ptCount val="2"/>
                <c:pt idx="0">
                  <c:v>64866040</c:v>
                </c:pt>
                <c:pt idx="1">
                  <c:v>67441463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F2-5C42-89BE-11BF69D2A9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9007056"/>
        <c:axId val="259008736"/>
      </c:barChart>
      <c:catAx>
        <c:axId val="25900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008736"/>
        <c:crosses val="autoZero"/>
        <c:auto val="1"/>
        <c:lblAlgn val="ctr"/>
        <c:lblOffset val="100"/>
        <c:noMultiLvlLbl val="0"/>
      </c:catAx>
      <c:valAx>
        <c:axId val="259008736"/>
        <c:scaling>
          <c:orientation val="minMax"/>
          <c:min val="5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007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03E24-4B1B-424B-AA5D-DD62D8E95447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F8C77-DDE5-FA49-A592-72FD9CE2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52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I want them to think about these three states conceptually??? Revenue is spread out amongst regions – most populous states – but next two aren’t?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F8C77-DDE5-FA49-A592-72FD9CE25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28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F8C77-DDE5-FA49-A592-72FD9CE25F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56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move before top 3 states?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F8C77-DDE5-FA49-A592-72FD9CE25F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17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graphs – and be sure to narrate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F8C77-DDE5-FA49-A592-72FD9CE25F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61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do percentages?????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F8C77-DDE5-FA49-A592-72FD9CE25F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06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this step by step?  Or just a list of what to do?</a:t>
            </a:r>
          </a:p>
          <a:p>
            <a:r>
              <a:rPr lang="en-US" dirty="0"/>
              <a:t>Add that I want to collect more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F8C77-DDE5-FA49-A592-72FD9CE25F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61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that other data, here’s what we can do with it.  DELETE ELIPSES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F8C77-DDE5-FA49-A592-72FD9CE25F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79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BEDF-CAAE-3C48-8F17-246BE5ADBA7F}" type="datetimeFigureOut">
              <a:rPr lang="en-US" smtClean="0"/>
              <a:t>4/1/19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9650-D9D5-DB4F-AB47-9C174671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37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BEDF-CAAE-3C48-8F17-246BE5ADBA7F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9650-D9D5-DB4F-AB47-9C174671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0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BEDF-CAAE-3C48-8F17-246BE5ADBA7F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9650-D9D5-DB4F-AB47-9C174671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5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BEDF-CAAE-3C48-8F17-246BE5ADBA7F}" type="datetimeFigureOut">
              <a:rPr lang="en-US" smtClean="0"/>
              <a:t>4/1/19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9650-D9D5-DB4F-AB47-9C174671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4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BEDF-CAAE-3C48-8F17-246BE5ADBA7F}" type="datetimeFigureOut">
              <a:rPr lang="en-US" smtClean="0"/>
              <a:t>4/1/19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9650-D9D5-DB4F-AB47-9C174671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84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BEDF-CAAE-3C48-8F17-246BE5ADBA7F}" type="datetimeFigureOut">
              <a:rPr lang="en-US" smtClean="0"/>
              <a:t>4/1/19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9650-D9D5-DB4F-AB47-9C174671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6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BEDF-CAAE-3C48-8F17-246BE5ADBA7F}" type="datetimeFigureOut">
              <a:rPr lang="en-US" smtClean="0"/>
              <a:t>4/1/19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9650-D9D5-DB4F-AB47-9C17467139C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4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BEDF-CAAE-3C48-8F17-246BE5ADBA7F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9650-D9D5-DB4F-AB47-9C174671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8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BEDF-CAAE-3C48-8F17-246BE5ADBA7F}" type="datetimeFigureOut">
              <a:rPr lang="en-US" smtClean="0"/>
              <a:t>4/1/19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9650-D9D5-DB4F-AB47-9C174671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4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BEDF-CAAE-3C48-8F17-246BE5ADBA7F}" type="datetimeFigureOut">
              <a:rPr lang="en-US" smtClean="0"/>
              <a:t>4/1/19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9650-D9D5-DB4F-AB47-9C174671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9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9FDBEDF-CAAE-3C48-8F17-246BE5ADBA7F}" type="datetimeFigureOut">
              <a:rPr lang="en-US" smtClean="0"/>
              <a:t>4/1/19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9650-D9D5-DB4F-AB47-9C174671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6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9FDBEDF-CAAE-3C48-8F17-246BE5ADBA7F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BFC9650-D9D5-DB4F-AB47-9C1746713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3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95556-B770-2740-8264-FE2AF75F1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Lariat revenue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8F4DEA-41B1-D942-9F97-7D1C47CFF2D1}"/>
              </a:ext>
            </a:extLst>
          </p:cNvPr>
          <p:cNvSpPr txBox="1"/>
          <p:nvPr/>
        </p:nvSpPr>
        <p:spPr>
          <a:xfrm>
            <a:off x="1600200" y="4267200"/>
            <a:ext cx="8991600" cy="55399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GROWING REVENUE IN 2019</a:t>
            </a:r>
          </a:p>
        </p:txBody>
      </p:sp>
    </p:spTree>
    <p:extLst>
      <p:ext uri="{BB962C8B-B14F-4D97-AF65-F5344CB8AC3E}">
        <p14:creationId xmlns:p14="http://schemas.microsoft.com/office/powerpoint/2010/main" val="1776491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5780-9A68-DF43-ADB8-BFBF9D98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Where to Go from </a:t>
            </a:r>
            <a:r>
              <a:rPr lang="en-US" sz="4000" dirty="0" err="1"/>
              <a:t>heRE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71968-AC53-CF4E-BFCF-0A3C501E9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29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1) Test the strategies in the top 3 states for 6 months</a:t>
            </a:r>
          </a:p>
          <a:p>
            <a:pPr marL="0" indent="0">
              <a:buNone/>
            </a:pPr>
            <a:r>
              <a:rPr lang="en-US" sz="3000" dirty="0"/>
              <a:t>2) Analyze monthly data to see increases vs, costs of expanding fleet</a:t>
            </a:r>
          </a:p>
          <a:p>
            <a:pPr marL="0" indent="0">
              <a:buNone/>
            </a:pPr>
            <a:r>
              <a:rPr lang="en-US" sz="3000" dirty="0"/>
              <a:t>3) Expand strategies to top 5 states </a:t>
            </a:r>
          </a:p>
          <a:p>
            <a:pPr marL="0" indent="0">
              <a:buNone/>
            </a:pPr>
            <a:r>
              <a:rPr lang="en-US" sz="3000" dirty="0"/>
              <a:t>4) Collect more data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64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76B4-CB6F-EE49-A970-DDEAF946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Further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B4D0-A5C7-4B47-A137-D3319A13D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69102"/>
            <a:ext cx="7729728" cy="38237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With further data to analyze, other potential strategies:</a:t>
            </a:r>
          </a:p>
          <a:p>
            <a:pPr lvl="1"/>
            <a:r>
              <a:rPr lang="en-US" sz="3000" dirty="0"/>
              <a:t>Car classes – raise base cost for higher end</a:t>
            </a:r>
          </a:p>
          <a:p>
            <a:pPr lvl="1"/>
            <a:r>
              <a:rPr lang="en-US" sz="3000" dirty="0"/>
              <a:t>Deal with corporations – discounted price for contract</a:t>
            </a:r>
          </a:p>
          <a:p>
            <a:pPr lvl="1"/>
            <a:r>
              <a:rPr lang="en-US" sz="3000" dirty="0"/>
              <a:t>Increase fleet with most commonly rented cars</a:t>
            </a:r>
          </a:p>
        </p:txBody>
      </p:sp>
    </p:spTree>
    <p:extLst>
      <p:ext uri="{BB962C8B-B14F-4D97-AF65-F5344CB8AC3E}">
        <p14:creationId xmlns:p14="http://schemas.microsoft.com/office/powerpoint/2010/main" val="117178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49C2-821A-9F45-A50D-6DD19163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2018 at a glance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A7F93-4EA5-4A4B-9E99-2040C99AF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48484"/>
            <a:ext cx="7729728" cy="39484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51AFF0"/>
                </a:solidFill>
              </a:rPr>
              <a:t>$64,866,040 </a:t>
            </a:r>
            <a:r>
              <a:rPr lang="en-US" sz="4000" dirty="0">
                <a:solidFill>
                  <a:schemeClr val="tx1"/>
                </a:solidFill>
              </a:rPr>
              <a:t>in total revenue</a:t>
            </a:r>
          </a:p>
          <a:p>
            <a:r>
              <a:rPr lang="en-US" sz="4000" dirty="0">
                <a:solidFill>
                  <a:srgbClr val="00B0F0"/>
                </a:solidFill>
              </a:rPr>
              <a:t>4,000</a:t>
            </a:r>
            <a:r>
              <a:rPr lang="en-US" sz="4000" dirty="0">
                <a:solidFill>
                  <a:schemeClr val="tx1"/>
                </a:solidFill>
              </a:rPr>
              <a:t> cars in fleet</a:t>
            </a:r>
          </a:p>
          <a:p>
            <a:r>
              <a:rPr lang="en-US" sz="4000" dirty="0">
                <a:solidFill>
                  <a:srgbClr val="00B0F0"/>
                </a:solidFill>
              </a:rPr>
              <a:t>Texas</a:t>
            </a:r>
            <a:r>
              <a:rPr lang="en-US" sz="4000" dirty="0">
                <a:solidFill>
                  <a:schemeClr val="tx1"/>
                </a:solidFill>
              </a:rPr>
              <a:t>, </a:t>
            </a:r>
            <a:r>
              <a:rPr lang="en-US" sz="4000" dirty="0">
                <a:solidFill>
                  <a:srgbClr val="00B0F0"/>
                </a:solidFill>
              </a:rPr>
              <a:t>California</a:t>
            </a:r>
            <a:r>
              <a:rPr lang="en-US" sz="4000" dirty="0">
                <a:solidFill>
                  <a:schemeClr val="tx1"/>
                </a:solidFill>
              </a:rPr>
              <a:t>, and </a:t>
            </a:r>
            <a:r>
              <a:rPr lang="en-US" sz="4000" dirty="0">
                <a:solidFill>
                  <a:srgbClr val="51AFF0"/>
                </a:solidFill>
              </a:rPr>
              <a:t>Florida</a:t>
            </a:r>
            <a:r>
              <a:rPr lang="en-US" sz="4000" dirty="0">
                <a:solidFill>
                  <a:schemeClr val="tx1"/>
                </a:solidFill>
              </a:rPr>
              <a:t> were the top three revenue producing states</a:t>
            </a:r>
          </a:p>
          <a:p>
            <a:endParaRPr lang="en-US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50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7C02-2A7E-2045-9F53-FE3B4BEC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Top Three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C5EB3-137F-8449-8749-13AAECB9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427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Texas, California and Florida accounted for </a:t>
            </a:r>
            <a:r>
              <a:rPr lang="en-US" sz="4000" dirty="0">
                <a:solidFill>
                  <a:srgbClr val="51AFF0"/>
                </a:solidFill>
              </a:rPr>
              <a:t>43%</a:t>
            </a:r>
            <a:r>
              <a:rPr lang="en-US" sz="4000" dirty="0"/>
              <a:t> of the company’s total revenue</a:t>
            </a:r>
          </a:p>
          <a:p>
            <a:r>
              <a:rPr lang="en-US" sz="4000" dirty="0">
                <a:solidFill>
                  <a:srgbClr val="51AFF0"/>
                </a:solidFill>
              </a:rPr>
              <a:t>$28,180,598 </a:t>
            </a:r>
            <a:r>
              <a:rPr lang="en-US" sz="4000" dirty="0"/>
              <a:t>in total revenue </a:t>
            </a:r>
            <a:endParaRPr lang="en-US" sz="4000" dirty="0">
              <a:solidFill>
                <a:srgbClr val="00B050"/>
              </a:solidFill>
            </a:endParaRPr>
          </a:p>
          <a:p>
            <a:r>
              <a:rPr lang="en-US" sz="4000" dirty="0">
                <a:solidFill>
                  <a:srgbClr val="51AFF0"/>
                </a:solidFill>
              </a:rPr>
              <a:t>1,749</a:t>
            </a:r>
            <a:r>
              <a:rPr lang="en-US" sz="4000" dirty="0">
                <a:solidFill>
                  <a:schemeClr val="tx1"/>
                </a:solidFill>
              </a:rPr>
              <a:t> cars in fleet</a:t>
            </a:r>
            <a:endParaRPr 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04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ECA4-C8FD-5F47-948F-0EF71872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Our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002BC-3140-8349-A545-18A7A35E8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51AFF0"/>
                </a:solidFill>
              </a:rPr>
              <a:t>Increase</a:t>
            </a:r>
            <a:r>
              <a:rPr lang="en-US" sz="4000" dirty="0"/>
              <a:t> revenue for the year 2019</a:t>
            </a:r>
          </a:p>
        </p:txBody>
      </p:sp>
    </p:spTree>
    <p:extLst>
      <p:ext uri="{BB962C8B-B14F-4D97-AF65-F5344CB8AC3E}">
        <p14:creationId xmlns:p14="http://schemas.microsoft.com/office/powerpoint/2010/main" val="160689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15CDF-C406-6645-9FBF-9123CEED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We combined 2 strategies…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D8AE5-E2BE-BE4B-8618-EF7F16789F43}"/>
              </a:ext>
            </a:extLst>
          </p:cNvPr>
          <p:cNvSpPr txBox="1"/>
          <p:nvPr/>
        </p:nvSpPr>
        <p:spPr>
          <a:xfrm>
            <a:off x="2231136" y="2471738"/>
            <a:ext cx="77297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Strategy 1: Increase the </a:t>
            </a:r>
            <a:r>
              <a:rPr lang="en-US" sz="4000" dirty="0">
                <a:solidFill>
                  <a:srgbClr val="51AFF0"/>
                </a:solidFill>
              </a:rPr>
              <a:t>base cost </a:t>
            </a:r>
            <a:r>
              <a:rPr lang="en-US" sz="4000" dirty="0"/>
              <a:t>of cars </a:t>
            </a:r>
            <a:r>
              <a:rPr lang="en-US" sz="4000" dirty="0">
                <a:solidFill>
                  <a:srgbClr val="51AFF0"/>
                </a:solidFill>
              </a:rPr>
              <a:t>3%</a:t>
            </a:r>
          </a:p>
          <a:p>
            <a:endParaRPr lang="en-US" sz="4000" dirty="0"/>
          </a:p>
          <a:p>
            <a:r>
              <a:rPr lang="en-US" sz="4000" dirty="0"/>
              <a:t>Strategy 2: Increase the </a:t>
            </a:r>
            <a:r>
              <a:rPr lang="en-US" sz="4000" dirty="0">
                <a:solidFill>
                  <a:srgbClr val="51AFF0"/>
                </a:solidFill>
              </a:rPr>
              <a:t>fleet size </a:t>
            </a:r>
            <a:r>
              <a:rPr lang="en-US" sz="4000" dirty="0"/>
              <a:t>by</a:t>
            </a:r>
            <a:r>
              <a:rPr lang="en-US" sz="4000" dirty="0">
                <a:solidFill>
                  <a:srgbClr val="51AFF0"/>
                </a:solidFill>
              </a:rPr>
              <a:t> 5%</a:t>
            </a:r>
          </a:p>
        </p:txBody>
      </p:sp>
    </p:spTree>
    <p:extLst>
      <p:ext uri="{BB962C8B-B14F-4D97-AF65-F5344CB8AC3E}">
        <p14:creationId xmlns:p14="http://schemas.microsoft.com/office/powerpoint/2010/main" val="162390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59C46-9CA8-154C-81B3-3313F2A01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11480"/>
            <a:ext cx="7729728" cy="1741932"/>
          </a:xfrm>
        </p:spPr>
        <p:txBody>
          <a:bodyPr>
            <a:noAutofit/>
          </a:bodyPr>
          <a:lstStyle/>
          <a:p>
            <a:r>
              <a:rPr lang="en-US" sz="4000" dirty="0"/>
              <a:t>2018 vs. 2019 projected average base cost by state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EE235C7-4DC5-D44B-89B5-6327DC1BF0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6437873"/>
              </p:ext>
            </p:extLst>
          </p:nvPr>
        </p:nvGraphicFramePr>
        <p:xfrm>
          <a:off x="2231136" y="2377440"/>
          <a:ext cx="7729728" cy="4198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329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A218-5C4C-414C-A54C-76BF72CE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2018 vs. 2019 Projected Fleet size by state</a:t>
            </a: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F782AE75-A177-7141-BF69-C97A8734F08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11177399"/>
              </p:ext>
            </p:extLst>
          </p:nvPr>
        </p:nvGraphicFramePr>
        <p:xfrm>
          <a:off x="2231136" y="2440305"/>
          <a:ext cx="7729728" cy="4135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5008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5D65-90B2-1241-A02A-C4D157161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1648"/>
            <a:ext cx="7729728" cy="1921764"/>
          </a:xfrm>
        </p:spPr>
        <p:txBody>
          <a:bodyPr>
            <a:noAutofit/>
          </a:bodyPr>
          <a:lstStyle/>
          <a:p>
            <a:r>
              <a:rPr lang="en-US" sz="4000" dirty="0"/>
              <a:t>2018 vs. 2019 Projected revenue by state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408A9DF-74D2-B848-951D-F01AE81C7DB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12295110"/>
              </p:ext>
            </p:extLst>
          </p:nvPr>
        </p:nvGraphicFramePr>
        <p:xfrm>
          <a:off x="2231136" y="2409825"/>
          <a:ext cx="7729728" cy="4138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54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BBB4-BB58-3F40-B658-9EE813E0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2018 vs. 2019 projected Total revenue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8BD7A-B8AF-E247-BC49-1317B49B0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5953" y="2366683"/>
            <a:ext cx="3344911" cy="3373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By increasing our base cost and fleet sizes in our top 3 performing states we can expect revenue to increase by over </a:t>
            </a:r>
            <a:r>
              <a:rPr lang="en-US" sz="4000" dirty="0">
                <a:solidFill>
                  <a:srgbClr val="51AFF0"/>
                </a:solidFill>
              </a:rPr>
              <a:t>$2.5 million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69DDC16-5930-F34D-A408-208F4139AEE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93252804"/>
              </p:ext>
            </p:extLst>
          </p:nvPr>
        </p:nvGraphicFramePr>
        <p:xfrm>
          <a:off x="2231136" y="2366683"/>
          <a:ext cx="4271963" cy="3729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4623164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{7C95AAC6-EF85-4143-B0EF-80C6A024ADC5}tf10001120</Template>
  <TotalTime>23152</TotalTime>
  <Words>332</Words>
  <Application>Microsoft Macintosh PowerPoint</Application>
  <PresentationFormat>Widescreen</PresentationFormat>
  <Paragraphs>48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Parcel</vt:lpstr>
      <vt:lpstr>Lariat revenue analysis</vt:lpstr>
      <vt:lpstr>2018 at a glance</vt:lpstr>
      <vt:lpstr>Top Three states</vt:lpstr>
      <vt:lpstr>Our goal</vt:lpstr>
      <vt:lpstr>We combined 2 strategies…</vt:lpstr>
      <vt:lpstr>2018 vs. 2019 projected average base cost by state</vt:lpstr>
      <vt:lpstr>2018 vs. 2019 Projected Fleet size by state</vt:lpstr>
      <vt:lpstr>2018 vs. 2019 Projected revenue by state</vt:lpstr>
      <vt:lpstr>2018 vs. 2019 projected Total revenue</vt:lpstr>
      <vt:lpstr>Where to Go from heRE</vt:lpstr>
      <vt:lpstr>Further thinking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revenue analysis</dc:title>
  <dc:creator>Nealey Bell</dc:creator>
  <cp:lastModifiedBy>Nealey Bell</cp:lastModifiedBy>
  <cp:revision>34</cp:revision>
  <dcterms:created xsi:type="dcterms:W3CDTF">2019-03-06T00:53:52Z</dcterms:created>
  <dcterms:modified xsi:type="dcterms:W3CDTF">2019-04-02T00:42:13Z</dcterms:modified>
</cp:coreProperties>
</file>