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257" r:id="rId3"/>
    <p:sldId id="263" r:id="rId4"/>
    <p:sldId id="258" r:id="rId5"/>
    <p:sldId id="259" r:id="rId6"/>
    <p:sldId id="266" r:id="rId7"/>
    <p:sldId id="279" r:id="rId8"/>
    <p:sldId id="280" r:id="rId9"/>
    <p:sldId id="278" r:id="rId10"/>
    <p:sldId id="260" r:id="rId11"/>
    <p:sldId id="281" r:id="rId12"/>
    <p:sldId id="282" r:id="rId13"/>
    <p:sldId id="283" r:id="rId14"/>
    <p:sldId id="277" r:id="rId15"/>
    <p:sldId id="274" r:id="rId16"/>
    <p:sldId id="270" r:id="rId17"/>
    <p:sldId id="267" r:id="rId18"/>
    <p:sldId id="268" r:id="rId19"/>
    <p:sldId id="269" r:id="rId20"/>
    <p:sldId id="284" r:id="rId21"/>
    <p:sldId id="272" r:id="rId22"/>
    <p:sldId id="271" r:id="rId23"/>
    <p:sldId id="273"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sell, Julie" initials="PJ" lastIdx="0" clrIdx="0">
    <p:extLst>
      <p:ext uri="{19B8F6BF-5375-455C-9EA6-DF929625EA0E}">
        <p15:presenceInfo xmlns:p15="http://schemas.microsoft.com/office/powerpoint/2012/main" userId="S-1-5-21-656003940-2852345394-2113978510-12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164" d="100"/>
          <a:sy n="164" d="100"/>
        </p:scale>
        <p:origin x="10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eal\Desktop\data%20for%20project.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Neal\Desktop\data%20for%20project.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eal\Desktop\data%20for%20project.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Neal\Desktop\data%20for%20project.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al\Desktop\data%20for%20project.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eal\Desktop\project%20data%202.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eal\Desktop\project%20data%202.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eal\Desktop\data%20for%20project.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eal\Desktop\data%20for%20project.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eal\Desktop\data%20for%20project.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eal\Desktop\data%20for%20project.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eal\Desktop\data%20for%20projec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 by Season </a:t>
            </a:r>
          </a:p>
        </c:rich>
      </c:tx>
      <c:overlay val="0"/>
      <c:spPr>
        <a:noFill/>
        <a:ln>
          <a:noFill/>
        </a:ln>
        <a:effectLst/>
      </c:sp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Sheet7!$C$16</c:f>
              <c:strCache>
                <c:ptCount val="1"/>
                <c:pt idx="0">
                  <c:v>%</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79C-4159-9FC2-2C632C57019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79C-4159-9FC2-2C632C57019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79C-4159-9FC2-2C632C57019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79C-4159-9FC2-2C632C570198}"/>
              </c:ext>
            </c:extLst>
          </c:dPt>
          <c:dLbls>
            <c:dLbl>
              <c:idx val="1"/>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79C-4159-9FC2-2C632C570198}"/>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Sheet7!$B$17:$B$20</c:f>
              <c:strCache>
                <c:ptCount val="4"/>
                <c:pt idx="0">
                  <c:v>Winter</c:v>
                </c:pt>
                <c:pt idx="1">
                  <c:v>Spring</c:v>
                </c:pt>
                <c:pt idx="2">
                  <c:v>Summer</c:v>
                </c:pt>
                <c:pt idx="3">
                  <c:v>Fall</c:v>
                </c:pt>
              </c:strCache>
            </c:strRef>
          </c:cat>
          <c:val>
            <c:numRef>
              <c:f>Sheet7!$C$17:$C$20</c:f>
              <c:numCache>
                <c:formatCode>0.00%</c:formatCode>
                <c:ptCount val="4"/>
                <c:pt idx="0">
                  <c:v>0.21261618185960482</c:v>
                </c:pt>
                <c:pt idx="1">
                  <c:v>0.24677471048658334</c:v>
                </c:pt>
                <c:pt idx="2">
                  <c:v>0.27829971927141861</c:v>
                </c:pt>
                <c:pt idx="3">
                  <c:v>0.26230938838239326</c:v>
                </c:pt>
              </c:numCache>
            </c:numRef>
          </c:val>
          <c:extLst>
            <c:ext xmlns:c16="http://schemas.microsoft.com/office/drawing/2014/chart" uri="{C3380CC4-5D6E-409C-BE32-E72D297353CC}">
              <c16:uniqueId val="{00000008-B79C-4159-9FC2-2C632C57019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Crimes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Sheet4!$B$37</c:f>
              <c:strCache>
                <c:ptCount val="1"/>
                <c:pt idx="0">
                  <c:v>Count</c:v>
                </c:pt>
              </c:strCache>
            </c:strRef>
          </c:tx>
          <c:spPr>
            <a:ln w="28575" cap="rnd">
              <a:solidFill>
                <a:schemeClr val="accent1"/>
              </a:solidFill>
              <a:round/>
            </a:ln>
            <a:effectLst/>
          </c:spPr>
          <c:marker>
            <c:symbol val="none"/>
          </c:marker>
          <c:cat>
            <c:strRef>
              <c:f>Sheet4!$A$38:$A$49</c:f>
              <c:strCache>
                <c:ptCount val="12"/>
                <c:pt idx="0">
                  <c:v>Jan</c:v>
                </c:pt>
                <c:pt idx="1">
                  <c:v>Feb</c:v>
                </c:pt>
                <c:pt idx="2">
                  <c:v>Mar</c:v>
                </c:pt>
                <c:pt idx="3">
                  <c:v>April</c:v>
                </c:pt>
                <c:pt idx="4">
                  <c:v>May</c:v>
                </c:pt>
                <c:pt idx="5">
                  <c:v>June</c:v>
                </c:pt>
                <c:pt idx="6">
                  <c:v>July</c:v>
                </c:pt>
                <c:pt idx="7">
                  <c:v>Aug</c:v>
                </c:pt>
                <c:pt idx="8">
                  <c:v>Sept</c:v>
                </c:pt>
                <c:pt idx="9">
                  <c:v>Oct</c:v>
                </c:pt>
                <c:pt idx="10">
                  <c:v>Nov</c:v>
                </c:pt>
                <c:pt idx="11">
                  <c:v>Dec</c:v>
                </c:pt>
              </c:strCache>
            </c:strRef>
          </c:cat>
          <c:val>
            <c:numRef>
              <c:f>Sheet4!$B$38:$B$49</c:f>
              <c:numCache>
                <c:formatCode>General</c:formatCode>
                <c:ptCount val="12"/>
                <c:pt idx="0">
                  <c:v>19820</c:v>
                </c:pt>
                <c:pt idx="1">
                  <c:v>14922</c:v>
                </c:pt>
                <c:pt idx="2">
                  <c:v>19787</c:v>
                </c:pt>
                <c:pt idx="3">
                  <c:v>21491</c:v>
                </c:pt>
                <c:pt idx="4">
                  <c:v>22629</c:v>
                </c:pt>
                <c:pt idx="5">
                  <c:v>23146</c:v>
                </c:pt>
                <c:pt idx="6">
                  <c:v>24501</c:v>
                </c:pt>
                <c:pt idx="7">
                  <c:v>24424</c:v>
                </c:pt>
                <c:pt idx="8">
                  <c:v>23555</c:v>
                </c:pt>
                <c:pt idx="9">
                  <c:v>22969</c:v>
                </c:pt>
                <c:pt idx="10">
                  <c:v>21406</c:v>
                </c:pt>
                <c:pt idx="11">
                  <c:v>20319</c:v>
                </c:pt>
              </c:numCache>
            </c:numRef>
          </c:val>
          <c:smooth val="0"/>
          <c:extLst>
            <c:ext xmlns:c16="http://schemas.microsoft.com/office/drawing/2014/chart" uri="{C3380CC4-5D6E-409C-BE32-E72D297353CC}">
              <c16:uniqueId val="{00000000-8FE5-4934-BAC5-49F489AD44A3}"/>
            </c:ext>
          </c:extLst>
        </c:ser>
        <c:dLbls>
          <c:showLegendKey val="0"/>
          <c:showVal val="0"/>
          <c:showCatName val="0"/>
          <c:showSerName val="0"/>
          <c:showPercent val="0"/>
          <c:showBubbleSize val="0"/>
        </c:dLbls>
        <c:smooth val="0"/>
        <c:axId val="579919792"/>
        <c:axId val="579918480"/>
      </c:lineChart>
      <c:catAx>
        <c:axId val="57991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918480"/>
        <c:crosses val="autoZero"/>
        <c:auto val="1"/>
        <c:lblAlgn val="ctr"/>
        <c:lblOffset val="100"/>
        <c:noMultiLvlLbl val="0"/>
      </c:catAx>
      <c:valAx>
        <c:axId val="579918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919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a:t>
            </a:r>
            <a:r>
              <a:rPr lang="en-US" baseline="0" dirty="0"/>
              <a:t> by Day of Week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bestFit"/>
          <c:showLegendKey val="0"/>
          <c:showVal val="1"/>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a:t>
            </a:r>
            <a:r>
              <a:rPr lang="en-US" baseline="0" dirty="0"/>
              <a:t> by Month</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694444444444444"/>
          <c:y val="0.22004447360746568"/>
          <c:w val="0.81388888888888888"/>
          <c:h val="0.57479476523767858"/>
        </c:manualLayout>
      </c:layout>
      <c:pie3DChart>
        <c:varyColors val="1"/>
        <c:ser>
          <c:idx val="0"/>
          <c:order val="0"/>
          <c:tx>
            <c:strRef>
              <c:f>Sheet4!$I$1</c:f>
              <c:strCache>
                <c:ptCount val="1"/>
                <c:pt idx="0">
                  <c:v>%</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8BC-4CC2-9FF3-F67977FEE4D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8BC-4CC2-9FF3-F67977FEE4D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8BC-4CC2-9FF3-F67977FEE4D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8BC-4CC2-9FF3-F67977FEE4D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8BC-4CC2-9FF3-F67977FEE4D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8BC-4CC2-9FF3-F67977FEE4D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8BC-4CC2-9FF3-F67977FEE4D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8BC-4CC2-9FF3-F67977FEE4D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8BC-4CC2-9FF3-F67977FEE4D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8BC-4CC2-9FF3-F67977FEE4D7}"/>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28BC-4CC2-9FF3-F67977FEE4D7}"/>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28BC-4CC2-9FF3-F67977FEE4D7}"/>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Sheet4!$H$2:$H$13</c:f>
              <c:strCache>
                <c:ptCount val="12"/>
                <c:pt idx="0">
                  <c:v>Jan</c:v>
                </c:pt>
                <c:pt idx="1">
                  <c:v>Oct</c:v>
                </c:pt>
                <c:pt idx="2">
                  <c:v>Nov</c:v>
                </c:pt>
                <c:pt idx="3">
                  <c:v>Dec</c:v>
                </c:pt>
                <c:pt idx="4">
                  <c:v>Feb</c:v>
                </c:pt>
                <c:pt idx="5">
                  <c:v>Mar</c:v>
                </c:pt>
                <c:pt idx="6">
                  <c:v>April</c:v>
                </c:pt>
                <c:pt idx="7">
                  <c:v>May</c:v>
                </c:pt>
                <c:pt idx="8">
                  <c:v>June</c:v>
                </c:pt>
                <c:pt idx="9">
                  <c:v>July</c:v>
                </c:pt>
                <c:pt idx="10">
                  <c:v>Aug</c:v>
                </c:pt>
                <c:pt idx="11">
                  <c:v>Sept</c:v>
                </c:pt>
              </c:strCache>
            </c:strRef>
          </c:cat>
          <c:val>
            <c:numRef>
              <c:f>Sheet4!$I$2:$I$13</c:f>
              <c:numCache>
                <c:formatCode>0.00%</c:formatCode>
                <c:ptCount val="12"/>
                <c:pt idx="0">
                  <c:v>7.6534256996011102E-2</c:v>
                </c:pt>
                <c:pt idx="1">
                  <c:v>8.8694013569191682E-2</c:v>
                </c:pt>
                <c:pt idx="2">
                  <c:v>8.2658542142109673E-2</c:v>
                </c:pt>
                <c:pt idx="3">
                  <c:v>7.8461128552066078E-2</c:v>
                </c:pt>
                <c:pt idx="4">
                  <c:v>5.7620796311527632E-2</c:v>
                </c:pt>
                <c:pt idx="5">
                  <c:v>7.6406828616552555E-2</c:v>
                </c:pt>
                <c:pt idx="6">
                  <c:v>8.2986766755866526E-2</c:v>
                </c:pt>
                <c:pt idx="7">
                  <c:v>8.7381115114164243E-2</c:v>
                </c:pt>
                <c:pt idx="8">
                  <c:v>8.9377493059014781E-2</c:v>
                </c:pt>
                <c:pt idx="9">
                  <c:v>9.4609779548903539E-2</c:v>
                </c:pt>
                <c:pt idx="10">
                  <c:v>9.4312446663500263E-2</c:v>
                </c:pt>
                <c:pt idx="11">
                  <c:v>9.0956832671091906E-2</c:v>
                </c:pt>
              </c:numCache>
            </c:numRef>
          </c:val>
          <c:extLst>
            <c:ext xmlns:c16="http://schemas.microsoft.com/office/drawing/2014/chart" uri="{C3380CC4-5D6E-409C-BE32-E72D297353CC}">
              <c16:uniqueId val="{00000018-28BC-4CC2-9FF3-F67977FEE4D7}"/>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Crimes</a:t>
            </a:r>
            <a:r>
              <a:rPr lang="en-US" baseline="0" dirty="0"/>
              <a:t> by Season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Sheet7!$H$1</c:f>
              <c:strCache>
                <c:ptCount val="1"/>
                <c:pt idx="0">
                  <c:v>Count</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Sheet7!$G$2:$G$5</c:f>
              <c:strCache>
                <c:ptCount val="4"/>
                <c:pt idx="0">
                  <c:v>Winter</c:v>
                </c:pt>
                <c:pt idx="1">
                  <c:v>Spring</c:v>
                </c:pt>
                <c:pt idx="2">
                  <c:v>Summer</c:v>
                </c:pt>
                <c:pt idx="3">
                  <c:v>Fall</c:v>
                </c:pt>
              </c:strCache>
            </c:strRef>
          </c:cat>
          <c:val>
            <c:numRef>
              <c:f>Sheet7!$H$2:$H$5</c:f>
              <c:numCache>
                <c:formatCode>General</c:formatCode>
                <c:ptCount val="4"/>
                <c:pt idx="0">
                  <c:v>55061</c:v>
                </c:pt>
                <c:pt idx="1">
                  <c:v>63907</c:v>
                </c:pt>
                <c:pt idx="2">
                  <c:v>72071</c:v>
                </c:pt>
                <c:pt idx="3">
                  <c:v>67930</c:v>
                </c:pt>
              </c:numCache>
            </c:numRef>
          </c:val>
          <c:smooth val="0"/>
          <c:extLst>
            <c:ext xmlns:c16="http://schemas.microsoft.com/office/drawing/2014/chart" uri="{C3380CC4-5D6E-409C-BE32-E72D297353CC}">
              <c16:uniqueId val="{00000001-0162-409C-B907-5734374A2C9C}"/>
            </c:ext>
          </c:extLst>
        </c:ser>
        <c:dLbls>
          <c:dLblPos val="t"/>
          <c:showLegendKey val="0"/>
          <c:showVal val="1"/>
          <c:showCatName val="0"/>
          <c:showSerName val="0"/>
          <c:showPercent val="0"/>
          <c:showBubbleSize val="0"/>
        </c:dLbls>
        <c:smooth val="0"/>
        <c:axId val="564489456"/>
        <c:axId val="564488800"/>
      </c:lineChart>
      <c:catAx>
        <c:axId val="56448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4488800"/>
        <c:crosses val="autoZero"/>
        <c:auto val="1"/>
        <c:lblAlgn val="ctr"/>
        <c:lblOffset val="100"/>
        <c:noMultiLvlLbl val="0"/>
      </c:catAx>
      <c:valAx>
        <c:axId val="564488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489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Crimes by Moon Phase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Sheet5!$P$2</c:f>
              <c:strCache>
                <c:ptCount val="1"/>
                <c:pt idx="0">
                  <c:v>Count</c:v>
                </c:pt>
              </c:strCache>
            </c:strRef>
          </c:tx>
          <c:spPr>
            <a:ln w="28575" cap="rnd">
              <a:solidFill>
                <a:schemeClr val="accent1"/>
              </a:solidFill>
              <a:round/>
            </a:ln>
            <a:effectLst/>
          </c:spPr>
          <c:marker>
            <c:symbol val="none"/>
          </c:marker>
          <c:cat>
            <c:strRef>
              <c:f>Sheet5!$O$3:$O$6</c:f>
              <c:strCache>
                <c:ptCount val="4"/>
                <c:pt idx="0">
                  <c:v>First Quarter </c:v>
                </c:pt>
                <c:pt idx="1">
                  <c:v>New Moon </c:v>
                </c:pt>
                <c:pt idx="2">
                  <c:v>Full Moon </c:v>
                </c:pt>
                <c:pt idx="3">
                  <c:v>Last Quarter </c:v>
                </c:pt>
              </c:strCache>
            </c:strRef>
          </c:cat>
          <c:val>
            <c:numRef>
              <c:f>Sheet5!$P$3:$P$6</c:f>
              <c:numCache>
                <c:formatCode>General</c:formatCode>
                <c:ptCount val="4"/>
                <c:pt idx="0">
                  <c:v>64422</c:v>
                </c:pt>
                <c:pt idx="1">
                  <c:v>65289</c:v>
                </c:pt>
                <c:pt idx="2">
                  <c:v>64534</c:v>
                </c:pt>
                <c:pt idx="3">
                  <c:v>63800</c:v>
                </c:pt>
              </c:numCache>
            </c:numRef>
          </c:val>
          <c:smooth val="0"/>
          <c:extLst>
            <c:ext xmlns:c16="http://schemas.microsoft.com/office/drawing/2014/chart" uri="{C3380CC4-5D6E-409C-BE32-E72D297353CC}">
              <c16:uniqueId val="{00000000-76BE-4EF4-A87C-1564D773E79F}"/>
            </c:ext>
          </c:extLst>
        </c:ser>
        <c:dLbls>
          <c:showLegendKey val="0"/>
          <c:showVal val="0"/>
          <c:showCatName val="0"/>
          <c:showSerName val="0"/>
          <c:showPercent val="0"/>
          <c:showBubbleSize val="0"/>
        </c:dLbls>
        <c:smooth val="0"/>
        <c:axId val="809986984"/>
        <c:axId val="809981408"/>
      </c:lineChart>
      <c:catAx>
        <c:axId val="809986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981408"/>
        <c:crosses val="autoZero"/>
        <c:auto val="1"/>
        <c:lblAlgn val="ctr"/>
        <c:lblOffset val="100"/>
        <c:noMultiLvlLbl val="0"/>
      </c:catAx>
      <c:valAx>
        <c:axId val="809981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986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Crimes by Moon Phase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cat>
            <c:strRef>
              <c:f>Sheet5!$O$3:$O$6</c:f>
              <c:strCache>
                <c:ptCount val="4"/>
                <c:pt idx="0">
                  <c:v>First Quarter </c:v>
                </c:pt>
                <c:pt idx="1">
                  <c:v>New Moon </c:v>
                </c:pt>
                <c:pt idx="2">
                  <c:v>Full Moon </c:v>
                </c:pt>
                <c:pt idx="3">
                  <c:v>Last Quarter </c:v>
                </c:pt>
              </c:strCache>
            </c:strRef>
          </c:cat>
          <c:val>
            <c:numRef>
              <c:f>Sheet5!$P$3:$P$6</c:f>
              <c:numCache>
                <c:formatCode>General</c:formatCode>
                <c:ptCount val="4"/>
                <c:pt idx="0">
                  <c:v>64422</c:v>
                </c:pt>
                <c:pt idx="1">
                  <c:v>65289</c:v>
                </c:pt>
                <c:pt idx="2">
                  <c:v>64534</c:v>
                </c:pt>
                <c:pt idx="3">
                  <c:v>63800</c:v>
                </c:pt>
              </c:numCache>
            </c:numRef>
          </c:val>
          <c:extLst>
            <c:ext xmlns:c16="http://schemas.microsoft.com/office/drawing/2014/chart" uri="{C3380CC4-5D6E-409C-BE32-E72D297353CC}">
              <c16:uniqueId val="{00000000-BC43-413C-BEE5-794C0B5BBBC3}"/>
            </c:ext>
          </c:extLst>
        </c:ser>
        <c:dLbls>
          <c:showLegendKey val="0"/>
          <c:showVal val="0"/>
          <c:showCatName val="0"/>
          <c:showSerName val="0"/>
          <c:showPercent val="0"/>
          <c:showBubbleSize val="0"/>
        </c:dLbls>
        <c:gapWidth val="150"/>
        <c:shape val="box"/>
        <c:axId val="430311856"/>
        <c:axId val="430305296"/>
        <c:axId val="0"/>
      </c:bar3DChart>
      <c:catAx>
        <c:axId val="4303118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305296"/>
        <c:crosses val="autoZero"/>
        <c:auto val="1"/>
        <c:lblAlgn val="ctr"/>
        <c:lblOffset val="100"/>
        <c:noMultiLvlLbl val="0"/>
      </c:catAx>
      <c:valAx>
        <c:axId val="430305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311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Crimes by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Sheet4!$A$17</c:f>
              <c:strCache>
                <c:ptCount val="1"/>
                <c:pt idx="0">
                  <c:v>Friday </c:v>
                </c:pt>
              </c:strCache>
            </c:strRef>
          </c:tx>
          <c:spPr>
            <a:solidFill>
              <a:schemeClr val="accent1">
                <a:alpha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Sheet4!$B$16</c:f>
              <c:strCache>
                <c:ptCount val="1"/>
                <c:pt idx="0">
                  <c:v>Count</c:v>
                </c:pt>
              </c:strCache>
            </c:strRef>
          </c:xVal>
          <c:yVal>
            <c:numRef>
              <c:f>Sheet4!$B$17</c:f>
              <c:numCache>
                <c:formatCode>General</c:formatCode>
                <c:ptCount val="1"/>
                <c:pt idx="0">
                  <c:v>39822</c:v>
                </c:pt>
              </c:numCache>
            </c:numRef>
          </c:yVal>
          <c:bubbleSize>
            <c:numRef>
              <c:f>Sheet4!$B$18</c:f>
              <c:numCache>
                <c:formatCode>General</c:formatCode>
                <c:ptCount val="1"/>
                <c:pt idx="0">
                  <c:v>37084</c:v>
                </c:pt>
              </c:numCache>
            </c:numRef>
          </c:bubbleSize>
          <c:bubble3D val="0"/>
          <c:extLst>
            <c:ext xmlns:c16="http://schemas.microsoft.com/office/drawing/2014/chart" uri="{C3380CC4-5D6E-409C-BE32-E72D297353CC}">
              <c16:uniqueId val="{00000000-62C6-4960-B901-82A42BA69F75}"/>
            </c:ext>
          </c:extLst>
        </c:ser>
        <c:ser>
          <c:idx val="1"/>
          <c:order val="1"/>
          <c:tx>
            <c:strRef>
              <c:f>Sheet4!$A$19</c:f>
              <c:strCache>
                <c:ptCount val="1"/>
                <c:pt idx="0">
                  <c:v>Saturday </c:v>
                </c:pt>
              </c:strCache>
            </c:strRef>
          </c:tx>
          <c:spPr>
            <a:solidFill>
              <a:schemeClr val="accent2">
                <a:alpha val="75000"/>
              </a:schemeClr>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Sheet4!$B$16</c:f>
              <c:strCache>
                <c:ptCount val="1"/>
                <c:pt idx="0">
                  <c:v>Count</c:v>
                </c:pt>
              </c:strCache>
            </c:strRef>
          </c:xVal>
          <c:yVal>
            <c:numRef>
              <c:f>Sheet4!$B$19</c:f>
              <c:numCache>
                <c:formatCode>General</c:formatCode>
                <c:ptCount val="1"/>
                <c:pt idx="0">
                  <c:v>38807</c:v>
                </c:pt>
              </c:numCache>
            </c:numRef>
          </c:yVal>
          <c:bubbleSize>
            <c:numRef>
              <c:f>Sheet4!$B$20</c:f>
              <c:numCache>
                <c:formatCode>General</c:formatCode>
                <c:ptCount val="1"/>
                <c:pt idx="0">
                  <c:v>36012</c:v>
                </c:pt>
              </c:numCache>
            </c:numRef>
          </c:bubbleSize>
          <c:bubble3D val="0"/>
          <c:extLst>
            <c:ext xmlns:c16="http://schemas.microsoft.com/office/drawing/2014/chart" uri="{C3380CC4-5D6E-409C-BE32-E72D297353CC}">
              <c16:uniqueId val="{00000001-62C6-4960-B901-82A42BA69F75}"/>
            </c:ext>
          </c:extLst>
        </c:ser>
        <c:ser>
          <c:idx val="2"/>
          <c:order val="2"/>
          <c:tx>
            <c:strRef>
              <c:f>Sheet4!$A$21</c:f>
              <c:strCache>
                <c:ptCount val="1"/>
                <c:pt idx="0">
                  <c:v>Thursday </c:v>
                </c:pt>
              </c:strCache>
            </c:strRef>
          </c:tx>
          <c:spPr>
            <a:solidFill>
              <a:schemeClr val="accent3">
                <a:alpha val="75000"/>
              </a:schemeClr>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Sheet4!$B$16</c:f>
              <c:strCache>
                <c:ptCount val="1"/>
                <c:pt idx="0">
                  <c:v>Count</c:v>
                </c:pt>
              </c:strCache>
            </c:strRef>
          </c:xVal>
          <c:yVal>
            <c:numRef>
              <c:f>Sheet4!$B$21</c:f>
              <c:numCache>
                <c:formatCode>General</c:formatCode>
                <c:ptCount val="1"/>
                <c:pt idx="0">
                  <c:v>35403</c:v>
                </c:pt>
              </c:numCache>
            </c:numRef>
          </c:yVal>
          <c:bubbleSize>
            <c:numRef>
              <c:f>Sheet4!$B$22</c:f>
              <c:numCache>
                <c:formatCode>General</c:formatCode>
                <c:ptCount val="1"/>
                <c:pt idx="0">
                  <c:v>35851</c:v>
                </c:pt>
              </c:numCache>
            </c:numRef>
          </c:bubbleSize>
          <c:bubble3D val="0"/>
          <c:extLst>
            <c:ext xmlns:c16="http://schemas.microsoft.com/office/drawing/2014/chart" uri="{C3380CC4-5D6E-409C-BE32-E72D297353CC}">
              <c16:uniqueId val="{00000002-62C6-4960-B901-82A42BA69F75}"/>
            </c:ext>
          </c:extLst>
        </c:ser>
        <c:ser>
          <c:idx val="3"/>
          <c:order val="3"/>
          <c:tx>
            <c:strRef>
              <c:f>Sheet4!$A$23</c:f>
              <c:strCache>
                <c:ptCount val="1"/>
                <c:pt idx="0">
                  <c:v>Wednesday </c:v>
                </c:pt>
              </c:strCache>
            </c:strRef>
          </c:tx>
          <c:spPr>
            <a:solidFill>
              <a:schemeClr val="accent4">
                <a:alpha val="75000"/>
              </a:schemeClr>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Sheet4!$B$16</c:f>
              <c:strCache>
                <c:ptCount val="1"/>
                <c:pt idx="0">
                  <c:v>Count</c:v>
                </c:pt>
              </c:strCache>
            </c:strRef>
          </c:xVal>
          <c:yVal>
            <c:numRef>
              <c:f>Sheet4!$B$23</c:f>
              <c:numCache>
                <c:formatCode>General</c:formatCode>
                <c:ptCount val="1"/>
                <c:pt idx="0">
                  <c:v>35990</c:v>
                </c:pt>
              </c:numCache>
            </c:numRef>
          </c:yVal>
          <c:bubbleSize>
            <c:numLit>
              <c:formatCode>General</c:formatCode>
              <c:ptCount val="1"/>
              <c:pt idx="0">
                <c:v>1</c:v>
              </c:pt>
            </c:numLit>
          </c:bubbleSize>
          <c:bubble3D val="0"/>
          <c:extLst>
            <c:ext xmlns:c16="http://schemas.microsoft.com/office/drawing/2014/chart" uri="{C3380CC4-5D6E-409C-BE32-E72D297353CC}">
              <c16:uniqueId val="{00000003-62C6-4960-B901-82A42BA69F75}"/>
            </c:ext>
          </c:extLst>
        </c:ser>
        <c:dLbls>
          <c:dLblPos val="ctr"/>
          <c:showLegendKey val="0"/>
          <c:showVal val="1"/>
          <c:showCatName val="0"/>
          <c:showSerName val="0"/>
          <c:showPercent val="0"/>
          <c:showBubbleSize val="0"/>
        </c:dLbls>
        <c:bubbleScale val="100"/>
        <c:showNegBubbles val="0"/>
        <c:axId val="717170384"/>
        <c:axId val="717168416"/>
      </c:bubbleChart>
      <c:valAx>
        <c:axId val="717170384"/>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717168416"/>
        <c:crosses val="autoZero"/>
        <c:crossBetween val="midCat"/>
      </c:valAx>
      <c:valAx>
        <c:axId val="71716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717038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Crimes by Day of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Sheet4!$E$26</c:f>
              <c:strCache>
                <c:ptCount val="1"/>
                <c:pt idx="0">
                  <c:v>Count</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strRef>
              <c:f>Sheet4!$D$27:$D$33</c:f>
              <c:strCache>
                <c:ptCount val="7"/>
                <c:pt idx="0">
                  <c:v>Monday </c:v>
                </c:pt>
                <c:pt idx="1">
                  <c:v>Tuesday </c:v>
                </c:pt>
                <c:pt idx="2">
                  <c:v>Wednesday </c:v>
                </c:pt>
                <c:pt idx="3">
                  <c:v>Thursday </c:v>
                </c:pt>
                <c:pt idx="4">
                  <c:v>Friday </c:v>
                </c:pt>
                <c:pt idx="5">
                  <c:v>Saturday </c:v>
                </c:pt>
                <c:pt idx="6">
                  <c:v>Sunday </c:v>
                </c:pt>
              </c:strCache>
            </c:strRef>
          </c:cat>
          <c:val>
            <c:numRef>
              <c:f>Sheet4!$E$27:$E$33</c:f>
              <c:numCache>
                <c:formatCode>General</c:formatCode>
                <c:ptCount val="7"/>
                <c:pt idx="0">
                  <c:v>37084</c:v>
                </c:pt>
                <c:pt idx="1">
                  <c:v>35851</c:v>
                </c:pt>
                <c:pt idx="2">
                  <c:v>35990</c:v>
                </c:pt>
                <c:pt idx="3">
                  <c:v>35403</c:v>
                </c:pt>
                <c:pt idx="4">
                  <c:v>39822</c:v>
                </c:pt>
                <c:pt idx="5">
                  <c:v>38807</c:v>
                </c:pt>
                <c:pt idx="6">
                  <c:v>36012</c:v>
                </c:pt>
              </c:numCache>
            </c:numRef>
          </c:val>
          <c:smooth val="0"/>
          <c:extLst>
            <c:ext xmlns:c16="http://schemas.microsoft.com/office/drawing/2014/chart" uri="{C3380CC4-5D6E-409C-BE32-E72D297353CC}">
              <c16:uniqueId val="{00000001-1969-4487-B14B-9286F8B70E85}"/>
            </c:ext>
          </c:extLst>
        </c:ser>
        <c:dLbls>
          <c:showLegendKey val="0"/>
          <c:showVal val="0"/>
          <c:showCatName val="0"/>
          <c:showSerName val="0"/>
          <c:showPercent val="0"/>
          <c:showBubbleSize val="0"/>
        </c:dLbls>
        <c:smooth val="0"/>
        <c:axId val="577751904"/>
        <c:axId val="596666080"/>
      </c:lineChart>
      <c:catAx>
        <c:axId val="577751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666080"/>
        <c:crosses val="autoZero"/>
        <c:auto val="1"/>
        <c:lblAlgn val="ctr"/>
        <c:lblOffset val="100"/>
        <c:noMultiLvlLbl val="0"/>
      </c:catAx>
      <c:valAx>
        <c:axId val="596666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751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a:t>
            </a:r>
            <a:r>
              <a:rPr lang="en-US" baseline="0" dirty="0"/>
              <a:t> by Day of Week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Sheet4!$G$17</c:f>
              <c:strCache>
                <c:ptCount val="1"/>
                <c:pt idx="0">
                  <c:v>%</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E98-4414-B14D-42806D439BD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E98-4414-B14D-42806D439BD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E98-4414-B14D-42806D439BD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E98-4414-B14D-42806D439BD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E98-4414-B14D-42806D439BD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E98-4414-B14D-42806D439BD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7E98-4414-B14D-42806D439BDA}"/>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Sheet4!$F$18:$F$24</c:f>
              <c:strCache>
                <c:ptCount val="7"/>
                <c:pt idx="0">
                  <c:v>Friday </c:v>
                </c:pt>
                <c:pt idx="1">
                  <c:v>Monday </c:v>
                </c:pt>
                <c:pt idx="2">
                  <c:v>Saturday </c:v>
                </c:pt>
                <c:pt idx="3">
                  <c:v>Sunday </c:v>
                </c:pt>
                <c:pt idx="4">
                  <c:v>Thursday </c:v>
                </c:pt>
                <c:pt idx="5">
                  <c:v>Tuesday </c:v>
                </c:pt>
                <c:pt idx="6">
                  <c:v>Wednesday </c:v>
                </c:pt>
              </c:strCache>
            </c:strRef>
          </c:cat>
          <c:val>
            <c:numRef>
              <c:f>Sheet4!$G$18:$G$24</c:f>
              <c:numCache>
                <c:formatCode>0.00%</c:formatCode>
                <c:ptCount val="7"/>
                <c:pt idx="0">
                  <c:v>0.1537713008120663</c:v>
                </c:pt>
                <c:pt idx="1">
                  <c:v>0.14319860678305124</c:v>
                </c:pt>
                <c:pt idx="2">
                  <c:v>0.149851912777205</c:v>
                </c:pt>
                <c:pt idx="3">
                  <c:v>0.13905911518367065</c:v>
                </c:pt>
                <c:pt idx="4">
                  <c:v>0.13670748236275385</c:v>
                </c:pt>
                <c:pt idx="5">
                  <c:v>0.13843741915055469</c:v>
                </c:pt>
                <c:pt idx="6">
                  <c:v>0.13897416293069828</c:v>
                </c:pt>
              </c:numCache>
            </c:numRef>
          </c:val>
          <c:extLst>
            <c:ext xmlns:c16="http://schemas.microsoft.com/office/drawing/2014/chart" uri="{C3380CC4-5D6E-409C-BE32-E72D297353CC}">
              <c16:uniqueId val="{0000000E-7E98-4414-B14D-42806D439BDA}"/>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a:t>
            </a:r>
            <a:r>
              <a:rPr lang="en-US" baseline="0" dirty="0"/>
              <a:t> by Day of Week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bestFit"/>
          <c:showLegendKey val="0"/>
          <c:showVal val="1"/>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Crime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Sheet4!$B$1</c:f>
              <c:strCache>
                <c:ptCount val="1"/>
                <c:pt idx="0">
                  <c:v>Count</c:v>
                </c:pt>
              </c:strCache>
            </c:strRef>
          </c:tx>
          <c:spPr>
            <a:solidFill>
              <a:schemeClr val="accent1"/>
            </a:solidFill>
            <a:ln>
              <a:noFill/>
            </a:ln>
            <a:effectLst/>
          </c:spPr>
          <c:invertIfNegative val="0"/>
          <c:cat>
            <c:strRef>
              <c:f>Sheet4!$A$2:$A$13</c:f>
              <c:strCache>
                <c:ptCount val="12"/>
                <c:pt idx="0">
                  <c:v>Jan</c:v>
                </c:pt>
                <c:pt idx="1">
                  <c:v>Oct</c:v>
                </c:pt>
                <c:pt idx="2">
                  <c:v>Nov</c:v>
                </c:pt>
                <c:pt idx="3">
                  <c:v>Dec</c:v>
                </c:pt>
                <c:pt idx="4">
                  <c:v>Feb</c:v>
                </c:pt>
                <c:pt idx="5">
                  <c:v>Mar</c:v>
                </c:pt>
                <c:pt idx="6">
                  <c:v>April</c:v>
                </c:pt>
                <c:pt idx="7">
                  <c:v>May</c:v>
                </c:pt>
                <c:pt idx="8">
                  <c:v>June</c:v>
                </c:pt>
                <c:pt idx="9">
                  <c:v>July</c:v>
                </c:pt>
                <c:pt idx="10">
                  <c:v>Aug</c:v>
                </c:pt>
                <c:pt idx="11">
                  <c:v>Sept</c:v>
                </c:pt>
              </c:strCache>
            </c:strRef>
          </c:cat>
          <c:val>
            <c:numRef>
              <c:f>Sheet4!$B$2:$B$13</c:f>
              <c:numCache>
                <c:formatCode>General</c:formatCode>
                <c:ptCount val="12"/>
                <c:pt idx="0">
                  <c:v>19820</c:v>
                </c:pt>
                <c:pt idx="1">
                  <c:v>22969</c:v>
                </c:pt>
                <c:pt idx="2">
                  <c:v>21406</c:v>
                </c:pt>
                <c:pt idx="3">
                  <c:v>20319</c:v>
                </c:pt>
                <c:pt idx="4">
                  <c:v>14922</c:v>
                </c:pt>
                <c:pt idx="5">
                  <c:v>19787</c:v>
                </c:pt>
                <c:pt idx="6">
                  <c:v>21491</c:v>
                </c:pt>
                <c:pt idx="7">
                  <c:v>22629</c:v>
                </c:pt>
                <c:pt idx="8">
                  <c:v>23146</c:v>
                </c:pt>
                <c:pt idx="9">
                  <c:v>24501</c:v>
                </c:pt>
                <c:pt idx="10">
                  <c:v>24424</c:v>
                </c:pt>
                <c:pt idx="11">
                  <c:v>23555</c:v>
                </c:pt>
              </c:numCache>
            </c:numRef>
          </c:val>
          <c:extLst>
            <c:ext xmlns:c16="http://schemas.microsoft.com/office/drawing/2014/chart" uri="{C3380CC4-5D6E-409C-BE32-E72D297353CC}">
              <c16:uniqueId val="{00000000-288D-4217-AC94-6214B5343F73}"/>
            </c:ext>
          </c:extLst>
        </c:ser>
        <c:dLbls>
          <c:showLegendKey val="0"/>
          <c:showVal val="0"/>
          <c:showCatName val="0"/>
          <c:showSerName val="0"/>
          <c:showPercent val="0"/>
          <c:showBubbleSize val="0"/>
        </c:dLbls>
        <c:gapWidth val="219"/>
        <c:overlap val="-27"/>
        <c:axId val="396067936"/>
        <c:axId val="396069904"/>
      </c:barChart>
      <c:catAx>
        <c:axId val="39606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69904"/>
        <c:crosses val="autoZero"/>
        <c:auto val="1"/>
        <c:lblAlgn val="ctr"/>
        <c:lblOffset val="100"/>
        <c:noMultiLvlLbl val="0"/>
      </c:catAx>
      <c:valAx>
        <c:axId val="396069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67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outline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C2005-4624-4549-9192-BB106C3AA223}" type="doc">
      <dgm:prSet loTypeId="urn:microsoft.com/office/officeart/2018/5/layout/IconLeafOutlineLabelList" loCatId="icon" qsTypeId="urn:microsoft.com/office/officeart/2005/8/quickstyle/simple4" qsCatId="simple" csTypeId="urn:microsoft.com/office/officeart/2018/5/colors/Iconchunking_coloredoutline_accent3_2" csCatId="accent3" phldr="1"/>
      <dgm:spPr/>
      <dgm:t>
        <a:bodyPr/>
        <a:lstStyle/>
        <a:p>
          <a:endParaRPr lang="en-US"/>
        </a:p>
      </dgm:t>
    </dgm:pt>
    <dgm:pt modelId="{A84FCD58-9641-444D-AC6D-DC158E9EBE67}">
      <dgm:prSet/>
      <dgm:spPr/>
      <dgm:t>
        <a:bodyPr/>
        <a:lstStyle/>
        <a:p>
          <a:pPr>
            <a:lnSpc>
              <a:spcPct val="100000"/>
            </a:lnSpc>
            <a:defRPr cap="all"/>
          </a:pPr>
          <a:r>
            <a:rPr lang="en-US" dirty="0"/>
            <a:t>What season has the highest crime rate?</a:t>
          </a:r>
        </a:p>
      </dgm:t>
    </dgm:pt>
    <dgm:pt modelId="{B081B710-923B-43F7-ACC8-8DF62DB216D8}" type="parTrans" cxnId="{CEB76F7F-8734-4229-8AFB-487E102301F5}">
      <dgm:prSet/>
      <dgm:spPr/>
      <dgm:t>
        <a:bodyPr/>
        <a:lstStyle/>
        <a:p>
          <a:endParaRPr lang="en-US"/>
        </a:p>
      </dgm:t>
    </dgm:pt>
    <dgm:pt modelId="{5BED7149-04A6-40BA-8DD3-E5271E6C80FF}" type="sibTrans" cxnId="{CEB76F7F-8734-4229-8AFB-487E102301F5}">
      <dgm:prSet/>
      <dgm:spPr/>
      <dgm:t>
        <a:bodyPr/>
        <a:lstStyle/>
        <a:p>
          <a:endParaRPr lang="en-US"/>
        </a:p>
      </dgm:t>
    </dgm:pt>
    <dgm:pt modelId="{94F97543-1C6D-4D8D-AC6A-B78D4868C826}">
      <dgm:prSet/>
      <dgm:spPr/>
      <dgm:t>
        <a:bodyPr/>
        <a:lstStyle/>
        <a:p>
          <a:pPr>
            <a:lnSpc>
              <a:spcPct val="100000"/>
            </a:lnSpc>
            <a:defRPr cap="all"/>
          </a:pPr>
          <a:r>
            <a:rPr lang="en-US" dirty="0"/>
            <a:t>Are more crimes committed on the weekends?</a:t>
          </a:r>
        </a:p>
      </dgm:t>
    </dgm:pt>
    <dgm:pt modelId="{06D87011-BC8F-4891-9F84-5A91609F20EE}" type="parTrans" cxnId="{993765BE-7744-4272-A4FF-AD4B0FD8359F}">
      <dgm:prSet/>
      <dgm:spPr/>
      <dgm:t>
        <a:bodyPr/>
        <a:lstStyle/>
        <a:p>
          <a:endParaRPr lang="en-US"/>
        </a:p>
      </dgm:t>
    </dgm:pt>
    <dgm:pt modelId="{C2D4F253-9F78-4424-875A-2861AE611D4D}" type="sibTrans" cxnId="{993765BE-7744-4272-A4FF-AD4B0FD8359F}">
      <dgm:prSet/>
      <dgm:spPr/>
      <dgm:t>
        <a:bodyPr/>
        <a:lstStyle/>
        <a:p>
          <a:endParaRPr lang="en-US"/>
        </a:p>
      </dgm:t>
    </dgm:pt>
    <dgm:pt modelId="{1EC060CA-916A-48D9-A74F-6E8CC8621645}">
      <dgm:prSet/>
      <dgm:spPr/>
      <dgm:t>
        <a:bodyPr/>
        <a:lstStyle/>
        <a:p>
          <a:pPr>
            <a:lnSpc>
              <a:spcPct val="100000"/>
            </a:lnSpc>
            <a:defRPr cap="all"/>
          </a:pPr>
          <a:r>
            <a:rPr lang="en-US"/>
            <a:t>Does the Lunar Phase correlate to crimes?</a:t>
          </a:r>
        </a:p>
      </dgm:t>
    </dgm:pt>
    <dgm:pt modelId="{C3DE7D0A-C73D-4439-AD41-CB06DC362E5D}" type="parTrans" cxnId="{D41029EC-E30B-421D-B986-F711ACA396E7}">
      <dgm:prSet/>
      <dgm:spPr/>
      <dgm:t>
        <a:bodyPr/>
        <a:lstStyle/>
        <a:p>
          <a:endParaRPr lang="en-US"/>
        </a:p>
      </dgm:t>
    </dgm:pt>
    <dgm:pt modelId="{C1A22AB3-7CBB-40D6-8BC9-2B8D388DAC2F}" type="sibTrans" cxnId="{D41029EC-E30B-421D-B986-F711ACA396E7}">
      <dgm:prSet/>
      <dgm:spPr/>
      <dgm:t>
        <a:bodyPr/>
        <a:lstStyle/>
        <a:p>
          <a:endParaRPr lang="en-US"/>
        </a:p>
      </dgm:t>
    </dgm:pt>
    <dgm:pt modelId="{35C01652-80DC-45C5-8622-8817CE7C2BC4}">
      <dgm:prSet/>
      <dgm:spPr/>
      <dgm:t>
        <a:bodyPr/>
        <a:lstStyle/>
        <a:p>
          <a:pPr>
            <a:lnSpc>
              <a:spcPct val="100000"/>
            </a:lnSpc>
            <a:defRPr cap="all"/>
          </a:pPr>
          <a:r>
            <a:rPr lang="en-US" dirty="0"/>
            <a:t>Are different types of crimes more prevalent during specific times of the year?</a:t>
          </a:r>
        </a:p>
      </dgm:t>
    </dgm:pt>
    <dgm:pt modelId="{43AAE918-6560-4EBC-8964-37266DA34DD5}" type="parTrans" cxnId="{D46453A7-B321-4949-84D4-060C5571828D}">
      <dgm:prSet/>
      <dgm:spPr/>
      <dgm:t>
        <a:bodyPr/>
        <a:lstStyle/>
        <a:p>
          <a:endParaRPr lang="en-US"/>
        </a:p>
      </dgm:t>
    </dgm:pt>
    <dgm:pt modelId="{13009816-0D99-434A-AE23-79097DDC9E4F}" type="sibTrans" cxnId="{D46453A7-B321-4949-84D4-060C5571828D}">
      <dgm:prSet/>
      <dgm:spPr/>
      <dgm:t>
        <a:bodyPr/>
        <a:lstStyle/>
        <a:p>
          <a:endParaRPr lang="en-US"/>
        </a:p>
      </dgm:t>
    </dgm:pt>
    <dgm:pt modelId="{9AAC3054-2C70-4BB4-B8FC-0857A1A6E98C}" type="pres">
      <dgm:prSet presAssocID="{240C2005-4624-4549-9192-BB106C3AA223}" presName="root" presStyleCnt="0">
        <dgm:presLayoutVars>
          <dgm:dir/>
          <dgm:resizeHandles val="exact"/>
        </dgm:presLayoutVars>
      </dgm:prSet>
      <dgm:spPr/>
    </dgm:pt>
    <dgm:pt modelId="{912FC0D2-A2ED-491C-9C73-C3C962BE88D1}" type="pres">
      <dgm:prSet presAssocID="{A84FCD58-9641-444D-AC6D-DC158E9EBE67}" presName="compNode" presStyleCnt="0"/>
      <dgm:spPr/>
    </dgm:pt>
    <dgm:pt modelId="{C2FA1DFF-CD22-44C2-9802-C798DB005092}" type="pres">
      <dgm:prSet presAssocID="{A84FCD58-9641-444D-AC6D-DC158E9EBE67}" presName="iconBgRect" presStyleLbl="trAlignAcc1" presStyleIdx="0" presStyleCnt="4"/>
      <dgm:spPr>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gm:spPr>
    </dgm:pt>
    <dgm:pt modelId="{1C0E581E-3557-44D9-8DFC-B6807206D6BC}" type="pres">
      <dgm:prSet presAssocID="{A84FCD58-9641-444D-AC6D-DC158E9EBE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hermometer"/>
        </a:ext>
      </dgm:extLst>
    </dgm:pt>
    <dgm:pt modelId="{64447C74-3102-432F-A9AF-2C10420A4020}" type="pres">
      <dgm:prSet presAssocID="{A84FCD58-9641-444D-AC6D-DC158E9EBE67}" presName="spaceRect" presStyleCnt="0"/>
      <dgm:spPr/>
    </dgm:pt>
    <dgm:pt modelId="{7EF293AD-D53F-4788-9A1D-7B5CE5B9520C}" type="pres">
      <dgm:prSet presAssocID="{A84FCD58-9641-444D-AC6D-DC158E9EBE67}" presName="textRect" presStyleLbl="revTx" presStyleIdx="0" presStyleCnt="4">
        <dgm:presLayoutVars>
          <dgm:chMax val="1"/>
          <dgm:chPref val="1"/>
        </dgm:presLayoutVars>
      </dgm:prSet>
      <dgm:spPr/>
    </dgm:pt>
    <dgm:pt modelId="{61742D55-A37B-494C-B44F-04229FEE395A}" type="pres">
      <dgm:prSet presAssocID="{5BED7149-04A6-40BA-8DD3-E5271E6C80FF}" presName="sibTrans" presStyleCnt="0"/>
      <dgm:spPr/>
    </dgm:pt>
    <dgm:pt modelId="{DF9E7066-A929-4E3C-9C04-F23F0DEFA776}" type="pres">
      <dgm:prSet presAssocID="{94F97543-1C6D-4D8D-AC6A-B78D4868C826}" presName="compNode" presStyleCnt="0"/>
      <dgm:spPr/>
    </dgm:pt>
    <dgm:pt modelId="{775DE7B4-D2A4-488F-8FC4-9FCD41539C6F}" type="pres">
      <dgm:prSet presAssocID="{94F97543-1C6D-4D8D-AC6A-B78D4868C826}" presName="iconBgRect" presStyleLbl="trAlignAcc1" presStyleIdx="1" presStyleCnt="4"/>
      <dgm:spPr>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gm:spPr>
    </dgm:pt>
    <dgm:pt modelId="{73E61719-A4DF-4503-A6F9-225A4F14C624}" type="pres">
      <dgm:prSet presAssocID="{94F97543-1C6D-4D8D-AC6A-B78D4868C826}" presName="iconRect" presStyleLbl="node1" presStyleIdx="1" presStyleCnt="4"/>
      <dgm:spPr>
        <a:ln>
          <a:noFill/>
        </a:ln>
      </dgm:spPr>
      <dgm:extLst/>
    </dgm:pt>
    <dgm:pt modelId="{04B7370A-4754-4542-925B-855A8B8D27D6}" type="pres">
      <dgm:prSet presAssocID="{94F97543-1C6D-4D8D-AC6A-B78D4868C826}" presName="spaceRect" presStyleCnt="0"/>
      <dgm:spPr/>
    </dgm:pt>
    <dgm:pt modelId="{51257C42-EA6F-401E-A04D-6D5FC7B39178}" type="pres">
      <dgm:prSet presAssocID="{94F97543-1C6D-4D8D-AC6A-B78D4868C826}" presName="textRect" presStyleLbl="revTx" presStyleIdx="1" presStyleCnt="4">
        <dgm:presLayoutVars>
          <dgm:chMax val="1"/>
          <dgm:chPref val="1"/>
        </dgm:presLayoutVars>
      </dgm:prSet>
      <dgm:spPr/>
    </dgm:pt>
    <dgm:pt modelId="{723C0237-EF0D-436F-BF35-403EB50B9BB1}" type="pres">
      <dgm:prSet presAssocID="{C2D4F253-9F78-4424-875A-2861AE611D4D}" presName="sibTrans" presStyleCnt="0"/>
      <dgm:spPr/>
    </dgm:pt>
    <dgm:pt modelId="{122C7A1E-D68B-41C5-AFD6-B79501C0A2E7}" type="pres">
      <dgm:prSet presAssocID="{1EC060CA-916A-48D9-A74F-6E8CC8621645}" presName="compNode" presStyleCnt="0"/>
      <dgm:spPr/>
    </dgm:pt>
    <dgm:pt modelId="{0B937F8B-9C8B-4898-B922-DB111D63A339}" type="pres">
      <dgm:prSet presAssocID="{1EC060CA-916A-48D9-A74F-6E8CC8621645}" presName="iconBgRect" presStyleLbl="trAlignAcc1" presStyleIdx="2" presStyleCnt="4"/>
      <dgm:spPr>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gm:spPr>
    </dgm:pt>
    <dgm:pt modelId="{3FD8CD99-A353-4B83-929C-0C64D3558082}" type="pres">
      <dgm:prSet presAssocID="{1EC060CA-916A-48D9-A74F-6E8CC8621645}"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on"/>
        </a:ext>
      </dgm:extLst>
    </dgm:pt>
    <dgm:pt modelId="{DC5F9904-F964-4548-AA5A-67C2186119DC}" type="pres">
      <dgm:prSet presAssocID="{1EC060CA-916A-48D9-A74F-6E8CC8621645}" presName="spaceRect" presStyleCnt="0"/>
      <dgm:spPr/>
    </dgm:pt>
    <dgm:pt modelId="{5F9E6A43-5033-4686-81A6-273B49CE4C77}" type="pres">
      <dgm:prSet presAssocID="{1EC060CA-916A-48D9-A74F-6E8CC8621645}" presName="textRect" presStyleLbl="revTx" presStyleIdx="2" presStyleCnt="4">
        <dgm:presLayoutVars>
          <dgm:chMax val="1"/>
          <dgm:chPref val="1"/>
        </dgm:presLayoutVars>
      </dgm:prSet>
      <dgm:spPr/>
    </dgm:pt>
    <dgm:pt modelId="{2FE30159-FEB3-4B3A-AB53-12194B69E4CB}" type="pres">
      <dgm:prSet presAssocID="{C1A22AB3-7CBB-40D6-8BC9-2B8D388DAC2F}" presName="sibTrans" presStyleCnt="0"/>
      <dgm:spPr/>
    </dgm:pt>
    <dgm:pt modelId="{5A6E2539-4DF7-4D0C-BF60-788B445D9E7B}" type="pres">
      <dgm:prSet presAssocID="{35C01652-80DC-45C5-8622-8817CE7C2BC4}" presName="compNode" presStyleCnt="0"/>
      <dgm:spPr/>
    </dgm:pt>
    <dgm:pt modelId="{5A3D4763-72BF-47B9-B6F1-EA3A8A80E1E6}" type="pres">
      <dgm:prSet presAssocID="{35C01652-80DC-45C5-8622-8817CE7C2BC4}" presName="iconBgRect" presStyleLbl="trAlignAcc1" presStyleIdx="3" presStyleCnt="4"/>
      <dgm:spPr>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gm:spPr>
    </dgm:pt>
    <dgm:pt modelId="{9B203EC0-805E-40E3-A8D2-8452B644FCAF}" type="pres">
      <dgm:prSet presAssocID="{35C01652-80DC-45C5-8622-8817CE7C2BC4}"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obber"/>
        </a:ext>
      </dgm:extLst>
    </dgm:pt>
    <dgm:pt modelId="{7BF90D30-3473-45E1-82CE-C0AB3514ECDA}" type="pres">
      <dgm:prSet presAssocID="{35C01652-80DC-45C5-8622-8817CE7C2BC4}" presName="spaceRect" presStyleCnt="0"/>
      <dgm:spPr/>
    </dgm:pt>
    <dgm:pt modelId="{E5B3663B-B020-4F1F-9480-0CF9BA069EEC}" type="pres">
      <dgm:prSet presAssocID="{35C01652-80DC-45C5-8622-8817CE7C2BC4}" presName="textRect" presStyleLbl="revTx" presStyleIdx="3" presStyleCnt="4">
        <dgm:presLayoutVars>
          <dgm:chMax val="1"/>
          <dgm:chPref val="1"/>
        </dgm:presLayoutVars>
      </dgm:prSet>
      <dgm:spPr/>
    </dgm:pt>
  </dgm:ptLst>
  <dgm:cxnLst>
    <dgm:cxn modelId="{A3888274-FFAE-4037-A6DA-66808C1C77A0}" type="presOf" srcId="{35C01652-80DC-45C5-8622-8817CE7C2BC4}" destId="{E5B3663B-B020-4F1F-9480-0CF9BA069EEC}" srcOrd="0" destOrd="0" presId="urn:microsoft.com/office/officeart/2018/5/layout/IconLeafOutlineLabelList"/>
    <dgm:cxn modelId="{337F0D7E-E1B7-4EEC-B425-D2472BA048B7}" type="presOf" srcId="{94F97543-1C6D-4D8D-AC6A-B78D4868C826}" destId="{51257C42-EA6F-401E-A04D-6D5FC7B39178}" srcOrd="0" destOrd="0" presId="urn:microsoft.com/office/officeart/2018/5/layout/IconLeafOutlineLabelList"/>
    <dgm:cxn modelId="{CEB76F7F-8734-4229-8AFB-487E102301F5}" srcId="{240C2005-4624-4549-9192-BB106C3AA223}" destId="{A84FCD58-9641-444D-AC6D-DC158E9EBE67}" srcOrd="0" destOrd="0" parTransId="{B081B710-923B-43F7-ACC8-8DF62DB216D8}" sibTransId="{5BED7149-04A6-40BA-8DD3-E5271E6C80FF}"/>
    <dgm:cxn modelId="{47193AA0-DEF8-4533-ADE9-EF6F8A871061}" type="presOf" srcId="{A84FCD58-9641-444D-AC6D-DC158E9EBE67}" destId="{7EF293AD-D53F-4788-9A1D-7B5CE5B9520C}" srcOrd="0" destOrd="0" presId="urn:microsoft.com/office/officeart/2018/5/layout/IconLeafOutlineLabelList"/>
    <dgm:cxn modelId="{D46453A7-B321-4949-84D4-060C5571828D}" srcId="{240C2005-4624-4549-9192-BB106C3AA223}" destId="{35C01652-80DC-45C5-8622-8817CE7C2BC4}" srcOrd="3" destOrd="0" parTransId="{43AAE918-6560-4EBC-8964-37266DA34DD5}" sibTransId="{13009816-0D99-434A-AE23-79097DDC9E4F}"/>
    <dgm:cxn modelId="{993765BE-7744-4272-A4FF-AD4B0FD8359F}" srcId="{240C2005-4624-4549-9192-BB106C3AA223}" destId="{94F97543-1C6D-4D8D-AC6A-B78D4868C826}" srcOrd="1" destOrd="0" parTransId="{06D87011-BC8F-4891-9F84-5A91609F20EE}" sibTransId="{C2D4F253-9F78-4424-875A-2861AE611D4D}"/>
    <dgm:cxn modelId="{DCED48C7-B7C1-4315-A2FF-CB7B526CB47C}" type="presOf" srcId="{240C2005-4624-4549-9192-BB106C3AA223}" destId="{9AAC3054-2C70-4BB4-B8FC-0857A1A6E98C}" srcOrd="0" destOrd="0" presId="urn:microsoft.com/office/officeart/2018/5/layout/IconLeafOutlineLabelList"/>
    <dgm:cxn modelId="{F58644D7-3C16-4FE3-982E-D69B612955ED}" type="presOf" srcId="{1EC060CA-916A-48D9-A74F-6E8CC8621645}" destId="{5F9E6A43-5033-4686-81A6-273B49CE4C77}" srcOrd="0" destOrd="0" presId="urn:microsoft.com/office/officeart/2018/5/layout/IconLeafOutlineLabelList"/>
    <dgm:cxn modelId="{D41029EC-E30B-421D-B986-F711ACA396E7}" srcId="{240C2005-4624-4549-9192-BB106C3AA223}" destId="{1EC060CA-916A-48D9-A74F-6E8CC8621645}" srcOrd="2" destOrd="0" parTransId="{C3DE7D0A-C73D-4439-AD41-CB06DC362E5D}" sibTransId="{C1A22AB3-7CBB-40D6-8BC9-2B8D388DAC2F}"/>
    <dgm:cxn modelId="{73BFA03A-2684-47C9-A833-50F9E5C40D23}" type="presParOf" srcId="{9AAC3054-2C70-4BB4-B8FC-0857A1A6E98C}" destId="{912FC0D2-A2ED-491C-9C73-C3C962BE88D1}" srcOrd="0" destOrd="0" presId="urn:microsoft.com/office/officeart/2018/5/layout/IconLeafOutlineLabelList"/>
    <dgm:cxn modelId="{7BA5D133-115C-48E3-9FC8-F574ED30E923}" type="presParOf" srcId="{912FC0D2-A2ED-491C-9C73-C3C962BE88D1}" destId="{C2FA1DFF-CD22-44C2-9802-C798DB005092}" srcOrd="0" destOrd="0" presId="urn:microsoft.com/office/officeart/2018/5/layout/IconLeafOutlineLabelList"/>
    <dgm:cxn modelId="{532E65DD-3A32-4E21-98D8-8C227F624489}" type="presParOf" srcId="{912FC0D2-A2ED-491C-9C73-C3C962BE88D1}" destId="{1C0E581E-3557-44D9-8DFC-B6807206D6BC}" srcOrd="1" destOrd="0" presId="urn:microsoft.com/office/officeart/2018/5/layout/IconLeafOutlineLabelList"/>
    <dgm:cxn modelId="{EE4FC07F-41E3-4AD4-9E55-6E7A47154FB2}" type="presParOf" srcId="{912FC0D2-A2ED-491C-9C73-C3C962BE88D1}" destId="{64447C74-3102-432F-A9AF-2C10420A4020}" srcOrd="2" destOrd="0" presId="urn:microsoft.com/office/officeart/2018/5/layout/IconLeafOutlineLabelList"/>
    <dgm:cxn modelId="{4FD059AA-FE53-4B58-A050-EEC4D196926D}" type="presParOf" srcId="{912FC0D2-A2ED-491C-9C73-C3C962BE88D1}" destId="{7EF293AD-D53F-4788-9A1D-7B5CE5B9520C}" srcOrd="3" destOrd="0" presId="urn:microsoft.com/office/officeart/2018/5/layout/IconLeafOutlineLabelList"/>
    <dgm:cxn modelId="{8506FEA3-F4C8-44E9-8F90-BB62494815F1}" type="presParOf" srcId="{9AAC3054-2C70-4BB4-B8FC-0857A1A6E98C}" destId="{61742D55-A37B-494C-B44F-04229FEE395A}" srcOrd="1" destOrd="0" presId="urn:microsoft.com/office/officeart/2018/5/layout/IconLeafOutlineLabelList"/>
    <dgm:cxn modelId="{344D0B19-676F-450C-8AE9-2F510B0B2C04}" type="presParOf" srcId="{9AAC3054-2C70-4BB4-B8FC-0857A1A6E98C}" destId="{DF9E7066-A929-4E3C-9C04-F23F0DEFA776}" srcOrd="2" destOrd="0" presId="urn:microsoft.com/office/officeart/2018/5/layout/IconLeafOutlineLabelList"/>
    <dgm:cxn modelId="{F37744B9-D5D0-46CF-A171-A1385CFE824F}" type="presParOf" srcId="{DF9E7066-A929-4E3C-9C04-F23F0DEFA776}" destId="{775DE7B4-D2A4-488F-8FC4-9FCD41539C6F}" srcOrd="0" destOrd="0" presId="urn:microsoft.com/office/officeart/2018/5/layout/IconLeafOutlineLabelList"/>
    <dgm:cxn modelId="{A0C12ED5-CF69-46D5-90F0-E34E9CCC6CFB}" type="presParOf" srcId="{DF9E7066-A929-4E3C-9C04-F23F0DEFA776}" destId="{73E61719-A4DF-4503-A6F9-225A4F14C624}" srcOrd="1" destOrd="0" presId="urn:microsoft.com/office/officeart/2018/5/layout/IconLeafOutlineLabelList"/>
    <dgm:cxn modelId="{A467A9C9-1F3B-4851-85F6-16DC3BC58D2A}" type="presParOf" srcId="{DF9E7066-A929-4E3C-9C04-F23F0DEFA776}" destId="{04B7370A-4754-4542-925B-855A8B8D27D6}" srcOrd="2" destOrd="0" presId="urn:microsoft.com/office/officeart/2018/5/layout/IconLeafOutlineLabelList"/>
    <dgm:cxn modelId="{FCDE6A91-CA33-43F1-BF8C-0E154B5F7593}" type="presParOf" srcId="{DF9E7066-A929-4E3C-9C04-F23F0DEFA776}" destId="{51257C42-EA6F-401E-A04D-6D5FC7B39178}" srcOrd="3" destOrd="0" presId="urn:microsoft.com/office/officeart/2018/5/layout/IconLeafOutlineLabelList"/>
    <dgm:cxn modelId="{E20B4B28-52EF-43A0-9491-74ADE02E8AB5}" type="presParOf" srcId="{9AAC3054-2C70-4BB4-B8FC-0857A1A6E98C}" destId="{723C0237-EF0D-436F-BF35-403EB50B9BB1}" srcOrd="3" destOrd="0" presId="urn:microsoft.com/office/officeart/2018/5/layout/IconLeafOutlineLabelList"/>
    <dgm:cxn modelId="{A851DE0C-1B24-45F4-B266-E2E85015AFA1}" type="presParOf" srcId="{9AAC3054-2C70-4BB4-B8FC-0857A1A6E98C}" destId="{122C7A1E-D68B-41C5-AFD6-B79501C0A2E7}" srcOrd="4" destOrd="0" presId="urn:microsoft.com/office/officeart/2018/5/layout/IconLeafOutlineLabelList"/>
    <dgm:cxn modelId="{33413D25-C12A-409B-9A8C-AEA2413F9714}" type="presParOf" srcId="{122C7A1E-D68B-41C5-AFD6-B79501C0A2E7}" destId="{0B937F8B-9C8B-4898-B922-DB111D63A339}" srcOrd="0" destOrd="0" presId="urn:microsoft.com/office/officeart/2018/5/layout/IconLeafOutlineLabelList"/>
    <dgm:cxn modelId="{A51D3610-83C2-464F-9F68-835833E16422}" type="presParOf" srcId="{122C7A1E-D68B-41C5-AFD6-B79501C0A2E7}" destId="{3FD8CD99-A353-4B83-929C-0C64D3558082}" srcOrd="1" destOrd="0" presId="urn:microsoft.com/office/officeart/2018/5/layout/IconLeafOutlineLabelList"/>
    <dgm:cxn modelId="{FBCCFDBA-D178-4599-BF14-B45F76F65A4C}" type="presParOf" srcId="{122C7A1E-D68B-41C5-AFD6-B79501C0A2E7}" destId="{DC5F9904-F964-4548-AA5A-67C2186119DC}" srcOrd="2" destOrd="0" presId="urn:microsoft.com/office/officeart/2018/5/layout/IconLeafOutlineLabelList"/>
    <dgm:cxn modelId="{31AB5535-FDE9-4B1F-BB3B-37E5DF98E9E3}" type="presParOf" srcId="{122C7A1E-D68B-41C5-AFD6-B79501C0A2E7}" destId="{5F9E6A43-5033-4686-81A6-273B49CE4C77}" srcOrd="3" destOrd="0" presId="urn:microsoft.com/office/officeart/2018/5/layout/IconLeafOutlineLabelList"/>
    <dgm:cxn modelId="{264835E4-C112-41B5-9184-9BB4F5EDD109}" type="presParOf" srcId="{9AAC3054-2C70-4BB4-B8FC-0857A1A6E98C}" destId="{2FE30159-FEB3-4B3A-AB53-12194B69E4CB}" srcOrd="5" destOrd="0" presId="urn:microsoft.com/office/officeart/2018/5/layout/IconLeafOutlineLabelList"/>
    <dgm:cxn modelId="{AFC50850-2278-4096-99C4-4AE536CB5441}" type="presParOf" srcId="{9AAC3054-2C70-4BB4-B8FC-0857A1A6E98C}" destId="{5A6E2539-4DF7-4D0C-BF60-788B445D9E7B}" srcOrd="6" destOrd="0" presId="urn:microsoft.com/office/officeart/2018/5/layout/IconLeafOutlineLabelList"/>
    <dgm:cxn modelId="{B4FF6B94-1F60-466D-B634-A68710E93437}" type="presParOf" srcId="{5A6E2539-4DF7-4D0C-BF60-788B445D9E7B}" destId="{5A3D4763-72BF-47B9-B6F1-EA3A8A80E1E6}" srcOrd="0" destOrd="0" presId="urn:microsoft.com/office/officeart/2018/5/layout/IconLeafOutlineLabelList"/>
    <dgm:cxn modelId="{E836F8CC-3F40-47FD-971F-E913567AD3C7}" type="presParOf" srcId="{5A6E2539-4DF7-4D0C-BF60-788B445D9E7B}" destId="{9B203EC0-805E-40E3-A8D2-8452B644FCAF}" srcOrd="1" destOrd="0" presId="urn:microsoft.com/office/officeart/2018/5/layout/IconLeafOutlineLabelList"/>
    <dgm:cxn modelId="{9291055E-9301-402B-8D9D-DE56BD0F61A2}" type="presParOf" srcId="{5A6E2539-4DF7-4D0C-BF60-788B445D9E7B}" destId="{7BF90D30-3473-45E1-82CE-C0AB3514ECDA}" srcOrd="2" destOrd="0" presId="urn:microsoft.com/office/officeart/2018/5/layout/IconLeafOutlineLabelList"/>
    <dgm:cxn modelId="{7FCC8C3F-07AD-4DF0-9FA4-61C5E8C3F8EE}" type="presParOf" srcId="{5A6E2539-4DF7-4D0C-BF60-788B445D9E7B}" destId="{E5B3663B-B020-4F1F-9480-0CF9BA069EEC}" srcOrd="3" destOrd="0" presId="urn:microsoft.com/office/officeart/2018/5/layout/IconLeafOutlin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A1DFF-CD22-44C2-9802-C798DB005092}">
      <dsp:nvSpPr>
        <dsp:cNvPr id="0" name=""/>
        <dsp:cNvSpPr/>
      </dsp:nvSpPr>
      <dsp:spPr>
        <a:xfrm>
          <a:off x="951245" y="88908"/>
          <a:ext cx="1098000" cy="1098000"/>
        </a:xfrm>
        <a:prstGeom prst="round2DiagRect">
          <a:avLst/>
        </a:prstGeom>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C0E581E-3557-44D9-8DFC-B6807206D6BC}">
      <dsp:nvSpPr>
        <dsp:cNvPr id="0" name=""/>
        <dsp:cNvSpPr/>
      </dsp:nvSpPr>
      <dsp:spPr>
        <a:xfrm>
          <a:off x="1185245" y="32290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F293AD-D53F-4788-9A1D-7B5CE5B9520C}">
      <dsp:nvSpPr>
        <dsp:cNvPr id="0" name=""/>
        <dsp:cNvSpPr/>
      </dsp:nvSpPr>
      <dsp:spPr>
        <a:xfrm>
          <a:off x="600245" y="152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What season has the highest crime rate?</a:t>
          </a:r>
        </a:p>
      </dsp:txBody>
      <dsp:txXfrm>
        <a:off x="600245" y="1528909"/>
        <a:ext cx="1800000" cy="720000"/>
      </dsp:txXfrm>
    </dsp:sp>
    <dsp:sp modelId="{775DE7B4-D2A4-488F-8FC4-9FCD41539C6F}">
      <dsp:nvSpPr>
        <dsp:cNvPr id="0" name=""/>
        <dsp:cNvSpPr/>
      </dsp:nvSpPr>
      <dsp:spPr>
        <a:xfrm>
          <a:off x="3066245" y="88908"/>
          <a:ext cx="1098000" cy="1098000"/>
        </a:xfrm>
        <a:prstGeom prst="round2DiagRect">
          <a:avLst/>
        </a:prstGeom>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3E61719-A4DF-4503-A6F9-225A4F14C624}">
      <dsp:nvSpPr>
        <dsp:cNvPr id="0" name=""/>
        <dsp:cNvSpPr/>
      </dsp:nvSpPr>
      <dsp:spPr>
        <a:xfrm>
          <a:off x="3300245" y="322909"/>
          <a:ext cx="630000" cy="6300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1257C42-EA6F-401E-A04D-6D5FC7B39178}">
      <dsp:nvSpPr>
        <dsp:cNvPr id="0" name=""/>
        <dsp:cNvSpPr/>
      </dsp:nvSpPr>
      <dsp:spPr>
        <a:xfrm>
          <a:off x="2715245" y="152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Are more crimes committed on the weekends?</a:t>
          </a:r>
        </a:p>
      </dsp:txBody>
      <dsp:txXfrm>
        <a:off x="2715245" y="1528909"/>
        <a:ext cx="1800000" cy="720000"/>
      </dsp:txXfrm>
    </dsp:sp>
    <dsp:sp modelId="{0B937F8B-9C8B-4898-B922-DB111D63A339}">
      <dsp:nvSpPr>
        <dsp:cNvPr id="0" name=""/>
        <dsp:cNvSpPr/>
      </dsp:nvSpPr>
      <dsp:spPr>
        <a:xfrm>
          <a:off x="951245" y="2698909"/>
          <a:ext cx="1098000" cy="1098000"/>
        </a:xfrm>
        <a:prstGeom prst="round2DiagRect">
          <a:avLst/>
        </a:prstGeom>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FD8CD99-A353-4B83-929C-0C64D3558082}">
      <dsp:nvSpPr>
        <dsp:cNvPr id="0" name=""/>
        <dsp:cNvSpPr/>
      </dsp:nvSpPr>
      <dsp:spPr>
        <a:xfrm>
          <a:off x="1185245" y="293290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F9E6A43-5033-4686-81A6-273B49CE4C77}">
      <dsp:nvSpPr>
        <dsp:cNvPr id="0" name=""/>
        <dsp:cNvSpPr/>
      </dsp:nvSpPr>
      <dsp:spPr>
        <a:xfrm>
          <a:off x="600245" y="413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Does the Lunar Phase correlate to crimes?</a:t>
          </a:r>
        </a:p>
      </dsp:txBody>
      <dsp:txXfrm>
        <a:off x="600245" y="4138909"/>
        <a:ext cx="1800000" cy="720000"/>
      </dsp:txXfrm>
    </dsp:sp>
    <dsp:sp modelId="{5A3D4763-72BF-47B9-B6F1-EA3A8A80E1E6}">
      <dsp:nvSpPr>
        <dsp:cNvPr id="0" name=""/>
        <dsp:cNvSpPr/>
      </dsp:nvSpPr>
      <dsp:spPr>
        <a:xfrm>
          <a:off x="3066245" y="2698909"/>
          <a:ext cx="1098000" cy="1098000"/>
        </a:xfrm>
        <a:prstGeom prst="round2DiagRect">
          <a:avLst/>
        </a:prstGeom>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B203EC0-805E-40E3-A8D2-8452B644FCAF}">
      <dsp:nvSpPr>
        <dsp:cNvPr id="0" name=""/>
        <dsp:cNvSpPr/>
      </dsp:nvSpPr>
      <dsp:spPr>
        <a:xfrm>
          <a:off x="3300245" y="293290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5B3663B-B020-4F1F-9480-0CF9BA069EEC}">
      <dsp:nvSpPr>
        <dsp:cNvPr id="0" name=""/>
        <dsp:cNvSpPr/>
      </dsp:nvSpPr>
      <dsp:spPr>
        <a:xfrm>
          <a:off x="2715245" y="413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Are different types of crimes more prevalent during specific times of the year?</a:t>
          </a:r>
        </a:p>
      </dsp:txBody>
      <dsp:txXfrm>
        <a:off x="2715245" y="413890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OutlineLabelList">
  <dgm:title val="Icon Leaf Outlin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trAlignAcc1">
          <dgm:alg type="sp"/>
          <dgm:choose name="Name9">
            <dgm:if name="Name10" axis="root des" ptType="all norm" func="cnt" op="lte" val="3">
              <dgm:shape xmlns:r="http://schemas.openxmlformats.org/officeDocument/2006/relationships" type="round2DiagRect" r:blip="">
                <dgm:adjLst/>
                <dgm:extLst>
                  <a:ext uri="{B698B0E9-8C71-41B9-8309-B3DCBF30829C}">
                    <dgm1612:spPr xmlns:dgm1612="http://schemas.microsoft.com/office/drawing/2016/12/diagram">
                      <a:ln w="79375"/>
                    </dgm1612:spPr>
                  </a:ext>
                </dgm:extLst>
              </dgm:shape>
            </dgm:if>
            <dgm:if name="Name11" axis="root des" ptType="all norm" func="cnt" op="lte" val="5">
              <dgm:shape xmlns:r="http://schemas.openxmlformats.org/officeDocument/2006/relationships" type="round2DiagRect" r:blip="">
                <dgm:adjLst/>
                <dgm:extLst>
                  <a:ext uri="{B698B0E9-8C71-41B9-8309-B3DCBF30829C}">
                    <dgm1612:spPr xmlns:dgm1612="http://schemas.microsoft.com/office/drawing/2016/12/diagram">
                      <a:ln w="50800"/>
                    </dgm1612:spPr>
                  </a:ext>
                </dgm:extLst>
              </dgm:shape>
            </dgm:if>
            <dgm:if name="Name12" axis="root des" ptType="all norm" func="cnt" op="lte" val="10">
              <dgm:shape xmlns:r="http://schemas.openxmlformats.org/officeDocument/2006/relationships" type="round2DiagRect" r:blip="">
                <dgm:adjLst/>
                <dgm:extLst>
                  <a:ext uri="{B698B0E9-8C71-41B9-8309-B3DCBF30829C}">
                    <dgm1612:spPr xmlns:dgm1612="http://schemas.microsoft.com/office/drawing/2016/12/diagram">
                      <a:ln w="47625"/>
                    </dgm1612:spPr>
                  </a:ext>
                </dgm:extLst>
              </dgm:shape>
            </dgm:if>
            <dgm:else name="Name13">
              <dgm:shape xmlns:r="http://schemas.openxmlformats.org/officeDocument/2006/relationships" type="round2DiagRect" r:blip="">
                <dgm:adjLst/>
                <dgm:extLst>
                  <a:ext uri="{B698B0E9-8C71-41B9-8309-B3DCBF30829C}">
                    <dgm1612:spPr xmlns:dgm1612="http://schemas.microsoft.com/office/drawing/2016/12/diagram">
                      <a:ln w="38100"/>
                    </dgm1612:spPr>
                  </a:ext>
                </dgm:extLst>
              </dgm:shape>
            </dgm:else>
          </dgm:choos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1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49521-5F85-48DE-ABB7-71394C436E80}" type="datetimeFigureOut">
              <a:rPr lang="en-US" smtClean="0"/>
              <a:t>8/20/2018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A972D-14A0-4D67-9C70-F95085AA9A4D}" type="slidenum">
              <a:rPr lang="en-US" smtClean="0"/>
              <a:t>‹#›</a:t>
            </a:fld>
            <a:endParaRPr lang="en-US"/>
          </a:p>
        </p:txBody>
      </p:sp>
    </p:spTree>
    <p:extLst>
      <p:ext uri="{BB962C8B-B14F-4D97-AF65-F5344CB8AC3E}">
        <p14:creationId xmlns:p14="http://schemas.microsoft.com/office/powerpoint/2010/main" val="136532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072D-DC10-4A17-B5F1-0DE4FD9F0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9FF253-2BEC-4986-BEF3-6E6F85C47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F404B5-F611-4963-A2B0-6F98BB5E511C}"/>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5" name="Footer Placeholder 4">
            <a:extLst>
              <a:ext uri="{FF2B5EF4-FFF2-40B4-BE49-F238E27FC236}">
                <a16:creationId xmlns:a16="http://schemas.microsoft.com/office/drawing/2014/main" id="{4EE104FD-DDE1-4AD6-A561-A1352B029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8D0AC-0F00-4DEA-84C1-88F805896327}"/>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14691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36D2-6E7A-4A6D-9042-AAFCEFFD85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19D128-E16D-44A3-B3E7-3FEF80878E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E60C6-09A1-473E-84EE-C69C38A9D365}"/>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5" name="Footer Placeholder 4">
            <a:extLst>
              <a:ext uri="{FF2B5EF4-FFF2-40B4-BE49-F238E27FC236}">
                <a16:creationId xmlns:a16="http://schemas.microsoft.com/office/drawing/2014/main" id="{441AC2C1-5DCF-490E-9DEA-03028F2A3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67A7B-5B1B-4B0C-AE6C-5C68933A8CC6}"/>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33751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527FB-C1FB-42F4-891E-3F7EDA69DD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FA583D-3E1D-4E0B-8930-09013CC877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4821C-2490-4B43-B228-11C87C085F36}"/>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5" name="Footer Placeholder 4">
            <a:extLst>
              <a:ext uri="{FF2B5EF4-FFF2-40B4-BE49-F238E27FC236}">
                <a16:creationId xmlns:a16="http://schemas.microsoft.com/office/drawing/2014/main" id="{EDE8568A-3C80-46D2-84A4-2E072505B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59A2E-6932-468C-8145-631F37138B7E}"/>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51800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995A-7F90-4ADA-8704-08D7DF3CA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9C26C-D200-4586-A47D-A874545A3B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8DF5D-6B18-4909-9AF1-4DE892543EB1}"/>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5" name="Footer Placeholder 4">
            <a:extLst>
              <a:ext uri="{FF2B5EF4-FFF2-40B4-BE49-F238E27FC236}">
                <a16:creationId xmlns:a16="http://schemas.microsoft.com/office/drawing/2014/main" id="{1FED57D0-5906-4521-831B-BFE6AA4E5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ADD6A-82EF-4944-A940-5D5F4A370B7C}"/>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46812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A88E-7A31-4E8B-8B84-5501D56316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2E9630-FC2B-49C5-A49B-9ECBE2F9E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557838-CC81-4C6B-BEFF-4A60030526F2}"/>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5" name="Footer Placeholder 4">
            <a:extLst>
              <a:ext uri="{FF2B5EF4-FFF2-40B4-BE49-F238E27FC236}">
                <a16:creationId xmlns:a16="http://schemas.microsoft.com/office/drawing/2014/main" id="{92447749-122B-4BA3-AA71-1D423C830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0D0ED-81FC-48F4-B190-B2B3A34FE827}"/>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363965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28F9-FCCD-4280-A6DA-28F78E8E3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39D96-7ED3-410D-98BB-B21D51D2F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EDABC1-B7EE-48EC-8C8A-966209A9D4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B8C92C-FF2A-49B4-B51D-A0817A437B8D}"/>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6" name="Footer Placeholder 5">
            <a:extLst>
              <a:ext uri="{FF2B5EF4-FFF2-40B4-BE49-F238E27FC236}">
                <a16:creationId xmlns:a16="http://schemas.microsoft.com/office/drawing/2014/main" id="{E66D3C97-94A9-49EF-B482-D941C06A2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07EEE-31D7-4CAE-A378-1031F081ADBE}"/>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13361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ACD3-8FAC-4A35-8DAD-DF5EF4AD08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BC5FF-FC65-4F27-AE66-16E90CB63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42952B-C31A-4317-9C85-D6888A3313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FBB52-3E3A-4966-9C33-54A44DB0AA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29170B-8DE3-49E5-9C42-5BF46357AF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ECA4A2-5E01-4B0A-8AE8-A8321ADFE8B4}"/>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8" name="Footer Placeholder 7">
            <a:extLst>
              <a:ext uri="{FF2B5EF4-FFF2-40B4-BE49-F238E27FC236}">
                <a16:creationId xmlns:a16="http://schemas.microsoft.com/office/drawing/2014/main" id="{59CC0DA9-778D-43C8-81AB-7AACFB8553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1E0F8-7483-4544-8E95-B69A2C00E41C}"/>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128327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2230-1A1D-4F41-91D2-6E017EC951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AD9C32-05E8-4A94-86D3-34EA072846E5}"/>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4" name="Footer Placeholder 3">
            <a:extLst>
              <a:ext uri="{FF2B5EF4-FFF2-40B4-BE49-F238E27FC236}">
                <a16:creationId xmlns:a16="http://schemas.microsoft.com/office/drawing/2014/main" id="{D2FEF42E-58C2-4E3A-9AD6-0ABE40070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2B8E75-B93B-4680-B042-B89FDB8A4E72}"/>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493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33B5C-573B-4F49-8FD9-DD513516C26F}"/>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3" name="Footer Placeholder 2">
            <a:extLst>
              <a:ext uri="{FF2B5EF4-FFF2-40B4-BE49-F238E27FC236}">
                <a16:creationId xmlns:a16="http://schemas.microsoft.com/office/drawing/2014/main" id="{3244603D-477D-4149-A7D8-A3EBCE2D85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483285-B590-4263-984B-5BCB4B3B025B}"/>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11528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AE84-2A96-4B09-91BA-D9848C46E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6989BA-B15B-40CB-AB85-E5E74F4CC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41D599-36DB-4DA6-9E5D-BC3CFB56E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0C91EA-9778-4B8E-9BF4-E53C60FD59D5}"/>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6" name="Footer Placeholder 5">
            <a:extLst>
              <a:ext uri="{FF2B5EF4-FFF2-40B4-BE49-F238E27FC236}">
                <a16:creationId xmlns:a16="http://schemas.microsoft.com/office/drawing/2014/main" id="{7888D635-DFF1-4F1D-98A9-956A70DD5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0DC1E-D0DF-48C5-ABDC-359A4A038E44}"/>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30045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2AA8-9BD5-4185-B435-FA33396E7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FFFBD8-64EE-4E4C-96A0-2185BE5B6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9F624-5927-4FD3-A96E-1F7927B8F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4FA640-1259-47D4-BCC0-3FD10855100B}"/>
              </a:ext>
            </a:extLst>
          </p:cNvPr>
          <p:cNvSpPr>
            <a:spLocks noGrp="1"/>
          </p:cNvSpPr>
          <p:nvPr>
            <p:ph type="dt" sz="half" idx="10"/>
          </p:nvPr>
        </p:nvSpPr>
        <p:spPr/>
        <p:txBody>
          <a:bodyPr/>
          <a:lstStyle/>
          <a:p>
            <a:fld id="{6927F936-5CE2-4828-9D7E-45400CE291FA}" type="datetimeFigureOut">
              <a:rPr lang="en-US" smtClean="0"/>
              <a:t>8/20/2018</a:t>
            </a:fld>
            <a:endParaRPr lang="en-US"/>
          </a:p>
        </p:txBody>
      </p:sp>
      <p:sp>
        <p:nvSpPr>
          <p:cNvPr id="6" name="Footer Placeholder 5">
            <a:extLst>
              <a:ext uri="{FF2B5EF4-FFF2-40B4-BE49-F238E27FC236}">
                <a16:creationId xmlns:a16="http://schemas.microsoft.com/office/drawing/2014/main" id="{BE5EB933-AE12-4875-9547-9E3023886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8F78F-BB05-4115-8EE8-5B5D41122822}"/>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36225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1C1C9-C76C-4649-9C32-EF7D47426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03A86D-DFC9-45DA-8993-18111CE9E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3C432-EC24-41CD-AA19-88AAB8C32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7F936-5CE2-4828-9D7E-45400CE291FA}" type="datetimeFigureOut">
              <a:rPr lang="en-US" smtClean="0"/>
              <a:t>8/20/2018</a:t>
            </a:fld>
            <a:endParaRPr lang="en-US"/>
          </a:p>
        </p:txBody>
      </p:sp>
      <p:sp>
        <p:nvSpPr>
          <p:cNvPr id="5" name="Footer Placeholder 4">
            <a:extLst>
              <a:ext uri="{FF2B5EF4-FFF2-40B4-BE49-F238E27FC236}">
                <a16:creationId xmlns:a16="http://schemas.microsoft.com/office/drawing/2014/main" id="{D0E65003-60C3-47FC-973C-333E0B9DB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B2C26A-BA7E-4604-857A-12EEED541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E396C-822D-437D-88B6-49FAF51E2492}" type="slidenum">
              <a:rPr lang="en-US" smtClean="0"/>
              <a:t>‹#›</a:t>
            </a:fld>
            <a:endParaRPr lang="en-US"/>
          </a:p>
        </p:txBody>
      </p:sp>
    </p:spTree>
    <p:extLst>
      <p:ext uri="{BB962C8B-B14F-4D97-AF65-F5344CB8AC3E}">
        <p14:creationId xmlns:p14="http://schemas.microsoft.com/office/powerpoint/2010/main" val="1921967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172279" y="1285461"/>
            <a:ext cx="4611756" cy="4121426"/>
          </a:xfrm>
        </p:spPr>
        <p:txBody>
          <a:bodyPr>
            <a:normAutofit/>
          </a:bodyPr>
          <a:lstStyle/>
          <a:p>
            <a:r>
              <a:rPr lang="en-US" sz="6000" dirty="0">
                <a:solidFill>
                  <a:srgbClr val="FFFFFF"/>
                </a:solidFill>
              </a:rPr>
              <a:t>St. Louis Crime Data</a:t>
            </a:r>
          </a:p>
        </p:txBody>
      </p:sp>
      <p:sp>
        <p:nvSpPr>
          <p:cNvPr id="3" name="Content Placeholder 2">
            <a:extLst>
              <a:ext uri="{FF2B5EF4-FFF2-40B4-BE49-F238E27FC236}">
                <a16:creationId xmlns:a16="http://schemas.microsoft.com/office/drawing/2014/main" id="{39AE9D0B-2B69-40B7-8CE4-79C915F64B8E}"/>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Nick Nothdurft</a:t>
            </a:r>
          </a:p>
          <a:p>
            <a:pPr marL="0" indent="0">
              <a:buNone/>
            </a:pPr>
            <a:r>
              <a:rPr lang="en-US" sz="2400" dirty="0">
                <a:solidFill>
                  <a:srgbClr val="000000"/>
                </a:solidFill>
              </a:rPr>
              <a:t>Julie Parsell </a:t>
            </a:r>
          </a:p>
          <a:p>
            <a:pPr marL="0" indent="0">
              <a:buNone/>
            </a:pPr>
            <a:r>
              <a:rPr lang="en-US" sz="2400" dirty="0">
                <a:solidFill>
                  <a:srgbClr val="000000"/>
                </a:solidFill>
              </a:rPr>
              <a:t>Neal Lewis </a:t>
            </a:r>
          </a:p>
          <a:p>
            <a:pPr marL="0" indent="0">
              <a:buNone/>
            </a:pPr>
            <a:endParaRPr lang="en-US" sz="2400" dirty="0">
              <a:solidFill>
                <a:srgbClr val="000000"/>
              </a:solidFill>
            </a:endParaRPr>
          </a:p>
        </p:txBody>
      </p:sp>
    </p:spTree>
    <p:extLst>
      <p:ext uri="{BB962C8B-B14F-4D97-AF65-F5344CB8AC3E}">
        <p14:creationId xmlns:p14="http://schemas.microsoft.com/office/powerpoint/2010/main" val="372466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399D3-7ABF-429E-BD6A-3E4DD2F8AEF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Crime by Day</a:t>
            </a:r>
          </a:p>
        </p:txBody>
      </p:sp>
      <p:pic>
        <p:nvPicPr>
          <p:cNvPr id="9" name="Picture 8" descr="A screenshot of a cell phone&#10;&#10;Description generated with very high confidence">
            <a:extLst>
              <a:ext uri="{FF2B5EF4-FFF2-40B4-BE49-F238E27FC236}">
                <a16:creationId xmlns:a16="http://schemas.microsoft.com/office/drawing/2014/main" id="{C2D26F32-DDE7-46D3-A76C-7626074B6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043" y="485637"/>
            <a:ext cx="5455917" cy="3641824"/>
          </a:xfrm>
          <a:prstGeom prst="rect">
            <a:avLst/>
          </a:prstGeom>
        </p:spPr>
      </p:pic>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50E44F9-9F03-4FAC-9704-E015362C7061}"/>
              </a:ext>
            </a:extLst>
          </p:cNvPr>
          <p:cNvSpPr>
            <a:spLocks noGrp="1"/>
          </p:cNvSpPr>
          <p:nvPr>
            <p:ph idx="1"/>
          </p:nvPr>
        </p:nvSpPr>
        <p:spPr/>
        <p:txBody>
          <a:bodyPr/>
          <a:lstStyle/>
          <a:p>
            <a:endParaRPr lang="en-US" dirty="0"/>
          </a:p>
        </p:txBody>
      </p:sp>
      <p:graphicFrame>
        <p:nvGraphicFramePr>
          <p:cNvPr id="10" name="Chart 9">
            <a:extLst>
              <a:ext uri="{FF2B5EF4-FFF2-40B4-BE49-F238E27FC236}">
                <a16:creationId xmlns:a16="http://schemas.microsoft.com/office/drawing/2014/main" id="{EF254FCB-B5E8-4601-9527-555B521BB7D7}"/>
              </a:ext>
            </a:extLst>
          </p:cNvPr>
          <p:cNvGraphicFramePr>
            <a:graphicFrameLocks/>
          </p:cNvGraphicFramePr>
          <p:nvPr>
            <p:extLst/>
          </p:nvPr>
        </p:nvGraphicFramePr>
        <p:xfrm>
          <a:off x="524608" y="681037"/>
          <a:ext cx="4885592" cy="31617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181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399D3-7ABF-429E-BD6A-3E4DD2F8AEF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Crime by Day</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2F08010-6FE5-463A-98CB-B172D2BED1E4}"/>
              </a:ext>
            </a:extLst>
          </p:cNvPr>
          <p:cNvSpPr>
            <a:spLocks noGrp="1"/>
          </p:cNvSpPr>
          <p:nvPr>
            <p:ph idx="1"/>
          </p:nvPr>
        </p:nvSpPr>
        <p:spPr>
          <a:xfrm flipH="1" flipV="1">
            <a:off x="11353800" y="6176963"/>
            <a:ext cx="133350" cy="195400"/>
          </a:xfrm>
        </p:spPr>
        <p:txBody>
          <a:bodyPr>
            <a:normAutofit fontScale="32500" lnSpcReduction="20000"/>
          </a:bodyPr>
          <a:lstStyle/>
          <a:p>
            <a:pPr marL="0" indent="0">
              <a:buNone/>
            </a:pPr>
            <a:endParaRPr lang="en-US" dirty="0"/>
          </a:p>
        </p:txBody>
      </p:sp>
      <p:graphicFrame>
        <p:nvGraphicFramePr>
          <p:cNvPr id="10" name="Chart 9">
            <a:extLst>
              <a:ext uri="{FF2B5EF4-FFF2-40B4-BE49-F238E27FC236}">
                <a16:creationId xmlns:a16="http://schemas.microsoft.com/office/drawing/2014/main" id="{2195FC12-4AF0-4CA4-9A3B-7C8A3B61C559}"/>
              </a:ext>
            </a:extLst>
          </p:cNvPr>
          <p:cNvGraphicFramePr>
            <a:graphicFrameLocks/>
          </p:cNvGraphicFramePr>
          <p:nvPr>
            <p:extLst/>
          </p:nvPr>
        </p:nvGraphicFramePr>
        <p:xfrm>
          <a:off x="524607" y="485637"/>
          <a:ext cx="5251343" cy="31104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EF59A90D-0108-4314-8B4A-18C6FBC680B9}"/>
              </a:ext>
            </a:extLst>
          </p:cNvPr>
          <p:cNvGraphicFramePr>
            <a:graphicFrameLocks/>
          </p:cNvGraphicFramePr>
          <p:nvPr>
            <p:extLst/>
          </p:nvPr>
        </p:nvGraphicFramePr>
        <p:xfrm>
          <a:off x="6416052" y="477748"/>
          <a:ext cx="5400786" cy="36659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692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399D3-7ABF-429E-BD6A-3E4DD2F8AEF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Crime by Month</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2F08010-6FE5-463A-98CB-B172D2BED1E4}"/>
              </a:ext>
            </a:extLst>
          </p:cNvPr>
          <p:cNvSpPr>
            <a:spLocks noGrp="1"/>
          </p:cNvSpPr>
          <p:nvPr>
            <p:ph idx="1"/>
          </p:nvPr>
        </p:nvSpPr>
        <p:spPr>
          <a:xfrm flipH="1" flipV="1">
            <a:off x="11353800" y="6176963"/>
            <a:ext cx="133350" cy="195400"/>
          </a:xfrm>
        </p:spPr>
        <p:txBody>
          <a:bodyPr>
            <a:normAutofit fontScale="32500" lnSpcReduction="20000"/>
          </a:bodyPr>
          <a:lstStyle/>
          <a:p>
            <a:pPr marL="0" indent="0">
              <a:buNone/>
            </a:pPr>
            <a:endParaRPr lang="en-US" dirty="0"/>
          </a:p>
        </p:txBody>
      </p:sp>
      <p:graphicFrame>
        <p:nvGraphicFramePr>
          <p:cNvPr id="11" name="Chart 10">
            <a:extLst>
              <a:ext uri="{FF2B5EF4-FFF2-40B4-BE49-F238E27FC236}">
                <a16:creationId xmlns:a16="http://schemas.microsoft.com/office/drawing/2014/main" id="{EF59A90D-0108-4314-8B4A-18C6FBC680B9}"/>
              </a:ext>
            </a:extLst>
          </p:cNvPr>
          <p:cNvGraphicFramePr>
            <a:graphicFrameLocks/>
          </p:cNvGraphicFramePr>
          <p:nvPr/>
        </p:nvGraphicFramePr>
        <p:xfrm>
          <a:off x="6416052" y="477748"/>
          <a:ext cx="5400786" cy="36659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C963B3F-9771-4CB7-9A06-89100C8A2300}"/>
              </a:ext>
            </a:extLst>
          </p:cNvPr>
          <p:cNvGraphicFramePr>
            <a:graphicFrameLocks/>
          </p:cNvGraphicFramePr>
          <p:nvPr>
            <p:extLst/>
          </p:nvPr>
        </p:nvGraphicFramePr>
        <p:xfrm>
          <a:off x="527538" y="477748"/>
          <a:ext cx="5248404"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6DF4286D-1B04-4253-9E8A-0BB2CEB3F797}"/>
              </a:ext>
            </a:extLst>
          </p:cNvPr>
          <p:cNvGraphicFramePr>
            <a:graphicFrameLocks/>
          </p:cNvGraphicFramePr>
          <p:nvPr>
            <p:extLst/>
          </p:nvPr>
        </p:nvGraphicFramePr>
        <p:xfrm>
          <a:off x="6416051" y="757238"/>
          <a:ext cx="4937747" cy="33781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421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399D3-7ABF-429E-BD6A-3E4DD2F8AEF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Crime by Month</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2F08010-6FE5-463A-98CB-B172D2BED1E4}"/>
              </a:ext>
            </a:extLst>
          </p:cNvPr>
          <p:cNvSpPr>
            <a:spLocks noGrp="1"/>
          </p:cNvSpPr>
          <p:nvPr>
            <p:ph idx="1"/>
          </p:nvPr>
        </p:nvSpPr>
        <p:spPr>
          <a:xfrm flipH="1" flipV="1">
            <a:off x="11353800" y="6176963"/>
            <a:ext cx="133350" cy="195400"/>
          </a:xfrm>
        </p:spPr>
        <p:txBody>
          <a:bodyPr>
            <a:normAutofit fontScale="32500" lnSpcReduction="20000"/>
          </a:bodyPr>
          <a:lstStyle/>
          <a:p>
            <a:pPr marL="0" indent="0">
              <a:buNone/>
            </a:pPr>
            <a:endParaRPr lang="en-US" dirty="0"/>
          </a:p>
        </p:txBody>
      </p:sp>
      <p:graphicFrame>
        <p:nvGraphicFramePr>
          <p:cNvPr id="11" name="Chart 10">
            <a:extLst>
              <a:ext uri="{FF2B5EF4-FFF2-40B4-BE49-F238E27FC236}">
                <a16:creationId xmlns:a16="http://schemas.microsoft.com/office/drawing/2014/main" id="{EF59A90D-0108-4314-8B4A-18C6FBC680B9}"/>
              </a:ext>
            </a:extLst>
          </p:cNvPr>
          <p:cNvGraphicFramePr>
            <a:graphicFrameLocks/>
          </p:cNvGraphicFramePr>
          <p:nvPr>
            <p:extLst/>
          </p:nvPr>
        </p:nvGraphicFramePr>
        <p:xfrm>
          <a:off x="9990956" y="-184249"/>
          <a:ext cx="4223592" cy="24399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3B0D27CB-61F5-4DC2-A4C9-72366FB4F28E}"/>
              </a:ext>
            </a:extLst>
          </p:cNvPr>
          <p:cNvGraphicFramePr>
            <a:graphicFrameLocks/>
          </p:cNvGraphicFramePr>
          <p:nvPr>
            <p:extLst/>
          </p:nvPr>
        </p:nvGraphicFramePr>
        <p:xfrm>
          <a:off x="385776" y="309975"/>
          <a:ext cx="5710224" cy="4129087"/>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descr="Image result for calendar">
            <a:extLst>
              <a:ext uri="{FF2B5EF4-FFF2-40B4-BE49-F238E27FC236}">
                <a16:creationId xmlns:a16="http://schemas.microsoft.com/office/drawing/2014/main" id="{EB5467A7-1E13-4783-8300-C0E9499ED0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166" y="380197"/>
            <a:ext cx="5027983" cy="375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11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399D3-7ABF-429E-BD6A-3E4DD2F8AEF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Weekend Crime</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generated with high confidence">
            <a:extLst>
              <a:ext uri="{FF2B5EF4-FFF2-40B4-BE49-F238E27FC236}">
                <a16:creationId xmlns:a16="http://schemas.microsoft.com/office/drawing/2014/main" id="{3B04276D-59C9-4C47-9802-C12396539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140" y="477749"/>
            <a:ext cx="5486400" cy="3657600"/>
          </a:xfrm>
        </p:spPr>
      </p:pic>
      <p:pic>
        <p:nvPicPr>
          <p:cNvPr id="8" name="Picture 7" descr="A screenshot of a cell phone&#10;&#10;Description generated with very high confidence">
            <a:extLst>
              <a:ext uri="{FF2B5EF4-FFF2-40B4-BE49-F238E27FC236}">
                <a16:creationId xmlns:a16="http://schemas.microsoft.com/office/drawing/2014/main" id="{99A0C6B0-CCA7-41E7-8E1D-51398CCE7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460" y="477750"/>
            <a:ext cx="5486400" cy="3657600"/>
          </a:xfrm>
          <a:prstGeom prst="rect">
            <a:avLst/>
          </a:prstGeom>
        </p:spPr>
      </p:pic>
    </p:spTree>
    <p:extLst>
      <p:ext uri="{BB962C8B-B14F-4D97-AF65-F5344CB8AC3E}">
        <p14:creationId xmlns:p14="http://schemas.microsoft.com/office/powerpoint/2010/main" val="4261378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172279" y="1285461"/>
            <a:ext cx="4611756" cy="4121426"/>
          </a:xfrm>
        </p:spPr>
        <p:txBody>
          <a:bodyPr>
            <a:normAutofit/>
          </a:bodyPr>
          <a:lstStyle/>
          <a:p>
            <a:r>
              <a:rPr lang="en-US" sz="6000" dirty="0">
                <a:solidFill>
                  <a:srgbClr val="FFFFFF"/>
                </a:solidFill>
              </a:rPr>
              <a:t>Conclusions</a:t>
            </a:r>
          </a:p>
        </p:txBody>
      </p:sp>
      <p:sp>
        <p:nvSpPr>
          <p:cNvPr id="3" name="Content Placeholder 2">
            <a:extLst>
              <a:ext uri="{FF2B5EF4-FFF2-40B4-BE49-F238E27FC236}">
                <a16:creationId xmlns:a16="http://schemas.microsoft.com/office/drawing/2014/main" id="{39AE9D0B-2B69-40B7-8CE4-79C915F64B8E}"/>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There is little correlation between St. Louis crime rates and month.  February has the lowest number of crimes, but also has the least amount of days. </a:t>
            </a:r>
          </a:p>
          <a:p>
            <a:r>
              <a:rPr lang="en-US" sz="2400" dirty="0">
                <a:solidFill>
                  <a:srgbClr val="000000"/>
                </a:solidFill>
              </a:rPr>
              <a:t>Moon phase has little to no correlation on crime rates in St. Louis</a:t>
            </a:r>
          </a:p>
          <a:p>
            <a:r>
              <a:rPr lang="en-US" sz="2400" dirty="0">
                <a:solidFill>
                  <a:srgbClr val="000000"/>
                </a:solidFill>
              </a:rPr>
              <a:t>There is a slightly higher crime rate on weekends vs weekdays </a:t>
            </a:r>
          </a:p>
          <a:p>
            <a:r>
              <a:rPr lang="en-US" sz="2400" dirty="0">
                <a:solidFill>
                  <a:srgbClr val="000000"/>
                </a:solidFill>
              </a:rPr>
              <a:t>There is a correlation between seasons. Winter has the lowest amount of crime statistically,  while Summer has the highest. </a:t>
            </a: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23936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838200" y="123007"/>
            <a:ext cx="11032230" cy="1703150"/>
          </a:xfrm>
        </p:spPr>
        <p:txBody>
          <a:bodyPr>
            <a:normAutofit/>
          </a:bodyPr>
          <a:lstStyle/>
          <a:p>
            <a:r>
              <a:rPr lang="en-US" sz="2000" b="1" dirty="0">
                <a:solidFill>
                  <a:schemeClr val="bg1"/>
                </a:solidFill>
              </a:rPr>
              <a:t>New Moon </a:t>
            </a:r>
            <a:r>
              <a:rPr lang="en-US" sz="2000" dirty="0">
                <a:solidFill>
                  <a:schemeClr val="bg1"/>
                </a:solidFill>
              </a:rPr>
              <a:t>is the 1</a:t>
            </a:r>
            <a:r>
              <a:rPr lang="en-US" sz="2000" baseline="30000" dirty="0">
                <a:solidFill>
                  <a:schemeClr val="bg1"/>
                </a:solidFill>
              </a:rPr>
              <a:t>st</a:t>
            </a:r>
            <a:r>
              <a:rPr lang="en-US" sz="2000" dirty="0">
                <a:solidFill>
                  <a:schemeClr val="bg1"/>
                </a:solidFill>
              </a:rPr>
              <a:t> primary phase of the moon and it occurs when the Sun and Moon are aligned, with the Sun and Earth on opposite sides of the Moon.  A New Moon cannot normally be seen from Earth since only the dark side of the Moon faces our planet at this time.</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Illustration of the Moon's position in space in relation to Earth and the Sun at New Moon.">
            <a:extLst>
              <a:ext uri="{FF2B5EF4-FFF2-40B4-BE49-F238E27FC236}">
                <a16:creationId xmlns:a16="http://schemas.microsoft.com/office/drawing/2014/main" id="{DDA872B1-2D96-4F56-A14B-3DCC863F0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615" y="1594913"/>
            <a:ext cx="6886179" cy="459078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Content Placeholder 8">
            <a:extLst>
              <a:ext uri="{FF2B5EF4-FFF2-40B4-BE49-F238E27FC236}">
                <a16:creationId xmlns:a16="http://schemas.microsoft.com/office/drawing/2014/main" id="{6DECA978-7251-46E8-9A9F-3550A58C3FB5}"/>
              </a:ext>
            </a:extLst>
          </p:cNvPr>
          <p:cNvPicPr>
            <a:picLocks noChangeAspect="1"/>
          </p:cNvPicPr>
          <p:nvPr/>
        </p:nvPicPr>
        <p:blipFill>
          <a:blip r:embed="rId3"/>
          <a:stretch>
            <a:fillRect/>
          </a:stretch>
        </p:blipFill>
        <p:spPr>
          <a:xfrm>
            <a:off x="11315700" y="5949019"/>
            <a:ext cx="554730" cy="554730"/>
          </a:xfrm>
          <a:prstGeom prst="rect">
            <a:avLst/>
          </a:prstGeom>
        </p:spPr>
      </p:pic>
    </p:spTree>
    <p:extLst>
      <p:ext uri="{BB962C8B-B14F-4D97-AF65-F5344CB8AC3E}">
        <p14:creationId xmlns:p14="http://schemas.microsoft.com/office/powerpoint/2010/main" val="266456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43000">
              <a:schemeClr val="tx1">
                <a:lumMod val="75000"/>
                <a:lumOff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200000" scaled="0"/>
        </a:gra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838200" y="123007"/>
            <a:ext cx="11032230" cy="1703150"/>
          </a:xfrm>
        </p:spPr>
        <p:txBody>
          <a:bodyPr>
            <a:normAutofit/>
          </a:bodyPr>
          <a:lstStyle/>
          <a:p>
            <a:r>
              <a:rPr lang="en-US" sz="2000" b="1" dirty="0">
                <a:solidFill>
                  <a:schemeClr val="bg1"/>
                </a:solidFill>
              </a:rPr>
              <a:t>First Quarter Moon </a:t>
            </a:r>
            <a:r>
              <a:rPr lang="en-US" sz="2000" dirty="0">
                <a:solidFill>
                  <a:schemeClr val="bg1"/>
                </a:solidFill>
              </a:rPr>
              <a:t>is the 2nd primary Moon phase and it is defined as the moment the Moon as reached the 1</a:t>
            </a:r>
            <a:r>
              <a:rPr lang="en-US" sz="2000" baseline="30000" dirty="0">
                <a:solidFill>
                  <a:schemeClr val="bg1"/>
                </a:solidFill>
              </a:rPr>
              <a:t>st</a:t>
            </a:r>
            <a:r>
              <a:rPr lang="en-US" sz="2000" dirty="0">
                <a:solidFill>
                  <a:schemeClr val="bg1"/>
                </a:solidFill>
              </a:rPr>
              <a:t> quarter of its orbit around the Earth, hence the name.  It is also called the Half Moon as we can see exactly 50% of the Moon’s surface illuminated.</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DDA872B1-2D96-4F56-A14B-3DCC863F0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4140" y="1594913"/>
            <a:ext cx="6883129" cy="459078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481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20000">
              <a:schemeClr val="tx1">
                <a:alpha val="95000"/>
                <a:lumMod val="65000"/>
                <a:lumOff val="35000"/>
              </a:schemeClr>
            </a:gs>
            <a:gs pos="74000">
              <a:schemeClr val="accent1">
                <a:lumMod val="45000"/>
                <a:lumOff val="55000"/>
              </a:schemeClr>
            </a:gs>
            <a:gs pos="56000">
              <a:schemeClr val="accent1">
                <a:lumMod val="45000"/>
                <a:lumOff val="55000"/>
              </a:schemeClr>
            </a:gs>
            <a:gs pos="98000">
              <a:schemeClr val="accent1">
                <a:lumMod val="30000"/>
                <a:lumOff val="70000"/>
              </a:schemeClr>
            </a:gs>
          </a:gsLst>
          <a:lin ang="13200000" scaled="0"/>
        </a:gra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838200" y="123007"/>
            <a:ext cx="11032230" cy="1703150"/>
          </a:xfrm>
        </p:spPr>
        <p:txBody>
          <a:bodyPr>
            <a:normAutofit/>
          </a:bodyPr>
          <a:lstStyle/>
          <a:p>
            <a:r>
              <a:rPr lang="en-US" sz="2000" b="1" dirty="0">
                <a:solidFill>
                  <a:schemeClr val="bg1"/>
                </a:solidFill>
              </a:rPr>
              <a:t>Full Moon </a:t>
            </a:r>
            <a:r>
              <a:rPr lang="en-US" sz="2000" dirty="0">
                <a:solidFill>
                  <a:schemeClr val="bg1"/>
                </a:solidFill>
              </a:rPr>
              <a:t>appears in the night sky when the Sun and the Moon are aligned on opposite sides of Earth.  Full Moon is the brightest phase.</a:t>
            </a:r>
            <a:endParaRPr lang="en-US" sz="1400" dirty="0">
              <a:solidFill>
                <a:schemeClr val="bg1"/>
              </a:solidFill>
            </a:endParaRP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DDA872B1-2D96-4F56-A14B-3DCC863F0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2615" y="1595892"/>
            <a:ext cx="6886179" cy="458882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Content Placeholder 8">
            <a:extLst>
              <a:ext uri="{FF2B5EF4-FFF2-40B4-BE49-F238E27FC236}">
                <a16:creationId xmlns:a16="http://schemas.microsoft.com/office/drawing/2014/main" id="{6DECA978-7251-46E8-9A9F-3550A58C3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8155" y="5949019"/>
            <a:ext cx="369820" cy="554730"/>
          </a:xfrm>
          <a:prstGeom prst="rect">
            <a:avLst/>
          </a:prstGeom>
        </p:spPr>
      </p:pic>
    </p:spTree>
    <p:extLst>
      <p:ext uri="{BB962C8B-B14F-4D97-AF65-F5344CB8AC3E}">
        <p14:creationId xmlns:p14="http://schemas.microsoft.com/office/powerpoint/2010/main" val="43218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93000">
              <a:schemeClr val="tx1">
                <a:lumMod val="75000"/>
                <a:lumOff val="25000"/>
              </a:schemeClr>
            </a:gs>
            <a:gs pos="30000">
              <a:schemeClr val="accent1">
                <a:lumMod val="45000"/>
                <a:lumOff val="55000"/>
              </a:schemeClr>
            </a:gs>
            <a:gs pos="15000">
              <a:schemeClr val="accent1">
                <a:lumMod val="45000"/>
                <a:lumOff val="55000"/>
              </a:schemeClr>
            </a:gs>
            <a:gs pos="0">
              <a:schemeClr val="accent1">
                <a:lumMod val="30000"/>
                <a:lumOff val="70000"/>
              </a:schemeClr>
            </a:gs>
          </a:gsLst>
          <a:lin ang="13200000" scaled="0"/>
        </a:gra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838200" y="123007"/>
            <a:ext cx="11032230" cy="1703150"/>
          </a:xfrm>
        </p:spPr>
        <p:txBody>
          <a:bodyPr>
            <a:normAutofit/>
          </a:bodyPr>
          <a:lstStyle/>
          <a:p>
            <a:r>
              <a:rPr lang="en-US" sz="2000" b="1" dirty="0">
                <a:solidFill>
                  <a:schemeClr val="bg1"/>
                </a:solidFill>
              </a:rPr>
              <a:t>The Last Quarter </a:t>
            </a:r>
            <a:r>
              <a:rPr lang="en-US" sz="2000" dirty="0">
                <a:solidFill>
                  <a:schemeClr val="bg1"/>
                </a:solidFill>
              </a:rPr>
              <a:t>(aka Third </a:t>
            </a:r>
            <a:r>
              <a:rPr lang="en-US" sz="2000" dirty="0" err="1">
                <a:solidFill>
                  <a:schemeClr val="bg1"/>
                </a:solidFill>
              </a:rPr>
              <a:t>Quarter0occurs</a:t>
            </a:r>
            <a:r>
              <a:rPr lang="en-US" sz="2000" dirty="0">
                <a:solidFill>
                  <a:schemeClr val="bg1"/>
                </a:solidFill>
              </a:rPr>
              <a:t> the moment the opposite half of the Moon is illuminated compared to the First Quarter Moon.</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DDA872B1-2D96-4F56-A14B-3DCC863F0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4140" y="1596908"/>
            <a:ext cx="6883129" cy="458679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050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640079" y="2053641"/>
            <a:ext cx="3669161" cy="2760098"/>
          </a:xfrm>
        </p:spPr>
        <p:txBody>
          <a:bodyPr>
            <a:normAutofit/>
          </a:bodyPr>
          <a:lstStyle/>
          <a:p>
            <a:r>
              <a:rPr lang="en-US">
                <a:solidFill>
                  <a:srgbClr val="FFFFFF"/>
                </a:solidFill>
              </a:rPr>
              <a:t>Hypothesis </a:t>
            </a:r>
          </a:p>
        </p:txBody>
      </p:sp>
      <p:sp>
        <p:nvSpPr>
          <p:cNvPr id="3" name="Content Placeholder 2">
            <a:extLst>
              <a:ext uri="{FF2B5EF4-FFF2-40B4-BE49-F238E27FC236}">
                <a16:creationId xmlns:a16="http://schemas.microsoft.com/office/drawing/2014/main" id="{39AE9D0B-2B69-40B7-8CE4-79C915F64B8E}"/>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a:p>
            <a:pPr marL="0" indent="0">
              <a:buNone/>
            </a:pPr>
            <a:r>
              <a:rPr lang="en-US" sz="2400">
                <a:solidFill>
                  <a:srgbClr val="000000"/>
                </a:solidFill>
              </a:rPr>
              <a:t>Our hypothesis predicts that there is a correlation between crime and time of year.  Crime rates will fluctuate between day of the week, season, and lunar cycle. </a:t>
            </a:r>
            <a:endParaRPr lang="en-US" sz="2400" dirty="0">
              <a:solidFill>
                <a:srgbClr val="000000"/>
              </a:solidFill>
            </a:endParaRPr>
          </a:p>
        </p:txBody>
      </p:sp>
    </p:spTree>
    <p:extLst>
      <p:ext uri="{BB962C8B-B14F-4D97-AF65-F5344CB8AC3E}">
        <p14:creationId xmlns:p14="http://schemas.microsoft.com/office/powerpoint/2010/main" val="1314926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7D12C600-5940-429A-AE47-B6AB3988EBDB}"/>
              </a:ext>
            </a:extLst>
          </p:cNvPr>
          <p:cNvPicPr>
            <a:picLocks noGrp="1" noChangeAspect="1"/>
          </p:cNvPicPr>
          <p:nvPr>
            <p:ph idx="1"/>
          </p:nvPr>
        </p:nvPicPr>
        <p:blipFill>
          <a:blip r:embed="rId2"/>
          <a:stretch>
            <a:fillRect/>
          </a:stretch>
        </p:blipFill>
        <p:spPr>
          <a:xfrm>
            <a:off x="103632" y="66675"/>
            <a:ext cx="11430000" cy="6419850"/>
          </a:xfrm>
          <a:prstGeom prst="rect">
            <a:avLst/>
          </a:prstGeom>
        </p:spPr>
      </p:pic>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64EAC9A6-12A2-4F01-8C55-967F71261328}"/>
              </a:ext>
            </a:extLst>
          </p:cNvPr>
          <p:cNvGraphicFramePr>
            <a:graphicFrameLocks/>
          </p:cNvGraphicFramePr>
          <p:nvPr>
            <p:extLst/>
          </p:nvPr>
        </p:nvGraphicFramePr>
        <p:xfrm>
          <a:off x="2428278" y="2151141"/>
          <a:ext cx="6780707" cy="2555718"/>
        </p:xfrm>
        <a:graphic>
          <a:graphicData uri="http://schemas.openxmlformats.org/drawingml/2006/table">
            <a:tbl>
              <a:tblPr/>
              <a:tblGrid>
                <a:gridCol w="613539">
                  <a:extLst>
                    <a:ext uri="{9D8B030D-6E8A-4147-A177-3AD203B41FA5}">
                      <a16:colId xmlns:a16="http://schemas.microsoft.com/office/drawing/2014/main" val="2864243839"/>
                    </a:ext>
                  </a:extLst>
                </a:gridCol>
                <a:gridCol w="447035">
                  <a:extLst>
                    <a:ext uri="{9D8B030D-6E8A-4147-A177-3AD203B41FA5}">
                      <a16:colId xmlns:a16="http://schemas.microsoft.com/office/drawing/2014/main" val="4162611945"/>
                    </a:ext>
                  </a:extLst>
                </a:gridCol>
                <a:gridCol w="372053">
                  <a:extLst>
                    <a:ext uri="{9D8B030D-6E8A-4147-A177-3AD203B41FA5}">
                      <a16:colId xmlns:a16="http://schemas.microsoft.com/office/drawing/2014/main" val="3166919886"/>
                    </a:ext>
                  </a:extLst>
                </a:gridCol>
                <a:gridCol w="447035">
                  <a:extLst>
                    <a:ext uri="{9D8B030D-6E8A-4147-A177-3AD203B41FA5}">
                      <a16:colId xmlns:a16="http://schemas.microsoft.com/office/drawing/2014/main" val="656408837"/>
                    </a:ext>
                  </a:extLst>
                </a:gridCol>
                <a:gridCol w="372053">
                  <a:extLst>
                    <a:ext uri="{9D8B030D-6E8A-4147-A177-3AD203B41FA5}">
                      <a16:colId xmlns:a16="http://schemas.microsoft.com/office/drawing/2014/main" val="56978724"/>
                    </a:ext>
                  </a:extLst>
                </a:gridCol>
                <a:gridCol w="590383">
                  <a:extLst>
                    <a:ext uri="{9D8B030D-6E8A-4147-A177-3AD203B41FA5}">
                      <a16:colId xmlns:a16="http://schemas.microsoft.com/office/drawing/2014/main" val="1703273515"/>
                    </a:ext>
                  </a:extLst>
                </a:gridCol>
                <a:gridCol w="590383">
                  <a:extLst>
                    <a:ext uri="{9D8B030D-6E8A-4147-A177-3AD203B41FA5}">
                      <a16:colId xmlns:a16="http://schemas.microsoft.com/office/drawing/2014/main" val="3308816297"/>
                    </a:ext>
                  </a:extLst>
                </a:gridCol>
                <a:gridCol w="590383">
                  <a:extLst>
                    <a:ext uri="{9D8B030D-6E8A-4147-A177-3AD203B41FA5}">
                      <a16:colId xmlns:a16="http://schemas.microsoft.com/office/drawing/2014/main" val="479116349"/>
                    </a:ext>
                  </a:extLst>
                </a:gridCol>
                <a:gridCol w="590383">
                  <a:extLst>
                    <a:ext uri="{9D8B030D-6E8A-4147-A177-3AD203B41FA5}">
                      <a16:colId xmlns:a16="http://schemas.microsoft.com/office/drawing/2014/main" val="1573505517"/>
                    </a:ext>
                  </a:extLst>
                </a:gridCol>
                <a:gridCol w="541865">
                  <a:extLst>
                    <a:ext uri="{9D8B030D-6E8A-4147-A177-3AD203B41FA5}">
                      <a16:colId xmlns:a16="http://schemas.microsoft.com/office/drawing/2014/main" val="564196520"/>
                    </a:ext>
                  </a:extLst>
                </a:gridCol>
                <a:gridCol w="541865">
                  <a:extLst>
                    <a:ext uri="{9D8B030D-6E8A-4147-A177-3AD203B41FA5}">
                      <a16:colId xmlns:a16="http://schemas.microsoft.com/office/drawing/2014/main" val="855569528"/>
                    </a:ext>
                  </a:extLst>
                </a:gridCol>
                <a:gridCol w="541865">
                  <a:extLst>
                    <a:ext uri="{9D8B030D-6E8A-4147-A177-3AD203B41FA5}">
                      <a16:colId xmlns:a16="http://schemas.microsoft.com/office/drawing/2014/main" val="2296121079"/>
                    </a:ext>
                  </a:extLst>
                </a:gridCol>
                <a:gridCol w="541865">
                  <a:extLst>
                    <a:ext uri="{9D8B030D-6E8A-4147-A177-3AD203B41FA5}">
                      <a16:colId xmlns:a16="http://schemas.microsoft.com/office/drawing/2014/main" val="451557852"/>
                    </a:ext>
                  </a:extLst>
                </a:gridCol>
              </a:tblGrid>
              <a:tr h="160048">
                <a:tc>
                  <a:txBody>
                    <a:bodyPr/>
                    <a:lstStyle/>
                    <a:p>
                      <a:pPr algn="l" fontAlgn="ctr"/>
                      <a:endParaRPr lang="en-US" sz="700" b="1">
                        <a:effectLst/>
                      </a:endParaRPr>
                    </a:p>
                  </a:txBody>
                  <a:tcPr marL="28785" marR="28785" marT="14393" marB="14393" anchor="ctr">
                    <a:lnL>
                      <a:noFill/>
                    </a:lnL>
                    <a:lnR>
                      <a:noFill/>
                    </a:lnR>
                    <a:lnT>
                      <a:noFill/>
                    </a:lnT>
                    <a:lnB>
                      <a:noFill/>
                    </a:lnB>
                    <a:solidFill>
                      <a:srgbClr val="FFFFFF"/>
                    </a:solidFill>
                  </a:tcPr>
                </a:tc>
                <a:tc gridSpan="4">
                  <a:txBody>
                    <a:bodyPr/>
                    <a:lstStyle/>
                    <a:p>
                      <a:pPr algn="l" fontAlgn="ctr"/>
                      <a:r>
                        <a:rPr lang="en-US" sz="700" dirty="0">
                          <a:effectLst/>
                        </a:rPr>
                        <a:t>Sum</a:t>
                      </a:r>
                      <a:endParaRPr lang="en-US" sz="700" b="1" dirty="0">
                        <a:effectLst/>
                      </a:endParaRPr>
                    </a:p>
                  </a:txBody>
                  <a:tcPr marL="28785" marR="28785" marT="14393" marB="14393"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l" fontAlgn="ctr"/>
                      <a:r>
                        <a:rPr lang="en-US" sz="700" dirty="0">
                          <a:effectLst/>
                        </a:rPr>
                        <a:t>Mean</a:t>
                      </a:r>
                      <a:endParaRPr lang="en-US" sz="700" b="1" dirty="0">
                        <a:effectLst/>
                      </a:endParaRPr>
                    </a:p>
                  </a:txBody>
                  <a:tcPr marL="28785" marR="28785" marT="14393" marB="14393"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l" fontAlgn="ctr"/>
                      <a:r>
                        <a:rPr lang="en-US" sz="700" dirty="0">
                          <a:effectLst/>
                        </a:rPr>
                        <a:t>Standard deviation</a:t>
                      </a:r>
                      <a:endParaRPr lang="en-US" sz="700" b="1" dirty="0">
                        <a:effectLst/>
                      </a:endParaRPr>
                    </a:p>
                  </a:txBody>
                  <a:tcPr marL="28785" marR="28785" marT="14393" marB="14393"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67202743"/>
                  </a:ext>
                </a:extLst>
              </a:tr>
              <a:tr h="160048">
                <a:tc>
                  <a:txBody>
                    <a:bodyPr/>
                    <a:lstStyle/>
                    <a:p>
                      <a:pPr algn="l" fontAlgn="ctr"/>
                      <a:endParaRPr lang="en-US" sz="700" b="1" dirty="0">
                        <a:effectLst/>
                      </a:endParaRPr>
                    </a:p>
                  </a:txBody>
                  <a:tcPr marL="28785" marR="28785" marT="14393" marB="14393" anchor="ctr">
                    <a:lnL>
                      <a:noFill/>
                    </a:lnL>
                    <a:lnR>
                      <a:noFill/>
                    </a:lnR>
                    <a:lnT>
                      <a:noFill/>
                    </a:lnT>
                    <a:lnB>
                      <a:noFill/>
                    </a:lnB>
                    <a:solidFill>
                      <a:srgbClr val="FFFFFF"/>
                    </a:solidFill>
                  </a:tcPr>
                </a:tc>
                <a:tc gridSpan="4">
                  <a:txBody>
                    <a:bodyPr/>
                    <a:lstStyle/>
                    <a:p>
                      <a:pPr algn="l" fontAlgn="ctr"/>
                      <a:endParaRPr lang="en-US" sz="700" b="1" dirty="0">
                        <a:effectLst/>
                      </a:endParaRPr>
                    </a:p>
                  </a:txBody>
                  <a:tcPr marL="28785" marR="28785" marT="14393" marB="14393"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l" fontAlgn="ctr"/>
                      <a:endParaRPr lang="en-US" sz="700" b="1" dirty="0">
                        <a:effectLst/>
                      </a:endParaRPr>
                    </a:p>
                  </a:txBody>
                  <a:tcPr marL="28785" marR="28785" marT="14393" marB="14393"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l" fontAlgn="ctr"/>
                      <a:endParaRPr lang="en-US" sz="700" b="1" dirty="0">
                        <a:effectLst/>
                      </a:endParaRPr>
                    </a:p>
                  </a:txBody>
                  <a:tcPr marL="28785" marR="28785" marT="14393" marB="14393"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3134980"/>
                  </a:ext>
                </a:extLst>
              </a:tr>
              <a:tr h="265905">
                <a:tc>
                  <a:txBody>
                    <a:bodyPr/>
                    <a:lstStyle/>
                    <a:p>
                      <a:pPr algn="l" fontAlgn="ctr"/>
                      <a:r>
                        <a:rPr lang="en-US" sz="700">
                          <a:effectLst/>
                        </a:rPr>
                        <a:t>Phase</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First Quarter</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Full Moon</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Last Quarter</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New Moon</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First Quarter</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Full Moon</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Last Quarter</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dirty="0">
                          <a:effectLst/>
                        </a:rPr>
                        <a:t>New Moon</a:t>
                      </a:r>
                      <a:endParaRPr lang="en-US" sz="700" b="1" dirty="0">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First Quarter</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Full Moon</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Last Quarter</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l" fontAlgn="ctr"/>
                      <a:r>
                        <a:rPr lang="en-US" sz="700">
                          <a:effectLst/>
                        </a:rPr>
                        <a:t>New Moon</a:t>
                      </a:r>
                      <a:endParaRPr lang="en-US" sz="700" b="1">
                        <a:effectLst/>
                      </a:endParaRPr>
                    </a:p>
                  </a:txBody>
                  <a:tcPr marL="28785" marR="28785" marT="14393" marB="14393" anchor="ctr">
                    <a:lnL>
                      <a:noFill/>
                    </a:lnL>
                    <a:lnR>
                      <a:noFill/>
                    </a:lnR>
                    <a:lnT>
                      <a:noFill/>
                    </a:lnT>
                    <a:lnB>
                      <a:noFill/>
                    </a:lnB>
                    <a:solidFill>
                      <a:srgbClr val="FFFFFF"/>
                    </a:solidFill>
                  </a:tcPr>
                </a:tc>
                <a:extLst>
                  <a:ext uri="{0D108BD9-81ED-4DB2-BD59-A6C34878D82A}">
                    <a16:rowId xmlns:a16="http://schemas.microsoft.com/office/drawing/2014/main" val="1839567456"/>
                  </a:ext>
                </a:extLst>
              </a:tr>
              <a:tr h="160048">
                <a:tc>
                  <a:txBody>
                    <a:bodyPr/>
                    <a:lstStyle/>
                    <a:p>
                      <a:pPr algn="r" fontAlgn="ctr"/>
                      <a:r>
                        <a:rPr lang="en-US" sz="700" dirty="0">
                          <a:effectLst/>
                        </a:rPr>
                        <a:t>Crime</a:t>
                      </a:r>
                      <a:endParaRPr lang="en-US" sz="700" b="1" dirty="0">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dirty="0">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endParaRPr lang="en-US" sz="700" b="1">
                        <a:effectLst/>
                      </a:endParaRPr>
                    </a:p>
                  </a:txBody>
                  <a:tcPr marL="28785" marR="28785" marT="14393" marB="14393" anchor="ctr">
                    <a:lnL>
                      <a:noFill/>
                    </a:lnL>
                    <a:lnR>
                      <a:noFill/>
                    </a:lnR>
                    <a:lnT>
                      <a:noFill/>
                    </a:lnT>
                    <a:lnB>
                      <a:noFill/>
                    </a:lnB>
                    <a:solidFill>
                      <a:srgbClr val="FFFFFF"/>
                    </a:solidFill>
                  </a:tcPr>
                </a:tc>
                <a:extLst>
                  <a:ext uri="{0D108BD9-81ED-4DB2-BD59-A6C34878D82A}">
                    <a16:rowId xmlns:a16="http://schemas.microsoft.com/office/drawing/2014/main" val="2688921155"/>
                  </a:ext>
                </a:extLst>
              </a:tr>
              <a:tr h="265905">
                <a:tc>
                  <a:txBody>
                    <a:bodyPr/>
                    <a:lstStyle/>
                    <a:p>
                      <a:pPr algn="r" fontAlgn="ctr"/>
                      <a:r>
                        <a:rPr lang="en-US" sz="700">
                          <a:effectLst/>
                        </a:rPr>
                        <a:t>Aggravated Assault</a:t>
                      </a:r>
                      <a:endParaRPr lang="en-US" sz="700" b="1">
                        <a:effectLst/>
                      </a:endParaRP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9760</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9647</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9217</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9862</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79.349593</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78.430894</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74.934959</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80.178862</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25.744961</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23.999003</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19.402864</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21.621571</a:t>
                      </a:r>
                    </a:p>
                  </a:txBody>
                  <a:tcPr marL="28785" marR="28785" marT="14393" marB="14393" anchor="ctr">
                    <a:lnL>
                      <a:noFill/>
                    </a:lnL>
                    <a:lnR>
                      <a:noFill/>
                    </a:lnR>
                    <a:lnT>
                      <a:noFill/>
                    </a:lnT>
                    <a:lnB>
                      <a:noFill/>
                    </a:lnB>
                    <a:solidFill>
                      <a:srgbClr val="F5F5F5"/>
                    </a:solidFill>
                  </a:tcPr>
                </a:tc>
                <a:extLst>
                  <a:ext uri="{0D108BD9-81ED-4DB2-BD59-A6C34878D82A}">
                    <a16:rowId xmlns:a16="http://schemas.microsoft.com/office/drawing/2014/main" val="4185214989"/>
                  </a:ext>
                </a:extLst>
              </a:tr>
              <a:tr h="160048">
                <a:tc>
                  <a:txBody>
                    <a:bodyPr/>
                    <a:lstStyle/>
                    <a:p>
                      <a:pPr algn="r" fontAlgn="ctr"/>
                      <a:r>
                        <a:rPr lang="en-US" sz="700">
                          <a:effectLst/>
                        </a:rPr>
                        <a:t>Arson</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725</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754</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648</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690</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5.894309</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6.389831</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5.400000</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5.750000</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3.482540</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3.769046</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2.769583</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2.948436</a:t>
                      </a:r>
                    </a:p>
                  </a:txBody>
                  <a:tcPr marL="28785" marR="28785" marT="14393" marB="14393" anchor="ctr">
                    <a:lnL>
                      <a:noFill/>
                    </a:lnL>
                    <a:lnR>
                      <a:noFill/>
                    </a:lnR>
                    <a:lnT>
                      <a:noFill/>
                    </a:lnT>
                    <a:lnB>
                      <a:noFill/>
                    </a:lnB>
                    <a:solidFill>
                      <a:srgbClr val="FFFFFF"/>
                    </a:solidFill>
                  </a:tcPr>
                </a:tc>
                <a:extLst>
                  <a:ext uri="{0D108BD9-81ED-4DB2-BD59-A6C34878D82A}">
                    <a16:rowId xmlns:a16="http://schemas.microsoft.com/office/drawing/2014/main" val="1889074591"/>
                  </a:ext>
                </a:extLst>
              </a:tr>
              <a:tr h="160048">
                <a:tc>
                  <a:txBody>
                    <a:bodyPr/>
                    <a:lstStyle/>
                    <a:p>
                      <a:pPr algn="r" fontAlgn="ctr"/>
                      <a:r>
                        <a:rPr lang="en-US" sz="700">
                          <a:effectLst/>
                        </a:rPr>
                        <a:t>Burglary</a:t>
                      </a:r>
                      <a:endParaRPr lang="en-US" sz="700" b="1">
                        <a:effectLst/>
                      </a:endParaRP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13337</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13488</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13349</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13261</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108.430894</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109.658537</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108.528455</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107.813008</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41.289081</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42.803560</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39.859451</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39.092440</a:t>
                      </a:r>
                    </a:p>
                  </a:txBody>
                  <a:tcPr marL="28785" marR="28785" marT="14393" marB="14393" anchor="ctr">
                    <a:lnL>
                      <a:noFill/>
                    </a:lnL>
                    <a:lnR>
                      <a:noFill/>
                    </a:lnR>
                    <a:lnT>
                      <a:noFill/>
                    </a:lnT>
                    <a:lnB>
                      <a:noFill/>
                    </a:lnB>
                    <a:solidFill>
                      <a:srgbClr val="F5F5F5"/>
                    </a:solidFill>
                  </a:tcPr>
                </a:tc>
                <a:extLst>
                  <a:ext uri="{0D108BD9-81ED-4DB2-BD59-A6C34878D82A}">
                    <a16:rowId xmlns:a16="http://schemas.microsoft.com/office/drawing/2014/main" val="604410807"/>
                  </a:ext>
                </a:extLst>
              </a:tr>
              <a:tr h="265905">
                <a:tc>
                  <a:txBody>
                    <a:bodyPr/>
                    <a:lstStyle/>
                    <a:p>
                      <a:pPr algn="r" fontAlgn="ctr"/>
                      <a:r>
                        <a:rPr lang="en-US" sz="700">
                          <a:effectLst/>
                        </a:rPr>
                        <a:t>Criminal Homicide</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442</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482</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392</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442</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3.810345</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4.016667</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3.379310</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3.946429</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2.295227</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2.473331</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2.011511</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2.091765</a:t>
                      </a:r>
                    </a:p>
                  </a:txBody>
                  <a:tcPr marL="28785" marR="28785" marT="14393" marB="14393" anchor="ctr">
                    <a:lnL>
                      <a:noFill/>
                    </a:lnL>
                    <a:lnR>
                      <a:noFill/>
                    </a:lnR>
                    <a:lnT>
                      <a:noFill/>
                    </a:lnT>
                    <a:lnB>
                      <a:noFill/>
                    </a:lnB>
                    <a:solidFill>
                      <a:srgbClr val="FFFFFF"/>
                    </a:solidFill>
                  </a:tcPr>
                </a:tc>
                <a:extLst>
                  <a:ext uri="{0D108BD9-81ED-4DB2-BD59-A6C34878D82A}">
                    <a16:rowId xmlns:a16="http://schemas.microsoft.com/office/drawing/2014/main" val="3700669219"/>
                  </a:ext>
                </a:extLst>
              </a:tr>
              <a:tr h="265905">
                <a:tc>
                  <a:txBody>
                    <a:bodyPr/>
                    <a:lstStyle/>
                    <a:p>
                      <a:pPr algn="r" fontAlgn="ctr"/>
                      <a:r>
                        <a:rPr lang="en-US" sz="700">
                          <a:effectLst/>
                        </a:rPr>
                        <a:t>Forcible Rape</a:t>
                      </a:r>
                      <a:endParaRPr lang="en-US" sz="700" b="1">
                        <a:effectLst/>
                      </a:endParaRP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621</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592</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665</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661</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5.132231</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4.892562</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5.495868</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5.462810</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2.949413</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2.679557</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3.191457</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2.935533</a:t>
                      </a:r>
                    </a:p>
                  </a:txBody>
                  <a:tcPr marL="28785" marR="28785" marT="14393" marB="14393" anchor="ctr">
                    <a:lnL>
                      <a:noFill/>
                    </a:lnL>
                    <a:lnR>
                      <a:noFill/>
                    </a:lnR>
                    <a:lnT>
                      <a:noFill/>
                    </a:lnT>
                    <a:lnB>
                      <a:noFill/>
                    </a:lnB>
                    <a:solidFill>
                      <a:srgbClr val="F5F5F5"/>
                    </a:solidFill>
                  </a:tcPr>
                </a:tc>
                <a:extLst>
                  <a:ext uri="{0D108BD9-81ED-4DB2-BD59-A6C34878D82A}">
                    <a16:rowId xmlns:a16="http://schemas.microsoft.com/office/drawing/2014/main" val="865126939"/>
                  </a:ext>
                </a:extLst>
              </a:tr>
              <a:tr h="265905">
                <a:tc>
                  <a:txBody>
                    <a:bodyPr/>
                    <a:lstStyle/>
                    <a:p>
                      <a:pPr algn="r" fontAlgn="ctr"/>
                      <a:r>
                        <a:rPr lang="en-US" sz="700">
                          <a:effectLst/>
                        </a:rPr>
                        <a:t>Larceny-theft</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37115</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37175</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37099</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37127</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301.747967</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302.235772</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301.617886</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301.845528</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75.618932</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81.520095</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75.456482</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70.525432</a:t>
                      </a:r>
                    </a:p>
                  </a:txBody>
                  <a:tcPr marL="28785" marR="28785" marT="14393" marB="14393" anchor="ctr">
                    <a:lnL>
                      <a:noFill/>
                    </a:lnL>
                    <a:lnR>
                      <a:noFill/>
                    </a:lnR>
                    <a:lnT>
                      <a:noFill/>
                    </a:lnT>
                    <a:lnB>
                      <a:noFill/>
                    </a:lnB>
                    <a:solidFill>
                      <a:srgbClr val="FFFFFF"/>
                    </a:solidFill>
                  </a:tcPr>
                </a:tc>
                <a:extLst>
                  <a:ext uri="{0D108BD9-81ED-4DB2-BD59-A6C34878D82A}">
                    <a16:rowId xmlns:a16="http://schemas.microsoft.com/office/drawing/2014/main" val="559863411"/>
                  </a:ext>
                </a:extLst>
              </a:tr>
              <a:tr h="265905">
                <a:tc>
                  <a:txBody>
                    <a:bodyPr/>
                    <a:lstStyle/>
                    <a:p>
                      <a:pPr algn="r" fontAlgn="ctr"/>
                      <a:r>
                        <a:rPr lang="en-US" sz="700">
                          <a:effectLst/>
                        </a:rPr>
                        <a:t>Motor Vehicle Theft</a:t>
                      </a:r>
                      <a:endParaRPr lang="en-US" sz="700" b="1">
                        <a:effectLst/>
                      </a:endParaRP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11349</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11486</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11310</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11204</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92.268293</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93.382114</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91.951220</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91.089431</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40.544465</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44.256799</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38.084215</a:t>
                      </a:r>
                    </a:p>
                  </a:txBody>
                  <a:tcPr marL="28785" marR="28785" marT="14393" marB="14393" anchor="ctr">
                    <a:lnL>
                      <a:noFill/>
                    </a:lnL>
                    <a:lnR>
                      <a:noFill/>
                    </a:lnR>
                    <a:lnT>
                      <a:noFill/>
                    </a:lnT>
                    <a:lnB>
                      <a:noFill/>
                    </a:lnB>
                    <a:solidFill>
                      <a:srgbClr val="F5F5F5"/>
                    </a:solidFill>
                  </a:tcPr>
                </a:tc>
                <a:tc>
                  <a:txBody>
                    <a:bodyPr/>
                    <a:lstStyle/>
                    <a:p>
                      <a:pPr algn="r" fontAlgn="ctr"/>
                      <a:r>
                        <a:rPr lang="en-US" sz="700">
                          <a:effectLst/>
                        </a:rPr>
                        <a:t>39.966176</a:t>
                      </a:r>
                    </a:p>
                  </a:txBody>
                  <a:tcPr marL="28785" marR="28785" marT="14393" marB="14393" anchor="ctr">
                    <a:lnL>
                      <a:noFill/>
                    </a:lnL>
                    <a:lnR>
                      <a:noFill/>
                    </a:lnR>
                    <a:lnT>
                      <a:noFill/>
                    </a:lnT>
                    <a:lnB>
                      <a:noFill/>
                    </a:lnB>
                    <a:solidFill>
                      <a:srgbClr val="F5F5F5"/>
                    </a:solidFill>
                  </a:tcPr>
                </a:tc>
                <a:extLst>
                  <a:ext uri="{0D108BD9-81ED-4DB2-BD59-A6C34878D82A}">
                    <a16:rowId xmlns:a16="http://schemas.microsoft.com/office/drawing/2014/main" val="2687468885"/>
                  </a:ext>
                </a:extLst>
              </a:tr>
              <a:tr h="160048">
                <a:tc>
                  <a:txBody>
                    <a:bodyPr/>
                    <a:lstStyle/>
                    <a:p>
                      <a:pPr algn="r" fontAlgn="ctr"/>
                      <a:r>
                        <a:rPr lang="en-US" sz="700">
                          <a:effectLst/>
                        </a:rPr>
                        <a:t>Robbery</a:t>
                      </a:r>
                      <a:endParaRPr lang="en-US" sz="700" b="1">
                        <a:effectLst/>
                      </a:endParaRP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5235</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5206</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5282</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5369</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42.560976</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42.325203</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42.943089</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43.650407</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15.462883</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14.754547</a:t>
                      </a:r>
                    </a:p>
                  </a:txBody>
                  <a:tcPr marL="28785" marR="28785" marT="14393" marB="14393" anchor="ctr">
                    <a:lnL>
                      <a:noFill/>
                    </a:lnL>
                    <a:lnR>
                      <a:noFill/>
                    </a:lnR>
                    <a:lnT>
                      <a:noFill/>
                    </a:lnT>
                    <a:lnB>
                      <a:noFill/>
                    </a:lnB>
                    <a:solidFill>
                      <a:srgbClr val="FFFFFF"/>
                    </a:solidFill>
                  </a:tcPr>
                </a:tc>
                <a:tc>
                  <a:txBody>
                    <a:bodyPr/>
                    <a:lstStyle/>
                    <a:p>
                      <a:pPr algn="r" fontAlgn="ctr"/>
                      <a:r>
                        <a:rPr lang="en-US" sz="700">
                          <a:effectLst/>
                        </a:rPr>
                        <a:t>14.741655</a:t>
                      </a:r>
                    </a:p>
                  </a:txBody>
                  <a:tcPr marL="28785" marR="28785" marT="14393" marB="14393" anchor="ctr">
                    <a:lnL>
                      <a:noFill/>
                    </a:lnL>
                    <a:lnR>
                      <a:noFill/>
                    </a:lnR>
                    <a:lnT>
                      <a:noFill/>
                    </a:lnT>
                    <a:lnB>
                      <a:noFill/>
                    </a:lnB>
                    <a:solidFill>
                      <a:srgbClr val="FFFFFF"/>
                    </a:solidFill>
                  </a:tcPr>
                </a:tc>
                <a:tc>
                  <a:txBody>
                    <a:bodyPr/>
                    <a:lstStyle/>
                    <a:p>
                      <a:pPr algn="r" fontAlgn="ctr"/>
                      <a:r>
                        <a:rPr lang="en-US" sz="700" dirty="0">
                          <a:effectLst/>
                        </a:rPr>
                        <a:t>12.378580</a:t>
                      </a:r>
                    </a:p>
                  </a:txBody>
                  <a:tcPr marL="28785" marR="28785" marT="14393" marB="14393" anchor="ctr">
                    <a:lnL>
                      <a:noFill/>
                    </a:lnL>
                    <a:lnR>
                      <a:noFill/>
                    </a:lnR>
                    <a:lnT>
                      <a:noFill/>
                    </a:lnT>
                    <a:lnB>
                      <a:noFill/>
                    </a:lnB>
                    <a:solidFill>
                      <a:srgbClr val="FFFFFF"/>
                    </a:solidFill>
                  </a:tcPr>
                </a:tc>
                <a:extLst>
                  <a:ext uri="{0D108BD9-81ED-4DB2-BD59-A6C34878D82A}">
                    <a16:rowId xmlns:a16="http://schemas.microsoft.com/office/drawing/2014/main" val="2812989720"/>
                  </a:ext>
                </a:extLst>
              </a:tr>
            </a:tbl>
          </a:graphicData>
        </a:graphic>
      </p:graphicFrame>
      <p:sp>
        <p:nvSpPr>
          <p:cNvPr id="3" name="TextBox 2">
            <a:extLst>
              <a:ext uri="{FF2B5EF4-FFF2-40B4-BE49-F238E27FC236}">
                <a16:creationId xmlns:a16="http://schemas.microsoft.com/office/drawing/2014/main" id="{5D238714-23D8-41E0-A3D9-9BFA67B2E71E}"/>
              </a:ext>
            </a:extLst>
          </p:cNvPr>
          <p:cNvSpPr txBox="1"/>
          <p:nvPr/>
        </p:nvSpPr>
        <p:spPr>
          <a:xfrm>
            <a:off x="3267986" y="1126746"/>
            <a:ext cx="53512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Lunar Phase Descriptive Statistics</a:t>
            </a:r>
          </a:p>
        </p:txBody>
      </p:sp>
    </p:spTree>
    <p:extLst>
      <p:ext uri="{BB962C8B-B14F-4D97-AF65-F5344CB8AC3E}">
        <p14:creationId xmlns:p14="http://schemas.microsoft.com/office/powerpoint/2010/main" val="370550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Statistics Fun </a:t>
            </a:r>
          </a:p>
        </p:txBody>
      </p:sp>
      <p:sp>
        <p:nvSpPr>
          <p:cNvPr id="3" name="Content Placeholder 2">
            <a:extLst>
              <a:ext uri="{FF2B5EF4-FFF2-40B4-BE49-F238E27FC236}">
                <a16:creationId xmlns:a16="http://schemas.microsoft.com/office/drawing/2014/main" id="{39AE9D0B-2B69-40B7-8CE4-79C915F64B8E}"/>
              </a:ext>
            </a:extLst>
          </p:cNvPr>
          <p:cNvSpPr>
            <a:spLocks noGrp="1"/>
          </p:cNvSpPr>
          <p:nvPr>
            <p:ph idx="1"/>
          </p:nvPr>
        </p:nvSpPr>
        <p:spPr>
          <a:xfrm>
            <a:off x="6090574" y="801866"/>
            <a:ext cx="5306084" cy="5230634"/>
          </a:xfrm>
        </p:spPr>
        <p:txBody>
          <a:bodyPr anchor="ctr">
            <a:normAutofit fontScale="92500" lnSpcReduction="10000"/>
          </a:bodyPr>
          <a:lstStyle/>
          <a:p>
            <a:endParaRPr lang="en-US" sz="2400" dirty="0">
              <a:solidFill>
                <a:srgbClr val="000000"/>
              </a:solidFill>
            </a:endParaRPr>
          </a:p>
          <a:p>
            <a:r>
              <a:rPr lang="en-US" sz="2400" dirty="0">
                <a:solidFill>
                  <a:srgbClr val="000000"/>
                </a:solidFill>
              </a:rPr>
              <a:t>Pearson correlation coefficient measures the linear relationship between two datasets.  </a:t>
            </a:r>
          </a:p>
          <a:p>
            <a:r>
              <a:rPr lang="en-US" sz="2400" dirty="0">
                <a:solidFill>
                  <a:srgbClr val="000000"/>
                </a:solidFill>
              </a:rPr>
              <a:t>It requires that each dataset be normally distributed.  </a:t>
            </a:r>
          </a:p>
          <a:p>
            <a:r>
              <a:rPr lang="en-US" sz="2400" dirty="0">
                <a:solidFill>
                  <a:srgbClr val="000000"/>
                </a:solidFill>
              </a:rPr>
              <a:t>Pearson correlation varies between -1 and +0 with 0 implying no correlation.</a:t>
            </a:r>
          </a:p>
          <a:p>
            <a:r>
              <a:rPr lang="en-US" sz="2400" dirty="0">
                <a:solidFill>
                  <a:srgbClr val="000000"/>
                </a:solidFill>
              </a:rPr>
              <a:t>Correlations of -1 or +1 imply an exact linear relationship.  </a:t>
            </a:r>
          </a:p>
          <a:p>
            <a:pPr lvl="1"/>
            <a:r>
              <a:rPr lang="en-US" sz="2000" dirty="0">
                <a:solidFill>
                  <a:srgbClr val="000000"/>
                </a:solidFill>
              </a:rPr>
              <a:t>Positive correlations imply that as x increases, so does y.</a:t>
            </a:r>
          </a:p>
          <a:p>
            <a:pPr lvl="1"/>
            <a:r>
              <a:rPr lang="en-US" sz="2000" dirty="0">
                <a:solidFill>
                  <a:srgbClr val="000000"/>
                </a:solidFill>
              </a:rPr>
              <a:t>Negative correlations imply that as x increases, y decreases.</a:t>
            </a:r>
          </a:p>
          <a:p>
            <a:r>
              <a:rPr lang="en-US" sz="2400" dirty="0">
                <a:solidFill>
                  <a:srgbClr val="000000"/>
                </a:solidFill>
              </a:rPr>
              <a:t>How do I know if my data is normally distributed?</a:t>
            </a:r>
          </a:p>
        </p:txBody>
      </p:sp>
    </p:spTree>
    <p:extLst>
      <p:ext uri="{BB962C8B-B14F-4D97-AF65-F5344CB8AC3E}">
        <p14:creationId xmlns:p14="http://schemas.microsoft.com/office/powerpoint/2010/main" val="352873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0119-38B0-48FB-B57C-A730F608968B}"/>
              </a:ext>
            </a:extLst>
          </p:cNvPr>
          <p:cNvSpPr>
            <a:spLocks noGrp="1"/>
          </p:cNvSpPr>
          <p:nvPr>
            <p:ph type="title"/>
          </p:nvPr>
        </p:nvSpPr>
        <p:spPr/>
        <p:txBody>
          <a:bodyPr>
            <a:normAutofit/>
          </a:bodyPr>
          <a:lstStyle/>
          <a:p>
            <a:r>
              <a:rPr lang="en-US" sz="3600" dirty="0"/>
              <a:t>Overall Distribution by Crime – Snapshot histogram</a:t>
            </a:r>
          </a:p>
        </p:txBody>
      </p:sp>
      <p:pic>
        <p:nvPicPr>
          <p:cNvPr id="7" name="Content Placeholder 6">
            <a:extLst>
              <a:ext uri="{FF2B5EF4-FFF2-40B4-BE49-F238E27FC236}">
                <a16:creationId xmlns:a16="http://schemas.microsoft.com/office/drawing/2014/main" id="{44F310D5-ACA1-4766-8782-533C39D35A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688" y="1318419"/>
            <a:ext cx="7700962" cy="5133974"/>
          </a:xfrm>
        </p:spPr>
      </p:pic>
    </p:spTree>
    <p:extLst>
      <p:ext uri="{BB962C8B-B14F-4D97-AF65-F5344CB8AC3E}">
        <p14:creationId xmlns:p14="http://schemas.microsoft.com/office/powerpoint/2010/main" val="292586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3A342-FBBB-42D7-9069-35BA14E5D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55" y="1563058"/>
            <a:ext cx="3548689" cy="2365792"/>
          </a:xfrm>
          <a:prstGeom prst="rect">
            <a:avLst/>
          </a:prstGeom>
        </p:spPr>
      </p:pic>
      <p:pic>
        <p:nvPicPr>
          <p:cNvPr id="5" name="Picture 4">
            <a:extLst>
              <a:ext uri="{FF2B5EF4-FFF2-40B4-BE49-F238E27FC236}">
                <a16:creationId xmlns:a16="http://schemas.microsoft.com/office/drawing/2014/main" id="{D88D720E-8B29-4D72-B772-46EB416F2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2060" y="1563058"/>
            <a:ext cx="3548688" cy="2365792"/>
          </a:xfrm>
          <a:prstGeom prst="rect">
            <a:avLst/>
          </a:prstGeom>
        </p:spPr>
      </p:pic>
      <p:pic>
        <p:nvPicPr>
          <p:cNvPr id="7" name="Picture 6">
            <a:extLst>
              <a:ext uri="{FF2B5EF4-FFF2-40B4-BE49-F238E27FC236}">
                <a16:creationId xmlns:a16="http://schemas.microsoft.com/office/drawing/2014/main" id="{F4B47684-E7A4-4FDA-8AA1-E83417D14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0748" y="1563057"/>
            <a:ext cx="3548689" cy="2365793"/>
          </a:xfrm>
          <a:prstGeom prst="rect">
            <a:avLst/>
          </a:prstGeom>
        </p:spPr>
      </p:pic>
      <p:pic>
        <p:nvPicPr>
          <p:cNvPr id="9" name="Picture 8">
            <a:extLst>
              <a:ext uri="{FF2B5EF4-FFF2-40B4-BE49-F238E27FC236}">
                <a16:creationId xmlns:a16="http://schemas.microsoft.com/office/drawing/2014/main" id="{E6DB4EF5-8888-46D7-A4E4-B74E5DC36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55" y="3978274"/>
            <a:ext cx="3548688" cy="2365792"/>
          </a:xfrm>
          <a:prstGeom prst="rect">
            <a:avLst/>
          </a:prstGeom>
        </p:spPr>
      </p:pic>
      <p:pic>
        <p:nvPicPr>
          <p:cNvPr id="11" name="Picture 10">
            <a:extLst>
              <a:ext uri="{FF2B5EF4-FFF2-40B4-BE49-F238E27FC236}">
                <a16:creationId xmlns:a16="http://schemas.microsoft.com/office/drawing/2014/main" id="{AF28CC42-AF79-4597-A4A1-CE3183C1D1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2060" y="3978274"/>
            <a:ext cx="3548688" cy="2365792"/>
          </a:xfrm>
          <a:prstGeom prst="rect">
            <a:avLst/>
          </a:prstGeom>
        </p:spPr>
      </p:pic>
      <p:pic>
        <p:nvPicPr>
          <p:cNvPr id="13" name="Picture 12">
            <a:extLst>
              <a:ext uri="{FF2B5EF4-FFF2-40B4-BE49-F238E27FC236}">
                <a16:creationId xmlns:a16="http://schemas.microsoft.com/office/drawing/2014/main" id="{750A6F46-C3DD-46D9-A721-63722BFE10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0748" y="3978273"/>
            <a:ext cx="3548690" cy="2365793"/>
          </a:xfrm>
          <a:prstGeom prst="rect">
            <a:avLst/>
          </a:prstGeom>
        </p:spPr>
      </p:pic>
      <p:sp>
        <p:nvSpPr>
          <p:cNvPr id="14" name="Title 13">
            <a:extLst>
              <a:ext uri="{FF2B5EF4-FFF2-40B4-BE49-F238E27FC236}">
                <a16:creationId xmlns:a16="http://schemas.microsoft.com/office/drawing/2014/main" id="{B6F6D1E2-8C44-4661-BA26-0896B82BD94E}"/>
              </a:ext>
            </a:extLst>
          </p:cNvPr>
          <p:cNvSpPr>
            <a:spLocks noGrp="1"/>
          </p:cNvSpPr>
          <p:nvPr>
            <p:ph type="title"/>
          </p:nvPr>
        </p:nvSpPr>
        <p:spPr/>
        <p:txBody>
          <a:bodyPr/>
          <a:lstStyle/>
          <a:p>
            <a:pPr algn="ctr"/>
            <a:r>
              <a:rPr lang="en-US" dirty="0"/>
              <a:t>Aggravated Assaults Scatter Plots Comparing Each of the Moon Phases</a:t>
            </a:r>
          </a:p>
        </p:txBody>
      </p:sp>
    </p:spTree>
    <p:extLst>
      <p:ext uri="{BB962C8B-B14F-4D97-AF65-F5344CB8AC3E}">
        <p14:creationId xmlns:p14="http://schemas.microsoft.com/office/powerpoint/2010/main" val="2133483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3A342-FBBB-42D7-9069-35BA14E5D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55" y="1563058"/>
            <a:ext cx="3548689" cy="2365792"/>
          </a:xfrm>
          <a:prstGeom prst="rect">
            <a:avLst/>
          </a:prstGeom>
        </p:spPr>
      </p:pic>
      <p:pic>
        <p:nvPicPr>
          <p:cNvPr id="5" name="Picture 4">
            <a:extLst>
              <a:ext uri="{FF2B5EF4-FFF2-40B4-BE49-F238E27FC236}">
                <a16:creationId xmlns:a16="http://schemas.microsoft.com/office/drawing/2014/main" id="{D88D720E-8B29-4D72-B772-46EB416F2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2060" y="1563058"/>
            <a:ext cx="3548688" cy="2365792"/>
          </a:xfrm>
          <a:prstGeom prst="rect">
            <a:avLst/>
          </a:prstGeom>
        </p:spPr>
      </p:pic>
      <p:pic>
        <p:nvPicPr>
          <p:cNvPr id="7" name="Picture 6">
            <a:extLst>
              <a:ext uri="{FF2B5EF4-FFF2-40B4-BE49-F238E27FC236}">
                <a16:creationId xmlns:a16="http://schemas.microsoft.com/office/drawing/2014/main" id="{F4B47684-E7A4-4FDA-8AA1-E83417D14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0228" y="1563057"/>
            <a:ext cx="3548689" cy="2365793"/>
          </a:xfrm>
          <a:prstGeom prst="rect">
            <a:avLst/>
          </a:prstGeom>
        </p:spPr>
      </p:pic>
      <p:pic>
        <p:nvPicPr>
          <p:cNvPr id="9" name="Picture 8">
            <a:extLst>
              <a:ext uri="{FF2B5EF4-FFF2-40B4-BE49-F238E27FC236}">
                <a16:creationId xmlns:a16="http://schemas.microsoft.com/office/drawing/2014/main" id="{E6DB4EF5-8888-46D7-A4E4-B74E5DC36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55" y="3978274"/>
            <a:ext cx="3548688" cy="2365792"/>
          </a:xfrm>
          <a:prstGeom prst="rect">
            <a:avLst/>
          </a:prstGeom>
        </p:spPr>
      </p:pic>
      <p:pic>
        <p:nvPicPr>
          <p:cNvPr id="11" name="Picture 10">
            <a:extLst>
              <a:ext uri="{FF2B5EF4-FFF2-40B4-BE49-F238E27FC236}">
                <a16:creationId xmlns:a16="http://schemas.microsoft.com/office/drawing/2014/main" id="{AF28CC42-AF79-4597-A4A1-CE3183C1D1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2060" y="3978274"/>
            <a:ext cx="3548688" cy="2365792"/>
          </a:xfrm>
          <a:prstGeom prst="rect">
            <a:avLst/>
          </a:prstGeom>
        </p:spPr>
      </p:pic>
      <p:pic>
        <p:nvPicPr>
          <p:cNvPr id="13" name="Picture 12">
            <a:extLst>
              <a:ext uri="{FF2B5EF4-FFF2-40B4-BE49-F238E27FC236}">
                <a16:creationId xmlns:a16="http://schemas.microsoft.com/office/drawing/2014/main" id="{750A6F46-C3DD-46D9-A721-63722BFE10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0748" y="3978273"/>
            <a:ext cx="3548690" cy="2365793"/>
          </a:xfrm>
          <a:prstGeom prst="rect">
            <a:avLst/>
          </a:prstGeom>
        </p:spPr>
      </p:pic>
      <p:sp>
        <p:nvSpPr>
          <p:cNvPr id="14" name="Title 13">
            <a:extLst>
              <a:ext uri="{FF2B5EF4-FFF2-40B4-BE49-F238E27FC236}">
                <a16:creationId xmlns:a16="http://schemas.microsoft.com/office/drawing/2014/main" id="{B6F6D1E2-8C44-4661-BA26-0896B82BD94E}"/>
              </a:ext>
            </a:extLst>
          </p:cNvPr>
          <p:cNvSpPr>
            <a:spLocks noGrp="1"/>
          </p:cNvSpPr>
          <p:nvPr>
            <p:ph type="title"/>
          </p:nvPr>
        </p:nvSpPr>
        <p:spPr/>
        <p:txBody>
          <a:bodyPr>
            <a:noAutofit/>
          </a:bodyPr>
          <a:lstStyle/>
          <a:p>
            <a:r>
              <a:rPr lang="en-US" sz="1800" b="1" dirty="0"/>
              <a:t>Aggravated Assaults Scatter Plots </a:t>
            </a:r>
            <a:r>
              <a:rPr lang="en-US" sz="1800" dirty="0"/>
              <a:t>				.00 - .19 Very Weak</a:t>
            </a:r>
            <a:br>
              <a:rPr lang="en-US" sz="1800" dirty="0"/>
            </a:br>
            <a:r>
              <a:rPr lang="en-US" sz="1800" b="1" dirty="0"/>
              <a:t>with </a:t>
            </a:r>
            <a:r>
              <a:rPr lang="en-US" sz="1800" b="1" dirty="0" err="1"/>
              <a:t>PearsonR</a:t>
            </a:r>
            <a:r>
              <a:rPr lang="en-US" sz="1800" b="1" dirty="0"/>
              <a:t> listed</a:t>
            </a:r>
            <a:r>
              <a:rPr lang="en-US" sz="1800" dirty="0"/>
              <a:t>						</a:t>
            </a:r>
            <a:r>
              <a:rPr lang="en-US" sz="1800" dirty="0">
                <a:highlight>
                  <a:srgbClr val="FFFF00"/>
                </a:highlight>
              </a:rPr>
              <a:t>.20 - .39 Weak</a:t>
            </a:r>
            <a:br>
              <a:rPr lang="en-US" sz="1800" dirty="0"/>
            </a:br>
            <a:r>
              <a:rPr lang="en-US" sz="1800" dirty="0"/>
              <a:t>							</a:t>
            </a:r>
            <a:r>
              <a:rPr lang="en-US" sz="1800" dirty="0">
                <a:highlight>
                  <a:srgbClr val="00FFFF"/>
                </a:highlight>
              </a:rPr>
              <a:t>.40 - .59 Moderate</a:t>
            </a:r>
            <a:br>
              <a:rPr lang="en-US" sz="1800" dirty="0"/>
            </a:br>
            <a:r>
              <a:rPr lang="en-US" sz="1800" dirty="0"/>
              <a:t>							.60 - .79 Strong</a:t>
            </a:r>
            <a:br>
              <a:rPr lang="en-US" sz="1800" dirty="0"/>
            </a:br>
            <a:r>
              <a:rPr lang="en-US" sz="1800" dirty="0"/>
              <a:t>							.80 - .1 Very Strong</a:t>
            </a:r>
          </a:p>
        </p:txBody>
      </p:sp>
      <p:sp>
        <p:nvSpPr>
          <p:cNvPr id="2" name="TextBox 1">
            <a:extLst>
              <a:ext uri="{FF2B5EF4-FFF2-40B4-BE49-F238E27FC236}">
                <a16:creationId xmlns:a16="http://schemas.microsoft.com/office/drawing/2014/main" id="{27405BD1-2159-4A9E-AB89-1152B0A8A96C}"/>
              </a:ext>
            </a:extLst>
          </p:cNvPr>
          <p:cNvSpPr txBox="1"/>
          <p:nvPr/>
        </p:nvSpPr>
        <p:spPr>
          <a:xfrm>
            <a:off x="2977427" y="3304168"/>
            <a:ext cx="771365" cy="307777"/>
          </a:xfrm>
          <a:prstGeom prst="rect">
            <a:avLst/>
          </a:prstGeom>
          <a:noFill/>
        </p:spPr>
        <p:txBody>
          <a:bodyPr wrap="none" rtlCol="0">
            <a:spAutoFit/>
          </a:bodyPr>
          <a:lstStyle/>
          <a:p>
            <a:r>
              <a:rPr lang="en-US" sz="1400" dirty="0">
                <a:highlight>
                  <a:srgbClr val="FFFF00"/>
                </a:highlight>
              </a:rPr>
              <a:t>R = .316</a:t>
            </a:r>
          </a:p>
        </p:txBody>
      </p:sp>
      <p:sp>
        <p:nvSpPr>
          <p:cNvPr id="10" name="TextBox 9">
            <a:extLst>
              <a:ext uri="{FF2B5EF4-FFF2-40B4-BE49-F238E27FC236}">
                <a16:creationId xmlns:a16="http://schemas.microsoft.com/office/drawing/2014/main" id="{12D0C771-F4E8-480C-9F5E-065FFFDE2AC5}"/>
              </a:ext>
            </a:extLst>
          </p:cNvPr>
          <p:cNvSpPr txBox="1"/>
          <p:nvPr/>
        </p:nvSpPr>
        <p:spPr>
          <a:xfrm>
            <a:off x="9843512" y="5627444"/>
            <a:ext cx="771365" cy="307777"/>
          </a:xfrm>
          <a:prstGeom prst="rect">
            <a:avLst/>
          </a:prstGeom>
          <a:noFill/>
        </p:spPr>
        <p:txBody>
          <a:bodyPr wrap="none" rtlCol="0">
            <a:spAutoFit/>
          </a:bodyPr>
          <a:lstStyle/>
          <a:p>
            <a:r>
              <a:rPr lang="en-US" sz="1400" dirty="0">
                <a:highlight>
                  <a:srgbClr val="FFFF00"/>
                </a:highlight>
              </a:rPr>
              <a:t>R = .366</a:t>
            </a:r>
          </a:p>
        </p:txBody>
      </p:sp>
      <p:sp>
        <p:nvSpPr>
          <p:cNvPr id="12" name="TextBox 11">
            <a:extLst>
              <a:ext uri="{FF2B5EF4-FFF2-40B4-BE49-F238E27FC236}">
                <a16:creationId xmlns:a16="http://schemas.microsoft.com/office/drawing/2014/main" id="{DB3109FC-6281-409F-BB61-1B70DA1FB334}"/>
              </a:ext>
            </a:extLst>
          </p:cNvPr>
          <p:cNvSpPr txBox="1"/>
          <p:nvPr/>
        </p:nvSpPr>
        <p:spPr>
          <a:xfrm>
            <a:off x="6274732" y="5732923"/>
            <a:ext cx="771365" cy="307777"/>
          </a:xfrm>
          <a:prstGeom prst="rect">
            <a:avLst/>
          </a:prstGeom>
          <a:noFill/>
        </p:spPr>
        <p:txBody>
          <a:bodyPr wrap="none" rtlCol="0">
            <a:spAutoFit/>
          </a:bodyPr>
          <a:lstStyle/>
          <a:p>
            <a:r>
              <a:rPr lang="en-US" sz="1400" dirty="0">
                <a:highlight>
                  <a:srgbClr val="00FFFF"/>
                </a:highlight>
              </a:rPr>
              <a:t>R = .413</a:t>
            </a:r>
          </a:p>
        </p:txBody>
      </p:sp>
      <p:sp>
        <p:nvSpPr>
          <p:cNvPr id="15" name="TextBox 14">
            <a:extLst>
              <a:ext uri="{FF2B5EF4-FFF2-40B4-BE49-F238E27FC236}">
                <a16:creationId xmlns:a16="http://schemas.microsoft.com/office/drawing/2014/main" id="{53F1396A-3DAE-46D2-B075-9E11605952D2}"/>
              </a:ext>
            </a:extLst>
          </p:cNvPr>
          <p:cNvSpPr txBox="1"/>
          <p:nvPr/>
        </p:nvSpPr>
        <p:spPr>
          <a:xfrm>
            <a:off x="3000551" y="5732922"/>
            <a:ext cx="811441" cy="307777"/>
          </a:xfrm>
          <a:prstGeom prst="rect">
            <a:avLst/>
          </a:prstGeom>
          <a:noFill/>
        </p:spPr>
        <p:txBody>
          <a:bodyPr wrap="none" rtlCol="0">
            <a:spAutoFit/>
          </a:bodyPr>
          <a:lstStyle/>
          <a:p>
            <a:r>
              <a:rPr lang="en-US" sz="1400" dirty="0">
                <a:highlight>
                  <a:srgbClr val="00FFFF"/>
                </a:highlight>
              </a:rPr>
              <a:t>R = . 558</a:t>
            </a:r>
          </a:p>
        </p:txBody>
      </p:sp>
      <p:sp>
        <p:nvSpPr>
          <p:cNvPr id="16" name="TextBox 15">
            <a:extLst>
              <a:ext uri="{FF2B5EF4-FFF2-40B4-BE49-F238E27FC236}">
                <a16:creationId xmlns:a16="http://schemas.microsoft.com/office/drawing/2014/main" id="{CDC028C7-8FAC-4FCB-BE33-16B268922972}"/>
              </a:ext>
            </a:extLst>
          </p:cNvPr>
          <p:cNvSpPr txBox="1"/>
          <p:nvPr/>
        </p:nvSpPr>
        <p:spPr>
          <a:xfrm>
            <a:off x="9843512" y="3339859"/>
            <a:ext cx="771365" cy="307777"/>
          </a:xfrm>
          <a:prstGeom prst="rect">
            <a:avLst/>
          </a:prstGeom>
          <a:noFill/>
        </p:spPr>
        <p:txBody>
          <a:bodyPr wrap="none" rtlCol="0">
            <a:spAutoFit/>
          </a:bodyPr>
          <a:lstStyle/>
          <a:p>
            <a:r>
              <a:rPr lang="en-US" sz="1400" dirty="0">
                <a:highlight>
                  <a:srgbClr val="00FFFF"/>
                </a:highlight>
              </a:rPr>
              <a:t>R = .465</a:t>
            </a:r>
          </a:p>
        </p:txBody>
      </p:sp>
      <p:sp>
        <p:nvSpPr>
          <p:cNvPr id="17" name="TextBox 16">
            <a:extLst>
              <a:ext uri="{FF2B5EF4-FFF2-40B4-BE49-F238E27FC236}">
                <a16:creationId xmlns:a16="http://schemas.microsoft.com/office/drawing/2014/main" id="{D2523113-8C73-491D-ABF2-9064546DABAE}"/>
              </a:ext>
            </a:extLst>
          </p:cNvPr>
          <p:cNvSpPr txBox="1"/>
          <p:nvPr/>
        </p:nvSpPr>
        <p:spPr>
          <a:xfrm>
            <a:off x="6294823" y="3291448"/>
            <a:ext cx="771365" cy="307777"/>
          </a:xfrm>
          <a:prstGeom prst="rect">
            <a:avLst/>
          </a:prstGeom>
          <a:noFill/>
        </p:spPr>
        <p:txBody>
          <a:bodyPr wrap="none" rtlCol="0">
            <a:spAutoFit/>
          </a:bodyPr>
          <a:lstStyle/>
          <a:p>
            <a:r>
              <a:rPr lang="en-US" sz="1400" dirty="0">
                <a:highlight>
                  <a:srgbClr val="FFFF00"/>
                </a:highlight>
              </a:rPr>
              <a:t>R = .227</a:t>
            </a:r>
          </a:p>
        </p:txBody>
      </p:sp>
    </p:spTree>
    <p:extLst>
      <p:ext uri="{BB962C8B-B14F-4D97-AF65-F5344CB8AC3E}">
        <p14:creationId xmlns:p14="http://schemas.microsoft.com/office/powerpoint/2010/main" val="329461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724989-15C1-463D-83CB-5C22AF622DF7}"/>
              </a:ext>
            </a:extLst>
          </p:cNvPr>
          <p:cNvSpPr>
            <a:spLocks noGrp="1"/>
          </p:cNvSpPr>
          <p:nvPr>
            <p:ph type="title"/>
          </p:nvPr>
        </p:nvSpPr>
        <p:spPr>
          <a:xfrm>
            <a:off x="640079" y="2053641"/>
            <a:ext cx="3669161" cy="2760098"/>
          </a:xfrm>
        </p:spPr>
        <p:txBody>
          <a:bodyPr>
            <a:normAutofit/>
          </a:bodyPr>
          <a:lstStyle/>
          <a:p>
            <a:r>
              <a:rPr lang="en-US">
                <a:solidFill>
                  <a:srgbClr val="FFFFFF"/>
                </a:solidFill>
              </a:rPr>
              <a:t>Questions &amp; Data</a:t>
            </a:r>
          </a:p>
        </p:txBody>
      </p:sp>
      <p:sp>
        <p:nvSpPr>
          <p:cNvPr id="3" name="Content Placeholder 2">
            <a:extLst>
              <a:ext uri="{FF2B5EF4-FFF2-40B4-BE49-F238E27FC236}">
                <a16:creationId xmlns:a16="http://schemas.microsoft.com/office/drawing/2014/main" id="{A622A719-2809-4367-9BA1-A465D6EB5594}"/>
              </a:ext>
            </a:extLst>
          </p:cNvPr>
          <p:cNvSpPr>
            <a:spLocks noGrp="1"/>
          </p:cNvSpPr>
          <p:nvPr>
            <p:ph idx="1"/>
          </p:nvPr>
        </p:nvSpPr>
        <p:spPr>
          <a:xfrm>
            <a:off x="6090574" y="801866"/>
            <a:ext cx="5306084" cy="5230634"/>
          </a:xfrm>
        </p:spPr>
        <p:txBody>
          <a:bodyPr anchor="ctr">
            <a:normAutofit/>
          </a:bodyPr>
          <a:lstStyle/>
          <a:p>
            <a:pPr marL="0" indent="0" algn="ctr">
              <a:buNone/>
            </a:pPr>
            <a:r>
              <a:rPr lang="en-US" sz="2400" dirty="0">
                <a:solidFill>
                  <a:srgbClr val="000000"/>
                </a:solidFill>
              </a:rPr>
              <a:t>In order to prove our hypothesis we needed to find information on what crimes had been committed in St. Louis and what lunar phase happened on each day.</a:t>
            </a:r>
          </a:p>
        </p:txBody>
      </p:sp>
    </p:spTree>
    <p:extLst>
      <p:ext uri="{BB962C8B-B14F-4D97-AF65-F5344CB8AC3E}">
        <p14:creationId xmlns:p14="http://schemas.microsoft.com/office/powerpoint/2010/main" val="68781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939E6-D7AA-4A3F-B948-641C5D8525D2}"/>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Research Questions</a:t>
            </a:r>
          </a:p>
        </p:txBody>
      </p:sp>
      <p:graphicFrame>
        <p:nvGraphicFramePr>
          <p:cNvPr id="5" name="Content Placeholder 2">
            <a:extLst>
              <a:ext uri="{FF2B5EF4-FFF2-40B4-BE49-F238E27FC236}">
                <a16:creationId xmlns:a16="http://schemas.microsoft.com/office/drawing/2014/main" id="{2D38D69B-5CD5-4502-B6AC-3AB44B1C8384}"/>
              </a:ext>
            </a:extLst>
          </p:cNvPr>
          <p:cNvGraphicFramePr>
            <a:graphicFrameLocks noGrp="1"/>
          </p:cNvGraphicFramePr>
          <p:nvPr>
            <p:ph idx="1"/>
            <p:extLst>
              <p:ext uri="{D42A27DB-BD31-4B8C-83A1-F6EECF244321}">
                <p14:modId xmlns:p14="http://schemas.microsoft.com/office/powerpoint/2010/main" val="657149520"/>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B24C2392-8318-4C02-B146-654127959A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78446" y="1270961"/>
            <a:ext cx="662066" cy="648274"/>
          </a:xfrm>
          <a:prstGeom prst="rect">
            <a:avLst/>
          </a:prstGeom>
        </p:spPr>
      </p:pic>
    </p:spTree>
    <p:extLst>
      <p:ext uri="{BB962C8B-B14F-4D97-AF65-F5344CB8AC3E}">
        <p14:creationId xmlns:p14="http://schemas.microsoft.com/office/powerpoint/2010/main" val="24403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2" name="Rectangle 4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09F1B2-992A-4A1C-B1C0-2BAFF54B855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Seasonal Crime</a:t>
            </a:r>
          </a:p>
        </p:txBody>
      </p:sp>
      <p:cxnSp>
        <p:nvCxnSpPr>
          <p:cNvPr id="47" name="Straight Connector 4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generated with high confidence">
            <a:extLst>
              <a:ext uri="{FF2B5EF4-FFF2-40B4-BE49-F238E27FC236}">
                <a16:creationId xmlns:a16="http://schemas.microsoft.com/office/drawing/2014/main" id="{1655EEA7-906C-4938-9580-DDCCBF0A5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38" y="550733"/>
            <a:ext cx="5358353" cy="3572235"/>
          </a:xfrm>
          <a:prstGeom prst="rect">
            <a:avLst/>
          </a:prstGeom>
        </p:spPr>
      </p:pic>
      <p:pic>
        <p:nvPicPr>
          <p:cNvPr id="8" name="Picture 7" descr="A close up of a map&#10;&#10;Description generated with high confidence">
            <a:extLst>
              <a:ext uri="{FF2B5EF4-FFF2-40B4-BE49-F238E27FC236}">
                <a16:creationId xmlns:a16="http://schemas.microsoft.com/office/drawing/2014/main" id="{BEB9E8D7-09CF-4C53-85E0-E782634D6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676" y="477749"/>
            <a:ext cx="5475186" cy="3650124"/>
          </a:xfrm>
          <a:prstGeom prst="rect">
            <a:avLst/>
          </a:prstGeom>
        </p:spPr>
      </p:pic>
    </p:spTree>
    <p:extLst>
      <p:ext uri="{BB962C8B-B14F-4D97-AF65-F5344CB8AC3E}">
        <p14:creationId xmlns:p14="http://schemas.microsoft.com/office/powerpoint/2010/main" val="3698454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2" name="Rectangle 4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09F1B2-992A-4A1C-B1C0-2BAFF54B855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Seasonal Crime</a:t>
            </a:r>
          </a:p>
        </p:txBody>
      </p:sp>
      <p:cxnSp>
        <p:nvCxnSpPr>
          <p:cNvPr id="47" name="Straight Connector 4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7A83C0A7-7318-42CC-A0D3-2343514DFC0B}"/>
              </a:ext>
            </a:extLst>
          </p:cNvPr>
          <p:cNvGraphicFramePr>
            <a:graphicFrameLocks/>
          </p:cNvGraphicFramePr>
          <p:nvPr>
            <p:extLst/>
          </p:nvPr>
        </p:nvGraphicFramePr>
        <p:xfrm>
          <a:off x="378067" y="359927"/>
          <a:ext cx="5179765" cy="37754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D28D3297-FA0E-4993-821B-C2C37744C502}"/>
              </a:ext>
            </a:extLst>
          </p:cNvPr>
          <p:cNvGraphicFramePr>
            <a:graphicFrameLocks/>
          </p:cNvGraphicFramePr>
          <p:nvPr>
            <p:extLst/>
          </p:nvPr>
        </p:nvGraphicFramePr>
        <p:xfrm>
          <a:off x="6429407" y="477748"/>
          <a:ext cx="5600657" cy="36575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2676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639F4-79EB-476E-BF85-55E54B4EBB0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Lunar Crime</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A3F8C44A-6B5B-481E-973E-EC08985AF499}"/>
              </a:ext>
            </a:extLst>
          </p:cNvPr>
          <p:cNvGraphicFramePr>
            <a:graphicFrameLocks/>
          </p:cNvGraphicFramePr>
          <p:nvPr>
            <p:extLst/>
          </p:nvPr>
        </p:nvGraphicFramePr>
        <p:xfrm>
          <a:off x="6524625" y="431805"/>
          <a:ext cx="4572000" cy="3963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a:extLst>
              <a:ext uri="{FF2B5EF4-FFF2-40B4-BE49-F238E27FC236}">
                <a16:creationId xmlns:a16="http://schemas.microsoft.com/office/drawing/2014/main" id="{04FE06CE-761E-41EF-980B-A6BE8A5A4D92}"/>
              </a:ext>
            </a:extLst>
          </p:cNvPr>
          <p:cNvGraphicFramePr>
            <a:graphicFrameLocks noGrp="1"/>
          </p:cNvGraphicFramePr>
          <p:nvPr>
            <p:ph idx="1"/>
            <p:extLst/>
          </p:nvPr>
        </p:nvGraphicFramePr>
        <p:xfrm>
          <a:off x="157168" y="380198"/>
          <a:ext cx="5829290" cy="39632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919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639F4-79EB-476E-BF85-55E54B4EBB0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Lunar Crime</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FFFE3C48-20BF-4B13-A052-E5F9A89A8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757" y="194552"/>
            <a:ext cx="10908635" cy="4189895"/>
          </a:xfrm>
        </p:spPr>
      </p:pic>
    </p:spTree>
    <p:extLst>
      <p:ext uri="{BB962C8B-B14F-4D97-AF65-F5344CB8AC3E}">
        <p14:creationId xmlns:p14="http://schemas.microsoft.com/office/powerpoint/2010/main" val="327283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639F4-79EB-476E-BF85-55E54B4EBB0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Lunar Crime</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accessory&#10;&#10;Description generated with high confidence">
            <a:extLst>
              <a:ext uri="{FF2B5EF4-FFF2-40B4-BE49-F238E27FC236}">
                <a16:creationId xmlns:a16="http://schemas.microsoft.com/office/drawing/2014/main" id="{E32FF8FD-A200-403C-969D-93750B2A7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608" y="477749"/>
            <a:ext cx="5125031" cy="3416687"/>
          </a:xfrm>
        </p:spPr>
      </p:pic>
      <p:pic>
        <p:nvPicPr>
          <p:cNvPr id="10" name="Picture 9" descr="A close up of a map&#10;&#10;Description generated with high confidence">
            <a:extLst>
              <a:ext uri="{FF2B5EF4-FFF2-40B4-BE49-F238E27FC236}">
                <a16:creationId xmlns:a16="http://schemas.microsoft.com/office/drawing/2014/main" id="{FD73197F-B710-4249-BAD0-70E85CAE2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205" y="380198"/>
            <a:ext cx="5632727" cy="3755151"/>
          </a:xfrm>
          <a:prstGeom prst="rect">
            <a:avLst/>
          </a:prstGeom>
        </p:spPr>
      </p:pic>
    </p:spTree>
    <p:extLst>
      <p:ext uri="{BB962C8B-B14F-4D97-AF65-F5344CB8AC3E}">
        <p14:creationId xmlns:p14="http://schemas.microsoft.com/office/powerpoint/2010/main" val="3823746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700</Words>
  <Application>Microsoft Office PowerPoint</Application>
  <PresentationFormat>Widescreen</PresentationFormat>
  <Paragraphs>186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St. Louis Crime Data</vt:lpstr>
      <vt:lpstr>Hypothesis </vt:lpstr>
      <vt:lpstr>Questions &amp; Data</vt:lpstr>
      <vt:lpstr>Research Questions</vt:lpstr>
      <vt:lpstr>Seasonal Crime</vt:lpstr>
      <vt:lpstr>Seasonal Crime</vt:lpstr>
      <vt:lpstr>Lunar Crime</vt:lpstr>
      <vt:lpstr>Lunar Crime</vt:lpstr>
      <vt:lpstr>Lunar Crime</vt:lpstr>
      <vt:lpstr>Crime by Day</vt:lpstr>
      <vt:lpstr>Crime by Day</vt:lpstr>
      <vt:lpstr>Crime by Month</vt:lpstr>
      <vt:lpstr>Crime by Month</vt:lpstr>
      <vt:lpstr>Weekend Crime</vt:lpstr>
      <vt:lpstr>Conclusions</vt:lpstr>
      <vt:lpstr>New Moon is the 1st primary phase of the moon and it occurs when the Sun and Moon are aligned, with the Sun and Earth on opposite sides of the Moon.  A New Moon cannot normally be seen from Earth since only the dark side of the Moon faces our planet at this time.</vt:lpstr>
      <vt:lpstr>First Quarter Moon is the 2nd primary Moon phase and it is defined as the moment the Moon as reached the 1st quarter of its orbit around the Earth, hence the name.  It is also called the Half Moon as we can see exactly 50% of the Moon’s surface illuminated.</vt:lpstr>
      <vt:lpstr>Full Moon appears in the night sky when the Sun and the Moon are aligned on opposite sides of Earth.  Full Moon is the brightest phase.</vt:lpstr>
      <vt:lpstr>The Last Quarter (aka Third Quarter0occurs the moment the opposite half of the Moon is illuminated compared to the First Quarter Moon.</vt:lpstr>
      <vt:lpstr>PowerPoint Presentation</vt:lpstr>
      <vt:lpstr>Statistics Fun </vt:lpstr>
      <vt:lpstr>Overall Distribution by Crime – Snapshot histogram</vt:lpstr>
      <vt:lpstr>Aggravated Assaults Scatter Plots Comparing Each of the Moon Phases</vt:lpstr>
      <vt:lpstr>Aggravated Assaults Scatter Plots     .00 - .19 Very Weak with PearsonR listed      .20 - .39 Weak        .40 - .59 Moderate        .60 - .79 Strong        .80 - .1 Very Strong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dc:title>
  <dc:creator>Parsell, Julie</dc:creator>
  <cp:lastModifiedBy>Nick Nothdurft</cp:lastModifiedBy>
  <cp:revision>7</cp:revision>
  <dcterms:created xsi:type="dcterms:W3CDTF">2018-08-19T21:48:33Z</dcterms:created>
  <dcterms:modified xsi:type="dcterms:W3CDTF">2018-08-20T16:00:04Z</dcterms:modified>
</cp:coreProperties>
</file>