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vODmqV5EEfmcfCiYJmspL5Zze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746da427_6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5746da427_6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25746da427_6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4013c33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4013c33e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254013c33e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4013c33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54013c33e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54013c33e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54013c33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54013c33e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254013c33e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54013c33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54013c33e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254013c33e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4013c33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4013c33e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54013c33e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4013c33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4013c33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54013c33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4013c33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4013c33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254013c33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4013c33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54013c33e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254013c33e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4013c33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4013c33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254013c33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746da427_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746da427_6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Gill Sans"/>
                <a:ea typeface="Gill Sans"/>
                <a:cs typeface="Gill Sans"/>
                <a:sym typeface="Gill Sans"/>
              </a:rPr>
              <a:t>insourcing and outsourcing </a:t>
            </a:r>
            <a:endParaRPr sz="1400">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sz="1400">
                <a:latin typeface="Gill Sans"/>
                <a:ea typeface="Gill Sans"/>
                <a:cs typeface="Gill Sans"/>
                <a:sym typeface="Gill Sans"/>
              </a:rPr>
              <a:t>and market need from local university </a:t>
            </a:r>
            <a:endParaRPr sz="1400">
              <a:latin typeface="Gill Sans"/>
              <a:ea typeface="Gill Sans"/>
              <a:cs typeface="Gill Sans"/>
              <a:sym typeface="Gill Sans"/>
            </a:endParaRPr>
          </a:p>
          <a:p>
            <a:pPr indent="0" lvl="0" marL="0" rtl="0" algn="l">
              <a:spcBef>
                <a:spcPts val="0"/>
              </a:spcBef>
              <a:spcAft>
                <a:spcPts val="0"/>
              </a:spcAft>
              <a:buNone/>
            </a:pPr>
            <a:r>
              <a:t/>
            </a:r>
            <a:endParaRPr/>
          </a:p>
        </p:txBody>
      </p:sp>
      <p:sp>
        <p:nvSpPr>
          <p:cNvPr id="156" name="Google Shape;156;g125746da427_6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746da427_6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746da427_6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25746da427_6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5746da427_6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5746da427_6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25746da427_6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4"/>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4"/>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4"/>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9"/>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1"/>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11"/>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p:nvPr>
            <p:ph idx="2" type="pic"/>
          </p:nvPr>
        </p:nvSpPr>
        <p:spPr>
          <a:xfrm>
            <a:off x="447817" y="599725"/>
            <a:ext cx="11290859" cy="3557252"/>
          </a:xfrm>
          <a:prstGeom prst="rect">
            <a:avLst/>
          </a:prstGeom>
          <a:noFill/>
          <a:ln>
            <a:noFill/>
          </a:ln>
        </p:spPr>
      </p:sp>
      <p:sp>
        <p:nvSpPr>
          <p:cNvPr id="78" name="Google Shape;78;p12"/>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jackogozaly/data-science-and-stem-salaries" TargetMode="External"/><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idx="4294967295" type="ctrTitle"/>
          </p:nvPr>
        </p:nvSpPr>
        <p:spPr>
          <a:xfrm>
            <a:off x="581191" y="4572000"/>
            <a:ext cx="10993500" cy="89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n-US" sz="6000">
                <a:solidFill>
                  <a:schemeClr val="lt1"/>
                </a:solidFill>
              </a:rPr>
              <a:t>A Deepdive on STEM Salaries </a:t>
            </a:r>
            <a:endParaRPr sz="6000">
              <a:solidFill>
                <a:schemeClr val="lt1"/>
              </a:solidFill>
            </a:endParaRPr>
          </a:p>
        </p:txBody>
      </p:sp>
      <p:sp>
        <p:nvSpPr>
          <p:cNvPr id="109" name="Google Shape;109;p1"/>
          <p:cNvSpPr txBox="1"/>
          <p:nvPr>
            <p:ph idx="4294967295" type="subTitle"/>
          </p:nvPr>
        </p:nvSpPr>
        <p:spPr>
          <a:xfrm>
            <a:off x="581194" y="5467246"/>
            <a:ext cx="10993500" cy="48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solidFill>
                  <a:srgbClr val="7CEBFF"/>
                </a:solidFill>
              </a:rPr>
              <a:t>By Connor Grant, Alfredo Garcia, Yousuf Amin AlFatwa &amp; Neel Patel</a:t>
            </a:r>
            <a:endParaRPr>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125746da427_6_56"/>
          <p:cNvPicPr preferRelativeResize="0"/>
          <p:nvPr/>
        </p:nvPicPr>
        <p:blipFill rotWithShape="1">
          <a:blip r:embed="rId3">
            <a:alphaModFix/>
          </a:blip>
          <a:srcRect b="1816" l="5917" r="6928" t="0"/>
          <a:stretch/>
        </p:blipFill>
        <p:spPr>
          <a:xfrm>
            <a:off x="223200" y="1081000"/>
            <a:ext cx="7172474" cy="5386751"/>
          </a:xfrm>
          <a:prstGeom prst="rect">
            <a:avLst/>
          </a:prstGeom>
          <a:noFill/>
          <a:ln>
            <a:noFill/>
          </a:ln>
        </p:spPr>
      </p:pic>
      <p:sp>
        <p:nvSpPr>
          <p:cNvPr id="184" name="Google Shape;184;g125746da427_6_56"/>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Base Salary Based on Education Level</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54013c33e_0_33"/>
          <p:cNvSpPr txBox="1"/>
          <p:nvPr>
            <p:ph type="title"/>
          </p:nvPr>
        </p:nvSpPr>
        <p:spPr>
          <a:xfrm>
            <a:off x="506300" y="683825"/>
            <a:ext cx="11029500" cy="1018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Time In Tech Industry/ Company Vs Pay</a:t>
            </a:r>
            <a:endParaRPr/>
          </a:p>
        </p:txBody>
      </p:sp>
      <p:pic>
        <p:nvPicPr>
          <p:cNvPr id="191" name="Google Shape;191;g1254013c33e_0_33"/>
          <p:cNvPicPr preferRelativeResize="0"/>
          <p:nvPr/>
        </p:nvPicPr>
        <p:blipFill>
          <a:blip r:embed="rId3">
            <a:alphaModFix/>
          </a:blip>
          <a:stretch>
            <a:fillRect/>
          </a:stretch>
        </p:blipFill>
        <p:spPr>
          <a:xfrm>
            <a:off x="506300" y="2140975"/>
            <a:ext cx="4167125" cy="3292025"/>
          </a:xfrm>
          <a:prstGeom prst="rect">
            <a:avLst/>
          </a:prstGeom>
          <a:noFill/>
          <a:ln>
            <a:noFill/>
          </a:ln>
        </p:spPr>
      </p:pic>
      <p:pic>
        <p:nvPicPr>
          <p:cNvPr id="192" name="Google Shape;192;g1254013c33e_0_33"/>
          <p:cNvPicPr preferRelativeResize="0"/>
          <p:nvPr/>
        </p:nvPicPr>
        <p:blipFill>
          <a:blip r:embed="rId4">
            <a:alphaModFix/>
          </a:blip>
          <a:stretch>
            <a:fillRect/>
          </a:stretch>
        </p:blipFill>
        <p:spPr>
          <a:xfrm>
            <a:off x="4576775" y="2140975"/>
            <a:ext cx="4426401" cy="3292025"/>
          </a:xfrm>
          <a:prstGeom prst="rect">
            <a:avLst/>
          </a:prstGeom>
          <a:noFill/>
          <a:ln>
            <a:noFill/>
          </a:ln>
        </p:spPr>
      </p:pic>
      <p:sp>
        <p:nvSpPr>
          <p:cNvPr id="193" name="Google Shape;193;g1254013c33e_0_33"/>
          <p:cNvSpPr txBox="1"/>
          <p:nvPr/>
        </p:nvSpPr>
        <p:spPr>
          <a:xfrm>
            <a:off x="506300" y="5433000"/>
            <a:ext cx="7924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-Working in the industry increases faster than working in a company does.</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-Companies seem to have higher start pay than working in the industry.</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-Outliers may skew the data more than expected. </a:t>
            </a:r>
            <a:endParaRPr>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54013c33e_0_37"/>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Gender in STEM</a:t>
            </a:r>
            <a:endParaRPr/>
          </a:p>
        </p:txBody>
      </p:sp>
      <p:pic>
        <p:nvPicPr>
          <p:cNvPr id="200" name="Google Shape;200;g1254013c33e_0_37"/>
          <p:cNvPicPr preferRelativeResize="0"/>
          <p:nvPr/>
        </p:nvPicPr>
        <p:blipFill>
          <a:blip r:embed="rId3">
            <a:alphaModFix/>
          </a:blip>
          <a:stretch>
            <a:fillRect/>
          </a:stretch>
        </p:blipFill>
        <p:spPr>
          <a:xfrm>
            <a:off x="6537750" y="1994725"/>
            <a:ext cx="4302850" cy="2868550"/>
          </a:xfrm>
          <a:prstGeom prst="rect">
            <a:avLst/>
          </a:prstGeom>
          <a:noFill/>
          <a:ln>
            <a:noFill/>
          </a:ln>
        </p:spPr>
      </p:pic>
      <p:pic>
        <p:nvPicPr>
          <p:cNvPr id="201" name="Google Shape;201;g1254013c33e_0_37"/>
          <p:cNvPicPr preferRelativeResize="0"/>
          <p:nvPr/>
        </p:nvPicPr>
        <p:blipFill>
          <a:blip r:embed="rId4">
            <a:alphaModFix/>
          </a:blip>
          <a:stretch>
            <a:fillRect/>
          </a:stretch>
        </p:blipFill>
        <p:spPr>
          <a:xfrm>
            <a:off x="1604000" y="2057408"/>
            <a:ext cx="4114800" cy="2743200"/>
          </a:xfrm>
          <a:prstGeom prst="rect">
            <a:avLst/>
          </a:prstGeom>
          <a:noFill/>
          <a:ln>
            <a:noFill/>
          </a:ln>
        </p:spPr>
      </p:pic>
      <p:sp>
        <p:nvSpPr>
          <p:cNvPr id="202" name="Google Shape;202;g1254013c33e_0_37"/>
          <p:cNvSpPr txBox="1"/>
          <p:nvPr/>
        </p:nvSpPr>
        <p:spPr>
          <a:xfrm>
            <a:off x="422000" y="4798575"/>
            <a:ext cx="11569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Dataset indicated 5 categories for genders: “Female” (6,999), “Male” (35,702), “NA” (19,540), “Other” (400), “</a:t>
            </a:r>
            <a:r>
              <a:rPr lang="en-US"/>
              <a:t>Title: Senior Software Engineer” (1)</a:t>
            </a:r>
            <a:endParaRPr/>
          </a:p>
          <a:p>
            <a:pPr indent="-317500" lvl="0" marL="457200" rtl="0" algn="l">
              <a:spcBef>
                <a:spcPts val="0"/>
              </a:spcBef>
              <a:spcAft>
                <a:spcPts val="0"/>
              </a:spcAft>
              <a:buSzPts val="1400"/>
              <a:buChar char="●"/>
            </a:pPr>
            <a:r>
              <a:rPr lang="en-US"/>
              <a:t>Removed “NA” and “Title: Senior Software Engineer” and base salary of $0.</a:t>
            </a:r>
            <a:endParaRPr/>
          </a:p>
          <a:p>
            <a:pPr indent="-317500" lvl="0" marL="457200" rtl="0" algn="l">
              <a:spcBef>
                <a:spcPts val="0"/>
              </a:spcBef>
              <a:spcAft>
                <a:spcPts val="0"/>
              </a:spcAft>
              <a:buSzPts val="1400"/>
              <a:buChar char="●"/>
            </a:pPr>
            <a:r>
              <a:rPr lang="en-US"/>
              <a:t>STEM Jobs are heavily </a:t>
            </a:r>
            <a:r>
              <a:rPr lang="en-US"/>
              <a:t>dominated</a:t>
            </a:r>
            <a:r>
              <a:rPr lang="en-US"/>
              <a:t> by Male.</a:t>
            </a:r>
            <a:endParaRPr/>
          </a:p>
          <a:p>
            <a:pPr indent="-317500" lvl="0" marL="457200" rtl="0" algn="l">
              <a:spcBef>
                <a:spcPts val="0"/>
              </a:spcBef>
              <a:spcAft>
                <a:spcPts val="0"/>
              </a:spcAft>
              <a:buSzPts val="1400"/>
              <a:buChar char="●"/>
            </a:pPr>
            <a:r>
              <a:rPr lang="en-US"/>
              <a:t>The biggest hurdle is incomplete data which does not give us the full view of gender in STEM roles. </a:t>
            </a:r>
            <a:endParaRPr/>
          </a:p>
          <a:p>
            <a:pPr indent="-317500" lvl="0" marL="457200" rtl="0" algn="l">
              <a:spcBef>
                <a:spcPts val="0"/>
              </a:spcBef>
              <a:spcAft>
                <a:spcPts val="0"/>
              </a:spcAft>
              <a:buSzPts val="1400"/>
              <a:buChar char="●"/>
            </a:pPr>
            <a:r>
              <a:rPr lang="en-US"/>
              <a:t>There is a big gap between Male and Female in STEM roles but that gap will be closed in the future as we can see more Female in STEM roles.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54013c33e_0_5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Gender vs Base Salary / Total Yearly Compensation</a:t>
            </a:r>
            <a:endParaRPr/>
          </a:p>
        </p:txBody>
      </p:sp>
      <p:pic>
        <p:nvPicPr>
          <p:cNvPr id="209" name="Google Shape;209;g1254013c33e_0_52"/>
          <p:cNvPicPr preferRelativeResize="0"/>
          <p:nvPr/>
        </p:nvPicPr>
        <p:blipFill rotWithShape="1">
          <a:blip r:embed="rId3">
            <a:alphaModFix/>
          </a:blip>
          <a:srcRect b="1254" l="1341" r="0" t="0"/>
          <a:stretch/>
        </p:blipFill>
        <p:spPr>
          <a:xfrm>
            <a:off x="1673375" y="2091925"/>
            <a:ext cx="4059725" cy="2708675"/>
          </a:xfrm>
          <a:prstGeom prst="rect">
            <a:avLst/>
          </a:prstGeom>
          <a:noFill/>
          <a:ln>
            <a:noFill/>
          </a:ln>
        </p:spPr>
      </p:pic>
      <p:pic>
        <p:nvPicPr>
          <p:cNvPr id="210" name="Google Shape;210;g1254013c33e_0_52"/>
          <p:cNvPicPr preferRelativeResize="0"/>
          <p:nvPr/>
        </p:nvPicPr>
        <p:blipFill rotWithShape="1">
          <a:blip r:embed="rId4">
            <a:alphaModFix/>
          </a:blip>
          <a:srcRect b="0" l="1341" r="0" t="0"/>
          <a:stretch/>
        </p:blipFill>
        <p:spPr>
          <a:xfrm>
            <a:off x="6863025" y="2057400"/>
            <a:ext cx="4059725" cy="2743200"/>
          </a:xfrm>
          <a:prstGeom prst="rect">
            <a:avLst/>
          </a:prstGeom>
          <a:noFill/>
          <a:ln>
            <a:noFill/>
          </a:ln>
        </p:spPr>
      </p:pic>
      <p:sp>
        <p:nvSpPr>
          <p:cNvPr id="211" name="Google Shape;211;g1254013c33e_0_52"/>
          <p:cNvSpPr txBox="1"/>
          <p:nvPr/>
        </p:nvSpPr>
        <p:spPr>
          <a:xfrm>
            <a:off x="407675" y="5020250"/>
            <a:ext cx="11569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Annual salaries between Males and Females are similar.</a:t>
            </a:r>
            <a:r>
              <a:rPr lang="en-US"/>
              <a:t> </a:t>
            </a:r>
            <a:endParaRPr/>
          </a:p>
          <a:p>
            <a:pPr indent="-317500" lvl="0" marL="457200" rtl="0" algn="l">
              <a:spcBef>
                <a:spcPts val="0"/>
              </a:spcBef>
              <a:spcAft>
                <a:spcPts val="0"/>
              </a:spcAft>
              <a:buSzPts val="1400"/>
              <a:buChar char="●"/>
            </a:pPr>
            <a:r>
              <a:rPr lang="en-US"/>
              <a:t>Due to incomplete data, it would be great to see which gender the “Other category is. Once that is defined it can give us a better picture. </a:t>
            </a:r>
            <a:endParaRPr/>
          </a:p>
          <a:p>
            <a:pPr indent="-317500" lvl="0" marL="457200" rtl="0" algn="l">
              <a:spcBef>
                <a:spcPts val="0"/>
              </a:spcBef>
              <a:spcAft>
                <a:spcPts val="0"/>
              </a:spcAft>
              <a:buSzPts val="1400"/>
              <a:buChar char="●"/>
            </a:pPr>
            <a:r>
              <a:rPr lang="en-US"/>
              <a:t>This dataset covers STEM Jobs from 2017 to 2021. STEM jobs have increased from 2019-2021 and more Females have been hired in those 2 years than Males. </a:t>
            </a:r>
            <a:endParaRPr/>
          </a:p>
          <a:p>
            <a:pPr indent="-317500" lvl="0" marL="457200" rtl="0" algn="l">
              <a:spcBef>
                <a:spcPts val="0"/>
              </a:spcBef>
              <a:spcAft>
                <a:spcPts val="0"/>
              </a:spcAft>
              <a:buSzPts val="1400"/>
              <a:buChar char="●"/>
            </a:pPr>
            <a:r>
              <a:rPr lang="en-US"/>
              <a:t>A prediction can be made that in the future the gap between Males/Females salaries will be narrowed.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254013c33e_0_6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Summary </a:t>
            </a:r>
            <a:endParaRPr/>
          </a:p>
        </p:txBody>
      </p:sp>
      <p:sp>
        <p:nvSpPr>
          <p:cNvPr id="218" name="Google Shape;218;g1254013c33e_0_6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en-US"/>
              <a:t>This data concludes that Amazon is the biggest </a:t>
            </a:r>
            <a:r>
              <a:rPr lang="en-US"/>
              <a:t>employer</a:t>
            </a:r>
            <a:r>
              <a:rPr lang="en-US"/>
              <a:t> of STEM. Software </a:t>
            </a:r>
            <a:r>
              <a:rPr lang="en-US"/>
              <a:t>Engineers</a:t>
            </a:r>
            <a:r>
              <a:rPr lang="en-US"/>
              <a:t> the most common STEM job. Seattle, Washington is the most common location for most STEM jobs.</a:t>
            </a:r>
            <a:endParaRPr/>
          </a:p>
          <a:p>
            <a:pPr indent="-333756" lvl="0" marL="457200" rtl="0" algn="l">
              <a:spcBef>
                <a:spcPts val="0"/>
              </a:spcBef>
              <a:spcAft>
                <a:spcPts val="0"/>
              </a:spcAft>
              <a:buSzPts val="1656"/>
              <a:buChar char="◼"/>
            </a:pPr>
            <a:r>
              <a:rPr lang="en-US"/>
              <a:t>STEM Jobs have been increasing in the past 2 years and is expected to keep growing. </a:t>
            </a:r>
            <a:endParaRPr/>
          </a:p>
          <a:p>
            <a:pPr indent="-333756" lvl="0" marL="457200" rtl="0" algn="l">
              <a:spcBef>
                <a:spcPts val="0"/>
              </a:spcBef>
              <a:spcAft>
                <a:spcPts val="0"/>
              </a:spcAft>
              <a:buSzPts val="1656"/>
              <a:buChar char="◼"/>
            </a:pPr>
            <a:r>
              <a:rPr lang="en-US"/>
              <a:t>STEM sector gets bigger and bigger, more specialists with higher education are helpful.</a:t>
            </a:r>
            <a:endParaRPr/>
          </a:p>
          <a:p>
            <a:pPr indent="-333756" lvl="0" marL="457200" rtl="0" algn="l">
              <a:spcBef>
                <a:spcPts val="0"/>
              </a:spcBef>
              <a:spcAft>
                <a:spcPts val="0"/>
              </a:spcAft>
              <a:buSzPts val="1656"/>
              <a:buChar char="◼"/>
            </a:pPr>
            <a:r>
              <a:rPr lang="en-US"/>
              <a:t>Most of the people working in STEM and Data Science have a Master's Degree, followed by a Bachelor's Degree.</a:t>
            </a:r>
            <a:endParaRPr/>
          </a:p>
          <a:p>
            <a:pPr indent="-333756" lvl="0" marL="457200" rtl="0" algn="l">
              <a:spcBef>
                <a:spcPts val="0"/>
              </a:spcBef>
              <a:spcAft>
                <a:spcPts val="0"/>
              </a:spcAft>
              <a:buSzPts val="1656"/>
              <a:buChar char="◼"/>
            </a:pPr>
            <a:r>
              <a:rPr lang="en-US"/>
              <a:t>Race: Asian has a Dominance in Race Factor. </a:t>
            </a:r>
            <a:endParaRPr/>
          </a:p>
          <a:p>
            <a:pPr indent="-333756" lvl="0" marL="457200" rtl="0" algn="l">
              <a:spcBef>
                <a:spcPts val="0"/>
              </a:spcBef>
              <a:spcAft>
                <a:spcPts val="0"/>
              </a:spcAft>
              <a:buSzPts val="1656"/>
              <a:buChar char="◼"/>
            </a:pPr>
            <a:r>
              <a:rPr lang="en-US"/>
              <a:t>Gender does not have an impact on average salary in STEM. But there are more Males employed than Females.</a:t>
            </a:r>
            <a:endParaRPr/>
          </a:p>
          <a:p>
            <a:pPr indent="-333756" lvl="0" marL="457200" rtl="0" algn="l">
              <a:spcBef>
                <a:spcPts val="0"/>
              </a:spcBef>
              <a:spcAft>
                <a:spcPts val="0"/>
              </a:spcAft>
              <a:buSzPts val="1656"/>
              <a:buChar char="◼"/>
            </a:pPr>
            <a:r>
              <a:rPr lang="en-US"/>
              <a:t>If we had more time, we could have done a more deep dive with which company offers the most money, stock options, bonuses. </a:t>
            </a:r>
            <a:endParaRPr/>
          </a:p>
          <a:p>
            <a:pPr indent="-333756" lvl="0" marL="457200" rtl="0" algn="l">
              <a:spcBef>
                <a:spcPts val="0"/>
              </a:spcBef>
              <a:spcAft>
                <a:spcPts val="0"/>
              </a:spcAft>
              <a:buSzPts val="1656"/>
              <a:buChar char="◼"/>
            </a:pPr>
            <a:r>
              <a:rPr lang="en-US"/>
              <a:t>Cleaning this dataset was required as there was a lot of missing data and it caused biased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2"/>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5" name="Google Shape;225;p2"/>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2"/>
          <p:cNvGrpSpPr/>
          <p:nvPr/>
        </p:nvGrpSpPr>
        <p:grpSpPr>
          <a:xfrm>
            <a:off x="446534" y="453643"/>
            <a:ext cx="11298933" cy="98554"/>
            <a:chOff x="446534" y="453643"/>
            <a:chExt cx="11298933" cy="98554"/>
          </a:xfrm>
        </p:grpSpPr>
        <p:sp>
          <p:nvSpPr>
            <p:cNvPr id="227" name="Google Shape;227;p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n-US">
                <a:solidFill>
                  <a:srgbClr val="FFFFFF"/>
                </a:solidFill>
              </a:rPr>
              <a:t>THANK YOU</a:t>
            </a:r>
            <a:endParaRPr/>
          </a:p>
        </p:txBody>
      </p:sp>
      <p:sp>
        <p:nvSpPr>
          <p:cNvPr id="231" name="Google Shape;231;p2"/>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p:txBody>
      </p:sp>
      <p:pic>
        <p:nvPicPr>
          <p:cNvPr descr="Digital Numbers" id="232" name="Google Shape;232;p2"/>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54013c33e_0_7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About Dataset </a:t>
            </a:r>
            <a:r>
              <a:rPr lang="en-US" sz="2700"/>
              <a:t>(STEM = Science, Technology, Engineering, and Mathematics)</a:t>
            </a:r>
            <a:endParaRPr sz="2700"/>
          </a:p>
        </p:txBody>
      </p:sp>
      <p:sp>
        <p:nvSpPr>
          <p:cNvPr id="116" name="Google Shape;116;g1254013c33e_0_70"/>
          <p:cNvSpPr txBox="1"/>
          <p:nvPr>
            <p:ph idx="1" type="body"/>
          </p:nvPr>
        </p:nvSpPr>
        <p:spPr>
          <a:xfrm>
            <a:off x="581192" y="1052346"/>
            <a:ext cx="11029500" cy="3678300"/>
          </a:xfrm>
          <a:prstGeom prst="rect">
            <a:avLst/>
          </a:prstGeom>
        </p:spPr>
        <p:txBody>
          <a:bodyPr anchorCtr="0" anchor="ctr" bIns="45700" lIns="91425" spcFirstLastPara="1" rIns="91425" wrap="square" tIns="45700">
            <a:normAutofit/>
          </a:bodyPr>
          <a:lstStyle/>
          <a:p>
            <a:pPr indent="-304800" lvl="0" marL="457200" rtl="0" algn="l">
              <a:spcBef>
                <a:spcPts val="360"/>
              </a:spcBef>
              <a:spcAft>
                <a:spcPts val="0"/>
              </a:spcAft>
              <a:buSzPts val="1200"/>
              <a:buFont typeface="Arial"/>
              <a:buChar char="◼"/>
            </a:pPr>
            <a:r>
              <a:rPr lang="en-US" sz="1200">
                <a:solidFill>
                  <a:srgbClr val="24292F"/>
                </a:solidFill>
                <a:highlight>
                  <a:srgbClr val="FFFFFF"/>
                </a:highlight>
                <a:latin typeface="Arial"/>
                <a:ea typeface="Arial"/>
                <a:cs typeface="Arial"/>
                <a:sym typeface="Arial"/>
              </a:rPr>
              <a:t>Kaggle: </a:t>
            </a:r>
            <a:r>
              <a:rPr lang="en-US" sz="1200">
                <a:solidFill>
                  <a:schemeClr val="hlink"/>
                </a:solidFill>
                <a:highlight>
                  <a:srgbClr val="FFFFFF"/>
                </a:highlight>
                <a:uFill>
                  <a:noFill/>
                </a:uFill>
                <a:latin typeface="Arial"/>
                <a:ea typeface="Arial"/>
                <a:cs typeface="Arial"/>
                <a:sym typeface="Arial"/>
                <a:hlinkClick r:id="rId3"/>
              </a:rPr>
              <a:t>https://www.kaggle.com/datasets/jackogozaly/data-science-and-stem-salaries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US" sz="1200">
                <a:latin typeface="Arial"/>
                <a:ea typeface="Arial"/>
                <a:cs typeface="Arial"/>
                <a:sym typeface="Arial"/>
              </a:rPr>
              <a:t>This Dataset contains data about STEM jobs, job title, location, salaries (base salary, bonus, stock grants), education level, </a:t>
            </a:r>
            <a:r>
              <a:rPr lang="en-US" sz="1200">
                <a:latin typeface="Arial"/>
                <a:ea typeface="Arial"/>
                <a:cs typeface="Arial"/>
                <a:sym typeface="Arial"/>
              </a:rPr>
              <a:t>experience, </a:t>
            </a:r>
            <a:r>
              <a:rPr lang="en-US" sz="1200">
                <a:latin typeface="Arial"/>
                <a:ea typeface="Arial"/>
                <a:cs typeface="Arial"/>
                <a:sym typeface="Arial"/>
              </a:rPr>
              <a:t>employees race and gender.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US" sz="1200">
                <a:latin typeface="Arial"/>
                <a:ea typeface="Arial"/>
                <a:cs typeface="Arial"/>
                <a:sym typeface="Arial"/>
              </a:rPr>
              <a:t>Analyzed 62,642 rows and 29 columns</a:t>
            </a:r>
            <a:endParaRPr sz="1200">
              <a:latin typeface="Arial"/>
              <a:ea typeface="Arial"/>
              <a:cs typeface="Arial"/>
              <a:sym typeface="Arial"/>
            </a:endParaRPr>
          </a:p>
          <a:p>
            <a:pPr indent="0" lvl="0" marL="457200" rtl="0" algn="l">
              <a:spcBef>
                <a:spcPts val="600"/>
              </a:spcBef>
              <a:spcAft>
                <a:spcPts val="600"/>
              </a:spcAft>
              <a:buNone/>
            </a:pPr>
            <a:r>
              <a:t/>
            </a:r>
            <a:endParaRPr sz="1200">
              <a:latin typeface="Arial"/>
              <a:ea typeface="Arial"/>
              <a:cs typeface="Arial"/>
              <a:sym typeface="Arial"/>
            </a:endParaRPr>
          </a:p>
        </p:txBody>
      </p:sp>
      <p:pic>
        <p:nvPicPr>
          <p:cNvPr id="117" name="Google Shape;117;g1254013c33e_0_70"/>
          <p:cNvPicPr preferRelativeResize="0"/>
          <p:nvPr/>
        </p:nvPicPr>
        <p:blipFill>
          <a:blip r:embed="rId4">
            <a:alphaModFix/>
          </a:blip>
          <a:stretch>
            <a:fillRect/>
          </a:stretch>
        </p:blipFill>
        <p:spPr>
          <a:xfrm>
            <a:off x="4552760" y="2972825"/>
            <a:ext cx="7445514" cy="3678299"/>
          </a:xfrm>
          <a:prstGeom prst="rect">
            <a:avLst/>
          </a:prstGeom>
          <a:noFill/>
          <a:ln>
            <a:noFill/>
          </a:ln>
        </p:spPr>
      </p:pic>
      <p:pic>
        <p:nvPicPr>
          <p:cNvPr id="118" name="Google Shape;118;g1254013c33e_0_70"/>
          <p:cNvPicPr preferRelativeResize="0"/>
          <p:nvPr/>
        </p:nvPicPr>
        <p:blipFill>
          <a:blip r:embed="rId5">
            <a:alphaModFix/>
          </a:blip>
          <a:stretch>
            <a:fillRect/>
          </a:stretch>
        </p:blipFill>
        <p:spPr>
          <a:xfrm>
            <a:off x="581200" y="3170977"/>
            <a:ext cx="3663329" cy="3480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254013c33e_0_6"/>
          <p:cNvPicPr preferRelativeResize="0"/>
          <p:nvPr/>
        </p:nvPicPr>
        <p:blipFill rotWithShape="1">
          <a:blip r:embed="rId3">
            <a:alphaModFix/>
          </a:blip>
          <a:srcRect b="1991" l="8589" r="27780" t="4049"/>
          <a:stretch/>
        </p:blipFill>
        <p:spPr>
          <a:xfrm>
            <a:off x="516075" y="550950"/>
            <a:ext cx="4830375" cy="6218399"/>
          </a:xfrm>
          <a:prstGeom prst="rect">
            <a:avLst/>
          </a:prstGeom>
          <a:noFill/>
          <a:ln>
            <a:noFill/>
          </a:ln>
        </p:spPr>
      </p:pic>
      <p:sp>
        <p:nvSpPr>
          <p:cNvPr id="125" name="Google Shape;125;g1254013c33e_0_6"/>
          <p:cNvSpPr txBox="1"/>
          <p:nvPr/>
        </p:nvSpPr>
        <p:spPr>
          <a:xfrm>
            <a:off x="4255825" y="71000"/>
            <a:ext cx="69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Gill Sans"/>
                <a:ea typeface="Gill Sans"/>
                <a:cs typeface="Gill Sans"/>
                <a:sym typeface="Gill Sans"/>
              </a:rPr>
              <a:t>Exploring the data: Top 10 Job Roles Found</a:t>
            </a:r>
            <a:endParaRPr i="1">
              <a:latin typeface="Gill Sans"/>
              <a:ea typeface="Gill Sans"/>
              <a:cs typeface="Gill Sans"/>
              <a:sym typeface="Gill Sans"/>
            </a:endParaRPr>
          </a:p>
        </p:txBody>
      </p:sp>
      <p:sp>
        <p:nvSpPr>
          <p:cNvPr id="126" name="Google Shape;126;g1254013c33e_0_6"/>
          <p:cNvSpPr txBox="1"/>
          <p:nvPr/>
        </p:nvSpPr>
        <p:spPr>
          <a:xfrm>
            <a:off x="5600025" y="639600"/>
            <a:ext cx="3175500" cy="621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-Using cleaned data frame that removed any </a:t>
            </a:r>
            <a:r>
              <a:rPr lang="en-US">
                <a:latin typeface="Gill Sans"/>
                <a:ea typeface="Gill Sans"/>
                <a:cs typeface="Gill Sans"/>
                <a:sym typeface="Gill Sans"/>
              </a:rPr>
              <a:t>base salary counts of zero, a new data frame was built, using a top 10 count of job “title”. This allowed us to find which jobs appeared the most within our data.</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-Based off these findings, we’re able to see that “Software Engineers” are in high demand! We can also assess that “data scientist” and “business analyst” also are within the top 10, which is a nice reassurance for us in the Bootcamp that upon graduation, we could be seeing a nice demand for our role/skill set in the job search.</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-Results could vary slightly if the above steps were not taken to make a refined data set to work with.</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b="1" lang="en-US">
                <a:latin typeface="Gill Sans"/>
                <a:ea typeface="Gill Sans"/>
                <a:cs typeface="Gill Sans"/>
                <a:sym typeface="Gill Sans"/>
              </a:rPr>
              <a:t>Listed:</a:t>
            </a:r>
            <a:r>
              <a:rPr lang="en-US">
                <a:latin typeface="Gill Sans"/>
                <a:ea typeface="Gill Sans"/>
                <a:cs typeface="Gill Sans"/>
                <a:sym typeface="Gill Sans"/>
              </a:rPr>
              <a:t> Software Engineer, Product Manager, Software Engineering Manager, Data Scientist, Hardware Engineer, Product Designer, Technical Program Manager, Solution Architect, Management Consultant, Business Analyst</a:t>
            </a:r>
            <a:endParaRPr>
              <a:latin typeface="Gill Sans"/>
              <a:ea typeface="Gill Sans"/>
              <a:cs typeface="Gill Sans"/>
              <a:sym typeface="Gill Sans"/>
            </a:endParaRPr>
          </a:p>
        </p:txBody>
      </p:sp>
      <p:pic>
        <p:nvPicPr>
          <p:cNvPr id="127" name="Google Shape;127;g1254013c33e_0_6"/>
          <p:cNvPicPr preferRelativeResize="0"/>
          <p:nvPr/>
        </p:nvPicPr>
        <p:blipFill>
          <a:blip r:embed="rId4">
            <a:alphaModFix/>
          </a:blip>
          <a:stretch>
            <a:fillRect/>
          </a:stretch>
        </p:blipFill>
        <p:spPr>
          <a:xfrm>
            <a:off x="9455475" y="2992775"/>
            <a:ext cx="1816900" cy="1022850"/>
          </a:xfrm>
          <a:prstGeom prst="rect">
            <a:avLst/>
          </a:prstGeom>
          <a:noFill/>
          <a:ln>
            <a:noFill/>
          </a:ln>
        </p:spPr>
      </p:pic>
      <p:sp>
        <p:nvSpPr>
          <p:cNvPr id="128" name="Google Shape;128;g1254013c33e_0_6"/>
          <p:cNvSpPr txBox="1"/>
          <p:nvPr/>
        </p:nvSpPr>
        <p:spPr>
          <a:xfrm>
            <a:off x="9364650" y="994175"/>
            <a:ext cx="21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-Using a year count for job </a:t>
            </a:r>
            <a:r>
              <a:rPr lang="en-US">
                <a:latin typeface="Gill Sans"/>
                <a:ea typeface="Gill Sans"/>
                <a:cs typeface="Gill Sans"/>
                <a:sym typeface="Gill Sans"/>
              </a:rPr>
              <a:t>titles that fell under “business analyst” and/or “data scientist”,  we were able to find that there is significant growth of these roles from 2018 to 2021 </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54013c33e_0_17"/>
          <p:cNvSpPr txBox="1"/>
          <p:nvPr/>
        </p:nvSpPr>
        <p:spPr>
          <a:xfrm>
            <a:off x="4183575" y="50750"/>
            <a:ext cx="45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a:solidFill>
                  <a:schemeClr val="dk1"/>
                </a:solidFill>
                <a:latin typeface="Gill Sans"/>
                <a:ea typeface="Gill Sans"/>
                <a:cs typeface="Gill Sans"/>
                <a:sym typeface="Gill Sans"/>
              </a:rPr>
              <a:t>Exploring the data: Top 10 Companies Found</a:t>
            </a:r>
            <a:endParaRPr i="1">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pic>
        <p:nvPicPr>
          <p:cNvPr id="135" name="Google Shape;135;g1254013c33e_0_17"/>
          <p:cNvPicPr preferRelativeResize="0"/>
          <p:nvPr/>
        </p:nvPicPr>
        <p:blipFill>
          <a:blip r:embed="rId3">
            <a:alphaModFix/>
          </a:blip>
          <a:stretch>
            <a:fillRect/>
          </a:stretch>
        </p:blipFill>
        <p:spPr>
          <a:xfrm>
            <a:off x="-151925" y="50750"/>
            <a:ext cx="6654850" cy="6654850"/>
          </a:xfrm>
          <a:prstGeom prst="rect">
            <a:avLst/>
          </a:prstGeom>
          <a:noFill/>
          <a:ln>
            <a:noFill/>
          </a:ln>
        </p:spPr>
      </p:pic>
      <p:sp>
        <p:nvSpPr>
          <p:cNvPr id="136" name="Google Shape;136;g1254013c33e_0_17"/>
          <p:cNvSpPr txBox="1"/>
          <p:nvPr/>
        </p:nvSpPr>
        <p:spPr>
          <a:xfrm>
            <a:off x="7375400" y="1044925"/>
            <a:ext cx="44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37" name="Google Shape;137;g1254013c33e_0_17"/>
          <p:cNvSpPr txBox="1"/>
          <p:nvPr/>
        </p:nvSpPr>
        <p:spPr>
          <a:xfrm>
            <a:off x="7050750" y="1505975"/>
            <a:ext cx="4281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-Using cleaned data frame that removed any base salary counts of zero, a new data frame was built, using a top 10 count of “company”.</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-This allowed us to find which companies appeared the most within our data, and could be a further means of interest in seeing which roles these companies are hiring for if they are relevant to our skills.</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-Results could vary slightly if the above steps were not taken to make a refined data set to work with.</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54013c33e_0_21"/>
          <p:cNvSpPr txBox="1"/>
          <p:nvPr/>
        </p:nvSpPr>
        <p:spPr>
          <a:xfrm>
            <a:off x="4301475" y="101450"/>
            <a:ext cx="36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a:solidFill>
                  <a:schemeClr val="dk1"/>
                </a:solidFill>
                <a:latin typeface="Gill Sans"/>
                <a:ea typeface="Gill Sans"/>
                <a:cs typeface="Gill Sans"/>
                <a:sym typeface="Gill Sans"/>
              </a:rPr>
              <a:t>Exploring the data: Top 10 Locations Found</a:t>
            </a:r>
            <a:endParaRPr>
              <a:latin typeface="Gill Sans"/>
              <a:ea typeface="Gill Sans"/>
              <a:cs typeface="Gill Sans"/>
              <a:sym typeface="Gill Sans"/>
            </a:endParaRPr>
          </a:p>
        </p:txBody>
      </p:sp>
      <p:pic>
        <p:nvPicPr>
          <p:cNvPr id="144" name="Google Shape;144;g1254013c33e_0_21"/>
          <p:cNvPicPr preferRelativeResize="0"/>
          <p:nvPr/>
        </p:nvPicPr>
        <p:blipFill rotWithShape="1">
          <a:blip r:embed="rId3">
            <a:alphaModFix/>
          </a:blip>
          <a:srcRect b="0" l="0" r="0" t="9444"/>
          <a:stretch/>
        </p:blipFill>
        <p:spPr>
          <a:xfrm>
            <a:off x="118350" y="520951"/>
            <a:ext cx="4572024" cy="6210125"/>
          </a:xfrm>
          <a:prstGeom prst="rect">
            <a:avLst/>
          </a:prstGeom>
          <a:noFill/>
          <a:ln>
            <a:noFill/>
          </a:ln>
        </p:spPr>
      </p:pic>
      <p:sp>
        <p:nvSpPr>
          <p:cNvPr id="145" name="Google Shape;145;g1254013c33e_0_21"/>
          <p:cNvSpPr txBox="1"/>
          <p:nvPr/>
        </p:nvSpPr>
        <p:spPr>
          <a:xfrm>
            <a:off x="5995675" y="1288400"/>
            <a:ext cx="32970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Gill Sans"/>
                <a:ea typeface="Gill Sans"/>
                <a:cs typeface="Gill Sans"/>
                <a:sym typeface="Gill Sans"/>
              </a:rPr>
              <a:t>-Using cleaned data frame that removed any base salary counts of zero, a new data frame was built, using a top 10 count of “location”.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-This allowed us to find the most common job locations within this data.</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-Results could vary slightly if the above steps were not taken to make a refined data set to work with.</a:t>
            </a:r>
            <a:endParaRPr>
              <a:solidFill>
                <a:schemeClr val="dk1"/>
              </a:solidFill>
              <a:latin typeface="Gill Sans"/>
              <a:ea typeface="Gill Sans"/>
              <a:cs typeface="Gill Sans"/>
              <a:sym typeface="Gill Sans"/>
            </a:endParaRPr>
          </a:p>
          <a:p>
            <a:pPr indent="0" lvl="0" marL="0" rtl="0" algn="l">
              <a:spcBef>
                <a:spcPts val="0"/>
              </a:spcBef>
              <a:spcAft>
                <a:spcPts val="0"/>
              </a:spcAft>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Other areas to explore for future study: Base salaries of each company, breakdown comparisons of top 5 companies where we can examine/compare stock options provided, bonus options provided, and account these factors within their total yearly salary to see which company and role pays the “best”.</a:t>
            </a:r>
            <a:endParaRPr>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54013c33e_0_29"/>
          <p:cNvSpPr txBox="1"/>
          <p:nvPr/>
        </p:nvSpPr>
        <p:spPr>
          <a:xfrm>
            <a:off x="4027525" y="50725"/>
            <a:ext cx="43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dk1"/>
                </a:solidFill>
                <a:latin typeface="Gill Sans"/>
                <a:ea typeface="Gill Sans"/>
                <a:cs typeface="Gill Sans"/>
                <a:sym typeface="Gill Sans"/>
              </a:rPr>
              <a:t>Exploring the data: Top 10 Locations Found</a:t>
            </a:r>
            <a:endParaRPr>
              <a:solidFill>
                <a:schemeClr val="dk1"/>
              </a:solidFill>
              <a:latin typeface="Gill Sans"/>
              <a:ea typeface="Gill Sans"/>
              <a:cs typeface="Gill Sans"/>
              <a:sym typeface="Gill Sans"/>
            </a:endParaRPr>
          </a:p>
        </p:txBody>
      </p:sp>
      <p:pic>
        <p:nvPicPr>
          <p:cNvPr id="152" name="Google Shape;152;g1254013c33e_0_29"/>
          <p:cNvPicPr preferRelativeResize="0"/>
          <p:nvPr/>
        </p:nvPicPr>
        <p:blipFill>
          <a:blip r:embed="rId3">
            <a:alphaModFix/>
          </a:blip>
          <a:stretch>
            <a:fillRect/>
          </a:stretch>
        </p:blipFill>
        <p:spPr>
          <a:xfrm>
            <a:off x="2364138" y="1241150"/>
            <a:ext cx="7648575" cy="363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25746da427_6_23"/>
          <p:cNvPicPr preferRelativeResize="0"/>
          <p:nvPr/>
        </p:nvPicPr>
        <p:blipFill>
          <a:blip r:embed="rId3">
            <a:alphaModFix/>
          </a:blip>
          <a:stretch>
            <a:fillRect/>
          </a:stretch>
        </p:blipFill>
        <p:spPr>
          <a:xfrm>
            <a:off x="152400" y="1430900"/>
            <a:ext cx="7228250" cy="4818851"/>
          </a:xfrm>
          <a:prstGeom prst="rect">
            <a:avLst/>
          </a:prstGeom>
          <a:noFill/>
          <a:ln>
            <a:noFill/>
          </a:ln>
        </p:spPr>
      </p:pic>
      <p:pic>
        <p:nvPicPr>
          <p:cNvPr id="159" name="Google Shape;159;g125746da427_6_23"/>
          <p:cNvPicPr preferRelativeResize="0"/>
          <p:nvPr/>
        </p:nvPicPr>
        <p:blipFill rotWithShape="1">
          <a:blip r:embed="rId4">
            <a:alphaModFix/>
          </a:blip>
          <a:srcRect b="2310" l="-3187" r="1011" t="-2310"/>
          <a:stretch/>
        </p:blipFill>
        <p:spPr>
          <a:xfrm>
            <a:off x="5937325" y="1487225"/>
            <a:ext cx="5999251" cy="4696900"/>
          </a:xfrm>
          <a:prstGeom prst="rect">
            <a:avLst/>
          </a:prstGeom>
          <a:noFill/>
          <a:ln>
            <a:noFill/>
          </a:ln>
        </p:spPr>
      </p:pic>
      <p:sp>
        <p:nvSpPr>
          <p:cNvPr id="160" name="Google Shape;160;g125746da427_6_23"/>
          <p:cNvSpPr txBox="1"/>
          <p:nvPr/>
        </p:nvSpPr>
        <p:spPr>
          <a:xfrm>
            <a:off x="3301050" y="81150"/>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a:latin typeface="Gill Sans"/>
              <a:ea typeface="Gill Sans"/>
              <a:cs typeface="Gill Sans"/>
              <a:sym typeface="Gill Sans"/>
            </a:endParaRPr>
          </a:p>
        </p:txBody>
      </p:sp>
      <p:sp>
        <p:nvSpPr>
          <p:cNvPr id="161" name="Google Shape;161;g125746da427_6_23"/>
          <p:cNvSpPr txBox="1"/>
          <p:nvPr/>
        </p:nvSpPr>
        <p:spPr>
          <a:xfrm>
            <a:off x="466675" y="618850"/>
            <a:ext cx="113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62" name="Google Shape;162;g125746da427_6_23"/>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Gill Sans"/>
                <a:ea typeface="Gill Sans"/>
                <a:cs typeface="Gill Sans"/>
                <a:sym typeface="Gill Sans"/>
              </a:rPr>
              <a:t>Distribution of race in jobs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125746da427_6_19"/>
          <p:cNvPicPr preferRelativeResize="0"/>
          <p:nvPr/>
        </p:nvPicPr>
        <p:blipFill rotWithShape="1">
          <a:blip r:embed="rId3">
            <a:alphaModFix/>
          </a:blip>
          <a:srcRect b="11316" l="0" r="0" t="6079"/>
          <a:stretch/>
        </p:blipFill>
        <p:spPr>
          <a:xfrm>
            <a:off x="6730000" y="1836250"/>
            <a:ext cx="5342575" cy="4413049"/>
          </a:xfrm>
          <a:prstGeom prst="rect">
            <a:avLst/>
          </a:prstGeom>
          <a:noFill/>
          <a:ln>
            <a:noFill/>
          </a:ln>
        </p:spPr>
      </p:pic>
      <p:pic>
        <p:nvPicPr>
          <p:cNvPr id="169" name="Google Shape;169;g125746da427_6_19"/>
          <p:cNvPicPr preferRelativeResize="0"/>
          <p:nvPr/>
        </p:nvPicPr>
        <p:blipFill>
          <a:blip r:embed="rId4">
            <a:alphaModFix/>
          </a:blip>
          <a:stretch>
            <a:fillRect/>
          </a:stretch>
        </p:blipFill>
        <p:spPr>
          <a:xfrm>
            <a:off x="71025" y="2339875"/>
            <a:ext cx="7065226" cy="3601250"/>
          </a:xfrm>
          <a:prstGeom prst="rect">
            <a:avLst/>
          </a:prstGeom>
          <a:noFill/>
          <a:ln>
            <a:noFill/>
          </a:ln>
        </p:spPr>
      </p:pic>
      <p:sp>
        <p:nvSpPr>
          <p:cNvPr id="170" name="Google Shape;170;g125746da427_6_19"/>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Relation Between Education Degree  And Job Count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125746da427_6_47"/>
          <p:cNvPicPr preferRelativeResize="0"/>
          <p:nvPr/>
        </p:nvPicPr>
        <p:blipFill rotWithShape="1">
          <a:blip r:embed="rId3">
            <a:alphaModFix/>
          </a:blip>
          <a:srcRect b="6340" l="5608" r="8760" t="6809"/>
          <a:stretch/>
        </p:blipFill>
        <p:spPr>
          <a:xfrm>
            <a:off x="187550" y="1268125"/>
            <a:ext cx="8594551" cy="5447849"/>
          </a:xfrm>
          <a:prstGeom prst="rect">
            <a:avLst/>
          </a:prstGeom>
          <a:noFill/>
          <a:ln>
            <a:noFill/>
          </a:ln>
        </p:spPr>
      </p:pic>
      <p:sp>
        <p:nvSpPr>
          <p:cNvPr id="177" name="Google Shape;177;g125746da427_6_47"/>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Base Salary Based on Education Level</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2022-04-20T21:41:26Z</dcterms:created>
  <dc:creator>Neel Patel</dc:creator>
</cp:coreProperties>
</file>