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9"/>
  </p:notesMasterIdLst>
  <p:handoutMasterIdLst>
    <p:handoutMasterId r:id="rId40"/>
  </p:handoutMasterIdLst>
  <p:sldIdLst>
    <p:sldId id="282" r:id="rId5"/>
    <p:sldId id="292" r:id="rId6"/>
    <p:sldId id="283" r:id="rId7"/>
    <p:sldId id="291" r:id="rId8"/>
    <p:sldId id="298" r:id="rId9"/>
    <p:sldId id="299" r:id="rId10"/>
    <p:sldId id="327" r:id="rId11"/>
    <p:sldId id="300" r:id="rId12"/>
    <p:sldId id="293" r:id="rId13"/>
    <p:sldId id="302" r:id="rId14"/>
    <p:sldId id="303" r:id="rId15"/>
    <p:sldId id="304" r:id="rId16"/>
    <p:sldId id="297" r:id="rId17"/>
    <p:sldId id="305" r:id="rId18"/>
    <p:sldId id="326" r:id="rId19"/>
    <p:sldId id="306" r:id="rId20"/>
    <p:sldId id="325" r:id="rId21"/>
    <p:sldId id="307" r:id="rId22"/>
    <p:sldId id="309" r:id="rId23"/>
    <p:sldId id="310" r:id="rId24"/>
    <p:sldId id="311" r:id="rId25"/>
    <p:sldId id="308" r:id="rId26"/>
    <p:sldId id="314" r:id="rId27"/>
    <p:sldId id="315" r:id="rId28"/>
    <p:sldId id="318" r:id="rId29"/>
    <p:sldId id="319" r:id="rId30"/>
    <p:sldId id="320" r:id="rId31"/>
    <p:sldId id="321" r:id="rId32"/>
    <p:sldId id="322" r:id="rId33"/>
    <p:sldId id="323" r:id="rId34"/>
    <p:sldId id="324" r:id="rId35"/>
    <p:sldId id="284" r:id="rId36"/>
    <p:sldId id="296" r:id="rId37"/>
    <p:sldId id="25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31" autoAdjust="0"/>
  </p:normalViewPr>
  <p:slideViewPr>
    <p:cSldViewPr snapToGrid="0">
      <p:cViewPr varScale="1">
        <p:scale>
          <a:sx n="86" d="100"/>
          <a:sy n="86" d="100"/>
        </p:scale>
        <p:origin x="398" y="5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8/4/2019</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8/4/2019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2" y="681174"/>
            <a:ext cx="4598266" cy="5575247"/>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sz="3200" cap="all" dirty="0"/>
              <a:t>Predictive Analysis of Customer Spending Power (Customer Segmentation)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86415" y="3123421"/>
            <a:ext cx="4000500" cy="371372"/>
          </a:xfrm>
        </p:spPr>
        <p:txBody>
          <a:bodyPr/>
          <a:lstStyle/>
          <a:p>
            <a:r>
              <a:rPr lang="en-US" dirty="0"/>
              <a:t>OLS and Bayesian Regression</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948291" y="6251432"/>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3">
            <a:extLst>
              <a:ext uri="{FF2B5EF4-FFF2-40B4-BE49-F238E27FC236}">
                <a16:creationId xmlns:a16="http://schemas.microsoft.com/office/drawing/2014/main" id="{734FBA3A-E732-4287-952A-3FE0C333CAFD}"/>
              </a:ext>
            </a:extLst>
          </p:cNvPr>
          <p:cNvSpPr txBox="1">
            <a:spLocks/>
          </p:cNvSpPr>
          <p:nvPr/>
        </p:nvSpPr>
        <p:spPr>
          <a:xfrm>
            <a:off x="1211196" y="3972528"/>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Anshita Varshney</a:t>
            </a:r>
          </a:p>
        </p:txBody>
      </p:sp>
      <p:sp>
        <p:nvSpPr>
          <p:cNvPr id="15" name="Text Placeholder 4">
            <a:extLst>
              <a:ext uri="{FF2B5EF4-FFF2-40B4-BE49-F238E27FC236}">
                <a16:creationId xmlns:a16="http://schemas.microsoft.com/office/drawing/2014/main" id="{44DF0AF6-ACC1-49E4-B5E2-67D95056AE70}"/>
              </a:ext>
            </a:extLst>
          </p:cNvPr>
          <p:cNvSpPr txBox="1">
            <a:spLocks/>
          </p:cNvSpPr>
          <p:nvPr/>
        </p:nvSpPr>
        <p:spPr>
          <a:xfrm>
            <a:off x="1218363" y="4632254"/>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solidFill>
                  <a:schemeClr val="bg1"/>
                </a:solidFill>
              </a:rPr>
              <a:t>Chongli</a:t>
            </a:r>
            <a:r>
              <a:rPr lang="en-US" dirty="0">
                <a:solidFill>
                  <a:schemeClr val="bg1"/>
                </a:solidFill>
              </a:rPr>
              <a:t> Zhao </a:t>
            </a:r>
          </a:p>
        </p:txBody>
      </p:sp>
      <p:sp>
        <p:nvSpPr>
          <p:cNvPr id="16" name="Text Placeholder 5">
            <a:extLst>
              <a:ext uri="{FF2B5EF4-FFF2-40B4-BE49-F238E27FC236}">
                <a16:creationId xmlns:a16="http://schemas.microsoft.com/office/drawing/2014/main" id="{4CE2DEDA-0D12-4148-9122-4A5FD74EFA81}"/>
              </a:ext>
            </a:extLst>
          </p:cNvPr>
          <p:cNvSpPr txBox="1">
            <a:spLocks/>
          </p:cNvSpPr>
          <p:nvPr/>
        </p:nvSpPr>
        <p:spPr>
          <a:xfrm>
            <a:off x="1218363" y="4988060"/>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solidFill>
                  <a:schemeClr val="bg1"/>
                </a:solidFill>
              </a:rPr>
              <a:t>Dhairya</a:t>
            </a:r>
            <a:r>
              <a:rPr lang="en-US" dirty="0">
                <a:solidFill>
                  <a:schemeClr val="bg1"/>
                </a:solidFill>
              </a:rPr>
              <a:t> </a:t>
            </a:r>
            <a:r>
              <a:rPr lang="en-US" dirty="0" err="1">
                <a:solidFill>
                  <a:schemeClr val="bg1"/>
                </a:solidFill>
              </a:rPr>
              <a:t>Sheth</a:t>
            </a:r>
            <a:r>
              <a:rPr lang="en-US" dirty="0">
                <a:solidFill>
                  <a:schemeClr val="bg1"/>
                </a:solidFill>
              </a:rPr>
              <a:t> </a:t>
            </a:r>
          </a:p>
        </p:txBody>
      </p:sp>
      <p:sp>
        <p:nvSpPr>
          <p:cNvPr id="17" name="Text Placeholder 21">
            <a:extLst>
              <a:ext uri="{FF2B5EF4-FFF2-40B4-BE49-F238E27FC236}">
                <a16:creationId xmlns:a16="http://schemas.microsoft.com/office/drawing/2014/main" id="{810F1742-2060-4064-AFBA-BEF26DB5EBD0}"/>
              </a:ext>
            </a:extLst>
          </p:cNvPr>
          <p:cNvSpPr txBox="1">
            <a:spLocks/>
          </p:cNvSpPr>
          <p:nvPr/>
        </p:nvSpPr>
        <p:spPr>
          <a:xfrm>
            <a:off x="1211196" y="4302391"/>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solidFill>
                  <a:schemeClr val="bg1"/>
                </a:solidFill>
              </a:rPr>
              <a:t>Bhavnil</a:t>
            </a:r>
            <a:r>
              <a:rPr lang="en-US" dirty="0">
                <a:solidFill>
                  <a:schemeClr val="bg1"/>
                </a:solidFill>
              </a:rPr>
              <a:t> Patel </a:t>
            </a:r>
          </a:p>
        </p:txBody>
      </p:sp>
      <p:sp>
        <p:nvSpPr>
          <p:cNvPr id="18" name="Text Placeholder 5">
            <a:extLst>
              <a:ext uri="{FF2B5EF4-FFF2-40B4-BE49-F238E27FC236}">
                <a16:creationId xmlns:a16="http://schemas.microsoft.com/office/drawing/2014/main" id="{3A72C894-B615-4E04-A15F-BBDEF1652648}"/>
              </a:ext>
            </a:extLst>
          </p:cNvPr>
          <p:cNvSpPr txBox="1">
            <a:spLocks/>
          </p:cNvSpPr>
          <p:nvPr/>
        </p:nvSpPr>
        <p:spPr>
          <a:xfrm>
            <a:off x="1326610" y="5305936"/>
            <a:ext cx="3521514" cy="288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9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Jyoti </a:t>
            </a:r>
            <a:r>
              <a:rPr lang="en-US" dirty="0" err="1"/>
              <a:t>Lnu</a:t>
            </a:r>
            <a:r>
              <a:rPr lang="en-US" dirty="0"/>
              <a:t> </a:t>
            </a:r>
          </a:p>
        </p:txBody>
      </p:sp>
      <p:sp>
        <p:nvSpPr>
          <p:cNvPr id="19" name="Text Placeholder 5">
            <a:extLst>
              <a:ext uri="{FF2B5EF4-FFF2-40B4-BE49-F238E27FC236}">
                <a16:creationId xmlns:a16="http://schemas.microsoft.com/office/drawing/2014/main" id="{E01291DB-4113-45C4-AEF7-B4F67B31549A}"/>
              </a:ext>
            </a:extLst>
          </p:cNvPr>
          <p:cNvSpPr txBox="1">
            <a:spLocks/>
          </p:cNvSpPr>
          <p:nvPr/>
        </p:nvSpPr>
        <p:spPr>
          <a:xfrm>
            <a:off x="1333777" y="5665821"/>
            <a:ext cx="3521514" cy="288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9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Ruofan</a:t>
            </a:r>
            <a:r>
              <a:rPr lang="en-US" dirty="0"/>
              <a:t> Wu </a:t>
            </a:r>
          </a:p>
        </p:txBody>
      </p:sp>
      <p:sp>
        <p:nvSpPr>
          <p:cNvPr id="21" name="Text Placeholder 3">
            <a:extLst>
              <a:ext uri="{FF2B5EF4-FFF2-40B4-BE49-F238E27FC236}">
                <a16:creationId xmlns:a16="http://schemas.microsoft.com/office/drawing/2014/main" id="{4BD732E1-1A84-41A9-BABF-7073CB28533D}"/>
              </a:ext>
            </a:extLst>
          </p:cNvPr>
          <p:cNvSpPr txBox="1">
            <a:spLocks/>
          </p:cNvSpPr>
          <p:nvPr/>
        </p:nvSpPr>
        <p:spPr>
          <a:xfrm>
            <a:off x="1218363" y="3626775"/>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Team 5:</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 – OLS using Forward Elimination</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10</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sz="half" idx="1"/>
          </p:nvPr>
        </p:nvSpPr>
        <p:spPr>
          <a:xfrm>
            <a:off x="432000" y="1390935"/>
            <a:ext cx="5460114" cy="1048388"/>
          </a:xfrm>
          <a:prstGeom prst="rect">
            <a:avLst/>
          </a:prstGeom>
        </p:spPr>
        <p:txBody>
          <a:bodyPr>
            <a:normAutofit/>
          </a:bodyPr>
          <a:lstStyle/>
          <a:p>
            <a:pPr lvl="0"/>
            <a:r>
              <a:rPr lang="en-US" dirty="0"/>
              <a:t>We applied a forward elimination on the linear multivariate regressions on each age group to select the combinations of independent variables that yield highest R-squared.</a:t>
            </a:r>
          </a:p>
        </p:txBody>
      </p:sp>
      <p:sp>
        <p:nvSpPr>
          <p:cNvPr id="9" name="Title 1">
            <a:extLst>
              <a:ext uri="{FF2B5EF4-FFF2-40B4-BE49-F238E27FC236}">
                <a16:creationId xmlns:a16="http://schemas.microsoft.com/office/drawing/2014/main" id="{5259731E-3763-438D-9D66-5C08B5231DFE}"/>
              </a:ext>
            </a:extLst>
          </p:cNvPr>
          <p:cNvSpPr txBox="1">
            <a:spLocks/>
          </p:cNvSpPr>
          <p:nvPr/>
        </p:nvSpPr>
        <p:spPr>
          <a:xfrm>
            <a:off x="1234143" y="4093933"/>
            <a:ext cx="3382011"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Predicted vs Actual Spending Score</a:t>
            </a:r>
          </a:p>
        </p:txBody>
      </p:sp>
      <p:pic>
        <p:nvPicPr>
          <p:cNvPr id="8" name="Picture 7" descr="A screenshot of a computer&#10;&#10;Description automatically generated">
            <a:extLst>
              <a:ext uri="{FF2B5EF4-FFF2-40B4-BE49-F238E27FC236}">
                <a16:creationId xmlns:a16="http://schemas.microsoft.com/office/drawing/2014/main" id="{A4ADF83C-EF98-42AC-9E21-273B8A646F3F}"/>
              </a:ext>
            </a:extLst>
          </p:cNvPr>
          <p:cNvPicPr/>
          <p:nvPr/>
        </p:nvPicPr>
        <p:blipFill>
          <a:blip r:embed="rId2"/>
          <a:stretch>
            <a:fillRect/>
          </a:stretch>
        </p:blipFill>
        <p:spPr>
          <a:xfrm>
            <a:off x="5462335" y="2464946"/>
            <a:ext cx="5988593" cy="3961054"/>
          </a:xfrm>
          <a:prstGeom prst="rect">
            <a:avLst/>
          </a:prstGeom>
        </p:spPr>
      </p:pic>
    </p:spTree>
    <p:extLst>
      <p:ext uri="{BB962C8B-B14F-4D97-AF65-F5344CB8AC3E}">
        <p14:creationId xmlns:p14="http://schemas.microsoft.com/office/powerpoint/2010/main" val="146765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 – OLS using Forward Elimination</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11</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sz="half" idx="1"/>
          </p:nvPr>
        </p:nvSpPr>
        <p:spPr>
          <a:xfrm>
            <a:off x="3365943" y="5435594"/>
            <a:ext cx="5460114" cy="1048388"/>
          </a:xfrm>
          <a:prstGeom prst="rect">
            <a:avLst/>
          </a:prstGeom>
        </p:spPr>
        <p:txBody>
          <a:bodyPr>
            <a:normAutofit/>
          </a:bodyPr>
          <a:lstStyle/>
          <a:p>
            <a:pPr marL="0" lvl="0" indent="0">
              <a:buNone/>
            </a:pPr>
            <a:r>
              <a:rPr lang="en-US" dirty="0"/>
              <a:t>The residuals are along the diagonal, which shows normal distribution of residuals. The residuals are nearly normally distributed &amp; centered on 0.</a:t>
            </a:r>
          </a:p>
        </p:txBody>
      </p:sp>
      <p:pic>
        <p:nvPicPr>
          <p:cNvPr id="8" name="Picture 7" descr="A close up of a map&#10;&#10;Description automatically generated">
            <a:extLst>
              <a:ext uri="{FF2B5EF4-FFF2-40B4-BE49-F238E27FC236}">
                <a16:creationId xmlns:a16="http://schemas.microsoft.com/office/drawing/2014/main" id="{EA940404-AD4C-4D2C-8C31-D2C52BCEA13A}"/>
              </a:ext>
            </a:extLst>
          </p:cNvPr>
          <p:cNvPicPr/>
          <p:nvPr/>
        </p:nvPicPr>
        <p:blipFill>
          <a:blip r:embed="rId2"/>
          <a:stretch>
            <a:fillRect/>
          </a:stretch>
        </p:blipFill>
        <p:spPr>
          <a:xfrm>
            <a:off x="1413310" y="1036868"/>
            <a:ext cx="6309360" cy="4138930"/>
          </a:xfrm>
          <a:prstGeom prst="rect">
            <a:avLst/>
          </a:prstGeom>
        </p:spPr>
      </p:pic>
    </p:spTree>
    <p:extLst>
      <p:ext uri="{BB962C8B-B14F-4D97-AF65-F5344CB8AC3E}">
        <p14:creationId xmlns:p14="http://schemas.microsoft.com/office/powerpoint/2010/main" val="243235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 – OLS using Forward Elimination Results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12</a:t>
            </a:fld>
            <a:endParaRPr lang="en-US"/>
          </a:p>
        </p:txBody>
      </p:sp>
      <p:pic>
        <p:nvPicPr>
          <p:cNvPr id="3" name="Picture 2">
            <a:extLst>
              <a:ext uri="{FF2B5EF4-FFF2-40B4-BE49-F238E27FC236}">
                <a16:creationId xmlns:a16="http://schemas.microsoft.com/office/drawing/2014/main" id="{CD163839-F67C-4537-859E-C23D81239BC2}"/>
              </a:ext>
            </a:extLst>
          </p:cNvPr>
          <p:cNvPicPr>
            <a:picLocks noChangeAspect="1"/>
          </p:cNvPicPr>
          <p:nvPr/>
        </p:nvPicPr>
        <p:blipFill>
          <a:blip r:embed="rId2"/>
          <a:stretch>
            <a:fillRect/>
          </a:stretch>
        </p:blipFill>
        <p:spPr>
          <a:xfrm>
            <a:off x="621113" y="1819543"/>
            <a:ext cx="9458325" cy="4457700"/>
          </a:xfrm>
          <a:prstGeom prst="rect">
            <a:avLst/>
          </a:prstGeom>
        </p:spPr>
      </p:pic>
    </p:spTree>
    <p:extLst>
      <p:ext uri="{BB962C8B-B14F-4D97-AF65-F5344CB8AC3E}">
        <p14:creationId xmlns:p14="http://schemas.microsoft.com/office/powerpoint/2010/main" val="269735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Model I - Observations</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1511999"/>
            <a:ext cx="5472000" cy="4914001"/>
          </a:xfrm>
        </p:spPr>
        <p:txBody>
          <a:bodyPr/>
          <a:lstStyle/>
          <a:p>
            <a:pPr marL="342900" indent="-342900">
              <a:buFont typeface="+mj-lt"/>
              <a:buAutoNum type="arabicPeriod"/>
            </a:pPr>
            <a:r>
              <a:rPr lang="en-US" dirty="0"/>
              <a:t>R-squared for regression on each age group improve significantly after splitting data into Age Groups and doing forward selection.</a:t>
            </a:r>
          </a:p>
          <a:p>
            <a:pPr marL="342900" indent="-342900">
              <a:buFont typeface="+mj-lt"/>
              <a:buAutoNum type="arabicPeriod"/>
            </a:pPr>
            <a:r>
              <a:rPr lang="en-US" dirty="0"/>
              <a:t>Some independent variables have p-value higher than 5%, suggesting that they are not a significant determinant for the </a:t>
            </a:r>
            <a:r>
              <a:rPr lang="en-US" dirty="0" err="1"/>
              <a:t>spending_score</a:t>
            </a:r>
            <a:r>
              <a:rPr lang="en-US" dirty="0"/>
              <a:t>. However, we argue that including those variables gives us the best predicting power as combining them with other variables yield highest R-squared.  </a:t>
            </a:r>
          </a:p>
          <a:p>
            <a:pPr marL="342900" indent="-342900">
              <a:buFont typeface="+mj-lt"/>
              <a:buAutoNum type="arabicPeriod"/>
            </a:pPr>
            <a:r>
              <a:rPr lang="en-US" dirty="0" err="1"/>
              <a:t>Annual_Income</a:t>
            </a:r>
            <a:r>
              <a:rPr lang="en-US" dirty="0"/>
              <a:t> is negatively correlated with the </a:t>
            </a:r>
            <a:r>
              <a:rPr lang="en-US" dirty="0" err="1"/>
              <a:t>spending_score</a:t>
            </a:r>
            <a:r>
              <a:rPr lang="en-US" dirty="0"/>
              <a:t> for customers below 25. </a:t>
            </a:r>
          </a:p>
          <a:p>
            <a:pPr marL="342900" indent="-342900">
              <a:buFont typeface="+mj-lt"/>
              <a:buAutoNum type="arabicPeriod"/>
            </a:pPr>
            <a:r>
              <a:rPr lang="en-US" dirty="0" err="1"/>
              <a:t>Annual_Income</a:t>
            </a:r>
            <a:r>
              <a:rPr lang="en-US" dirty="0"/>
              <a:t> does not seem to have any relationship with the </a:t>
            </a:r>
            <a:r>
              <a:rPr lang="en-US" dirty="0" err="1"/>
              <a:t>spending_score</a:t>
            </a:r>
            <a:r>
              <a:rPr lang="en-US" dirty="0"/>
              <a:t> for customers between 46 years old to 65 years old.</a:t>
            </a:r>
          </a:p>
          <a:p>
            <a:pPr marL="342900" indent="-342900">
              <a:buFont typeface="+mj-lt"/>
              <a:buAutoNum type="arabicPeriod"/>
            </a:pPr>
            <a:r>
              <a:rPr lang="en-US" dirty="0"/>
              <a:t>There are not many data points for the age group above 56 (56-65 and above 66). Therefore, the regression results in these two groups could change significantly with more data collection.  </a:t>
            </a:r>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13</a:t>
            </a:fld>
            <a:endParaRPr lang="en-US" dirty="0"/>
          </a:p>
        </p:txBody>
      </p:sp>
      <p:sp>
        <p:nvSpPr>
          <p:cNvPr id="5" name="Text Placeholder 4">
            <a:extLst>
              <a:ext uri="{FF2B5EF4-FFF2-40B4-BE49-F238E27FC236}">
                <a16:creationId xmlns:a16="http://schemas.microsoft.com/office/drawing/2014/main" id="{EAFD6649-F042-40B3-A40B-A52ED20EA03C}"/>
              </a:ext>
            </a:extLst>
          </p:cNvPr>
          <p:cNvSpPr>
            <a:spLocks noGrp="1"/>
          </p:cNvSpPr>
          <p:nvPr>
            <p:ph type="body" sz="quarter" idx="32"/>
          </p:nvPr>
        </p:nvSpPr>
        <p:spPr/>
        <p:txBody>
          <a:bodyPr/>
          <a:lstStyle/>
          <a:p>
            <a:r>
              <a:rPr lang="en-US" dirty="0"/>
              <a:t>OLS with Forward Elimination</a:t>
            </a:r>
          </a:p>
        </p:txBody>
      </p:sp>
    </p:spTree>
    <p:extLst>
      <p:ext uri="{BB962C8B-B14F-4D97-AF65-F5344CB8AC3E}">
        <p14:creationId xmlns:p14="http://schemas.microsoft.com/office/powerpoint/2010/main" val="289385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Bayesian Linear Regression using PyMC3</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14</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sz="half" idx="1"/>
          </p:nvPr>
        </p:nvSpPr>
        <p:spPr>
          <a:xfrm>
            <a:off x="432000" y="1251284"/>
            <a:ext cx="7362594" cy="3853376"/>
          </a:xfrm>
          <a:prstGeom prst="rect">
            <a:avLst/>
          </a:prstGeom>
        </p:spPr>
        <p:txBody>
          <a:bodyPr>
            <a:normAutofit/>
          </a:bodyPr>
          <a:lstStyle/>
          <a:p>
            <a:r>
              <a:rPr lang="en-US" dirty="0"/>
              <a:t>We did Regression modelling in the Bayesian framework and carried out inference using the PyMC3 MCMC library.</a:t>
            </a:r>
          </a:p>
          <a:p>
            <a:r>
              <a:rPr lang="en-US" dirty="0"/>
              <a:t>We do this primarily because:</a:t>
            </a:r>
          </a:p>
          <a:p>
            <a:pPr lvl="1"/>
            <a:r>
              <a:rPr lang="en-US" dirty="0"/>
              <a:t>We have a limited dataset</a:t>
            </a:r>
          </a:p>
          <a:p>
            <a:pPr lvl="1"/>
            <a:r>
              <a:rPr lang="en-US" dirty="0"/>
              <a:t>Some facts may be more likely than others, but that information may not be contained in the data we are using for modeling.</a:t>
            </a:r>
          </a:p>
          <a:p>
            <a:pPr lvl="1"/>
            <a:r>
              <a:rPr lang="en-US" dirty="0"/>
              <a:t>We are interested in knowing how likely certain facts are</a:t>
            </a:r>
          </a:p>
          <a:p>
            <a:r>
              <a:rPr lang="en-US" dirty="0"/>
              <a:t>Critical Advantages of Bayesian estimation:</a:t>
            </a:r>
          </a:p>
          <a:p>
            <a:pPr lvl="1"/>
            <a:r>
              <a:rPr lang="en-US" dirty="0"/>
              <a:t>Priors: We can quantify any prior knowledge we might have by placing priors on the parameters.</a:t>
            </a:r>
          </a:p>
          <a:p>
            <a:pPr lvl="1"/>
            <a:r>
              <a:rPr lang="en-US" dirty="0"/>
              <a:t>Quantifying uncertainty: We do not get a single estimate of β but instead a complete posterior distribution about how likely different values of β are.</a:t>
            </a:r>
          </a:p>
        </p:txBody>
      </p:sp>
    </p:spTree>
    <p:extLst>
      <p:ext uri="{BB962C8B-B14F-4D97-AF65-F5344CB8AC3E}">
        <p14:creationId xmlns:p14="http://schemas.microsoft.com/office/powerpoint/2010/main" val="343811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Data Analysis - Heatmap</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15</a:t>
            </a:fld>
            <a:endParaRPr lang="en-US"/>
          </a:p>
        </p:txBody>
      </p:sp>
      <p:sp>
        <p:nvSpPr>
          <p:cNvPr id="9" name="Title 1">
            <a:extLst>
              <a:ext uri="{FF2B5EF4-FFF2-40B4-BE49-F238E27FC236}">
                <a16:creationId xmlns:a16="http://schemas.microsoft.com/office/drawing/2014/main" id="{5259731E-3763-438D-9D66-5C08B5231DFE}"/>
              </a:ext>
            </a:extLst>
          </p:cNvPr>
          <p:cNvSpPr txBox="1">
            <a:spLocks/>
          </p:cNvSpPr>
          <p:nvPr/>
        </p:nvSpPr>
        <p:spPr>
          <a:xfrm>
            <a:off x="5263798" y="5764505"/>
            <a:ext cx="1379659"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Heatmap</a:t>
            </a:r>
          </a:p>
        </p:txBody>
      </p:sp>
      <p:pic>
        <p:nvPicPr>
          <p:cNvPr id="7" name="Picture 6" descr="A screenshot of a cell phone&#10;&#10;Description automatically generated">
            <a:extLst>
              <a:ext uri="{FF2B5EF4-FFF2-40B4-BE49-F238E27FC236}">
                <a16:creationId xmlns:a16="http://schemas.microsoft.com/office/drawing/2014/main" id="{8E8D0BB9-D513-4349-8E58-CCE7A10CCCCE}"/>
              </a:ext>
            </a:extLst>
          </p:cNvPr>
          <p:cNvPicPr/>
          <p:nvPr/>
        </p:nvPicPr>
        <p:blipFill>
          <a:blip r:embed="rId2"/>
          <a:stretch>
            <a:fillRect/>
          </a:stretch>
        </p:blipFill>
        <p:spPr>
          <a:xfrm>
            <a:off x="3551104" y="1344612"/>
            <a:ext cx="4805045" cy="4168775"/>
          </a:xfrm>
          <a:prstGeom prst="rect">
            <a:avLst/>
          </a:prstGeom>
        </p:spPr>
      </p:pic>
    </p:spTree>
    <p:extLst>
      <p:ext uri="{BB962C8B-B14F-4D97-AF65-F5344CB8AC3E}">
        <p14:creationId xmlns:p14="http://schemas.microsoft.com/office/powerpoint/2010/main" val="88275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Create Model in PyMC3 and Sample from Posterior</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16</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sz="half" idx="1"/>
          </p:nvPr>
        </p:nvSpPr>
        <p:spPr>
          <a:xfrm>
            <a:off x="431999" y="1272667"/>
            <a:ext cx="7893853" cy="3912282"/>
          </a:xfrm>
          <a:prstGeom prst="rect">
            <a:avLst/>
          </a:prstGeom>
        </p:spPr>
        <p:txBody>
          <a:bodyPr>
            <a:normAutofit lnSpcReduction="10000"/>
          </a:bodyPr>
          <a:lstStyle/>
          <a:p>
            <a:r>
              <a:rPr lang="en-US" sz="2000" dirty="0"/>
              <a:t>We built the model using the formula '</a:t>
            </a:r>
            <a:r>
              <a:rPr lang="en-US" sz="2000" dirty="0" err="1"/>
              <a:t>Spending_Score</a:t>
            </a:r>
            <a:r>
              <a:rPr lang="en-US" sz="2000" dirty="0"/>
              <a:t> ~ Age + </a:t>
            </a:r>
            <a:r>
              <a:rPr lang="en-US" sz="2000" dirty="0" err="1"/>
              <a:t>Annual_Income</a:t>
            </a:r>
            <a:r>
              <a:rPr lang="en-US" sz="2000" dirty="0"/>
              <a:t>' as evident from heat map, and a normal distribution for the data likelihood. Then, we let a Markov Chain Monte Carlo algorithm draw samples from the posterior to approximate the posterior for each of the model parameters. We let GLM module from PYMC3 to choose default priors.</a:t>
            </a:r>
          </a:p>
          <a:p>
            <a:r>
              <a:rPr lang="en-US" sz="2000" dirty="0"/>
              <a:t>The sampling algorithm chosen by PYMC3 module is NUTS sampler i.e. No U-turn Sampler.</a:t>
            </a:r>
          </a:p>
          <a:p>
            <a:r>
              <a:rPr lang="en-US" sz="2000" dirty="0"/>
              <a:t>We draw 20000 sample with 2 chains and run the GLM model for the formula: </a:t>
            </a:r>
            <a:r>
              <a:rPr lang="en-US" sz="2000" dirty="0" err="1"/>
              <a:t>Spending_Score</a:t>
            </a:r>
            <a:r>
              <a:rPr lang="en-US" sz="2000" dirty="0"/>
              <a:t> ~ Age + </a:t>
            </a:r>
            <a:r>
              <a:rPr lang="en-US" sz="2000" dirty="0" err="1"/>
              <a:t>Annual_Income</a:t>
            </a:r>
            <a:r>
              <a:rPr lang="en-US" sz="2000" dirty="0"/>
              <a:t> -1. We remove the intercept.</a:t>
            </a:r>
          </a:p>
          <a:p>
            <a:r>
              <a:rPr lang="en-US" sz="2000" dirty="0"/>
              <a:t>We run this algorithm with 6 age groups as identified before (</a:t>
            </a:r>
            <a:r>
              <a:rPr lang="en-CA" sz="2000" dirty="0"/>
              <a:t>below 25, 26 – 35, 36 – 45, 46 – 55, 56 – 65, Above 65) and compared the results obtained.</a:t>
            </a:r>
          </a:p>
        </p:txBody>
      </p:sp>
    </p:spTree>
    <p:extLst>
      <p:ext uri="{BB962C8B-B14F-4D97-AF65-F5344CB8AC3E}">
        <p14:creationId xmlns:p14="http://schemas.microsoft.com/office/powerpoint/2010/main" val="204396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Examining Bayesian Linear Regression </a:t>
            </a:r>
            <a:r>
              <a:rPr lang="en-US" sz="3000" dirty="0" err="1"/>
              <a:t>Traceplots</a:t>
            </a:r>
            <a:endParaRPr lang="en-US" sz="3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17</a:t>
            </a:fld>
            <a:endParaRPr lang="en-US"/>
          </a:p>
        </p:txBody>
      </p:sp>
      <p:sp>
        <p:nvSpPr>
          <p:cNvPr id="10" name="Text Placeholder 2">
            <a:extLst>
              <a:ext uri="{FF2B5EF4-FFF2-40B4-BE49-F238E27FC236}">
                <a16:creationId xmlns:a16="http://schemas.microsoft.com/office/drawing/2014/main" id="{2CDDAA18-EDD7-4D12-BAE3-D26904AD2547}"/>
              </a:ext>
            </a:extLst>
          </p:cNvPr>
          <p:cNvSpPr txBox="1">
            <a:spLocks/>
          </p:cNvSpPr>
          <p:nvPr/>
        </p:nvSpPr>
        <p:spPr>
          <a:xfrm>
            <a:off x="426000" y="1411835"/>
            <a:ext cx="9493314" cy="2573296"/>
          </a:xfrm>
          <a:prstGeom prst="rect">
            <a:avLst/>
          </a:prstGeom>
        </p:spPr>
        <p:txBody>
          <a:bodyPr vert="horz" lIns="0" tIns="0" rIns="0" bIns="0" rtlCol="0">
            <a:normAutofit fontScale="92500" lnSpcReduction="10000"/>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The left side of the </a:t>
            </a:r>
            <a:r>
              <a:rPr lang="en-US" sz="1600" dirty="0" err="1"/>
              <a:t>traceplot</a:t>
            </a:r>
            <a:r>
              <a:rPr lang="en-US" sz="1600" dirty="0"/>
              <a:t> shows the marginal posterior: </a:t>
            </a:r>
          </a:p>
          <a:p>
            <a:pPr marL="561975" lvl="1" indent="-285750"/>
            <a:r>
              <a:rPr lang="en-US" sz="1400" dirty="0"/>
              <a:t>X-Axis: The values for the variable</a:t>
            </a:r>
          </a:p>
          <a:p>
            <a:pPr marL="561975" lvl="1" indent="-285750"/>
            <a:r>
              <a:rPr lang="en-US" sz="1400" dirty="0"/>
              <a:t>Y-Axis: The probability for the variable (as determined by sampling)</a:t>
            </a:r>
          </a:p>
          <a:p>
            <a:pPr marL="561975" lvl="1" indent="-285750"/>
            <a:r>
              <a:rPr lang="en-US" sz="1400" dirty="0"/>
              <a:t>The different colored lines indicate that we performed two chains of Markov Chain Monte Carlo. </a:t>
            </a:r>
          </a:p>
          <a:p>
            <a:pPr marL="561975" lvl="1" indent="-285750"/>
            <a:r>
              <a:rPr lang="en-US" sz="1400" dirty="0"/>
              <a:t>From the left side we can see that there is a range of values for each weight. </a:t>
            </a:r>
          </a:p>
          <a:p>
            <a:pPr marL="0" indent="0">
              <a:buNone/>
            </a:pPr>
            <a:r>
              <a:rPr lang="en-US" sz="1600" dirty="0"/>
              <a:t>The right side shows the different sample values drawn as the sampling process runs.</a:t>
            </a:r>
          </a:p>
          <a:p>
            <a:pPr marL="0" indent="0">
              <a:buNone/>
            </a:pPr>
            <a:r>
              <a:rPr lang="en-US" sz="1600" dirty="0"/>
              <a:t>There are a couple of things to see here: </a:t>
            </a:r>
          </a:p>
          <a:p>
            <a:pPr marL="561975" lvl="1" indent="-285750"/>
            <a:r>
              <a:rPr lang="en-US" sz="1400" dirty="0"/>
              <a:t>Our sampling chains for the individual parameters (left side) seem well converged and stationary (there are no large drifts or other odd patterns).</a:t>
            </a:r>
          </a:p>
          <a:p>
            <a:pPr marL="561975" lvl="1" indent="-285750"/>
            <a:r>
              <a:rPr lang="en-US" sz="1400" dirty="0"/>
              <a:t>The maximum posterior estimate of each variable (the peak in the left side distributions) is very close to the true parameters used to generate the data (x is the regression coefficient and sigma is the standard deviation of our normal).</a:t>
            </a:r>
          </a:p>
        </p:txBody>
      </p:sp>
      <p:sp>
        <p:nvSpPr>
          <p:cNvPr id="13" name="TextBox 12">
            <a:extLst>
              <a:ext uri="{FF2B5EF4-FFF2-40B4-BE49-F238E27FC236}">
                <a16:creationId xmlns:a16="http://schemas.microsoft.com/office/drawing/2014/main" id="{F6F2B06F-D061-4985-BCBC-19E37628A4CD}"/>
              </a:ext>
            </a:extLst>
          </p:cNvPr>
          <p:cNvSpPr txBox="1"/>
          <p:nvPr/>
        </p:nvSpPr>
        <p:spPr>
          <a:xfrm>
            <a:off x="426000" y="767325"/>
            <a:ext cx="8973959" cy="553998"/>
          </a:xfrm>
          <a:prstGeom prst="rect">
            <a:avLst/>
          </a:prstGeom>
          <a:noFill/>
        </p:spPr>
        <p:txBody>
          <a:bodyPr wrap="square" rtlCol="0">
            <a:spAutoFit/>
          </a:bodyPr>
          <a:lstStyle/>
          <a:p>
            <a:r>
              <a:rPr lang="en-US" sz="1500" dirty="0"/>
              <a:t>Bayesian inference does not give us only one best fitting line (as maximum likelihood does) but rather a whole posterior distribution of likely parameters.</a:t>
            </a:r>
          </a:p>
        </p:txBody>
      </p:sp>
      <p:pic>
        <p:nvPicPr>
          <p:cNvPr id="14" name="Picture 13" descr="A close up of a mans face&#10;&#10;Description automatically generated">
            <a:extLst>
              <a:ext uri="{FF2B5EF4-FFF2-40B4-BE49-F238E27FC236}">
                <a16:creationId xmlns:a16="http://schemas.microsoft.com/office/drawing/2014/main" id="{4EB39200-E907-433E-BDBA-7D267D032B21}"/>
              </a:ext>
            </a:extLst>
          </p:cNvPr>
          <p:cNvPicPr/>
          <p:nvPr/>
        </p:nvPicPr>
        <p:blipFill>
          <a:blip r:embed="rId2"/>
          <a:stretch>
            <a:fillRect/>
          </a:stretch>
        </p:blipFill>
        <p:spPr>
          <a:xfrm>
            <a:off x="2272686" y="3985131"/>
            <a:ext cx="5412419" cy="2791599"/>
          </a:xfrm>
          <a:prstGeom prst="rect">
            <a:avLst/>
          </a:prstGeom>
        </p:spPr>
      </p:pic>
      <p:sp>
        <p:nvSpPr>
          <p:cNvPr id="15" name="Title 1">
            <a:extLst>
              <a:ext uri="{FF2B5EF4-FFF2-40B4-BE49-F238E27FC236}">
                <a16:creationId xmlns:a16="http://schemas.microsoft.com/office/drawing/2014/main" id="{03D17225-2687-47E5-B87B-7244BCC87590}"/>
              </a:ext>
            </a:extLst>
          </p:cNvPr>
          <p:cNvSpPr txBox="1">
            <a:spLocks/>
          </p:cNvSpPr>
          <p:nvPr/>
        </p:nvSpPr>
        <p:spPr>
          <a:xfrm>
            <a:off x="7977512" y="4799676"/>
            <a:ext cx="1690271" cy="389248"/>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000" dirty="0"/>
              <a:t>Age Group: Below 25</a:t>
            </a:r>
          </a:p>
        </p:txBody>
      </p:sp>
    </p:spTree>
    <p:extLst>
      <p:ext uri="{BB962C8B-B14F-4D97-AF65-F5344CB8AC3E}">
        <p14:creationId xmlns:p14="http://schemas.microsoft.com/office/powerpoint/2010/main" val="29962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Examining Bayesian Linear Regression- </a:t>
            </a:r>
            <a:r>
              <a:rPr lang="en-US" sz="3000" dirty="0" err="1"/>
              <a:t>Traceplots</a:t>
            </a:r>
            <a:endParaRPr lang="en-US" sz="3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18</a:t>
            </a:fld>
            <a:endParaRPr lang="en-US"/>
          </a:p>
        </p:txBody>
      </p:sp>
      <p:pic>
        <p:nvPicPr>
          <p:cNvPr id="8" name="Picture 7" descr="A close up of a mans face&#10;&#10;Description automatically generated">
            <a:extLst>
              <a:ext uri="{FF2B5EF4-FFF2-40B4-BE49-F238E27FC236}">
                <a16:creationId xmlns:a16="http://schemas.microsoft.com/office/drawing/2014/main" id="{634D011E-057E-4DD2-A047-C21959AB1A1A}"/>
              </a:ext>
            </a:extLst>
          </p:cNvPr>
          <p:cNvPicPr/>
          <p:nvPr/>
        </p:nvPicPr>
        <p:blipFill>
          <a:blip r:embed="rId2"/>
          <a:stretch>
            <a:fillRect/>
          </a:stretch>
        </p:blipFill>
        <p:spPr>
          <a:xfrm>
            <a:off x="328474" y="1969897"/>
            <a:ext cx="5412419" cy="2791599"/>
          </a:xfrm>
          <a:prstGeom prst="rect">
            <a:avLst/>
          </a:prstGeom>
        </p:spPr>
      </p:pic>
      <p:pic>
        <p:nvPicPr>
          <p:cNvPr id="9" name="Picture 8" descr="A close up of a device&#10;&#10;Description automatically generated">
            <a:extLst>
              <a:ext uri="{FF2B5EF4-FFF2-40B4-BE49-F238E27FC236}">
                <a16:creationId xmlns:a16="http://schemas.microsoft.com/office/drawing/2014/main" id="{BD2E6F6E-54D8-430C-A9AD-41C930F9D459}"/>
              </a:ext>
            </a:extLst>
          </p:cNvPr>
          <p:cNvPicPr/>
          <p:nvPr/>
        </p:nvPicPr>
        <p:blipFill>
          <a:blip r:embed="rId3"/>
          <a:stretch>
            <a:fillRect/>
          </a:stretch>
        </p:blipFill>
        <p:spPr>
          <a:xfrm>
            <a:off x="6267935" y="3755527"/>
            <a:ext cx="5283520" cy="2752104"/>
          </a:xfrm>
          <a:prstGeom prst="rect">
            <a:avLst/>
          </a:prstGeom>
        </p:spPr>
      </p:pic>
      <p:sp>
        <p:nvSpPr>
          <p:cNvPr id="11" name="Title 1">
            <a:extLst>
              <a:ext uri="{FF2B5EF4-FFF2-40B4-BE49-F238E27FC236}">
                <a16:creationId xmlns:a16="http://schemas.microsoft.com/office/drawing/2014/main" id="{91ED3BFA-0B62-432E-B7E6-D9996BE6C1BC}"/>
              </a:ext>
            </a:extLst>
          </p:cNvPr>
          <p:cNvSpPr txBox="1">
            <a:spLocks/>
          </p:cNvSpPr>
          <p:nvPr/>
        </p:nvSpPr>
        <p:spPr>
          <a:xfrm>
            <a:off x="4558006" y="5587819"/>
            <a:ext cx="1475294" cy="389247"/>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26 - 35</a:t>
            </a:r>
          </a:p>
        </p:txBody>
      </p:sp>
      <p:sp>
        <p:nvSpPr>
          <p:cNvPr id="12" name="Title 1">
            <a:extLst>
              <a:ext uri="{FF2B5EF4-FFF2-40B4-BE49-F238E27FC236}">
                <a16:creationId xmlns:a16="http://schemas.microsoft.com/office/drawing/2014/main" id="{67DF2840-ED2D-4F42-9808-56C4E8AD2178}"/>
              </a:ext>
            </a:extLst>
          </p:cNvPr>
          <p:cNvSpPr txBox="1">
            <a:spLocks/>
          </p:cNvSpPr>
          <p:nvPr/>
        </p:nvSpPr>
        <p:spPr>
          <a:xfrm>
            <a:off x="6033300" y="2784442"/>
            <a:ext cx="1571359" cy="389248"/>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Below 25</a:t>
            </a:r>
          </a:p>
        </p:txBody>
      </p:sp>
    </p:spTree>
    <p:extLst>
      <p:ext uri="{BB962C8B-B14F-4D97-AF65-F5344CB8AC3E}">
        <p14:creationId xmlns:p14="http://schemas.microsoft.com/office/powerpoint/2010/main" val="1025381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Examining Bayesian Linear Regression- </a:t>
            </a:r>
            <a:r>
              <a:rPr lang="en-US" sz="3000" dirty="0" err="1"/>
              <a:t>Traceplots</a:t>
            </a:r>
            <a:endParaRPr lang="en-US" sz="3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19</a:t>
            </a:fld>
            <a:endParaRPr lang="en-US"/>
          </a:p>
        </p:txBody>
      </p:sp>
      <p:pic>
        <p:nvPicPr>
          <p:cNvPr id="8" name="Picture 7">
            <a:extLst>
              <a:ext uri="{FF2B5EF4-FFF2-40B4-BE49-F238E27FC236}">
                <a16:creationId xmlns:a16="http://schemas.microsoft.com/office/drawing/2014/main" id="{634D011E-057E-4DD2-A047-C21959AB1A1A}"/>
              </a:ext>
            </a:extLst>
          </p:cNvPr>
          <p:cNvPicPr/>
          <p:nvPr/>
        </p:nvPicPr>
        <p:blipFill>
          <a:blip r:embed="rId2"/>
          <a:srcRect/>
          <a:stretch/>
        </p:blipFill>
        <p:spPr>
          <a:xfrm>
            <a:off x="89115" y="1108765"/>
            <a:ext cx="6006885" cy="3080453"/>
          </a:xfrm>
          <a:prstGeom prst="rect">
            <a:avLst/>
          </a:prstGeom>
        </p:spPr>
      </p:pic>
      <p:pic>
        <p:nvPicPr>
          <p:cNvPr id="9" name="Picture 8">
            <a:extLst>
              <a:ext uri="{FF2B5EF4-FFF2-40B4-BE49-F238E27FC236}">
                <a16:creationId xmlns:a16="http://schemas.microsoft.com/office/drawing/2014/main" id="{BD2E6F6E-54D8-430C-A9AD-41C930F9D459}"/>
              </a:ext>
            </a:extLst>
          </p:cNvPr>
          <p:cNvPicPr/>
          <p:nvPr/>
        </p:nvPicPr>
        <p:blipFill>
          <a:blip r:embed="rId3"/>
          <a:srcRect/>
          <a:stretch/>
        </p:blipFill>
        <p:spPr>
          <a:xfrm>
            <a:off x="6105869" y="3222866"/>
            <a:ext cx="5844089" cy="3054377"/>
          </a:xfrm>
          <a:prstGeom prst="rect">
            <a:avLst/>
          </a:prstGeom>
        </p:spPr>
      </p:pic>
      <p:sp>
        <p:nvSpPr>
          <p:cNvPr id="11" name="Title 1">
            <a:extLst>
              <a:ext uri="{FF2B5EF4-FFF2-40B4-BE49-F238E27FC236}">
                <a16:creationId xmlns:a16="http://schemas.microsoft.com/office/drawing/2014/main" id="{91ED3BFA-0B62-432E-B7E6-D9996BE6C1BC}"/>
              </a:ext>
            </a:extLst>
          </p:cNvPr>
          <p:cNvSpPr txBox="1">
            <a:spLocks/>
          </p:cNvSpPr>
          <p:nvPr/>
        </p:nvSpPr>
        <p:spPr>
          <a:xfrm>
            <a:off x="4484169" y="5326114"/>
            <a:ext cx="1379659"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46 - 55</a:t>
            </a:r>
          </a:p>
        </p:txBody>
      </p:sp>
      <p:sp>
        <p:nvSpPr>
          <p:cNvPr id="12" name="Title 1">
            <a:extLst>
              <a:ext uri="{FF2B5EF4-FFF2-40B4-BE49-F238E27FC236}">
                <a16:creationId xmlns:a16="http://schemas.microsoft.com/office/drawing/2014/main" id="{67DF2840-ED2D-4F42-9808-56C4E8AD2178}"/>
              </a:ext>
            </a:extLst>
          </p:cNvPr>
          <p:cNvSpPr txBox="1">
            <a:spLocks/>
          </p:cNvSpPr>
          <p:nvPr/>
        </p:nvSpPr>
        <p:spPr>
          <a:xfrm>
            <a:off x="6269085" y="1533228"/>
            <a:ext cx="1743947"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a:t>
            </a:r>
          </a:p>
          <a:p>
            <a:r>
              <a:rPr lang="en-US" sz="2200" dirty="0"/>
              <a:t>36 - 45</a:t>
            </a:r>
          </a:p>
        </p:txBody>
      </p:sp>
    </p:spTree>
    <p:extLst>
      <p:ext uri="{BB962C8B-B14F-4D97-AF65-F5344CB8AC3E}">
        <p14:creationId xmlns:p14="http://schemas.microsoft.com/office/powerpoint/2010/main" val="53967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US" dirty="0"/>
              <a:t>Business Case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616410" y="3886201"/>
            <a:ext cx="4000500" cy="1243824"/>
          </a:xfrm>
        </p:spPr>
        <p:txBody>
          <a:bodyPr/>
          <a:lstStyle/>
          <a:p>
            <a:r>
              <a:rPr lang="en-US" i="1" dirty="0"/>
              <a:t>To predict the spending power of the target customers by understanding the trends in the dataset and predicting spending score.</a:t>
            </a: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Examining Bayesian Linear Regression- </a:t>
            </a:r>
            <a:r>
              <a:rPr lang="en-US" sz="3000" dirty="0" err="1"/>
              <a:t>Traceplots</a:t>
            </a:r>
            <a:endParaRPr lang="en-US" sz="3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20</a:t>
            </a:fld>
            <a:endParaRPr lang="en-US"/>
          </a:p>
        </p:txBody>
      </p:sp>
      <p:pic>
        <p:nvPicPr>
          <p:cNvPr id="8" name="Picture 7">
            <a:extLst>
              <a:ext uri="{FF2B5EF4-FFF2-40B4-BE49-F238E27FC236}">
                <a16:creationId xmlns:a16="http://schemas.microsoft.com/office/drawing/2014/main" id="{634D011E-057E-4DD2-A047-C21959AB1A1A}"/>
              </a:ext>
            </a:extLst>
          </p:cNvPr>
          <p:cNvPicPr/>
          <p:nvPr/>
        </p:nvPicPr>
        <p:blipFill>
          <a:blip r:embed="rId2"/>
          <a:srcRect/>
          <a:stretch/>
        </p:blipFill>
        <p:spPr>
          <a:xfrm>
            <a:off x="198479" y="1108765"/>
            <a:ext cx="5788157" cy="3080453"/>
          </a:xfrm>
          <a:prstGeom prst="rect">
            <a:avLst/>
          </a:prstGeom>
        </p:spPr>
      </p:pic>
      <p:pic>
        <p:nvPicPr>
          <p:cNvPr id="9" name="Picture 8">
            <a:extLst>
              <a:ext uri="{FF2B5EF4-FFF2-40B4-BE49-F238E27FC236}">
                <a16:creationId xmlns:a16="http://schemas.microsoft.com/office/drawing/2014/main" id="{BD2E6F6E-54D8-430C-A9AD-41C930F9D459}"/>
              </a:ext>
            </a:extLst>
          </p:cNvPr>
          <p:cNvPicPr/>
          <p:nvPr/>
        </p:nvPicPr>
        <p:blipFill>
          <a:blip r:embed="rId3"/>
          <a:srcRect/>
          <a:stretch/>
        </p:blipFill>
        <p:spPr>
          <a:xfrm>
            <a:off x="6105869" y="3266066"/>
            <a:ext cx="5844089" cy="2967977"/>
          </a:xfrm>
          <a:prstGeom prst="rect">
            <a:avLst/>
          </a:prstGeom>
        </p:spPr>
      </p:pic>
      <p:sp>
        <p:nvSpPr>
          <p:cNvPr id="11" name="Title 1">
            <a:extLst>
              <a:ext uri="{FF2B5EF4-FFF2-40B4-BE49-F238E27FC236}">
                <a16:creationId xmlns:a16="http://schemas.microsoft.com/office/drawing/2014/main" id="{91ED3BFA-0B62-432E-B7E6-D9996BE6C1BC}"/>
              </a:ext>
            </a:extLst>
          </p:cNvPr>
          <p:cNvSpPr txBox="1">
            <a:spLocks/>
          </p:cNvSpPr>
          <p:nvPr/>
        </p:nvSpPr>
        <p:spPr>
          <a:xfrm>
            <a:off x="4484169" y="5326114"/>
            <a:ext cx="1379659"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Above 65</a:t>
            </a:r>
          </a:p>
        </p:txBody>
      </p:sp>
      <p:sp>
        <p:nvSpPr>
          <p:cNvPr id="12" name="Title 1">
            <a:extLst>
              <a:ext uri="{FF2B5EF4-FFF2-40B4-BE49-F238E27FC236}">
                <a16:creationId xmlns:a16="http://schemas.microsoft.com/office/drawing/2014/main" id="{67DF2840-ED2D-4F42-9808-56C4E8AD2178}"/>
              </a:ext>
            </a:extLst>
          </p:cNvPr>
          <p:cNvSpPr txBox="1">
            <a:spLocks/>
          </p:cNvSpPr>
          <p:nvPr/>
        </p:nvSpPr>
        <p:spPr>
          <a:xfrm>
            <a:off x="6269085" y="1533228"/>
            <a:ext cx="1743947"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a:t>
            </a:r>
          </a:p>
          <a:p>
            <a:r>
              <a:rPr lang="en-US" sz="2200" dirty="0"/>
              <a:t>56 - 65</a:t>
            </a:r>
          </a:p>
        </p:txBody>
      </p:sp>
    </p:spTree>
    <p:extLst>
      <p:ext uri="{BB962C8B-B14F-4D97-AF65-F5344CB8AC3E}">
        <p14:creationId xmlns:p14="http://schemas.microsoft.com/office/powerpoint/2010/main" val="1957269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Examining Bayesian Linear Regression Results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21</a:t>
            </a:fld>
            <a:endParaRPr lang="en-US"/>
          </a:p>
        </p:txBody>
      </p:sp>
      <p:sp>
        <p:nvSpPr>
          <p:cNvPr id="12" name="Title 1">
            <a:extLst>
              <a:ext uri="{FF2B5EF4-FFF2-40B4-BE49-F238E27FC236}">
                <a16:creationId xmlns:a16="http://schemas.microsoft.com/office/drawing/2014/main" id="{67DF2840-ED2D-4F42-9808-56C4E8AD2178}"/>
              </a:ext>
            </a:extLst>
          </p:cNvPr>
          <p:cNvSpPr txBox="1">
            <a:spLocks/>
          </p:cNvSpPr>
          <p:nvPr/>
        </p:nvSpPr>
        <p:spPr>
          <a:xfrm>
            <a:off x="1026004" y="3266162"/>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Below 25</a:t>
            </a:r>
          </a:p>
        </p:txBody>
      </p:sp>
      <p:sp>
        <p:nvSpPr>
          <p:cNvPr id="16" name="Title 1">
            <a:extLst>
              <a:ext uri="{FF2B5EF4-FFF2-40B4-BE49-F238E27FC236}">
                <a16:creationId xmlns:a16="http://schemas.microsoft.com/office/drawing/2014/main" id="{63B470A0-1DBE-45D8-8477-7D011D6277E1}"/>
              </a:ext>
            </a:extLst>
          </p:cNvPr>
          <p:cNvSpPr txBox="1">
            <a:spLocks/>
          </p:cNvSpPr>
          <p:nvPr/>
        </p:nvSpPr>
        <p:spPr>
          <a:xfrm>
            <a:off x="4542420" y="3277886"/>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26 - 35</a:t>
            </a:r>
          </a:p>
        </p:txBody>
      </p:sp>
      <p:sp>
        <p:nvSpPr>
          <p:cNvPr id="17" name="Title 1">
            <a:extLst>
              <a:ext uri="{FF2B5EF4-FFF2-40B4-BE49-F238E27FC236}">
                <a16:creationId xmlns:a16="http://schemas.microsoft.com/office/drawing/2014/main" id="{74010708-3007-4945-8238-1AC39B1226A7}"/>
              </a:ext>
            </a:extLst>
          </p:cNvPr>
          <p:cNvSpPr txBox="1">
            <a:spLocks/>
          </p:cNvSpPr>
          <p:nvPr/>
        </p:nvSpPr>
        <p:spPr>
          <a:xfrm>
            <a:off x="7951010" y="3277886"/>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36 - 45</a:t>
            </a:r>
          </a:p>
        </p:txBody>
      </p:sp>
      <p:sp>
        <p:nvSpPr>
          <p:cNvPr id="18" name="Title 1">
            <a:extLst>
              <a:ext uri="{FF2B5EF4-FFF2-40B4-BE49-F238E27FC236}">
                <a16:creationId xmlns:a16="http://schemas.microsoft.com/office/drawing/2014/main" id="{4A8E9E43-213C-4666-92D7-E191090C4F73}"/>
              </a:ext>
            </a:extLst>
          </p:cNvPr>
          <p:cNvSpPr txBox="1">
            <a:spLocks/>
          </p:cNvSpPr>
          <p:nvPr/>
        </p:nvSpPr>
        <p:spPr>
          <a:xfrm>
            <a:off x="1033625" y="6149759"/>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46 - 55</a:t>
            </a:r>
          </a:p>
        </p:txBody>
      </p:sp>
      <p:sp>
        <p:nvSpPr>
          <p:cNvPr id="21" name="Title 1">
            <a:extLst>
              <a:ext uri="{FF2B5EF4-FFF2-40B4-BE49-F238E27FC236}">
                <a16:creationId xmlns:a16="http://schemas.microsoft.com/office/drawing/2014/main" id="{FAA2F440-C880-40A7-B6B1-BBD89165FA71}"/>
              </a:ext>
            </a:extLst>
          </p:cNvPr>
          <p:cNvSpPr txBox="1">
            <a:spLocks/>
          </p:cNvSpPr>
          <p:nvPr/>
        </p:nvSpPr>
        <p:spPr>
          <a:xfrm>
            <a:off x="4542420" y="6149758"/>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56 - 65</a:t>
            </a:r>
          </a:p>
        </p:txBody>
      </p:sp>
      <p:sp>
        <p:nvSpPr>
          <p:cNvPr id="24" name="Title 1">
            <a:extLst>
              <a:ext uri="{FF2B5EF4-FFF2-40B4-BE49-F238E27FC236}">
                <a16:creationId xmlns:a16="http://schemas.microsoft.com/office/drawing/2014/main" id="{CF0EFEFF-05BF-441B-B445-DB501F7C6059}"/>
              </a:ext>
            </a:extLst>
          </p:cNvPr>
          <p:cNvSpPr txBox="1">
            <a:spLocks/>
          </p:cNvSpPr>
          <p:nvPr/>
        </p:nvSpPr>
        <p:spPr>
          <a:xfrm>
            <a:off x="7994059" y="6149758"/>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Above 65</a:t>
            </a:r>
          </a:p>
        </p:txBody>
      </p:sp>
      <p:pic>
        <p:nvPicPr>
          <p:cNvPr id="4" name="Picture 3" descr="A close up of a map&#10;&#10;Description automatically generated">
            <a:extLst>
              <a:ext uri="{FF2B5EF4-FFF2-40B4-BE49-F238E27FC236}">
                <a16:creationId xmlns:a16="http://schemas.microsoft.com/office/drawing/2014/main" id="{B32CA45B-73ED-46EE-991D-BD1A8D47EBB3}"/>
              </a:ext>
            </a:extLst>
          </p:cNvPr>
          <p:cNvPicPr>
            <a:picLocks noChangeAspect="1"/>
          </p:cNvPicPr>
          <p:nvPr/>
        </p:nvPicPr>
        <p:blipFill>
          <a:blip r:embed="rId2"/>
          <a:stretch>
            <a:fillRect/>
          </a:stretch>
        </p:blipFill>
        <p:spPr>
          <a:xfrm>
            <a:off x="426000" y="1014313"/>
            <a:ext cx="3215919" cy="2225233"/>
          </a:xfrm>
          <a:prstGeom prst="rect">
            <a:avLst/>
          </a:prstGeom>
        </p:spPr>
      </p:pic>
      <p:pic>
        <p:nvPicPr>
          <p:cNvPr id="7" name="Picture 6" descr="A close up of a map&#10;&#10;Description automatically generated">
            <a:extLst>
              <a:ext uri="{FF2B5EF4-FFF2-40B4-BE49-F238E27FC236}">
                <a16:creationId xmlns:a16="http://schemas.microsoft.com/office/drawing/2014/main" id="{3D83D310-C9AF-4505-9967-E40109380F33}"/>
              </a:ext>
            </a:extLst>
          </p:cNvPr>
          <p:cNvPicPr>
            <a:picLocks noChangeAspect="1"/>
          </p:cNvPicPr>
          <p:nvPr/>
        </p:nvPicPr>
        <p:blipFill>
          <a:blip r:embed="rId3"/>
          <a:stretch>
            <a:fillRect/>
          </a:stretch>
        </p:blipFill>
        <p:spPr>
          <a:xfrm>
            <a:off x="3989217" y="1014313"/>
            <a:ext cx="3041898" cy="2255953"/>
          </a:xfrm>
          <a:prstGeom prst="rect">
            <a:avLst/>
          </a:prstGeom>
        </p:spPr>
      </p:pic>
      <p:pic>
        <p:nvPicPr>
          <p:cNvPr id="9" name="Picture 8" descr="A close up of a map&#10;&#10;Description automatically generated">
            <a:extLst>
              <a:ext uri="{FF2B5EF4-FFF2-40B4-BE49-F238E27FC236}">
                <a16:creationId xmlns:a16="http://schemas.microsoft.com/office/drawing/2014/main" id="{EA64B4F1-C003-4D43-8A10-814F6C194505}"/>
              </a:ext>
            </a:extLst>
          </p:cNvPr>
          <p:cNvPicPr>
            <a:picLocks noChangeAspect="1"/>
          </p:cNvPicPr>
          <p:nvPr/>
        </p:nvPicPr>
        <p:blipFill>
          <a:blip r:embed="rId4"/>
          <a:stretch>
            <a:fillRect/>
          </a:stretch>
        </p:blipFill>
        <p:spPr>
          <a:xfrm>
            <a:off x="7378413" y="1014313"/>
            <a:ext cx="2946317" cy="2253933"/>
          </a:xfrm>
          <a:prstGeom prst="rect">
            <a:avLst/>
          </a:prstGeom>
        </p:spPr>
      </p:pic>
      <p:pic>
        <p:nvPicPr>
          <p:cNvPr id="11" name="Picture 10" descr="A close up of a map&#10;&#10;Description automatically generated">
            <a:extLst>
              <a:ext uri="{FF2B5EF4-FFF2-40B4-BE49-F238E27FC236}">
                <a16:creationId xmlns:a16="http://schemas.microsoft.com/office/drawing/2014/main" id="{A16F2B70-7922-4821-8088-EFA71464069F}"/>
              </a:ext>
            </a:extLst>
          </p:cNvPr>
          <p:cNvPicPr>
            <a:picLocks noChangeAspect="1"/>
          </p:cNvPicPr>
          <p:nvPr/>
        </p:nvPicPr>
        <p:blipFill>
          <a:blip r:embed="rId5"/>
          <a:stretch>
            <a:fillRect/>
          </a:stretch>
        </p:blipFill>
        <p:spPr>
          <a:xfrm>
            <a:off x="483154" y="3673098"/>
            <a:ext cx="3101609" cy="2354784"/>
          </a:xfrm>
          <a:prstGeom prst="rect">
            <a:avLst/>
          </a:prstGeom>
        </p:spPr>
      </p:pic>
      <p:pic>
        <p:nvPicPr>
          <p:cNvPr id="14" name="Picture 13" descr="A close up of text on a white background&#10;&#10;Description automatically generated">
            <a:extLst>
              <a:ext uri="{FF2B5EF4-FFF2-40B4-BE49-F238E27FC236}">
                <a16:creationId xmlns:a16="http://schemas.microsoft.com/office/drawing/2014/main" id="{67B2280E-6DAC-429F-AE85-DBE3EEFD05CC}"/>
              </a:ext>
            </a:extLst>
          </p:cNvPr>
          <p:cNvPicPr>
            <a:picLocks noChangeAspect="1"/>
          </p:cNvPicPr>
          <p:nvPr/>
        </p:nvPicPr>
        <p:blipFill>
          <a:blip r:embed="rId6"/>
          <a:stretch>
            <a:fillRect/>
          </a:stretch>
        </p:blipFill>
        <p:spPr>
          <a:xfrm>
            <a:off x="3950665" y="3673098"/>
            <a:ext cx="3173168" cy="2354784"/>
          </a:xfrm>
          <a:prstGeom prst="rect">
            <a:avLst/>
          </a:prstGeom>
        </p:spPr>
      </p:pic>
      <p:pic>
        <p:nvPicPr>
          <p:cNvPr id="19" name="Picture 18" descr="A close up of text on a white background&#10;&#10;Description automatically generated">
            <a:extLst>
              <a:ext uri="{FF2B5EF4-FFF2-40B4-BE49-F238E27FC236}">
                <a16:creationId xmlns:a16="http://schemas.microsoft.com/office/drawing/2014/main" id="{6D120C58-C569-46A8-BCAE-87D179249339}"/>
              </a:ext>
            </a:extLst>
          </p:cNvPr>
          <p:cNvPicPr>
            <a:picLocks noChangeAspect="1"/>
          </p:cNvPicPr>
          <p:nvPr/>
        </p:nvPicPr>
        <p:blipFill>
          <a:blip r:embed="rId7"/>
          <a:stretch>
            <a:fillRect/>
          </a:stretch>
        </p:blipFill>
        <p:spPr>
          <a:xfrm>
            <a:off x="7378413" y="3673098"/>
            <a:ext cx="3261643" cy="2286198"/>
          </a:xfrm>
          <a:prstGeom prst="rect">
            <a:avLst/>
          </a:prstGeom>
        </p:spPr>
      </p:pic>
    </p:spTree>
    <p:extLst>
      <p:ext uri="{BB962C8B-B14F-4D97-AF65-F5344CB8AC3E}">
        <p14:creationId xmlns:p14="http://schemas.microsoft.com/office/powerpoint/2010/main" val="2440984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1999" y="432000"/>
            <a:ext cx="7025243" cy="432000"/>
          </a:xfrm>
        </p:spPr>
        <p:txBody>
          <a:bodyPr/>
          <a:lstStyle/>
          <a:p>
            <a:r>
              <a:rPr lang="en-US" dirty="0"/>
              <a:t>Model II - Interpretations</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1511999"/>
            <a:ext cx="5472000" cy="3495007"/>
          </a:xfrm>
        </p:spPr>
        <p:txBody>
          <a:bodyPr/>
          <a:lstStyle/>
          <a:p>
            <a:pPr marL="342900" indent="-342900">
              <a:buFont typeface="+mj-lt"/>
              <a:buAutoNum type="arabicPeriod"/>
            </a:pPr>
            <a:r>
              <a:rPr lang="en-US" dirty="0"/>
              <a:t>Based on the sign and location of the weights, we can make the following inferences regarding the features in our dataset:</a:t>
            </a:r>
          </a:p>
          <a:p>
            <a:pPr marL="619125" lvl="1" indent="-342900">
              <a:buFont typeface="+mj-lt"/>
              <a:buAutoNum type="arabicPeriod"/>
            </a:pPr>
            <a:r>
              <a:rPr lang="en-US" dirty="0"/>
              <a:t>Based on Age Group, Below 25, Age seems to have positive relation with spending score while Annual income has negative impact.</a:t>
            </a:r>
          </a:p>
          <a:p>
            <a:pPr marL="619125" lvl="1" indent="-342900">
              <a:buFont typeface="+mj-lt"/>
              <a:buAutoNum type="arabicPeriod"/>
            </a:pPr>
            <a:r>
              <a:rPr lang="en-US" dirty="0"/>
              <a:t>In Age Group between 26-45, both Age and Annual income have positive impact on spending score.</a:t>
            </a:r>
          </a:p>
          <a:p>
            <a:pPr marL="619125" lvl="1" indent="-342900">
              <a:buFont typeface="+mj-lt"/>
              <a:buAutoNum type="arabicPeriod"/>
            </a:pPr>
            <a:r>
              <a:rPr lang="en-US" dirty="0"/>
              <a:t>When we go further down the Age Group with ages 56-65, we see a positive impact of age on spending score while annual income is negative.</a:t>
            </a:r>
          </a:p>
          <a:p>
            <a:pPr marL="619125" lvl="1" indent="-342900">
              <a:buFont typeface="+mj-lt"/>
              <a:buAutoNum type="arabicPeriod"/>
            </a:pPr>
            <a:r>
              <a:rPr lang="en-US" dirty="0"/>
              <a:t>In Age Group, above 66, both the factors have positive impact on age.</a:t>
            </a:r>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a:xfrm>
            <a:off x="8812419" y="3552739"/>
            <a:ext cx="2405261" cy="2125239"/>
          </a:xfrm>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22</a:t>
            </a:fld>
            <a:endParaRPr lang="en-US" dirty="0"/>
          </a:p>
        </p:txBody>
      </p:sp>
      <p:sp>
        <p:nvSpPr>
          <p:cNvPr id="5" name="Text Placeholder 4">
            <a:extLst>
              <a:ext uri="{FF2B5EF4-FFF2-40B4-BE49-F238E27FC236}">
                <a16:creationId xmlns:a16="http://schemas.microsoft.com/office/drawing/2014/main" id="{EAFD6649-F042-40B3-A40B-A52ED20EA03C}"/>
              </a:ext>
            </a:extLst>
          </p:cNvPr>
          <p:cNvSpPr>
            <a:spLocks noGrp="1"/>
          </p:cNvSpPr>
          <p:nvPr>
            <p:ph type="body" sz="quarter" idx="32"/>
          </p:nvPr>
        </p:nvSpPr>
        <p:spPr/>
        <p:txBody>
          <a:bodyPr/>
          <a:lstStyle/>
          <a:p>
            <a:r>
              <a:rPr lang="en-US" dirty="0"/>
              <a:t>Bayesian Linear Regression</a:t>
            </a:r>
          </a:p>
        </p:txBody>
      </p:sp>
      <p:pic>
        <p:nvPicPr>
          <p:cNvPr id="9" name="Picture 8">
            <a:extLst>
              <a:ext uri="{FF2B5EF4-FFF2-40B4-BE49-F238E27FC236}">
                <a16:creationId xmlns:a16="http://schemas.microsoft.com/office/drawing/2014/main" id="{4EC5E389-414A-421C-BE3D-341B432FA50F}"/>
              </a:ext>
            </a:extLst>
          </p:cNvPr>
          <p:cNvPicPr>
            <a:picLocks noChangeAspect="1"/>
          </p:cNvPicPr>
          <p:nvPr/>
        </p:nvPicPr>
        <p:blipFill>
          <a:blip r:embed="rId5"/>
          <a:stretch>
            <a:fillRect/>
          </a:stretch>
        </p:blipFill>
        <p:spPr>
          <a:xfrm>
            <a:off x="1061412" y="5132589"/>
            <a:ext cx="8077200" cy="1333500"/>
          </a:xfrm>
          <a:prstGeom prst="rect">
            <a:avLst/>
          </a:prstGeom>
        </p:spPr>
      </p:pic>
      <p:sp>
        <p:nvSpPr>
          <p:cNvPr id="10" name="TextBox 9">
            <a:extLst>
              <a:ext uri="{FF2B5EF4-FFF2-40B4-BE49-F238E27FC236}">
                <a16:creationId xmlns:a16="http://schemas.microsoft.com/office/drawing/2014/main" id="{3641184E-705E-4698-A074-D959A1DD2F03}"/>
              </a:ext>
            </a:extLst>
          </p:cNvPr>
          <p:cNvSpPr txBox="1"/>
          <p:nvPr/>
        </p:nvSpPr>
        <p:spPr>
          <a:xfrm>
            <a:off x="106532" y="5132589"/>
            <a:ext cx="954880" cy="1292662"/>
          </a:xfrm>
          <a:prstGeom prst="rect">
            <a:avLst/>
          </a:prstGeom>
          <a:noFill/>
        </p:spPr>
        <p:txBody>
          <a:bodyPr wrap="square" rtlCol="0">
            <a:spAutoFit/>
          </a:bodyPr>
          <a:lstStyle/>
          <a:p>
            <a:pPr algn="r"/>
            <a:r>
              <a:rPr lang="en-US" sz="1300" dirty="0"/>
              <a:t>Below 25:</a:t>
            </a:r>
          </a:p>
          <a:p>
            <a:pPr algn="r"/>
            <a:r>
              <a:rPr lang="en-US" sz="1300" dirty="0"/>
              <a:t>26 – 35:</a:t>
            </a:r>
          </a:p>
          <a:p>
            <a:pPr algn="r"/>
            <a:r>
              <a:rPr lang="en-US" sz="1300" dirty="0"/>
              <a:t>36 – 45:</a:t>
            </a:r>
          </a:p>
          <a:p>
            <a:pPr algn="r"/>
            <a:r>
              <a:rPr lang="en-US" sz="1300" dirty="0"/>
              <a:t>46 – 55:</a:t>
            </a:r>
          </a:p>
          <a:p>
            <a:pPr algn="r"/>
            <a:r>
              <a:rPr lang="en-US" sz="1300" dirty="0"/>
              <a:t>56 – 65:</a:t>
            </a:r>
          </a:p>
          <a:p>
            <a:pPr algn="r"/>
            <a:r>
              <a:rPr lang="en-US" sz="1300" dirty="0"/>
              <a:t>Above 65:</a:t>
            </a:r>
          </a:p>
        </p:txBody>
      </p:sp>
      <p:pic>
        <p:nvPicPr>
          <p:cNvPr id="11" name="Picture Placeholder 13" descr="Image plaeceholder left">
            <a:extLst>
              <a:ext uri="{FF2B5EF4-FFF2-40B4-BE49-F238E27FC236}">
                <a16:creationId xmlns:a16="http://schemas.microsoft.com/office/drawing/2014/main" id="{B24AA76D-627C-4C58-8C76-F61CF3E8509E}"/>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812169" y="2380172"/>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pic>
        <p:nvPicPr>
          <p:cNvPr id="12" name="Picture Placeholder 16" descr="Image placeholder top">
            <a:extLst>
              <a:ext uri="{FF2B5EF4-FFF2-40B4-BE49-F238E27FC236}">
                <a16:creationId xmlns:a16="http://schemas.microsoft.com/office/drawing/2014/main" id="{39BD343F-1422-4F9F-B2E0-DF2F5262AF3D}"/>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8812419" y="1180022"/>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spTree>
    <p:extLst>
      <p:ext uri="{BB962C8B-B14F-4D97-AF65-F5344CB8AC3E}">
        <p14:creationId xmlns:p14="http://schemas.microsoft.com/office/powerpoint/2010/main" val="1984753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Summary of MCMC Model for Different Age Groups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23</a:t>
            </a:fld>
            <a:endParaRPr lang="en-US"/>
          </a:p>
        </p:txBody>
      </p:sp>
      <p:sp>
        <p:nvSpPr>
          <p:cNvPr id="12" name="Title 1">
            <a:extLst>
              <a:ext uri="{FF2B5EF4-FFF2-40B4-BE49-F238E27FC236}">
                <a16:creationId xmlns:a16="http://schemas.microsoft.com/office/drawing/2014/main" id="{67DF2840-ED2D-4F42-9808-56C4E8AD2178}"/>
              </a:ext>
            </a:extLst>
          </p:cNvPr>
          <p:cNvSpPr txBox="1">
            <a:spLocks/>
          </p:cNvSpPr>
          <p:nvPr/>
        </p:nvSpPr>
        <p:spPr>
          <a:xfrm>
            <a:off x="6663323" y="1696379"/>
            <a:ext cx="1779341"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Below 25</a:t>
            </a:r>
          </a:p>
        </p:txBody>
      </p:sp>
      <p:sp>
        <p:nvSpPr>
          <p:cNvPr id="16" name="Title 1">
            <a:extLst>
              <a:ext uri="{FF2B5EF4-FFF2-40B4-BE49-F238E27FC236}">
                <a16:creationId xmlns:a16="http://schemas.microsoft.com/office/drawing/2014/main" id="{63B470A0-1DBE-45D8-8477-7D011D6277E1}"/>
              </a:ext>
            </a:extLst>
          </p:cNvPr>
          <p:cNvSpPr txBox="1">
            <a:spLocks/>
          </p:cNvSpPr>
          <p:nvPr/>
        </p:nvSpPr>
        <p:spPr>
          <a:xfrm>
            <a:off x="2074428" y="3252853"/>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26 - 35</a:t>
            </a:r>
          </a:p>
        </p:txBody>
      </p:sp>
      <p:sp>
        <p:nvSpPr>
          <p:cNvPr id="17" name="Title 1">
            <a:extLst>
              <a:ext uri="{FF2B5EF4-FFF2-40B4-BE49-F238E27FC236}">
                <a16:creationId xmlns:a16="http://schemas.microsoft.com/office/drawing/2014/main" id="{74010708-3007-4945-8238-1AC39B1226A7}"/>
              </a:ext>
            </a:extLst>
          </p:cNvPr>
          <p:cNvSpPr txBox="1">
            <a:spLocks/>
          </p:cNvSpPr>
          <p:nvPr/>
        </p:nvSpPr>
        <p:spPr>
          <a:xfrm>
            <a:off x="6663323" y="4553147"/>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36 - 45</a:t>
            </a:r>
          </a:p>
        </p:txBody>
      </p:sp>
      <p:pic>
        <p:nvPicPr>
          <p:cNvPr id="3" name="Picture 2">
            <a:extLst>
              <a:ext uri="{FF2B5EF4-FFF2-40B4-BE49-F238E27FC236}">
                <a16:creationId xmlns:a16="http://schemas.microsoft.com/office/drawing/2014/main" id="{C65B199D-3FFC-4696-9B51-71264FCDAD61}"/>
              </a:ext>
            </a:extLst>
          </p:cNvPr>
          <p:cNvPicPr>
            <a:picLocks noChangeAspect="1"/>
          </p:cNvPicPr>
          <p:nvPr/>
        </p:nvPicPr>
        <p:blipFill>
          <a:blip r:embed="rId2"/>
          <a:stretch>
            <a:fillRect/>
          </a:stretch>
        </p:blipFill>
        <p:spPr>
          <a:xfrm>
            <a:off x="426000" y="1331354"/>
            <a:ext cx="5734050" cy="1162050"/>
          </a:xfrm>
          <a:prstGeom prst="rect">
            <a:avLst/>
          </a:prstGeom>
        </p:spPr>
      </p:pic>
      <p:pic>
        <p:nvPicPr>
          <p:cNvPr id="4" name="Picture 3">
            <a:extLst>
              <a:ext uri="{FF2B5EF4-FFF2-40B4-BE49-F238E27FC236}">
                <a16:creationId xmlns:a16="http://schemas.microsoft.com/office/drawing/2014/main" id="{52B13EFA-9EA6-4D6A-8622-719B1503A05B}"/>
              </a:ext>
            </a:extLst>
          </p:cNvPr>
          <p:cNvPicPr>
            <a:picLocks noChangeAspect="1"/>
          </p:cNvPicPr>
          <p:nvPr/>
        </p:nvPicPr>
        <p:blipFill>
          <a:blip r:embed="rId3"/>
          <a:stretch>
            <a:fillRect/>
          </a:stretch>
        </p:blipFill>
        <p:spPr>
          <a:xfrm>
            <a:off x="4259432" y="2919086"/>
            <a:ext cx="5715000" cy="1019175"/>
          </a:xfrm>
          <a:prstGeom prst="rect">
            <a:avLst/>
          </a:prstGeom>
        </p:spPr>
      </p:pic>
      <p:pic>
        <p:nvPicPr>
          <p:cNvPr id="5" name="Picture 4">
            <a:extLst>
              <a:ext uri="{FF2B5EF4-FFF2-40B4-BE49-F238E27FC236}">
                <a16:creationId xmlns:a16="http://schemas.microsoft.com/office/drawing/2014/main" id="{7F7898DE-EAB7-467B-BACC-160A65E5185E}"/>
              </a:ext>
            </a:extLst>
          </p:cNvPr>
          <p:cNvPicPr>
            <a:picLocks noChangeAspect="1"/>
          </p:cNvPicPr>
          <p:nvPr/>
        </p:nvPicPr>
        <p:blipFill>
          <a:blip r:embed="rId4"/>
          <a:stretch>
            <a:fillRect/>
          </a:stretch>
        </p:blipFill>
        <p:spPr>
          <a:xfrm>
            <a:off x="646576" y="4219379"/>
            <a:ext cx="5695950" cy="1019175"/>
          </a:xfrm>
          <a:prstGeom prst="rect">
            <a:avLst/>
          </a:prstGeom>
        </p:spPr>
      </p:pic>
    </p:spTree>
    <p:extLst>
      <p:ext uri="{BB962C8B-B14F-4D97-AF65-F5344CB8AC3E}">
        <p14:creationId xmlns:p14="http://schemas.microsoft.com/office/powerpoint/2010/main" val="385411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Summary of MCMC Model for Different Age Groups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24</a:t>
            </a:fld>
            <a:endParaRPr lang="en-US"/>
          </a:p>
        </p:txBody>
      </p:sp>
      <p:sp>
        <p:nvSpPr>
          <p:cNvPr id="18" name="Title 1">
            <a:extLst>
              <a:ext uri="{FF2B5EF4-FFF2-40B4-BE49-F238E27FC236}">
                <a16:creationId xmlns:a16="http://schemas.microsoft.com/office/drawing/2014/main" id="{4A8E9E43-213C-4666-92D7-E191090C4F73}"/>
              </a:ext>
            </a:extLst>
          </p:cNvPr>
          <p:cNvSpPr txBox="1">
            <a:spLocks/>
          </p:cNvSpPr>
          <p:nvPr/>
        </p:nvSpPr>
        <p:spPr>
          <a:xfrm>
            <a:off x="6663323" y="1736558"/>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46 - 55</a:t>
            </a:r>
          </a:p>
        </p:txBody>
      </p:sp>
      <p:sp>
        <p:nvSpPr>
          <p:cNvPr id="21" name="Title 1">
            <a:extLst>
              <a:ext uri="{FF2B5EF4-FFF2-40B4-BE49-F238E27FC236}">
                <a16:creationId xmlns:a16="http://schemas.microsoft.com/office/drawing/2014/main" id="{FAA2F440-C880-40A7-B6B1-BBD89165FA71}"/>
              </a:ext>
            </a:extLst>
          </p:cNvPr>
          <p:cNvSpPr txBox="1">
            <a:spLocks/>
          </p:cNvSpPr>
          <p:nvPr/>
        </p:nvSpPr>
        <p:spPr>
          <a:xfrm>
            <a:off x="2083306" y="3252852"/>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56 - 65</a:t>
            </a:r>
          </a:p>
        </p:txBody>
      </p:sp>
      <p:sp>
        <p:nvSpPr>
          <p:cNvPr id="24" name="Title 1">
            <a:extLst>
              <a:ext uri="{FF2B5EF4-FFF2-40B4-BE49-F238E27FC236}">
                <a16:creationId xmlns:a16="http://schemas.microsoft.com/office/drawing/2014/main" id="{CF0EFEFF-05BF-441B-B445-DB501F7C6059}"/>
              </a:ext>
            </a:extLst>
          </p:cNvPr>
          <p:cNvSpPr txBox="1">
            <a:spLocks/>
          </p:cNvSpPr>
          <p:nvPr/>
        </p:nvSpPr>
        <p:spPr>
          <a:xfrm>
            <a:off x="6663323" y="4553145"/>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Above 65</a:t>
            </a:r>
          </a:p>
        </p:txBody>
      </p:sp>
      <p:pic>
        <p:nvPicPr>
          <p:cNvPr id="7" name="Picture 6">
            <a:extLst>
              <a:ext uri="{FF2B5EF4-FFF2-40B4-BE49-F238E27FC236}">
                <a16:creationId xmlns:a16="http://schemas.microsoft.com/office/drawing/2014/main" id="{3E01549F-5884-4CDC-915A-DE193D09D033}"/>
              </a:ext>
            </a:extLst>
          </p:cNvPr>
          <p:cNvPicPr>
            <a:picLocks noChangeAspect="1"/>
          </p:cNvPicPr>
          <p:nvPr/>
        </p:nvPicPr>
        <p:blipFill>
          <a:blip r:embed="rId2"/>
          <a:stretch>
            <a:fillRect/>
          </a:stretch>
        </p:blipFill>
        <p:spPr>
          <a:xfrm>
            <a:off x="608476" y="1364690"/>
            <a:ext cx="5772150" cy="1095375"/>
          </a:xfrm>
          <a:prstGeom prst="rect">
            <a:avLst/>
          </a:prstGeom>
        </p:spPr>
      </p:pic>
      <p:pic>
        <p:nvPicPr>
          <p:cNvPr id="8" name="Picture 7">
            <a:extLst>
              <a:ext uri="{FF2B5EF4-FFF2-40B4-BE49-F238E27FC236}">
                <a16:creationId xmlns:a16="http://schemas.microsoft.com/office/drawing/2014/main" id="{1A294F1C-4436-4815-BF14-91D39F048913}"/>
              </a:ext>
            </a:extLst>
          </p:cNvPr>
          <p:cNvPicPr>
            <a:picLocks noChangeAspect="1"/>
          </p:cNvPicPr>
          <p:nvPr/>
        </p:nvPicPr>
        <p:blipFill>
          <a:blip r:embed="rId3"/>
          <a:stretch>
            <a:fillRect/>
          </a:stretch>
        </p:blipFill>
        <p:spPr>
          <a:xfrm>
            <a:off x="4595489" y="2885747"/>
            <a:ext cx="5753100" cy="1085850"/>
          </a:xfrm>
          <a:prstGeom prst="rect">
            <a:avLst/>
          </a:prstGeom>
        </p:spPr>
      </p:pic>
      <p:pic>
        <p:nvPicPr>
          <p:cNvPr id="9" name="Picture 8">
            <a:extLst>
              <a:ext uri="{FF2B5EF4-FFF2-40B4-BE49-F238E27FC236}">
                <a16:creationId xmlns:a16="http://schemas.microsoft.com/office/drawing/2014/main" id="{91FF5D29-83D5-4921-A75D-BC9A33376829}"/>
              </a:ext>
            </a:extLst>
          </p:cNvPr>
          <p:cNvPicPr>
            <a:picLocks noChangeAspect="1"/>
          </p:cNvPicPr>
          <p:nvPr/>
        </p:nvPicPr>
        <p:blipFill>
          <a:blip r:embed="rId4"/>
          <a:stretch>
            <a:fillRect/>
          </a:stretch>
        </p:blipFill>
        <p:spPr>
          <a:xfrm>
            <a:off x="741826" y="4376148"/>
            <a:ext cx="5638800" cy="1057275"/>
          </a:xfrm>
          <a:prstGeom prst="rect">
            <a:avLst/>
          </a:prstGeom>
        </p:spPr>
      </p:pic>
    </p:spTree>
    <p:extLst>
      <p:ext uri="{BB962C8B-B14F-4D97-AF65-F5344CB8AC3E}">
        <p14:creationId xmlns:p14="http://schemas.microsoft.com/office/powerpoint/2010/main" val="780379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25</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913579"/>
            <a:ext cx="9070229" cy="1708160"/>
          </a:xfrm>
          <a:prstGeom prst="rect">
            <a:avLst/>
          </a:prstGeom>
        </p:spPr>
        <p:txBody>
          <a:bodyPr wrap="square">
            <a:spAutoFit/>
          </a:bodyPr>
          <a:lstStyle/>
          <a:p>
            <a:r>
              <a:rPr lang="en-US" sz="1500" dirty="0">
                <a:solidFill>
                  <a:srgbClr val="000000"/>
                </a:solidFill>
                <a:latin typeface="Helvetica Neue"/>
              </a:rPr>
              <a:t>We create the posterior plots which provide insight into the sample’s posterior predictive regression lines.</a:t>
            </a:r>
            <a:endParaRPr lang="en-US" sz="1500" dirty="0"/>
          </a:p>
          <a:p>
            <a:r>
              <a:rPr lang="en-US" sz="1500" dirty="0">
                <a:solidFill>
                  <a:srgbClr val="000000"/>
                </a:solidFill>
                <a:latin typeface="Helvetica Neue"/>
              </a:rPr>
              <a:t>In the GLM we do not only have one best fitting regression line, but many. A posterior predictive plot takes multiple samples from the posterior (intercepts and slopes) and plots a regression line for each of them.</a:t>
            </a:r>
            <a:endParaRPr lang="en-US" sz="1500" dirty="0"/>
          </a:p>
          <a:p>
            <a:r>
              <a:rPr lang="en-US" sz="1500" dirty="0">
                <a:solidFill>
                  <a:srgbClr val="000000"/>
                </a:solidFill>
                <a:latin typeface="Helvetica Neue"/>
              </a:rPr>
              <a:t>Estimated regression lines are very similar to the true regression line. But since we only have limited data, we have uncertainty in our estimates, here expressed by the variability of the lines.</a:t>
            </a:r>
          </a:p>
          <a:p>
            <a:endParaRPr lang="en-US" sz="1500" dirty="0"/>
          </a:p>
        </p:txBody>
      </p:sp>
      <p:pic>
        <p:nvPicPr>
          <p:cNvPr id="5" name="Picture 4">
            <a:extLst>
              <a:ext uri="{FF2B5EF4-FFF2-40B4-BE49-F238E27FC236}">
                <a16:creationId xmlns:a16="http://schemas.microsoft.com/office/drawing/2014/main" id="{A33CE65B-EC8E-4A8E-ACDB-F5F23AFEFFC1}"/>
              </a:ext>
            </a:extLst>
          </p:cNvPr>
          <p:cNvPicPr>
            <a:picLocks noChangeAspect="1"/>
          </p:cNvPicPr>
          <p:nvPr/>
        </p:nvPicPr>
        <p:blipFill>
          <a:blip r:embed="rId2"/>
          <a:stretch>
            <a:fillRect/>
          </a:stretch>
        </p:blipFill>
        <p:spPr>
          <a:xfrm>
            <a:off x="432000" y="2916680"/>
            <a:ext cx="4943475" cy="3438525"/>
          </a:xfrm>
          <a:prstGeom prst="rect">
            <a:avLst/>
          </a:prstGeom>
        </p:spPr>
      </p:pic>
      <p:sp>
        <p:nvSpPr>
          <p:cNvPr id="8" name="Title 1">
            <a:extLst>
              <a:ext uri="{FF2B5EF4-FFF2-40B4-BE49-F238E27FC236}">
                <a16:creationId xmlns:a16="http://schemas.microsoft.com/office/drawing/2014/main" id="{FA2C9288-0063-40F7-A3F8-92B545647D81}"/>
              </a:ext>
            </a:extLst>
          </p:cNvPr>
          <p:cNvSpPr txBox="1">
            <a:spLocks/>
          </p:cNvSpPr>
          <p:nvPr/>
        </p:nvSpPr>
        <p:spPr>
          <a:xfrm>
            <a:off x="4824315" y="6355205"/>
            <a:ext cx="1779341"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Below 25</a:t>
            </a:r>
          </a:p>
        </p:txBody>
      </p:sp>
      <p:pic>
        <p:nvPicPr>
          <p:cNvPr id="9" name="Picture 8">
            <a:extLst>
              <a:ext uri="{FF2B5EF4-FFF2-40B4-BE49-F238E27FC236}">
                <a16:creationId xmlns:a16="http://schemas.microsoft.com/office/drawing/2014/main" id="{3ADF172B-1535-419F-970D-18E51FA1D61F}"/>
              </a:ext>
            </a:extLst>
          </p:cNvPr>
          <p:cNvPicPr>
            <a:picLocks noChangeAspect="1"/>
          </p:cNvPicPr>
          <p:nvPr/>
        </p:nvPicPr>
        <p:blipFill>
          <a:blip r:embed="rId3"/>
          <a:stretch>
            <a:fillRect/>
          </a:stretch>
        </p:blipFill>
        <p:spPr>
          <a:xfrm>
            <a:off x="5713986" y="2916680"/>
            <a:ext cx="5033962" cy="3445264"/>
          </a:xfrm>
          <a:prstGeom prst="rect">
            <a:avLst/>
          </a:prstGeom>
        </p:spPr>
      </p:pic>
    </p:spTree>
    <p:extLst>
      <p:ext uri="{BB962C8B-B14F-4D97-AF65-F5344CB8AC3E}">
        <p14:creationId xmlns:p14="http://schemas.microsoft.com/office/powerpoint/2010/main" val="3230372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26</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1046215"/>
            <a:ext cx="8741546" cy="584775"/>
          </a:xfrm>
          <a:prstGeom prst="rect">
            <a:avLst/>
          </a:prstGeom>
        </p:spPr>
        <p:txBody>
          <a:bodyPr wrap="square">
            <a:spAutoFit/>
          </a:bodyPr>
          <a:lstStyle/>
          <a:p>
            <a:r>
              <a:rPr lang="en-US" sz="1600" dirty="0">
                <a:solidFill>
                  <a:srgbClr val="000000"/>
                </a:solidFill>
                <a:latin typeface="Helvetica Neue"/>
              </a:rPr>
              <a:t>We create the posterior plots which provide insights into the sample’s posterior predictive regression lines.</a:t>
            </a:r>
            <a:endParaRPr lang="en-US" sz="1600" dirty="0"/>
          </a:p>
        </p:txBody>
      </p:sp>
      <p:sp>
        <p:nvSpPr>
          <p:cNvPr id="7" name="Title 1">
            <a:extLst>
              <a:ext uri="{FF2B5EF4-FFF2-40B4-BE49-F238E27FC236}">
                <a16:creationId xmlns:a16="http://schemas.microsoft.com/office/drawing/2014/main" id="{4088AA1D-466E-45DC-8BE5-812CF0E135CD}"/>
              </a:ext>
            </a:extLst>
          </p:cNvPr>
          <p:cNvSpPr txBox="1">
            <a:spLocks/>
          </p:cNvSpPr>
          <p:nvPr/>
        </p:nvSpPr>
        <p:spPr>
          <a:xfrm>
            <a:off x="5168062" y="5460144"/>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26 - 35</a:t>
            </a:r>
          </a:p>
        </p:txBody>
      </p:sp>
      <p:pic>
        <p:nvPicPr>
          <p:cNvPr id="4" name="Picture 3">
            <a:extLst>
              <a:ext uri="{FF2B5EF4-FFF2-40B4-BE49-F238E27FC236}">
                <a16:creationId xmlns:a16="http://schemas.microsoft.com/office/drawing/2014/main" id="{44D7F275-6EA5-40EE-AD2A-B962A5EF4C71}"/>
              </a:ext>
            </a:extLst>
          </p:cNvPr>
          <p:cNvPicPr>
            <a:picLocks noChangeAspect="1"/>
          </p:cNvPicPr>
          <p:nvPr/>
        </p:nvPicPr>
        <p:blipFill>
          <a:blip r:embed="rId2"/>
          <a:stretch>
            <a:fillRect/>
          </a:stretch>
        </p:blipFill>
        <p:spPr>
          <a:xfrm>
            <a:off x="432000" y="1880587"/>
            <a:ext cx="5200650" cy="3505200"/>
          </a:xfrm>
          <a:prstGeom prst="rect">
            <a:avLst/>
          </a:prstGeom>
        </p:spPr>
      </p:pic>
      <p:pic>
        <p:nvPicPr>
          <p:cNvPr id="12" name="Picture 11">
            <a:extLst>
              <a:ext uri="{FF2B5EF4-FFF2-40B4-BE49-F238E27FC236}">
                <a16:creationId xmlns:a16="http://schemas.microsoft.com/office/drawing/2014/main" id="{F06AE20A-A566-4F8F-B100-EC8C8572D90F}"/>
              </a:ext>
            </a:extLst>
          </p:cNvPr>
          <p:cNvPicPr>
            <a:picLocks noChangeAspect="1"/>
          </p:cNvPicPr>
          <p:nvPr/>
        </p:nvPicPr>
        <p:blipFill>
          <a:blip r:embed="rId3"/>
          <a:stretch>
            <a:fillRect/>
          </a:stretch>
        </p:blipFill>
        <p:spPr>
          <a:xfrm>
            <a:off x="5983781" y="1880587"/>
            <a:ext cx="5154706" cy="3505200"/>
          </a:xfrm>
          <a:prstGeom prst="rect">
            <a:avLst/>
          </a:prstGeom>
        </p:spPr>
      </p:pic>
    </p:spTree>
    <p:extLst>
      <p:ext uri="{BB962C8B-B14F-4D97-AF65-F5344CB8AC3E}">
        <p14:creationId xmlns:p14="http://schemas.microsoft.com/office/powerpoint/2010/main" val="918358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27</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1046215"/>
            <a:ext cx="8741546" cy="584775"/>
          </a:xfrm>
          <a:prstGeom prst="rect">
            <a:avLst/>
          </a:prstGeom>
        </p:spPr>
        <p:txBody>
          <a:bodyPr wrap="square">
            <a:spAutoFit/>
          </a:bodyPr>
          <a:lstStyle/>
          <a:p>
            <a:r>
              <a:rPr lang="en-US" sz="1600" dirty="0">
                <a:solidFill>
                  <a:srgbClr val="000000"/>
                </a:solidFill>
                <a:latin typeface="Helvetica Neue"/>
              </a:rPr>
              <a:t>We create the posterior plots which provide insights into the sample’s posterior predictive regression lines.</a:t>
            </a:r>
            <a:endParaRPr lang="en-US" sz="1600" dirty="0"/>
          </a:p>
        </p:txBody>
      </p:sp>
      <p:sp>
        <p:nvSpPr>
          <p:cNvPr id="8" name="Title 1">
            <a:extLst>
              <a:ext uri="{FF2B5EF4-FFF2-40B4-BE49-F238E27FC236}">
                <a16:creationId xmlns:a16="http://schemas.microsoft.com/office/drawing/2014/main" id="{27F4A55C-66B0-407D-B67B-EDA2702EE683}"/>
              </a:ext>
            </a:extLst>
          </p:cNvPr>
          <p:cNvSpPr txBox="1">
            <a:spLocks/>
          </p:cNvSpPr>
          <p:nvPr/>
        </p:nvSpPr>
        <p:spPr>
          <a:xfrm>
            <a:off x="5168062" y="5460144"/>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36 - 45</a:t>
            </a:r>
          </a:p>
        </p:txBody>
      </p:sp>
      <p:pic>
        <p:nvPicPr>
          <p:cNvPr id="4" name="Picture 3">
            <a:extLst>
              <a:ext uri="{FF2B5EF4-FFF2-40B4-BE49-F238E27FC236}">
                <a16:creationId xmlns:a16="http://schemas.microsoft.com/office/drawing/2014/main" id="{83A8DE41-FFAB-4360-BB58-03DE3594596A}"/>
              </a:ext>
            </a:extLst>
          </p:cNvPr>
          <p:cNvPicPr>
            <a:picLocks noChangeAspect="1"/>
          </p:cNvPicPr>
          <p:nvPr/>
        </p:nvPicPr>
        <p:blipFill>
          <a:blip r:embed="rId2"/>
          <a:stretch>
            <a:fillRect/>
          </a:stretch>
        </p:blipFill>
        <p:spPr>
          <a:xfrm>
            <a:off x="432000" y="1813205"/>
            <a:ext cx="5067300" cy="3552825"/>
          </a:xfrm>
          <a:prstGeom prst="rect">
            <a:avLst/>
          </a:prstGeom>
        </p:spPr>
      </p:pic>
      <p:pic>
        <p:nvPicPr>
          <p:cNvPr id="5" name="Picture 4">
            <a:extLst>
              <a:ext uri="{FF2B5EF4-FFF2-40B4-BE49-F238E27FC236}">
                <a16:creationId xmlns:a16="http://schemas.microsoft.com/office/drawing/2014/main" id="{20CD8A1F-08D7-49D7-B437-3D0C6F74EEB4}"/>
              </a:ext>
            </a:extLst>
          </p:cNvPr>
          <p:cNvPicPr>
            <a:picLocks noChangeAspect="1"/>
          </p:cNvPicPr>
          <p:nvPr/>
        </p:nvPicPr>
        <p:blipFill>
          <a:blip r:embed="rId3"/>
          <a:stretch>
            <a:fillRect/>
          </a:stretch>
        </p:blipFill>
        <p:spPr>
          <a:xfrm>
            <a:off x="5843355" y="1806026"/>
            <a:ext cx="5028747" cy="3560003"/>
          </a:xfrm>
          <a:prstGeom prst="rect">
            <a:avLst/>
          </a:prstGeom>
        </p:spPr>
      </p:pic>
    </p:spTree>
    <p:extLst>
      <p:ext uri="{BB962C8B-B14F-4D97-AF65-F5344CB8AC3E}">
        <p14:creationId xmlns:p14="http://schemas.microsoft.com/office/powerpoint/2010/main" val="169468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28</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1046215"/>
            <a:ext cx="8741546" cy="584775"/>
          </a:xfrm>
          <a:prstGeom prst="rect">
            <a:avLst/>
          </a:prstGeom>
        </p:spPr>
        <p:txBody>
          <a:bodyPr wrap="square">
            <a:spAutoFit/>
          </a:bodyPr>
          <a:lstStyle/>
          <a:p>
            <a:r>
              <a:rPr lang="en-US" sz="1600" dirty="0">
                <a:solidFill>
                  <a:srgbClr val="000000"/>
                </a:solidFill>
                <a:latin typeface="Helvetica Neue"/>
              </a:rPr>
              <a:t>We create the posterior plots which provide insights into the sample’s posterior predictive regression lines.</a:t>
            </a:r>
            <a:endParaRPr lang="en-US" sz="1600" dirty="0"/>
          </a:p>
        </p:txBody>
      </p:sp>
      <p:sp>
        <p:nvSpPr>
          <p:cNvPr id="9" name="Title 1">
            <a:extLst>
              <a:ext uri="{FF2B5EF4-FFF2-40B4-BE49-F238E27FC236}">
                <a16:creationId xmlns:a16="http://schemas.microsoft.com/office/drawing/2014/main" id="{91A9310E-62D2-4549-91DB-3C59A8C993EA}"/>
              </a:ext>
            </a:extLst>
          </p:cNvPr>
          <p:cNvSpPr txBox="1">
            <a:spLocks/>
          </p:cNvSpPr>
          <p:nvPr/>
        </p:nvSpPr>
        <p:spPr>
          <a:xfrm>
            <a:off x="5168062" y="5635964"/>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46 - 55</a:t>
            </a:r>
          </a:p>
        </p:txBody>
      </p:sp>
      <p:pic>
        <p:nvPicPr>
          <p:cNvPr id="4" name="Picture 3">
            <a:extLst>
              <a:ext uri="{FF2B5EF4-FFF2-40B4-BE49-F238E27FC236}">
                <a16:creationId xmlns:a16="http://schemas.microsoft.com/office/drawing/2014/main" id="{6CAA8C4B-44F2-4332-852B-E452B8177AF8}"/>
              </a:ext>
            </a:extLst>
          </p:cNvPr>
          <p:cNvPicPr>
            <a:picLocks noChangeAspect="1"/>
          </p:cNvPicPr>
          <p:nvPr/>
        </p:nvPicPr>
        <p:blipFill>
          <a:blip r:embed="rId2"/>
          <a:stretch>
            <a:fillRect/>
          </a:stretch>
        </p:blipFill>
        <p:spPr>
          <a:xfrm>
            <a:off x="432000" y="1871352"/>
            <a:ext cx="4953000" cy="3524250"/>
          </a:xfrm>
          <a:prstGeom prst="rect">
            <a:avLst/>
          </a:prstGeom>
        </p:spPr>
      </p:pic>
      <p:pic>
        <p:nvPicPr>
          <p:cNvPr id="5" name="Picture 4">
            <a:extLst>
              <a:ext uri="{FF2B5EF4-FFF2-40B4-BE49-F238E27FC236}">
                <a16:creationId xmlns:a16="http://schemas.microsoft.com/office/drawing/2014/main" id="{7EDB807F-7EA1-4806-ABE0-56CA81162297}"/>
              </a:ext>
            </a:extLst>
          </p:cNvPr>
          <p:cNvPicPr>
            <a:picLocks noChangeAspect="1"/>
          </p:cNvPicPr>
          <p:nvPr/>
        </p:nvPicPr>
        <p:blipFill>
          <a:blip r:embed="rId3"/>
          <a:stretch>
            <a:fillRect/>
          </a:stretch>
        </p:blipFill>
        <p:spPr>
          <a:xfrm>
            <a:off x="5734558" y="1871352"/>
            <a:ext cx="5019675" cy="3552825"/>
          </a:xfrm>
          <a:prstGeom prst="rect">
            <a:avLst/>
          </a:prstGeom>
        </p:spPr>
      </p:pic>
    </p:spTree>
    <p:extLst>
      <p:ext uri="{BB962C8B-B14F-4D97-AF65-F5344CB8AC3E}">
        <p14:creationId xmlns:p14="http://schemas.microsoft.com/office/powerpoint/2010/main" val="280009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29</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1046215"/>
            <a:ext cx="8741546" cy="584775"/>
          </a:xfrm>
          <a:prstGeom prst="rect">
            <a:avLst/>
          </a:prstGeom>
        </p:spPr>
        <p:txBody>
          <a:bodyPr wrap="square">
            <a:spAutoFit/>
          </a:bodyPr>
          <a:lstStyle/>
          <a:p>
            <a:r>
              <a:rPr lang="en-US" sz="1600" dirty="0">
                <a:solidFill>
                  <a:srgbClr val="000000"/>
                </a:solidFill>
                <a:latin typeface="Helvetica Neue"/>
              </a:rPr>
              <a:t>We create the posterior plots which provide insights into the sample’s posterior predictive regression lines.</a:t>
            </a:r>
            <a:endParaRPr lang="en-US" sz="1600" dirty="0"/>
          </a:p>
        </p:txBody>
      </p:sp>
      <p:sp>
        <p:nvSpPr>
          <p:cNvPr id="10" name="Title 1">
            <a:extLst>
              <a:ext uri="{FF2B5EF4-FFF2-40B4-BE49-F238E27FC236}">
                <a16:creationId xmlns:a16="http://schemas.microsoft.com/office/drawing/2014/main" id="{B643648D-152A-425C-AC06-71F94931E6D0}"/>
              </a:ext>
            </a:extLst>
          </p:cNvPr>
          <p:cNvSpPr txBox="1">
            <a:spLocks/>
          </p:cNvSpPr>
          <p:nvPr/>
        </p:nvSpPr>
        <p:spPr>
          <a:xfrm>
            <a:off x="5168062" y="5635964"/>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56 - 65</a:t>
            </a:r>
          </a:p>
        </p:txBody>
      </p:sp>
      <p:pic>
        <p:nvPicPr>
          <p:cNvPr id="4" name="Picture 3">
            <a:extLst>
              <a:ext uri="{FF2B5EF4-FFF2-40B4-BE49-F238E27FC236}">
                <a16:creationId xmlns:a16="http://schemas.microsoft.com/office/drawing/2014/main" id="{B8377E70-FC98-4998-ACD0-906D6879337B}"/>
              </a:ext>
            </a:extLst>
          </p:cNvPr>
          <p:cNvPicPr>
            <a:picLocks noChangeAspect="1"/>
          </p:cNvPicPr>
          <p:nvPr/>
        </p:nvPicPr>
        <p:blipFill>
          <a:blip r:embed="rId2"/>
          <a:stretch>
            <a:fillRect/>
          </a:stretch>
        </p:blipFill>
        <p:spPr>
          <a:xfrm>
            <a:off x="432000" y="1889695"/>
            <a:ext cx="4914900" cy="3629025"/>
          </a:xfrm>
          <a:prstGeom prst="rect">
            <a:avLst/>
          </a:prstGeom>
        </p:spPr>
      </p:pic>
      <p:pic>
        <p:nvPicPr>
          <p:cNvPr id="5" name="Picture 4">
            <a:extLst>
              <a:ext uri="{FF2B5EF4-FFF2-40B4-BE49-F238E27FC236}">
                <a16:creationId xmlns:a16="http://schemas.microsoft.com/office/drawing/2014/main" id="{1F8626E4-A7A2-4C5C-9FA3-D4901CD029DF}"/>
              </a:ext>
            </a:extLst>
          </p:cNvPr>
          <p:cNvPicPr>
            <a:picLocks noChangeAspect="1"/>
          </p:cNvPicPr>
          <p:nvPr/>
        </p:nvPicPr>
        <p:blipFill>
          <a:blip r:embed="rId3"/>
          <a:stretch>
            <a:fillRect/>
          </a:stretch>
        </p:blipFill>
        <p:spPr>
          <a:xfrm>
            <a:off x="5758371" y="1880877"/>
            <a:ext cx="5147692" cy="3629024"/>
          </a:xfrm>
          <a:prstGeom prst="rect">
            <a:avLst/>
          </a:prstGeom>
        </p:spPr>
      </p:pic>
    </p:spTree>
    <p:extLst>
      <p:ext uri="{BB962C8B-B14F-4D97-AF65-F5344CB8AC3E}">
        <p14:creationId xmlns:p14="http://schemas.microsoft.com/office/powerpoint/2010/main" val="356075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431801" y="1007999"/>
            <a:ext cx="5472000" cy="1085495"/>
          </a:xfrm>
        </p:spPr>
        <p:txBody>
          <a:bodyPr/>
          <a:lstStyle/>
          <a:p>
            <a:r>
              <a:rPr lang="en-US" dirty="0"/>
              <a:t>Understand the likelihood of buying or predicting the customers who are more likely to converge [Target Customers] so that marketing strategies could be designed to cater to those target customers.</a:t>
            </a:r>
            <a:endParaRPr lang="en-US" b="1" i="1"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556000"/>
            <a:ext cx="5472000" cy="3600000"/>
          </a:xfrm>
        </p:spPr>
        <p:txBody>
          <a:bodyPr/>
          <a:lstStyle/>
          <a:p>
            <a:pPr marL="0" indent="0">
              <a:buNone/>
            </a:pPr>
            <a:r>
              <a:rPr lang="en-US" sz="2800" dirty="0"/>
              <a:t>Objective</a:t>
            </a:r>
          </a:p>
          <a:p>
            <a:pPr lvl="0"/>
            <a:r>
              <a:rPr lang="en-US" dirty="0"/>
              <a:t>Analyze the dataset to understand the dependency of spending score on available factors: Age, Annual Income, and Gender.</a:t>
            </a:r>
          </a:p>
          <a:p>
            <a:pPr lvl="0"/>
            <a:r>
              <a:rPr lang="en-US" dirty="0"/>
              <a:t>Create 2 models to predict spending score of the target customers (in the available dataset).</a:t>
            </a:r>
          </a:p>
          <a:p>
            <a:pPr lvl="0"/>
            <a:r>
              <a:rPr lang="en-US" dirty="0"/>
              <a:t>Comparative analysis of the two models (Ordinary Least Squares (OLS) with Forward Selection, and Bayesian Linear Regression with PyMC3) </a:t>
            </a:r>
          </a:p>
          <a:p>
            <a:pPr lvl="0"/>
            <a:r>
              <a:rPr lang="en-US" dirty="0"/>
              <a:t>Concluding on target customers from the customer base available in the dataset.</a:t>
            </a:r>
          </a:p>
        </p:txBody>
      </p:sp>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30</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1046215"/>
            <a:ext cx="8741546" cy="584775"/>
          </a:xfrm>
          <a:prstGeom prst="rect">
            <a:avLst/>
          </a:prstGeom>
        </p:spPr>
        <p:txBody>
          <a:bodyPr wrap="square">
            <a:spAutoFit/>
          </a:bodyPr>
          <a:lstStyle/>
          <a:p>
            <a:r>
              <a:rPr lang="en-US" sz="1600" dirty="0">
                <a:solidFill>
                  <a:srgbClr val="000000"/>
                </a:solidFill>
                <a:latin typeface="Helvetica Neue"/>
              </a:rPr>
              <a:t>We create the posterior plots which provide insights into the sample’s posterior predictive regression lines.</a:t>
            </a:r>
            <a:endParaRPr lang="en-US" sz="1600" dirty="0"/>
          </a:p>
        </p:txBody>
      </p:sp>
      <p:sp>
        <p:nvSpPr>
          <p:cNvPr id="11" name="Title 1">
            <a:extLst>
              <a:ext uri="{FF2B5EF4-FFF2-40B4-BE49-F238E27FC236}">
                <a16:creationId xmlns:a16="http://schemas.microsoft.com/office/drawing/2014/main" id="{004118F9-3055-401A-8E1B-E819ABB25E8B}"/>
              </a:ext>
            </a:extLst>
          </p:cNvPr>
          <p:cNvSpPr txBox="1">
            <a:spLocks/>
          </p:cNvSpPr>
          <p:nvPr/>
        </p:nvSpPr>
        <p:spPr>
          <a:xfrm>
            <a:off x="5168062" y="5500620"/>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Above 65</a:t>
            </a:r>
          </a:p>
        </p:txBody>
      </p:sp>
      <p:pic>
        <p:nvPicPr>
          <p:cNvPr id="4" name="Picture 3">
            <a:extLst>
              <a:ext uri="{FF2B5EF4-FFF2-40B4-BE49-F238E27FC236}">
                <a16:creationId xmlns:a16="http://schemas.microsoft.com/office/drawing/2014/main" id="{42B7B80A-F7BC-435D-AD63-5830FA0CD801}"/>
              </a:ext>
            </a:extLst>
          </p:cNvPr>
          <p:cNvPicPr>
            <a:picLocks noChangeAspect="1"/>
          </p:cNvPicPr>
          <p:nvPr/>
        </p:nvPicPr>
        <p:blipFill>
          <a:blip r:embed="rId2"/>
          <a:stretch>
            <a:fillRect/>
          </a:stretch>
        </p:blipFill>
        <p:spPr>
          <a:xfrm>
            <a:off x="432000" y="1813205"/>
            <a:ext cx="4914900" cy="3505200"/>
          </a:xfrm>
          <a:prstGeom prst="rect">
            <a:avLst/>
          </a:prstGeom>
        </p:spPr>
      </p:pic>
      <p:pic>
        <p:nvPicPr>
          <p:cNvPr id="5" name="Picture 4">
            <a:extLst>
              <a:ext uri="{FF2B5EF4-FFF2-40B4-BE49-F238E27FC236}">
                <a16:creationId xmlns:a16="http://schemas.microsoft.com/office/drawing/2014/main" id="{1A2D60D6-13BF-4786-AC39-CF7C59FAB6E6}"/>
              </a:ext>
            </a:extLst>
          </p:cNvPr>
          <p:cNvPicPr>
            <a:picLocks noChangeAspect="1"/>
          </p:cNvPicPr>
          <p:nvPr/>
        </p:nvPicPr>
        <p:blipFill>
          <a:blip r:embed="rId3"/>
          <a:stretch>
            <a:fillRect/>
          </a:stretch>
        </p:blipFill>
        <p:spPr>
          <a:xfrm>
            <a:off x="5750141" y="1813205"/>
            <a:ext cx="4966496" cy="3505200"/>
          </a:xfrm>
          <a:prstGeom prst="rect">
            <a:avLst/>
          </a:prstGeom>
        </p:spPr>
      </p:pic>
    </p:spTree>
    <p:extLst>
      <p:ext uri="{BB962C8B-B14F-4D97-AF65-F5344CB8AC3E}">
        <p14:creationId xmlns:p14="http://schemas.microsoft.com/office/powerpoint/2010/main" val="779877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28000" cy="432000"/>
          </a:xfrm>
          <a:prstGeom prst="rect">
            <a:avLst/>
          </a:prstGeom>
        </p:spPr>
        <p:txBody>
          <a:bodyPr anchor="ctr">
            <a:normAutofit/>
          </a:bodyPr>
          <a:lstStyle/>
          <a:p>
            <a:r>
              <a:rPr lang="en-US" sz="3000" dirty="0"/>
              <a:t>Model II – Prediction for Single Point</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31</a:t>
            </a:fld>
            <a:endParaRPr lang="en-US"/>
          </a:p>
        </p:txBody>
      </p:sp>
      <p:sp>
        <p:nvSpPr>
          <p:cNvPr id="8" name="TextBox 7">
            <a:extLst>
              <a:ext uri="{FF2B5EF4-FFF2-40B4-BE49-F238E27FC236}">
                <a16:creationId xmlns:a16="http://schemas.microsoft.com/office/drawing/2014/main" id="{95847C20-CA0D-406C-B355-EB1AF0CB6D08}"/>
              </a:ext>
            </a:extLst>
          </p:cNvPr>
          <p:cNvSpPr txBox="1"/>
          <p:nvPr/>
        </p:nvSpPr>
        <p:spPr>
          <a:xfrm>
            <a:off x="431999" y="864000"/>
            <a:ext cx="9102617" cy="923330"/>
          </a:xfrm>
          <a:prstGeom prst="rect">
            <a:avLst/>
          </a:prstGeom>
          <a:noFill/>
        </p:spPr>
        <p:txBody>
          <a:bodyPr wrap="square" rtlCol="0">
            <a:spAutoFit/>
          </a:bodyPr>
          <a:lstStyle/>
          <a:p>
            <a:r>
              <a:rPr lang="en-US" dirty="0"/>
              <a:t>Below is the point prediction (for Age = 23,  using Bayesian Regression. We see that Bayesian prediction mean value almost coincides with the linear regression output. The data should be rich enough to predict correctly.</a:t>
            </a:r>
          </a:p>
        </p:txBody>
      </p:sp>
      <p:pic>
        <p:nvPicPr>
          <p:cNvPr id="3" name="Picture 2">
            <a:extLst>
              <a:ext uri="{FF2B5EF4-FFF2-40B4-BE49-F238E27FC236}">
                <a16:creationId xmlns:a16="http://schemas.microsoft.com/office/drawing/2014/main" id="{A030E3D9-7B25-48E5-BFF9-CB5311F36E3F}"/>
              </a:ext>
            </a:extLst>
          </p:cNvPr>
          <p:cNvPicPr>
            <a:picLocks noChangeAspect="1"/>
          </p:cNvPicPr>
          <p:nvPr/>
        </p:nvPicPr>
        <p:blipFill>
          <a:blip r:embed="rId2"/>
          <a:stretch>
            <a:fillRect/>
          </a:stretch>
        </p:blipFill>
        <p:spPr>
          <a:xfrm>
            <a:off x="512205" y="1942792"/>
            <a:ext cx="8266081" cy="1627829"/>
          </a:xfrm>
          <a:prstGeom prst="rect">
            <a:avLst/>
          </a:prstGeom>
        </p:spPr>
      </p:pic>
      <p:pic>
        <p:nvPicPr>
          <p:cNvPr id="9" name="Picture 8" descr="A close up of a map&#10;&#10;Description automatically generated">
            <a:extLst>
              <a:ext uri="{FF2B5EF4-FFF2-40B4-BE49-F238E27FC236}">
                <a16:creationId xmlns:a16="http://schemas.microsoft.com/office/drawing/2014/main" id="{EA59808D-70D6-4654-91D8-B450E0EF7026}"/>
              </a:ext>
            </a:extLst>
          </p:cNvPr>
          <p:cNvPicPr>
            <a:picLocks noChangeAspect="1"/>
          </p:cNvPicPr>
          <p:nvPr/>
        </p:nvPicPr>
        <p:blipFill>
          <a:blip r:embed="rId3"/>
          <a:stretch>
            <a:fillRect/>
          </a:stretch>
        </p:blipFill>
        <p:spPr>
          <a:xfrm>
            <a:off x="6300315" y="2913017"/>
            <a:ext cx="5216181" cy="3260113"/>
          </a:xfrm>
          <a:prstGeom prst="rect">
            <a:avLst/>
          </a:prstGeom>
          <a:noFill/>
        </p:spPr>
      </p:pic>
    </p:spTree>
    <p:extLst>
      <p:ext uri="{BB962C8B-B14F-4D97-AF65-F5344CB8AC3E}">
        <p14:creationId xmlns:p14="http://schemas.microsoft.com/office/powerpoint/2010/main" val="935905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Comparison of the two models’ results</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20000" y="953629"/>
            <a:ext cx="7427860" cy="360000"/>
          </a:xfrm>
        </p:spPr>
        <p:txBody>
          <a:bodyPr/>
          <a:lstStyle/>
          <a:p>
            <a:r>
              <a:rPr lang="en-US" dirty="0"/>
              <a:t>OLS with Forward Regression Vs Bayesian Regression</a:t>
            </a:r>
          </a:p>
          <a:p>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32</a:t>
            </a:fld>
            <a:endParaRPr lang="en-US" dirty="0"/>
          </a:p>
        </p:txBody>
      </p:sp>
      <p:sp>
        <p:nvSpPr>
          <p:cNvPr id="5" name="Rectangle 4">
            <a:extLst>
              <a:ext uri="{FF2B5EF4-FFF2-40B4-BE49-F238E27FC236}">
                <a16:creationId xmlns:a16="http://schemas.microsoft.com/office/drawing/2014/main" id="{89C9BEC0-059D-4063-A24F-E881D0D24A52}"/>
              </a:ext>
            </a:extLst>
          </p:cNvPr>
          <p:cNvSpPr/>
          <p:nvPr/>
        </p:nvSpPr>
        <p:spPr>
          <a:xfrm>
            <a:off x="337351" y="1461346"/>
            <a:ext cx="9774315" cy="3970318"/>
          </a:xfrm>
          <a:prstGeom prst="rect">
            <a:avLst/>
          </a:prstGeom>
        </p:spPr>
        <p:txBody>
          <a:bodyPr wrap="square">
            <a:spAutoFit/>
          </a:bodyPr>
          <a:lstStyle/>
          <a:p>
            <a:r>
              <a:rPr lang="en-US" sz="1200" dirty="0"/>
              <a:t>As we can see from above, coefficients from both regression models are very close. Below is a summary of comparison:</a:t>
            </a:r>
          </a:p>
          <a:p>
            <a:pPr marL="171450" lvl="0" indent="-171450">
              <a:buFont typeface="Arial" panose="020B0604020202020204" pitchFamily="34" charset="0"/>
              <a:buChar char="•"/>
            </a:pPr>
            <a:r>
              <a:rPr lang="en-US" sz="1200" b="1" dirty="0"/>
              <a:t>Below 25 Age Group:</a:t>
            </a:r>
            <a:r>
              <a:rPr lang="en-US" sz="1200" dirty="0"/>
              <a:t> Coefficient for Age from OLS is 4.0296, which is very close to Age coefficient of 4.03 from Bayesian Regression. Coefficient for Annual Income from OLS is (-0.6769), which is very close to the -0.6769 value from Bayesian Regression. Overall, shows a very similar dependency on Age and Annual Income in this group.</a:t>
            </a:r>
          </a:p>
          <a:p>
            <a:pPr marL="171450" lvl="0" indent="-171450">
              <a:buFont typeface="Arial" panose="020B0604020202020204" pitchFamily="34" charset="0"/>
              <a:buChar char="•"/>
            </a:pPr>
            <a:r>
              <a:rPr lang="en-US" sz="1200" b="1" dirty="0"/>
              <a:t>26 – 35 Age Group: </a:t>
            </a:r>
            <a:r>
              <a:rPr lang="en-US" sz="1200" dirty="0"/>
              <a:t>Coefficient for Age from OLS is 1.6762, which is very close to Age coefficient of 1.68 from Bayesian Regression. Coefficient for Annual Income from OLS is 0.1718, which is very close to the 0.17 value from Bayesian Regression. Overall, shows a very similar dependency on Age and Annual Income in this group.</a:t>
            </a:r>
          </a:p>
          <a:p>
            <a:pPr marL="171450" lvl="0" indent="-171450">
              <a:buFont typeface="Arial" panose="020B0604020202020204" pitchFamily="34" charset="0"/>
              <a:buChar char="•"/>
            </a:pPr>
            <a:r>
              <a:rPr lang="en-US" sz="1200" b="1" dirty="0"/>
              <a:t>36 – 45 Age Group: </a:t>
            </a:r>
            <a:r>
              <a:rPr lang="en-US" sz="1200" dirty="0"/>
              <a:t>Coefficient for Age from OLS is 0.5828, which is very close to Age coefficient of 0.58 from Bayesian Regression. Coefficient for Annual Income from OLS is 0.2917, which is very close to the 0.29 value from Bayesian Regression. Overall, shows a very similar dependency on Age and Annual Income in this group.</a:t>
            </a:r>
          </a:p>
          <a:p>
            <a:pPr marL="171450" lvl="0" indent="-171450">
              <a:buFont typeface="Arial" panose="020B0604020202020204" pitchFamily="34" charset="0"/>
              <a:buChar char="•"/>
            </a:pPr>
            <a:r>
              <a:rPr lang="en-US" sz="1200" b="1" dirty="0"/>
              <a:t>46 – 55 Age Group: </a:t>
            </a:r>
            <a:r>
              <a:rPr lang="en-US" sz="1200" dirty="0"/>
              <a:t>Coefficient for Age from OLS is 0.7401, which is only different from Age coefficient of 0.84 from Bayesian Regression by 0.09 units. OLS regression for this age group does not use Annual Income as one of the independent variables, determined by forward selection. However, in Bayesian Regression we have used both age and annual income. Coefficient for Annual Income is -0.09 from Bayesian Regression, indicating a very minimal and a negative dependency of spending score on annual income. Overall both models show very similar results.</a:t>
            </a:r>
          </a:p>
          <a:p>
            <a:pPr marL="171450" lvl="0" indent="-171450">
              <a:buFont typeface="Arial" panose="020B0604020202020204" pitchFamily="34" charset="0"/>
              <a:buChar char="•"/>
            </a:pPr>
            <a:r>
              <a:rPr lang="en-US" sz="1200" b="1" dirty="0"/>
              <a:t>56 – 65 Age Group: </a:t>
            </a:r>
            <a:r>
              <a:rPr lang="en-US" sz="1200" dirty="0"/>
              <a:t>Coefficient for Age from OLS is 0.5358, which is very close to Age coefficient of 0.54 from Bayesian Regression. OLS regression for this age group does not use Annual Income as one of the independent variables, determined by forward selection. However, in Bayesian Regression we have used both age and annual income. Coefficient for Annual Income is -0.01 from Bayesian Regression, indicating a very minimal and a negative dependency of spending score on annual income. Overall, both models show very similar results.</a:t>
            </a:r>
          </a:p>
          <a:p>
            <a:pPr marL="171450" lvl="0" indent="-171450">
              <a:buFont typeface="Arial" panose="020B0604020202020204" pitchFamily="34" charset="0"/>
              <a:buChar char="•"/>
            </a:pPr>
            <a:r>
              <a:rPr lang="en-US" sz="1200" b="1" dirty="0"/>
              <a:t>Above 65 Age Group: </a:t>
            </a:r>
            <a:r>
              <a:rPr lang="en-US" sz="1200" dirty="0"/>
              <a:t>Coefficient for Age from OLS is 0.2173, which is very close to Age coefficient of 0.22 from Bayesian Regression. Coefficient for Annual Income from OLS is 0.6344, which is very close to the 0.63 value from Bayesian Regression. Overall, shows a very similar dependency on Age and Annual Income in this group.</a:t>
            </a:r>
          </a:p>
        </p:txBody>
      </p:sp>
    </p:spTree>
    <p:extLst>
      <p:ext uri="{BB962C8B-B14F-4D97-AF65-F5344CB8AC3E}">
        <p14:creationId xmlns:p14="http://schemas.microsoft.com/office/powerpoint/2010/main" val="3188837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a:xfrm>
            <a:off x="7425293" y="2834640"/>
            <a:ext cx="4459766" cy="3385686"/>
          </a:xfrm>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a:t>Anshita Varshney</a:t>
            </a:r>
          </a:p>
        </p:txBody>
      </p:sp>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xfrm>
            <a:off x="8075675" y="4518792"/>
            <a:ext cx="3521514" cy="288000"/>
          </a:xfrm>
        </p:spPr>
        <p:txBody>
          <a:bodyPr/>
          <a:lstStyle/>
          <a:p>
            <a:r>
              <a:rPr lang="en-US" dirty="0" err="1"/>
              <a:t>Chongli</a:t>
            </a:r>
            <a:r>
              <a:rPr lang="en-US" dirty="0"/>
              <a:t> Zhao </a:t>
            </a:r>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8075675" y="4874598"/>
            <a:ext cx="3521514" cy="288000"/>
          </a:xfrm>
        </p:spPr>
        <p:txBody>
          <a:bodyPr/>
          <a:lstStyle/>
          <a:p>
            <a:r>
              <a:rPr lang="en-US" dirty="0" err="1"/>
              <a:t>Dhairya</a:t>
            </a:r>
            <a:r>
              <a:rPr lang="en-US" dirty="0"/>
              <a:t> </a:t>
            </a:r>
            <a:r>
              <a:rPr lang="en-US" dirty="0" err="1"/>
              <a:t>Sheth</a:t>
            </a:r>
            <a:r>
              <a:rPr lang="en-US" dirty="0"/>
              <a:t> </a:t>
            </a:r>
          </a:p>
        </p:txBody>
      </p:sp>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a:xfrm>
            <a:off x="8068508" y="4188929"/>
            <a:ext cx="3521514" cy="288000"/>
          </a:xfrm>
        </p:spPr>
        <p:txBody>
          <a:bodyPr/>
          <a:lstStyle/>
          <a:p>
            <a:r>
              <a:rPr lang="en-US" dirty="0" err="1"/>
              <a:t>Bhavnil</a:t>
            </a:r>
            <a:r>
              <a:rPr lang="en-US" dirty="0"/>
              <a:t> Patel </a:t>
            </a:r>
          </a:p>
        </p:txBody>
      </p:sp>
      <p:sp>
        <p:nvSpPr>
          <p:cNvPr id="16" name="Text Placeholder 5">
            <a:extLst>
              <a:ext uri="{FF2B5EF4-FFF2-40B4-BE49-F238E27FC236}">
                <a16:creationId xmlns:a16="http://schemas.microsoft.com/office/drawing/2014/main" id="{2F33EB7C-D084-4CAB-AF27-B9B8CC7B2601}"/>
              </a:ext>
            </a:extLst>
          </p:cNvPr>
          <p:cNvSpPr txBox="1">
            <a:spLocks/>
          </p:cNvSpPr>
          <p:nvPr/>
        </p:nvSpPr>
        <p:spPr>
          <a:xfrm>
            <a:off x="8068508" y="5192474"/>
            <a:ext cx="3521514" cy="288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9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Jyoti </a:t>
            </a:r>
            <a:r>
              <a:rPr lang="en-US" dirty="0" err="1"/>
              <a:t>Lnu</a:t>
            </a:r>
            <a:r>
              <a:rPr lang="en-US" dirty="0"/>
              <a:t> </a:t>
            </a:r>
          </a:p>
        </p:txBody>
      </p:sp>
      <p:sp>
        <p:nvSpPr>
          <p:cNvPr id="17" name="Text Placeholder 5">
            <a:extLst>
              <a:ext uri="{FF2B5EF4-FFF2-40B4-BE49-F238E27FC236}">
                <a16:creationId xmlns:a16="http://schemas.microsoft.com/office/drawing/2014/main" id="{C22BA7A3-334A-41A5-BF04-3DF3717424E3}"/>
              </a:ext>
            </a:extLst>
          </p:cNvPr>
          <p:cNvSpPr txBox="1">
            <a:spLocks/>
          </p:cNvSpPr>
          <p:nvPr/>
        </p:nvSpPr>
        <p:spPr>
          <a:xfrm>
            <a:off x="8075675" y="5552359"/>
            <a:ext cx="3521514" cy="288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9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Ruofan</a:t>
            </a:r>
            <a:r>
              <a:rPr lang="en-US" dirty="0"/>
              <a:t> Wu </a:t>
            </a:r>
          </a:p>
        </p:txBody>
      </p:sp>
    </p:spTree>
    <p:extLst>
      <p:ext uri="{BB962C8B-B14F-4D97-AF65-F5344CB8AC3E}">
        <p14:creationId xmlns:p14="http://schemas.microsoft.com/office/powerpoint/2010/main" val="4153678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44C11960-E298-40D1-BBD6-3E621842A017}"/>
              </a:ext>
            </a:extLst>
          </p:cNvPr>
          <p:cNvSpPr>
            <a:spLocks noGrp="1"/>
          </p:cNvSpPr>
          <p:nvPr>
            <p:ph type="body" sz="quarter" idx="14"/>
          </p:nvPr>
        </p:nvSpPr>
        <p:spPr>
          <a:xfrm>
            <a:off x="432000" y="1491915"/>
            <a:ext cx="9035966" cy="3401616"/>
          </a:xfrm>
        </p:spPr>
        <p:txBody>
          <a:bodyPr/>
          <a:lstStyle/>
          <a:p>
            <a:pPr algn="l">
              <a:lnSpc>
                <a:spcPct val="100000"/>
              </a:lnSpc>
            </a:pPr>
            <a:r>
              <a:rPr lang="en-US" sz="1800" u="sng" dirty="0">
                <a:solidFill>
                  <a:srgbClr val="0070C0"/>
                </a:solidFill>
              </a:rPr>
              <a:t>https://towardsdatascience.com/markov-chain-monte-carlo-in-python-44f7e609be98</a:t>
            </a:r>
          </a:p>
          <a:p>
            <a:pPr algn="l">
              <a:lnSpc>
                <a:spcPct val="100000"/>
              </a:lnSpc>
            </a:pPr>
            <a:r>
              <a:rPr lang="en-US" sz="1800" u="sng" dirty="0">
                <a:solidFill>
                  <a:srgbClr val="0070C0"/>
                </a:solidFill>
              </a:rPr>
              <a:t>https://www.quantstart.com/articles/Bayesian-Linear-Regression-Models-with-PyMC3</a:t>
            </a:r>
          </a:p>
          <a:p>
            <a:pPr algn="l">
              <a:lnSpc>
                <a:spcPct val="100000"/>
              </a:lnSpc>
            </a:pPr>
            <a:r>
              <a:rPr lang="en-US" sz="1800" u="sng" dirty="0">
                <a:solidFill>
                  <a:srgbClr val="0070C0"/>
                </a:solidFill>
              </a:rPr>
              <a:t>https://www.quantstart.com/articles/Markov-Chain-Monte-Carlo-for-Bayesian-Inference-The-Metropolis-Algorithm</a:t>
            </a:r>
          </a:p>
          <a:p>
            <a:pPr algn="l">
              <a:lnSpc>
                <a:spcPct val="100000"/>
              </a:lnSpc>
            </a:pPr>
            <a:r>
              <a:rPr lang="en-US" sz="1800" u="sng" dirty="0">
                <a:solidFill>
                  <a:srgbClr val="0070C0"/>
                </a:solidFill>
              </a:rPr>
              <a:t>https://towardsdatascience.com/bayesian-linear-regression-in-python-using-machine-learning-to-predict-student-grades-part-2-b72059a8ac7e</a:t>
            </a:r>
          </a:p>
          <a:p>
            <a:pPr algn="l">
              <a:lnSpc>
                <a:spcPct val="100000"/>
              </a:lnSpc>
            </a:pPr>
            <a:r>
              <a:rPr lang="en-US" sz="1800" u="sng" dirty="0">
                <a:solidFill>
                  <a:srgbClr val="0070C0"/>
                </a:solidFill>
              </a:rPr>
              <a:t>http://people.duke.edu/~ccc14/sta-663-2016/16C_PyMC3.html</a:t>
            </a:r>
          </a:p>
          <a:p>
            <a:pPr algn="l">
              <a:lnSpc>
                <a:spcPct val="100000"/>
              </a:lnSpc>
            </a:pPr>
            <a:r>
              <a:rPr lang="en-US" sz="1800" u="sng" dirty="0">
                <a:solidFill>
                  <a:srgbClr val="0070C0"/>
                </a:solidFill>
              </a:rPr>
              <a:t>https://people.duke.edu/~ccc14/sta-663/PyMC3.html</a:t>
            </a:r>
          </a:p>
        </p:txBody>
      </p:sp>
      <p:sp>
        <p:nvSpPr>
          <p:cNvPr id="2" name="Slide Number Placeholder 1">
            <a:extLst>
              <a:ext uri="{FF2B5EF4-FFF2-40B4-BE49-F238E27FC236}">
                <a16:creationId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34</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About Dataset</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624000" y="1105735"/>
            <a:ext cx="5472000" cy="2179003"/>
          </a:xfrm>
        </p:spPr>
        <p:txBody>
          <a:bodyPr/>
          <a:lstStyle/>
          <a:p>
            <a:pPr lvl="0"/>
            <a:r>
              <a:rPr lang="en-US" b="1" dirty="0" err="1"/>
              <a:t>CustomerId</a:t>
            </a:r>
            <a:r>
              <a:rPr lang="en-US" b="1" dirty="0"/>
              <a:t>:</a:t>
            </a:r>
            <a:r>
              <a:rPr lang="en-US" dirty="0"/>
              <a:t> Customer's unique ID</a:t>
            </a:r>
          </a:p>
          <a:p>
            <a:pPr lvl="0"/>
            <a:r>
              <a:rPr lang="en-US" b="1" dirty="0"/>
              <a:t>Gender:</a:t>
            </a:r>
            <a:r>
              <a:rPr lang="en-US" dirty="0"/>
              <a:t> Customer's gender</a:t>
            </a:r>
          </a:p>
          <a:p>
            <a:pPr lvl="0"/>
            <a:r>
              <a:rPr lang="en-US" b="1" dirty="0"/>
              <a:t>Age:</a:t>
            </a:r>
            <a:r>
              <a:rPr lang="en-US" dirty="0"/>
              <a:t> Customer's age</a:t>
            </a:r>
          </a:p>
          <a:p>
            <a:pPr lvl="0"/>
            <a:r>
              <a:rPr lang="en-US" b="1" dirty="0"/>
              <a:t>Annual Income:</a:t>
            </a:r>
            <a:r>
              <a:rPr lang="en-US" dirty="0"/>
              <a:t> Customer's annual income</a:t>
            </a:r>
          </a:p>
          <a:p>
            <a:pPr lvl="0"/>
            <a:r>
              <a:rPr lang="en-US" b="1" dirty="0"/>
              <a:t>Spending Score:</a:t>
            </a:r>
            <a:r>
              <a:rPr lang="en-US" dirty="0"/>
              <a:t> A score, out of 100, to rate customer's behavior and money spent by the customer.</a:t>
            </a:r>
          </a:p>
        </p:txBody>
      </p:sp>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9261598" y="488171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10391901" y="4490547"/>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4</a:t>
            </a:fld>
            <a:endParaRPr lang="en-US" dirty="0"/>
          </a:p>
        </p:txBody>
      </p:sp>
      <p:graphicFrame>
        <p:nvGraphicFramePr>
          <p:cNvPr id="7" name="Table 6">
            <a:extLst>
              <a:ext uri="{FF2B5EF4-FFF2-40B4-BE49-F238E27FC236}">
                <a16:creationId xmlns:a16="http://schemas.microsoft.com/office/drawing/2014/main" id="{6975E720-1853-497D-A03C-F84B15E60CB7}"/>
              </a:ext>
            </a:extLst>
          </p:cNvPr>
          <p:cNvGraphicFramePr>
            <a:graphicFrameLocks noGrp="1"/>
          </p:cNvGraphicFramePr>
          <p:nvPr>
            <p:extLst>
              <p:ext uri="{D42A27DB-BD31-4B8C-83A1-F6EECF244321}">
                <p14:modId xmlns:p14="http://schemas.microsoft.com/office/powerpoint/2010/main" val="3029200097"/>
              </p:ext>
            </p:extLst>
          </p:nvPr>
        </p:nvGraphicFramePr>
        <p:xfrm>
          <a:off x="624000" y="4361286"/>
          <a:ext cx="6293852" cy="815468"/>
        </p:xfrm>
        <a:graphic>
          <a:graphicData uri="http://schemas.openxmlformats.org/drawingml/2006/table">
            <a:tbl>
              <a:tblPr firstRow="1" firstCol="1" bandRow="1">
                <a:tableStyleId>{6E25E649-3F16-4E02-A733-19D2CDBF48F0}</a:tableStyleId>
              </a:tblPr>
              <a:tblGrid>
                <a:gridCol w="3146926">
                  <a:extLst>
                    <a:ext uri="{9D8B030D-6E8A-4147-A177-3AD203B41FA5}">
                      <a16:colId xmlns:a16="http://schemas.microsoft.com/office/drawing/2014/main" val="725450889"/>
                    </a:ext>
                  </a:extLst>
                </a:gridCol>
                <a:gridCol w="3146926">
                  <a:extLst>
                    <a:ext uri="{9D8B030D-6E8A-4147-A177-3AD203B41FA5}">
                      <a16:colId xmlns:a16="http://schemas.microsoft.com/office/drawing/2014/main" val="2073950165"/>
                    </a:ext>
                  </a:extLst>
                </a:gridCol>
              </a:tblGrid>
              <a:tr h="312822">
                <a:tc>
                  <a:txBody>
                    <a:bodyPr/>
                    <a:lstStyle/>
                    <a:p>
                      <a:pPr marL="73025" marR="73025" algn="ctr">
                        <a:lnSpc>
                          <a:spcPct val="150000"/>
                        </a:lnSpc>
                        <a:spcBef>
                          <a:spcPts val="600"/>
                        </a:spcBef>
                        <a:spcAft>
                          <a:spcPts val="0"/>
                        </a:spcAft>
                      </a:pPr>
                      <a:r>
                        <a:rPr lang="en-US" sz="2000" dirty="0">
                          <a:effectLst/>
                        </a:rPr>
                        <a:t>Independent Variables</a:t>
                      </a:r>
                      <a:endParaRPr lang="en-US" sz="20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73025" marR="73025" algn="ctr">
                        <a:lnSpc>
                          <a:spcPct val="150000"/>
                        </a:lnSpc>
                        <a:spcBef>
                          <a:spcPts val="600"/>
                        </a:spcBef>
                        <a:spcAft>
                          <a:spcPts val="0"/>
                        </a:spcAft>
                      </a:pPr>
                      <a:r>
                        <a:rPr lang="en-US" sz="2000" dirty="0">
                          <a:effectLst/>
                        </a:rPr>
                        <a:t>Dependent Variable</a:t>
                      </a:r>
                      <a:endParaRPr lang="en-US" sz="20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24560905"/>
                  </a:ext>
                </a:extLst>
              </a:tr>
              <a:tr h="300790">
                <a:tc>
                  <a:txBody>
                    <a:bodyPr/>
                    <a:lstStyle/>
                    <a:p>
                      <a:pPr marL="73025" marR="73025">
                        <a:lnSpc>
                          <a:spcPct val="150000"/>
                        </a:lnSpc>
                        <a:spcBef>
                          <a:spcPts val="600"/>
                        </a:spcBef>
                        <a:spcAft>
                          <a:spcPts val="0"/>
                        </a:spcAft>
                      </a:pPr>
                      <a:r>
                        <a:rPr lang="en-US" sz="2000">
                          <a:effectLst/>
                        </a:rPr>
                        <a:t>Age, Annual Income, Gender</a:t>
                      </a:r>
                      <a:endParaRPr lang="en-US" sz="200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73025" marR="73025">
                        <a:lnSpc>
                          <a:spcPct val="150000"/>
                        </a:lnSpc>
                        <a:spcBef>
                          <a:spcPts val="600"/>
                        </a:spcBef>
                        <a:spcAft>
                          <a:spcPts val="0"/>
                        </a:spcAft>
                      </a:pPr>
                      <a:r>
                        <a:rPr lang="en-US" sz="2000" dirty="0">
                          <a:effectLst/>
                        </a:rPr>
                        <a:t>Spending Score</a:t>
                      </a:r>
                      <a:endParaRPr lang="en-US" sz="20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87341467"/>
                  </a:ext>
                </a:extLst>
              </a:tr>
            </a:tbl>
          </a:graphicData>
        </a:graphic>
      </p:graphicFrame>
      <p:pic>
        <p:nvPicPr>
          <p:cNvPr id="14" name="Picture 13" descr="A screenshot of a cell phone&#10;&#10;Description automatically generated">
            <a:extLst>
              <a:ext uri="{FF2B5EF4-FFF2-40B4-BE49-F238E27FC236}">
                <a16:creationId xmlns:a16="http://schemas.microsoft.com/office/drawing/2014/main" id="{F3022971-E8F8-46E2-835B-66C48F797AE7}"/>
              </a:ext>
            </a:extLst>
          </p:cNvPr>
          <p:cNvPicPr/>
          <p:nvPr/>
        </p:nvPicPr>
        <p:blipFill>
          <a:blip r:embed="rId2"/>
          <a:stretch>
            <a:fillRect/>
          </a:stretch>
        </p:blipFill>
        <p:spPr>
          <a:xfrm>
            <a:off x="6101459" y="1839410"/>
            <a:ext cx="5274093" cy="1758031"/>
          </a:xfrm>
          <a:prstGeom prst="rect">
            <a:avLst/>
          </a:prstGeom>
        </p:spPr>
      </p:pic>
      <p:sp>
        <p:nvSpPr>
          <p:cNvPr id="4" name="TextBox 3">
            <a:extLst>
              <a:ext uri="{FF2B5EF4-FFF2-40B4-BE49-F238E27FC236}">
                <a16:creationId xmlns:a16="http://schemas.microsoft.com/office/drawing/2014/main" id="{1C3D2C44-9CBA-4C84-B519-1EE7315ED6D1}"/>
              </a:ext>
            </a:extLst>
          </p:cNvPr>
          <p:cNvSpPr txBox="1"/>
          <p:nvPr/>
        </p:nvSpPr>
        <p:spPr>
          <a:xfrm>
            <a:off x="624000" y="3429000"/>
            <a:ext cx="2648097" cy="646331"/>
          </a:xfrm>
          <a:prstGeom prst="rect">
            <a:avLst/>
          </a:prstGeom>
          <a:noFill/>
        </p:spPr>
        <p:txBody>
          <a:bodyPr wrap="none" rtlCol="0">
            <a:spAutoFit/>
          </a:bodyPr>
          <a:lstStyle/>
          <a:p>
            <a:r>
              <a:rPr lang="en-US" b="1" dirty="0"/>
              <a:t>200 rows of simulated data</a:t>
            </a:r>
          </a:p>
          <a:p>
            <a:endParaRPr lang="en-US" dirty="0"/>
          </a:p>
        </p:txBody>
      </p:sp>
    </p:spTree>
    <p:extLst>
      <p:ext uri="{BB962C8B-B14F-4D97-AF65-F5344CB8AC3E}">
        <p14:creationId xmlns:p14="http://schemas.microsoft.com/office/powerpoint/2010/main" val="364070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57416"/>
            <a:ext cx="6762884" cy="432000"/>
          </a:xfrm>
        </p:spPr>
        <p:txBody>
          <a:bodyPr/>
          <a:lstStyle/>
          <a:p>
            <a:r>
              <a:rPr lang="en-US" dirty="0"/>
              <a:t>Basic statistical details of the dataset </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6096000" y="1754608"/>
            <a:ext cx="5472000" cy="1293280"/>
          </a:xfrm>
        </p:spPr>
        <p:txBody>
          <a:bodyPr/>
          <a:lstStyle/>
          <a:p>
            <a:pPr marL="285750" lvl="0" indent="-285750">
              <a:buFont typeface="Arial" panose="020B0604020202020204" pitchFamily="34" charset="0"/>
              <a:buChar char="•"/>
            </a:pPr>
            <a:r>
              <a:rPr lang="en-US" dirty="0"/>
              <a:t>Dependent variables and independent variables are normally distributed</a:t>
            </a:r>
          </a:p>
          <a:p>
            <a:pPr marL="285750" lvl="0" indent="-285750">
              <a:buFont typeface="Arial" panose="020B0604020202020204" pitchFamily="34" charset="0"/>
              <a:buChar char="•"/>
            </a:pPr>
            <a:r>
              <a:rPr lang="en-US" dirty="0"/>
              <a:t>Dataset looks good to conduct OLS regression</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5</a:t>
            </a:fld>
            <a:endParaRPr lang="en-US" dirty="0"/>
          </a:p>
        </p:txBody>
      </p:sp>
      <p:pic>
        <p:nvPicPr>
          <p:cNvPr id="10" name="Picture 9" descr="A screenshot of a cell phone&#10;&#10;Description automatically generated">
            <a:extLst>
              <a:ext uri="{FF2B5EF4-FFF2-40B4-BE49-F238E27FC236}">
                <a16:creationId xmlns:a16="http://schemas.microsoft.com/office/drawing/2014/main" id="{CB819916-218A-4BBF-8D4E-0502770CB836}"/>
              </a:ext>
            </a:extLst>
          </p:cNvPr>
          <p:cNvPicPr/>
          <p:nvPr/>
        </p:nvPicPr>
        <p:blipFill>
          <a:blip r:embed="rId2"/>
          <a:stretch>
            <a:fillRect/>
          </a:stretch>
        </p:blipFill>
        <p:spPr>
          <a:xfrm>
            <a:off x="919294" y="1105416"/>
            <a:ext cx="3918885" cy="2591665"/>
          </a:xfrm>
          <a:prstGeom prst="rect">
            <a:avLst/>
          </a:prstGeom>
        </p:spPr>
      </p:pic>
      <p:sp>
        <p:nvSpPr>
          <p:cNvPr id="11" name="Title 1">
            <a:extLst>
              <a:ext uri="{FF2B5EF4-FFF2-40B4-BE49-F238E27FC236}">
                <a16:creationId xmlns:a16="http://schemas.microsoft.com/office/drawing/2014/main" id="{749BB33F-EF51-4B47-8F4D-BAF48F6D2561}"/>
              </a:ext>
            </a:extLst>
          </p:cNvPr>
          <p:cNvSpPr txBox="1">
            <a:spLocks/>
          </p:cNvSpPr>
          <p:nvPr/>
        </p:nvSpPr>
        <p:spPr>
          <a:xfrm>
            <a:off x="1923113" y="4834584"/>
            <a:ext cx="294887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800" dirty="0"/>
              <a:t>Histogram Plots</a:t>
            </a:r>
          </a:p>
        </p:txBody>
      </p:sp>
      <p:pic>
        <p:nvPicPr>
          <p:cNvPr id="12" name="Picture 11" descr="A close up of a map&#10;&#10;Description automatically generated">
            <a:extLst>
              <a:ext uri="{FF2B5EF4-FFF2-40B4-BE49-F238E27FC236}">
                <a16:creationId xmlns:a16="http://schemas.microsoft.com/office/drawing/2014/main" id="{4EF914E1-5EB4-48AB-8A28-F40AE1405E8F}"/>
              </a:ext>
            </a:extLst>
          </p:cNvPr>
          <p:cNvPicPr/>
          <p:nvPr/>
        </p:nvPicPr>
        <p:blipFill>
          <a:blip r:embed="rId3"/>
          <a:stretch>
            <a:fillRect/>
          </a:stretch>
        </p:blipFill>
        <p:spPr>
          <a:xfrm>
            <a:off x="4838179" y="3697082"/>
            <a:ext cx="6309360" cy="2707005"/>
          </a:xfrm>
          <a:prstGeom prst="rect">
            <a:avLst/>
          </a:prstGeom>
        </p:spPr>
      </p:pic>
    </p:spTree>
    <p:extLst>
      <p:ext uri="{BB962C8B-B14F-4D97-AF65-F5344CB8AC3E}">
        <p14:creationId xmlns:p14="http://schemas.microsoft.com/office/powerpoint/2010/main" val="30192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1999"/>
            <a:ext cx="3932237" cy="1600199"/>
          </a:xfrm>
          <a:prstGeom prst="rect">
            <a:avLst/>
          </a:prstGeom>
        </p:spPr>
        <p:txBody>
          <a:bodyPr anchor="b">
            <a:normAutofit/>
          </a:bodyPr>
          <a:lstStyle/>
          <a:p>
            <a:r>
              <a:rPr lang="en-US" dirty="0"/>
              <a:t>Summary observation on original dataset</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6</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half" idx="2"/>
          </p:nvPr>
        </p:nvSpPr>
        <p:spPr>
          <a:xfrm>
            <a:off x="434062" y="2134300"/>
            <a:ext cx="3932237" cy="2934850"/>
          </a:xfrm>
          <a:prstGeom prst="rect">
            <a:avLst/>
          </a:prstGeom>
        </p:spPr>
        <p:txBody>
          <a:bodyPr>
            <a:normAutofit/>
          </a:bodyPr>
          <a:lstStyle/>
          <a:p>
            <a:pPr marL="285750" lvl="0" indent="-285750">
              <a:buFont typeface="Arial" panose="020B0604020202020204" pitchFamily="34" charset="0"/>
              <a:buChar char="•"/>
            </a:pPr>
            <a:r>
              <a:rPr lang="en-US" dirty="0"/>
              <a:t>We see that Age and Annual Income are not collinear.</a:t>
            </a:r>
          </a:p>
          <a:p>
            <a:pPr marL="285750" lvl="0" indent="-285750">
              <a:buFont typeface="Arial" panose="020B0604020202020204" pitchFamily="34" charset="0"/>
              <a:buChar char="•"/>
            </a:pPr>
            <a:r>
              <a:rPr lang="en-US" dirty="0"/>
              <a:t>There is no direct correlation that can be seen between the spending score and age, spending score and annual income.</a:t>
            </a:r>
          </a:p>
          <a:p>
            <a:pPr lvl="0"/>
            <a:r>
              <a:rPr lang="en-US" dirty="0"/>
              <a:t>Thus, it would be appropriate to do a forward selection to find the combination of independent variables that yield the best results. </a:t>
            </a:r>
          </a:p>
        </p:txBody>
      </p:sp>
      <p:pic>
        <p:nvPicPr>
          <p:cNvPr id="8" name="Picture 7">
            <a:extLst>
              <a:ext uri="{FF2B5EF4-FFF2-40B4-BE49-F238E27FC236}">
                <a16:creationId xmlns:a16="http://schemas.microsoft.com/office/drawing/2014/main" id="{CEB88DEA-0713-4EEF-96FC-A66E9A23BE40}"/>
              </a:ext>
            </a:extLst>
          </p:cNvPr>
          <p:cNvPicPr/>
          <p:nvPr/>
        </p:nvPicPr>
        <p:blipFill>
          <a:blip r:embed="rId2"/>
          <a:stretch>
            <a:fillRect/>
          </a:stretch>
        </p:blipFill>
        <p:spPr>
          <a:xfrm>
            <a:off x="5183188" y="481170"/>
            <a:ext cx="6544468" cy="5415546"/>
          </a:xfrm>
          <a:prstGeom prst="rect">
            <a:avLst/>
          </a:prstGeom>
          <a:noFill/>
        </p:spPr>
      </p:pic>
    </p:spTree>
    <p:extLst>
      <p:ext uri="{BB962C8B-B14F-4D97-AF65-F5344CB8AC3E}">
        <p14:creationId xmlns:p14="http://schemas.microsoft.com/office/powerpoint/2010/main" val="255098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E322BEF-4A2A-4B24-A693-58A8D9E7B179}"/>
              </a:ext>
            </a:extLst>
          </p:cNvPr>
          <p:cNvSpPr>
            <a:spLocks noGrp="1"/>
          </p:cNvSpPr>
          <p:nvPr>
            <p:ph type="title"/>
          </p:nvPr>
        </p:nvSpPr>
        <p:spPr>
          <a:xfrm>
            <a:off x="432000" y="432000"/>
            <a:ext cx="11328000" cy="432000"/>
          </a:xfrm>
        </p:spPr>
        <p:txBody>
          <a:bodyPr/>
          <a:lstStyle/>
          <a:p>
            <a:r>
              <a:rPr lang="en-US" dirty="0"/>
              <a:t>OLS Regression on Initial Dataset</a:t>
            </a:r>
          </a:p>
        </p:txBody>
      </p:sp>
      <p:pic>
        <p:nvPicPr>
          <p:cNvPr id="6" name="Picture 5">
            <a:extLst>
              <a:ext uri="{FF2B5EF4-FFF2-40B4-BE49-F238E27FC236}">
                <a16:creationId xmlns:a16="http://schemas.microsoft.com/office/drawing/2014/main" id="{9EC18233-AF22-4D2E-B319-261BEC72D2AD}"/>
              </a:ext>
            </a:extLst>
          </p:cNvPr>
          <p:cNvPicPr/>
          <p:nvPr/>
        </p:nvPicPr>
        <p:blipFill>
          <a:blip r:embed="rId2"/>
          <a:stretch>
            <a:fillRect/>
          </a:stretch>
        </p:blipFill>
        <p:spPr>
          <a:xfrm>
            <a:off x="3346101" y="1188648"/>
            <a:ext cx="4661423" cy="5237352"/>
          </a:xfrm>
          <a:prstGeom prst="rect">
            <a:avLst/>
          </a:prstGeom>
          <a:noFill/>
        </p:spPr>
      </p:pic>
      <p:sp>
        <p:nvSpPr>
          <p:cNvPr id="3" name="Slide Number Placeholder 2">
            <a:extLst>
              <a:ext uri="{FF2B5EF4-FFF2-40B4-BE49-F238E27FC236}">
                <a16:creationId xmlns:a16="http://schemas.microsoft.com/office/drawing/2014/main" id="{6D35944E-9E4D-44CF-9531-FC987DF2534A}"/>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noProof="0" smtClean="0"/>
              <a:pPr>
                <a:spcAft>
                  <a:spcPts val="600"/>
                </a:spcAft>
              </a:pPr>
              <a:t>7</a:t>
            </a:fld>
            <a:endParaRPr lang="en-US" noProof="0"/>
          </a:p>
        </p:txBody>
      </p:sp>
    </p:spTree>
    <p:extLst>
      <p:ext uri="{BB962C8B-B14F-4D97-AF65-F5344CB8AC3E}">
        <p14:creationId xmlns:p14="http://schemas.microsoft.com/office/powerpoint/2010/main" val="99221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1999"/>
            <a:ext cx="8098389" cy="987727"/>
          </a:xfrm>
          <a:prstGeom prst="rect">
            <a:avLst/>
          </a:prstGeom>
        </p:spPr>
        <p:txBody>
          <a:bodyPr anchor="b">
            <a:normAutofit/>
          </a:bodyPr>
          <a:lstStyle/>
          <a:p>
            <a:r>
              <a:rPr lang="en-US" dirty="0"/>
              <a:t>Interpretations from OLS Regression on Initial Dataset</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8</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half" idx="2"/>
          </p:nvPr>
        </p:nvSpPr>
        <p:spPr>
          <a:xfrm>
            <a:off x="434062" y="1628972"/>
            <a:ext cx="8096327" cy="3893521"/>
          </a:xfrm>
          <a:prstGeom prst="rect">
            <a:avLst/>
          </a:prstGeom>
        </p:spPr>
        <p:txBody>
          <a:bodyPr>
            <a:noAutofit/>
          </a:bodyPr>
          <a:lstStyle/>
          <a:p>
            <a:pPr marL="285750" lvl="0" indent="-285750">
              <a:buFont typeface="Arial" panose="020B0604020202020204" pitchFamily="34" charset="0"/>
              <a:buChar char="•"/>
            </a:pPr>
            <a:r>
              <a:rPr lang="en-CA" sz="2200" dirty="0"/>
              <a:t>A single linear multivariate regression that models the relationship between the dependent variable and the independent variables returns a low </a:t>
            </a:r>
            <a:r>
              <a:rPr lang="en-CA" sz="2200" b="1" dirty="0"/>
              <a:t>R-squared at around 69.7%</a:t>
            </a:r>
            <a:endParaRPr lang="en-US" sz="2200" b="1" dirty="0"/>
          </a:p>
          <a:p>
            <a:pPr marL="285750" lvl="0" indent="-285750">
              <a:buFont typeface="Arial" panose="020B0604020202020204" pitchFamily="34" charset="0"/>
              <a:buChar char="•"/>
            </a:pPr>
            <a:r>
              <a:rPr lang="en-US" sz="2200" dirty="0"/>
              <a:t>p-value for Gender Group is high (&gt;0.05) showing that changes in predictor variable (Gender Group) are not associated with changes in the response variable (spending score). Since, Gender Group is not a significant factor for the change in spending score, we will rerun the model after </a:t>
            </a:r>
            <a:r>
              <a:rPr lang="en-US" sz="2200" b="1" dirty="0"/>
              <a:t>dropping Gender Group </a:t>
            </a:r>
            <a:r>
              <a:rPr lang="en-US" sz="2200" dirty="0"/>
              <a:t>from our model.</a:t>
            </a:r>
          </a:p>
          <a:p>
            <a:pPr marL="285750" lvl="0" indent="-285750">
              <a:buFont typeface="Arial" panose="020B0604020202020204" pitchFamily="34" charset="0"/>
              <a:buChar char="•"/>
            </a:pPr>
            <a:r>
              <a:rPr lang="en-CA" sz="2200" b="1" dirty="0"/>
              <a:t>Intercept can be excluded </a:t>
            </a:r>
            <a:r>
              <a:rPr lang="en-CA" sz="2200" dirty="0"/>
              <a:t>as no annual income suggests no spending power/score. </a:t>
            </a:r>
          </a:p>
          <a:p>
            <a:pPr marL="285750" lvl="0" indent="-285750">
              <a:buFont typeface="Arial" panose="020B0604020202020204" pitchFamily="34" charset="0"/>
              <a:buChar char="•"/>
            </a:pPr>
            <a:r>
              <a:rPr lang="en-CA" sz="2200" b="1" dirty="0"/>
              <a:t>Age Grouping</a:t>
            </a:r>
            <a:r>
              <a:rPr lang="en-CA" sz="2200" dirty="0"/>
              <a:t>: </a:t>
            </a:r>
            <a:r>
              <a:rPr lang="en-CA" sz="2200" b="1" dirty="0"/>
              <a:t>6 Age Groups</a:t>
            </a:r>
            <a:r>
              <a:rPr lang="en-CA" sz="2200" dirty="0"/>
              <a:t>: Below 25, 26 – 35, 36 – 45, 46 – 55, 56 – 65, Above 65</a:t>
            </a:r>
            <a:endParaRPr lang="en-US" sz="2200" dirty="0"/>
          </a:p>
        </p:txBody>
      </p:sp>
    </p:spTree>
    <p:extLst>
      <p:ext uri="{BB962C8B-B14F-4D97-AF65-F5344CB8AC3E}">
        <p14:creationId xmlns:p14="http://schemas.microsoft.com/office/powerpoint/2010/main" val="368856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459766" cy="3146839"/>
          </a:xfrm>
        </p:spPr>
        <p:txBody>
          <a:bodyPr/>
          <a:lstStyle/>
          <a:p>
            <a:r>
              <a:rPr lang="en-US" dirty="0"/>
              <a:t>Model Building</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048124" y="2743200"/>
            <a:ext cx="4000500" cy="2049951"/>
          </a:xfrm>
        </p:spPr>
        <p:txBody>
          <a:bodyPr/>
          <a:lstStyle/>
          <a:p>
            <a:pPr lvl="0"/>
            <a:r>
              <a:rPr lang="en-US" sz="2400" dirty="0"/>
              <a:t>Models:</a:t>
            </a:r>
          </a:p>
          <a:p>
            <a:pPr marL="457200" lvl="0" indent="-457200">
              <a:buFont typeface="+mj-lt"/>
              <a:buAutoNum type="arabicPeriod"/>
            </a:pPr>
            <a:r>
              <a:rPr lang="en-US" sz="2400" dirty="0"/>
              <a:t>OLS with Forward Elimination</a:t>
            </a:r>
          </a:p>
          <a:p>
            <a:pPr marL="457200" lvl="0" indent="-457200">
              <a:buFont typeface="+mj-lt"/>
              <a:buAutoNum type="arabicPeriod"/>
            </a:pPr>
            <a:r>
              <a:rPr lang="en-US" sz="2400" dirty="0"/>
              <a:t>Bayesian Regression using PyMC3</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2117695413"/>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61FE8A-8F15-409F-AF62-619C69C0D537}">
  <ds:schemaRef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16c05727-aa75-4e4a-9b5f-8a80a116589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2385</Words>
  <Application>Microsoft Office PowerPoint</Application>
  <PresentationFormat>Widescreen</PresentationFormat>
  <Paragraphs>204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Corbel</vt:lpstr>
      <vt:lpstr>Helvetica Neue</vt:lpstr>
      <vt:lpstr>Microsoft Sans Serif</vt:lpstr>
      <vt:lpstr>Times New Roman</vt:lpstr>
      <vt:lpstr>Office Theme</vt:lpstr>
      <vt:lpstr>Predictive Analysis of Customer Spending Power (Customer Segmentation)</vt:lpstr>
      <vt:lpstr>Business Case</vt:lpstr>
      <vt:lpstr>Problem Statement</vt:lpstr>
      <vt:lpstr>About Dataset</vt:lpstr>
      <vt:lpstr>Basic statistical details of the dataset </vt:lpstr>
      <vt:lpstr>Summary observation on original dataset</vt:lpstr>
      <vt:lpstr>OLS Regression on Initial Dataset</vt:lpstr>
      <vt:lpstr>Interpretations from OLS Regression on Initial Dataset</vt:lpstr>
      <vt:lpstr>Model Building</vt:lpstr>
      <vt:lpstr>Model I – OLS using Forward Elimination</vt:lpstr>
      <vt:lpstr>Model I – OLS using Forward Elimination</vt:lpstr>
      <vt:lpstr>Model I – OLS using Forward Elimination Results</vt:lpstr>
      <vt:lpstr>Model I - Observations</vt:lpstr>
      <vt:lpstr>Model II – Bayesian Linear Regression using PyMC3</vt:lpstr>
      <vt:lpstr>Model II – Data Analysis - Heatmap</vt:lpstr>
      <vt:lpstr>Model II – Create Model in PyMC3 and Sample from Posterior</vt:lpstr>
      <vt:lpstr>Model II – Examining Bayesian Linear Regression Traceplots</vt:lpstr>
      <vt:lpstr>Model II – Examining Bayesian Linear Regression- Traceplots</vt:lpstr>
      <vt:lpstr>Model II – Examining Bayesian Linear Regression- Traceplots</vt:lpstr>
      <vt:lpstr>Model II – Examining Bayesian Linear Regression- Traceplots</vt:lpstr>
      <vt:lpstr>Model II – Examining Bayesian Linear Regression Results</vt:lpstr>
      <vt:lpstr>Model II - Interpretations</vt:lpstr>
      <vt:lpstr>Model II – Summary of MCMC Model for Different Age Groups</vt:lpstr>
      <vt:lpstr>Model II – Summary of MCMC Model for Different Age Groups</vt:lpstr>
      <vt:lpstr>Model II – Prediction of Response</vt:lpstr>
      <vt:lpstr>Model II – Prediction of Response</vt:lpstr>
      <vt:lpstr>Model II – Prediction of Response</vt:lpstr>
      <vt:lpstr>Model II – Prediction of Response</vt:lpstr>
      <vt:lpstr>Model II – Prediction of Response</vt:lpstr>
      <vt:lpstr>Model II – Prediction of Response</vt:lpstr>
      <vt:lpstr>Model II – Prediction for Single Point</vt:lpstr>
      <vt:lpstr>Comparison of the two models’ results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2019-08-02T00:45:15Z</dcterms:created>
  <dcterms:modified xsi:type="dcterms:W3CDTF">2019-08-04T21:06:11Z</dcterms:modified>
</cp:coreProperties>
</file>