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82" r:id="rId5"/>
    <p:sldId id="292" r:id="rId6"/>
    <p:sldId id="283" r:id="rId7"/>
    <p:sldId id="291" r:id="rId8"/>
    <p:sldId id="298" r:id="rId9"/>
    <p:sldId id="299" r:id="rId10"/>
    <p:sldId id="300" r:id="rId11"/>
    <p:sldId id="293" r:id="rId12"/>
    <p:sldId id="302" r:id="rId13"/>
    <p:sldId id="303" r:id="rId14"/>
    <p:sldId id="304" r:id="rId15"/>
    <p:sldId id="297" r:id="rId16"/>
    <p:sldId id="305" r:id="rId17"/>
    <p:sldId id="306" r:id="rId18"/>
    <p:sldId id="307" r:id="rId19"/>
    <p:sldId id="309" r:id="rId20"/>
    <p:sldId id="310" r:id="rId21"/>
    <p:sldId id="311" r:id="rId22"/>
    <p:sldId id="308" r:id="rId23"/>
    <p:sldId id="314" r:id="rId24"/>
    <p:sldId id="315" r:id="rId25"/>
    <p:sldId id="316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284" r:id="rId34"/>
    <p:sldId id="296" r:id="rId35"/>
    <p:sldId id="25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39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8/1/2019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2" y="3114635"/>
            <a:ext cx="4598266" cy="3141786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sz="3200" cap="all" dirty="0"/>
              <a:t>Predictive Analysis of Customer Spending Power (Customer Segmentation)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6416" y="5486074"/>
            <a:ext cx="4000500" cy="690752"/>
          </a:xfrm>
        </p:spPr>
        <p:txBody>
          <a:bodyPr/>
          <a:lstStyle/>
          <a:p>
            <a:r>
              <a:rPr lang="en-US" dirty="0"/>
              <a:t>OLS and Bayesian Regression</a:t>
            </a:r>
          </a:p>
          <a:p>
            <a:r>
              <a:rPr lang="en-US" dirty="0"/>
              <a:t>- Team 5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948291" y="6251432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Model I – OLS using Forward Elimination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5943" y="5435594"/>
            <a:ext cx="5460114" cy="10483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The residuals are along the diagonal, which shows normal distribution of residuals. The residuals are nearly normally distributed &amp; centered on 0.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A940404-AD4C-4D2C-8C31-D2C52BCEA1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3310" y="1036868"/>
            <a:ext cx="6309360" cy="413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5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Model I – OLS using Forward Elimination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3EE4B5-580A-47CD-B299-79E4854C1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36" y="1587354"/>
            <a:ext cx="9542185" cy="448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53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 - Observations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999"/>
            <a:ext cx="5472000" cy="491400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R-squared for regression on each age group improve significantly.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Some independent variables have p-value higher than 5%, suggesting that they are not a significant determinant for the </a:t>
            </a:r>
            <a:r>
              <a:rPr lang="en-US" dirty="0" err="1"/>
              <a:t>spending_score</a:t>
            </a:r>
            <a:r>
              <a:rPr lang="en-US" dirty="0"/>
              <a:t>. However, we argue that including those variables gives us the best predicting power as combining them with other variables yield highest R-squared.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Annual_Income</a:t>
            </a:r>
            <a:r>
              <a:rPr lang="en-US" dirty="0"/>
              <a:t> is negatively correlated with the </a:t>
            </a:r>
            <a:r>
              <a:rPr lang="en-US" dirty="0" err="1"/>
              <a:t>spending_score</a:t>
            </a:r>
            <a:r>
              <a:rPr lang="en-US" dirty="0"/>
              <a:t> for customers below 25.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Annual_Income</a:t>
            </a:r>
            <a:r>
              <a:rPr lang="en-US" dirty="0"/>
              <a:t> does not seem to have any relationship with the </a:t>
            </a:r>
            <a:r>
              <a:rPr lang="en-US" dirty="0" err="1"/>
              <a:t>spending_score</a:t>
            </a:r>
            <a:r>
              <a:rPr lang="en-US" dirty="0"/>
              <a:t> for customers between 46 years old to 65 years old.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There are not many data points for the age group above 56 (56-65 and above 66). Therefore, the regression results in these two groups could change significantly with more data collection.  </a:t>
            </a:r>
          </a:p>
        </p:txBody>
      </p:sp>
      <p:pic>
        <p:nvPicPr>
          <p:cNvPr id="14" name="Picture Placeholder 13" descr="Image plaeceholder left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 descr="Image placeholder bottom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D6649-F042-40B3-A40B-A52ED20EA03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OLS with Forward Elimination</a:t>
            </a:r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Model II – Bayesian Linear Regression using PyMC3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251284"/>
            <a:ext cx="5460114" cy="250256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We did Regression modelling in the Bayesian framework and carried out inference using the PyMC3 MCMC library.</a:t>
            </a:r>
          </a:p>
          <a:p>
            <a:r>
              <a:rPr lang="en-US" dirty="0"/>
              <a:t>We do this primarily because:</a:t>
            </a:r>
          </a:p>
          <a:p>
            <a:pPr lvl="1"/>
            <a:r>
              <a:rPr lang="en-US" dirty="0"/>
              <a:t>We have a limited dataset</a:t>
            </a:r>
          </a:p>
          <a:p>
            <a:pPr lvl="1"/>
            <a:r>
              <a:rPr lang="en-US" dirty="0"/>
              <a:t>Some facts may be more likely than others, but that information may not be contained in the data we are using for modeling.</a:t>
            </a:r>
          </a:p>
          <a:p>
            <a:pPr lvl="1"/>
            <a:r>
              <a:rPr lang="en-US" dirty="0"/>
              <a:t>We are interested in knowing how likely certain facts are</a:t>
            </a:r>
          </a:p>
          <a:p>
            <a:pPr marL="266700" lvl="1" indent="0">
              <a:buNone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259731E-3763-438D-9D66-5C08B5231DFE}"/>
              </a:ext>
            </a:extLst>
          </p:cNvPr>
          <p:cNvSpPr txBox="1">
            <a:spLocks/>
          </p:cNvSpPr>
          <p:nvPr/>
        </p:nvSpPr>
        <p:spPr>
          <a:xfrm>
            <a:off x="5202284" y="4157229"/>
            <a:ext cx="1379659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Heatmap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8D0BB9-D513-4349-8E58-CCE7A10CCC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17152" y="2418347"/>
            <a:ext cx="4805045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17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Model II – Create Model in PyMC3 and Sample from Posterior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272667"/>
            <a:ext cx="7893853" cy="3720437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sz="2000" dirty="0"/>
              <a:t>We built the model using the formula '</a:t>
            </a:r>
            <a:r>
              <a:rPr lang="en-US" sz="2000" dirty="0" err="1"/>
              <a:t>Spending_Score</a:t>
            </a:r>
            <a:r>
              <a:rPr lang="en-US" sz="2000" dirty="0"/>
              <a:t> ~ Age + </a:t>
            </a:r>
            <a:r>
              <a:rPr lang="en-US" sz="2000" dirty="0" err="1"/>
              <a:t>Annual_Income</a:t>
            </a:r>
            <a:r>
              <a:rPr lang="en-US" sz="2000" dirty="0"/>
              <a:t>' as evident from heat map, and a normal distribution for the data likelihood. Then, we let a Markov Chain Monte Carlo algorithm draw samples from the posterior to approximate the posterior for each of the model parameters. We let GLM module from PYMC3 to choose default priors.</a:t>
            </a:r>
          </a:p>
          <a:p>
            <a:r>
              <a:rPr lang="en-US" sz="2000" dirty="0"/>
              <a:t>The sampling algorithm chosen by PYMC3 module is NUTS sampler i.e. No U-turn Sampler.</a:t>
            </a:r>
          </a:p>
          <a:p>
            <a:r>
              <a:rPr lang="en-US" sz="2000" dirty="0"/>
              <a:t>We draw 20000 sample with 2 chains and run the GLM model for the formula: </a:t>
            </a:r>
            <a:r>
              <a:rPr lang="en-US" sz="2000" dirty="0" err="1"/>
              <a:t>Spending_Score</a:t>
            </a:r>
            <a:r>
              <a:rPr lang="en-US" sz="2000" dirty="0"/>
              <a:t> ~ Age + </a:t>
            </a:r>
            <a:r>
              <a:rPr lang="en-US" sz="2000" dirty="0" err="1"/>
              <a:t>Annual_Income</a:t>
            </a:r>
            <a:r>
              <a:rPr lang="en-US" sz="2000" dirty="0"/>
              <a:t> -1. We remove the intercept.</a:t>
            </a:r>
          </a:p>
          <a:p>
            <a:r>
              <a:rPr lang="en-US" sz="2000" dirty="0"/>
              <a:t>We run this algorithm with 6 age groups as identified before (</a:t>
            </a:r>
            <a:r>
              <a:rPr lang="en-CA" sz="2000" dirty="0"/>
              <a:t>below 25, 26 – 35, 36 – 45, 46 – 55, 56 – 65, Above 65) and compared the results obtained.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3964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27559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Model II – Examining Bayesian Linear Regression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8" name="Picture 7" descr="A close up of a mans face&#10;&#10;Description automatically generated">
            <a:extLst>
              <a:ext uri="{FF2B5EF4-FFF2-40B4-BE49-F238E27FC236}">
                <a16:creationId xmlns:a16="http://schemas.microsoft.com/office/drawing/2014/main" id="{634D011E-057E-4DD2-A047-C21959AB1A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8474" y="1969897"/>
            <a:ext cx="5412419" cy="2791599"/>
          </a:xfrm>
          <a:prstGeom prst="rect">
            <a:avLst/>
          </a:prstGeom>
        </p:spPr>
      </p:pic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BD2E6F6E-54D8-430C-A9AD-41C930F9D4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67935" y="3755527"/>
            <a:ext cx="5283520" cy="275210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1ED3BFA-0B62-432E-B7E6-D9996BE6C1BC}"/>
              </a:ext>
            </a:extLst>
          </p:cNvPr>
          <p:cNvSpPr txBox="1">
            <a:spLocks/>
          </p:cNvSpPr>
          <p:nvPr/>
        </p:nvSpPr>
        <p:spPr>
          <a:xfrm>
            <a:off x="4558006" y="5587819"/>
            <a:ext cx="1475294" cy="38924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Age Group: 26 - 35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7DF2840-ED2D-4F42-9808-56C4E8AD2178}"/>
              </a:ext>
            </a:extLst>
          </p:cNvPr>
          <p:cNvSpPr txBox="1">
            <a:spLocks/>
          </p:cNvSpPr>
          <p:nvPr/>
        </p:nvSpPr>
        <p:spPr>
          <a:xfrm>
            <a:off x="6033300" y="2784442"/>
            <a:ext cx="1571359" cy="3892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Age Group: Below 25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CDDAA18-EDD7-4D12-BAE3-D26904AD2547}"/>
              </a:ext>
            </a:extLst>
          </p:cNvPr>
          <p:cNvSpPr txBox="1">
            <a:spLocks/>
          </p:cNvSpPr>
          <p:nvPr/>
        </p:nvSpPr>
        <p:spPr>
          <a:xfrm>
            <a:off x="328474" y="932440"/>
            <a:ext cx="9155884" cy="9112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/>
              <a:t>The left side of the traceplot is the marginal posterior: the values for the variable are on the x-axis with the probability for the variable (as determined by sampling) on the y-axis. The different colored lines indicate that we performed two chains of Markov Chain Monte Carlo. From the left side we can see that there is a range of values for each weight. The right side shows the different sample values drawn as the sampling process runs.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5381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27559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Model II – Examining Bayesian Linear Regression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4D011E-057E-4DD2-A047-C21959AB1A1A}"/>
              </a:ext>
            </a:extLst>
          </p:cNvPr>
          <p:cNvPicPr/>
          <p:nvPr/>
        </p:nvPicPr>
        <p:blipFill>
          <a:blip r:embed="rId2"/>
          <a:srcRect/>
          <a:stretch/>
        </p:blipFill>
        <p:spPr>
          <a:xfrm>
            <a:off x="89115" y="1108765"/>
            <a:ext cx="6006885" cy="3080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2E6F6E-54D8-430C-A9AD-41C930F9D459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6105869" y="3222866"/>
            <a:ext cx="5844089" cy="305437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1ED3BFA-0B62-432E-B7E6-D9996BE6C1BC}"/>
              </a:ext>
            </a:extLst>
          </p:cNvPr>
          <p:cNvSpPr txBox="1">
            <a:spLocks/>
          </p:cNvSpPr>
          <p:nvPr/>
        </p:nvSpPr>
        <p:spPr>
          <a:xfrm>
            <a:off x="4484169" y="5326114"/>
            <a:ext cx="1379659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Age Group: 46 - 55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7DF2840-ED2D-4F42-9808-56C4E8AD2178}"/>
              </a:ext>
            </a:extLst>
          </p:cNvPr>
          <p:cNvSpPr txBox="1">
            <a:spLocks/>
          </p:cNvSpPr>
          <p:nvPr/>
        </p:nvSpPr>
        <p:spPr>
          <a:xfrm>
            <a:off x="6269085" y="1533228"/>
            <a:ext cx="1743947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Age Group: </a:t>
            </a:r>
          </a:p>
          <a:p>
            <a:r>
              <a:rPr lang="en-US" sz="2200" dirty="0"/>
              <a:t>36 - 45</a:t>
            </a:r>
          </a:p>
        </p:txBody>
      </p:sp>
    </p:spTree>
    <p:extLst>
      <p:ext uri="{BB962C8B-B14F-4D97-AF65-F5344CB8AC3E}">
        <p14:creationId xmlns:p14="http://schemas.microsoft.com/office/powerpoint/2010/main" val="539670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27559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Model II – Visualizing trace plots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4D011E-057E-4DD2-A047-C21959AB1A1A}"/>
              </a:ext>
            </a:extLst>
          </p:cNvPr>
          <p:cNvPicPr/>
          <p:nvPr/>
        </p:nvPicPr>
        <p:blipFill>
          <a:blip r:embed="rId2"/>
          <a:srcRect/>
          <a:stretch/>
        </p:blipFill>
        <p:spPr>
          <a:xfrm>
            <a:off x="198479" y="1108765"/>
            <a:ext cx="5788157" cy="3080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2E6F6E-54D8-430C-A9AD-41C930F9D459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6105869" y="3266066"/>
            <a:ext cx="5844089" cy="296797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1ED3BFA-0B62-432E-B7E6-D9996BE6C1BC}"/>
              </a:ext>
            </a:extLst>
          </p:cNvPr>
          <p:cNvSpPr txBox="1">
            <a:spLocks/>
          </p:cNvSpPr>
          <p:nvPr/>
        </p:nvSpPr>
        <p:spPr>
          <a:xfrm>
            <a:off x="4484169" y="5326114"/>
            <a:ext cx="1379659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Age Group: Above 65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7DF2840-ED2D-4F42-9808-56C4E8AD2178}"/>
              </a:ext>
            </a:extLst>
          </p:cNvPr>
          <p:cNvSpPr txBox="1">
            <a:spLocks/>
          </p:cNvSpPr>
          <p:nvPr/>
        </p:nvSpPr>
        <p:spPr>
          <a:xfrm>
            <a:off x="6269085" y="1533228"/>
            <a:ext cx="1743947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Age Group: </a:t>
            </a:r>
          </a:p>
          <a:p>
            <a:r>
              <a:rPr lang="en-US" sz="2200" dirty="0"/>
              <a:t>56 - 65</a:t>
            </a:r>
          </a:p>
        </p:txBody>
      </p:sp>
    </p:spTree>
    <p:extLst>
      <p:ext uri="{BB962C8B-B14F-4D97-AF65-F5344CB8AC3E}">
        <p14:creationId xmlns:p14="http://schemas.microsoft.com/office/powerpoint/2010/main" val="1957269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27559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Model II – Examining Bayesian Linear Regression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7DF2840-ED2D-4F42-9808-56C4E8AD2178}"/>
              </a:ext>
            </a:extLst>
          </p:cNvPr>
          <p:cNvSpPr txBox="1">
            <a:spLocks/>
          </p:cNvSpPr>
          <p:nvPr/>
        </p:nvSpPr>
        <p:spPr>
          <a:xfrm>
            <a:off x="1026004" y="3266162"/>
            <a:ext cx="1855876" cy="3516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Age Group: Below 25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3B470A0-1DBE-45D8-8477-7D011D6277E1}"/>
              </a:ext>
            </a:extLst>
          </p:cNvPr>
          <p:cNvSpPr txBox="1">
            <a:spLocks/>
          </p:cNvSpPr>
          <p:nvPr/>
        </p:nvSpPr>
        <p:spPr>
          <a:xfrm>
            <a:off x="4542420" y="3277886"/>
            <a:ext cx="1855876" cy="3516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Age Group: 26 - 35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4010708-3007-4945-8238-1AC39B1226A7}"/>
              </a:ext>
            </a:extLst>
          </p:cNvPr>
          <p:cNvSpPr txBox="1">
            <a:spLocks/>
          </p:cNvSpPr>
          <p:nvPr/>
        </p:nvSpPr>
        <p:spPr>
          <a:xfrm>
            <a:off x="7951010" y="3277886"/>
            <a:ext cx="1855876" cy="3516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Age Group: 36 - 45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A8E9E43-213C-4666-92D7-E191090C4F73}"/>
              </a:ext>
            </a:extLst>
          </p:cNvPr>
          <p:cNvSpPr txBox="1">
            <a:spLocks/>
          </p:cNvSpPr>
          <p:nvPr/>
        </p:nvSpPr>
        <p:spPr>
          <a:xfrm>
            <a:off x="1033625" y="6149759"/>
            <a:ext cx="1855876" cy="3516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Age Group: 46 - 55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AA2F440-C880-40A7-B6B1-BBD89165FA71}"/>
              </a:ext>
            </a:extLst>
          </p:cNvPr>
          <p:cNvSpPr txBox="1">
            <a:spLocks/>
          </p:cNvSpPr>
          <p:nvPr/>
        </p:nvSpPr>
        <p:spPr>
          <a:xfrm>
            <a:off x="4542420" y="6149758"/>
            <a:ext cx="1855876" cy="3516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Age Group: 56 - 65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F0EFEFF-05BF-441B-B445-DB501F7C6059}"/>
              </a:ext>
            </a:extLst>
          </p:cNvPr>
          <p:cNvSpPr txBox="1">
            <a:spLocks/>
          </p:cNvSpPr>
          <p:nvPr/>
        </p:nvSpPr>
        <p:spPr>
          <a:xfrm>
            <a:off x="7994059" y="6149758"/>
            <a:ext cx="1855876" cy="3516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Age Group: Above 65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32CA45B-73ED-46EE-991D-BD1A8D47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00" y="1014313"/>
            <a:ext cx="3215919" cy="2225233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D83D310-C9AF-4505-9967-E40109380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217" y="1014313"/>
            <a:ext cx="3041898" cy="2255953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A64B4F1-C003-4D43-8A10-814F6C194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413" y="1014313"/>
            <a:ext cx="2946317" cy="2253933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A16F2B70-7922-4821-8088-EFA714640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54" y="3673098"/>
            <a:ext cx="3101609" cy="2354784"/>
          </a:xfrm>
          <a:prstGeom prst="rect">
            <a:avLst/>
          </a:prstGeom>
        </p:spPr>
      </p:pic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7B2280E-6DAC-429F-AE85-DBE3EEFD05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0665" y="3673098"/>
            <a:ext cx="3173168" cy="2354784"/>
          </a:xfrm>
          <a:prstGeom prst="rect">
            <a:avLst/>
          </a:prstGeom>
        </p:spPr>
      </p:pic>
      <p:pic>
        <p:nvPicPr>
          <p:cNvPr id="19" name="Picture 1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D120C58-C569-46A8-BCAE-87D1792493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8413" y="3705363"/>
            <a:ext cx="3261643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84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7025243" cy="432000"/>
          </a:xfrm>
        </p:spPr>
        <p:txBody>
          <a:bodyPr/>
          <a:lstStyle/>
          <a:p>
            <a:r>
              <a:rPr lang="en-US" dirty="0"/>
              <a:t>Model II - Interpretations of Weights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999"/>
            <a:ext cx="5472000" cy="491400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Based on the sign and location of the weights, we can make the following inferences regarding the features in our dataset: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Based on </a:t>
            </a:r>
            <a:r>
              <a:rPr lang="en-US" dirty="0" err="1"/>
              <a:t>Agegroup</a:t>
            </a:r>
            <a:r>
              <a:rPr lang="en-US" dirty="0"/>
              <a:t>, Below 25, Age seems to have positive relation with spending score while Annual income has negative impact.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dirty="0" err="1"/>
              <a:t>Agegroup</a:t>
            </a:r>
            <a:r>
              <a:rPr lang="en-US" dirty="0"/>
              <a:t> between 26-45, both Age and Annual income has </a:t>
            </a:r>
            <a:r>
              <a:rPr lang="en-US" dirty="0" err="1"/>
              <a:t>postive</a:t>
            </a:r>
            <a:r>
              <a:rPr lang="en-US" dirty="0"/>
              <a:t> impact on spending score.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 we go further down the age group with ages 56-65, we see a positive impact of age on spending score while annual income is negative.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dirty="0" err="1"/>
              <a:t>Agegroup</a:t>
            </a:r>
            <a:r>
              <a:rPr lang="en-US" dirty="0"/>
              <a:t>, above 66, both the factors has positive impact on age.</a:t>
            </a:r>
          </a:p>
        </p:txBody>
      </p:sp>
      <p:pic>
        <p:nvPicPr>
          <p:cNvPr id="14" name="Picture Placeholder 13" descr="Image plaeceholder left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 descr="Image placeholder bottom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D6649-F042-40B3-A40B-A52ED20EA03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Bayesian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98475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r>
              <a:rPr lang="en-US" dirty="0"/>
              <a:t>Business Case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6410" y="3886201"/>
            <a:ext cx="4000500" cy="1243824"/>
          </a:xfrm>
        </p:spPr>
        <p:txBody>
          <a:bodyPr/>
          <a:lstStyle/>
          <a:p>
            <a:r>
              <a:rPr lang="en-US" i="1" dirty="0"/>
              <a:t>To predict the spending power of the target customers by understanding the trends in the dataset and predicting spending score.</a:t>
            </a:r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27559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Model II – Summary of MCMC Model for Different Age Groups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7DF2840-ED2D-4F42-9808-56C4E8AD2178}"/>
              </a:ext>
            </a:extLst>
          </p:cNvPr>
          <p:cNvSpPr txBox="1">
            <a:spLocks/>
          </p:cNvSpPr>
          <p:nvPr/>
        </p:nvSpPr>
        <p:spPr>
          <a:xfrm>
            <a:off x="6663323" y="1696379"/>
            <a:ext cx="1779341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Age Group: Below 25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3B470A0-1DBE-45D8-8477-7D011D6277E1}"/>
              </a:ext>
            </a:extLst>
          </p:cNvPr>
          <p:cNvSpPr txBox="1">
            <a:spLocks/>
          </p:cNvSpPr>
          <p:nvPr/>
        </p:nvSpPr>
        <p:spPr>
          <a:xfrm>
            <a:off x="2074428" y="3252853"/>
            <a:ext cx="1855876" cy="3516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Age Group: 26 - 35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4010708-3007-4945-8238-1AC39B1226A7}"/>
              </a:ext>
            </a:extLst>
          </p:cNvPr>
          <p:cNvSpPr txBox="1">
            <a:spLocks/>
          </p:cNvSpPr>
          <p:nvPr/>
        </p:nvSpPr>
        <p:spPr>
          <a:xfrm>
            <a:off x="6663323" y="4553147"/>
            <a:ext cx="1855876" cy="3516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Age Group: 36 - 45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A8E9E43-213C-4666-92D7-E191090C4F73}"/>
              </a:ext>
            </a:extLst>
          </p:cNvPr>
          <p:cNvSpPr txBox="1">
            <a:spLocks/>
          </p:cNvSpPr>
          <p:nvPr/>
        </p:nvSpPr>
        <p:spPr>
          <a:xfrm>
            <a:off x="1033625" y="6149759"/>
            <a:ext cx="1855876" cy="3516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Age Group: 46 - 55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AA2F440-C880-40A7-B6B1-BBD89165FA71}"/>
              </a:ext>
            </a:extLst>
          </p:cNvPr>
          <p:cNvSpPr txBox="1">
            <a:spLocks/>
          </p:cNvSpPr>
          <p:nvPr/>
        </p:nvSpPr>
        <p:spPr>
          <a:xfrm>
            <a:off x="4542420" y="6149758"/>
            <a:ext cx="1855876" cy="3516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Age Group: 56 - 65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F0EFEFF-05BF-441B-B445-DB501F7C6059}"/>
              </a:ext>
            </a:extLst>
          </p:cNvPr>
          <p:cNvSpPr txBox="1">
            <a:spLocks/>
          </p:cNvSpPr>
          <p:nvPr/>
        </p:nvSpPr>
        <p:spPr>
          <a:xfrm>
            <a:off x="7994059" y="6149758"/>
            <a:ext cx="1855876" cy="3516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Age Group: Above 65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5B199D-3FFC-4696-9B51-71264FCDA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00" y="1331354"/>
            <a:ext cx="5734050" cy="1162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3EFA-9EA6-4D6A-8622-719B1503A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432" y="2919086"/>
            <a:ext cx="5715000" cy="1019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7898DE-EAB7-467B-BACC-160A65E51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76" y="4219379"/>
            <a:ext cx="56959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14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27559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Model II – Summary of MCMC Model for Different Age Groups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A8E9E43-213C-4666-92D7-E191090C4F73}"/>
              </a:ext>
            </a:extLst>
          </p:cNvPr>
          <p:cNvSpPr txBox="1">
            <a:spLocks/>
          </p:cNvSpPr>
          <p:nvPr/>
        </p:nvSpPr>
        <p:spPr>
          <a:xfrm>
            <a:off x="6663323" y="1736558"/>
            <a:ext cx="1855876" cy="3516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Age Group: 46 - 55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AA2F440-C880-40A7-B6B1-BBD89165FA71}"/>
              </a:ext>
            </a:extLst>
          </p:cNvPr>
          <p:cNvSpPr txBox="1">
            <a:spLocks/>
          </p:cNvSpPr>
          <p:nvPr/>
        </p:nvSpPr>
        <p:spPr>
          <a:xfrm>
            <a:off x="2083306" y="3252852"/>
            <a:ext cx="1855876" cy="3516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Age Group: 56 - 65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F0EFEFF-05BF-441B-B445-DB501F7C6059}"/>
              </a:ext>
            </a:extLst>
          </p:cNvPr>
          <p:cNvSpPr txBox="1">
            <a:spLocks/>
          </p:cNvSpPr>
          <p:nvPr/>
        </p:nvSpPr>
        <p:spPr>
          <a:xfrm>
            <a:off x="6663323" y="4553145"/>
            <a:ext cx="1855876" cy="3516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Age Group: Above 65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01549F-5884-4CDC-915A-DE193D09D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76" y="1364690"/>
            <a:ext cx="5772150" cy="1095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294F1C-4436-4815-BF14-91D39F048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489" y="2885747"/>
            <a:ext cx="5753100" cy="1085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FF5D29-83D5-4921-A75D-BC9A33376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26" y="4376148"/>
            <a:ext cx="56388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79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27559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Model II – Summary of MCMC Model for Different Age Groups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480257-299A-4559-BD5C-C6D5E9427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291" y="2762250"/>
            <a:ext cx="8077200" cy="1333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A792DF-BFE9-4ABA-9167-C3D8ECB9A4CB}"/>
              </a:ext>
            </a:extLst>
          </p:cNvPr>
          <p:cNvSpPr txBox="1"/>
          <p:nvPr/>
        </p:nvSpPr>
        <p:spPr>
          <a:xfrm>
            <a:off x="644167" y="2736502"/>
            <a:ext cx="16601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Below 25:</a:t>
            </a:r>
          </a:p>
          <a:p>
            <a:pPr algn="r"/>
            <a:r>
              <a:rPr lang="en-US" sz="1400" dirty="0"/>
              <a:t>26 – 35:</a:t>
            </a:r>
          </a:p>
          <a:p>
            <a:pPr algn="r"/>
            <a:r>
              <a:rPr lang="en-US" sz="1400" dirty="0"/>
              <a:t>36 – 45:</a:t>
            </a:r>
          </a:p>
          <a:p>
            <a:pPr algn="r"/>
            <a:r>
              <a:rPr lang="en-US" sz="1400" dirty="0"/>
              <a:t>46 – 55:</a:t>
            </a:r>
          </a:p>
          <a:p>
            <a:pPr algn="r"/>
            <a:r>
              <a:rPr lang="en-US" sz="1400" dirty="0"/>
              <a:t>56 – 65:</a:t>
            </a:r>
          </a:p>
          <a:p>
            <a:pPr algn="r"/>
            <a:r>
              <a:rPr lang="en-US" sz="1400" dirty="0"/>
              <a:t>Above 65:</a:t>
            </a:r>
          </a:p>
        </p:txBody>
      </p:sp>
    </p:spTree>
    <p:extLst>
      <p:ext uri="{BB962C8B-B14F-4D97-AF65-F5344CB8AC3E}">
        <p14:creationId xmlns:p14="http://schemas.microsoft.com/office/powerpoint/2010/main" val="2080275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Model II – Prediction of Response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929633-0003-45E0-A01A-2D8DB2724D47}"/>
              </a:ext>
            </a:extLst>
          </p:cNvPr>
          <p:cNvSpPr/>
          <p:nvPr/>
        </p:nvSpPr>
        <p:spPr>
          <a:xfrm>
            <a:off x="432000" y="913579"/>
            <a:ext cx="907022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Helvetica Neue"/>
              </a:rPr>
              <a:t>We create the posterior plots which provide insight into the sample’s posterior predictive regression lines.</a:t>
            </a:r>
          </a:p>
          <a:p>
            <a:r>
              <a:rPr lang="en-US" sz="1500" dirty="0">
                <a:solidFill>
                  <a:srgbClr val="000000"/>
                </a:solidFill>
                <a:latin typeface="Helvetica Neue"/>
              </a:rPr>
              <a:t>Red line is Bayesian Regression lines. Black lines show linear regression lines. Blue dots are the data points.</a:t>
            </a: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3CE65B-EC8E-4A8E-ACDB-F5F23AFEF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851359"/>
            <a:ext cx="4943475" cy="3438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A2C9288-0063-40F7-A3F8-92B545647D81}"/>
              </a:ext>
            </a:extLst>
          </p:cNvPr>
          <p:cNvSpPr txBox="1">
            <a:spLocks/>
          </p:cNvSpPr>
          <p:nvPr/>
        </p:nvSpPr>
        <p:spPr>
          <a:xfrm>
            <a:off x="5206329" y="5595785"/>
            <a:ext cx="1779341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Age Group: Below 25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DF172B-1535-419F-970D-18E51FA1D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986" y="1851359"/>
            <a:ext cx="5033962" cy="344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72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Model II – Prediction of Response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929633-0003-45E0-A01A-2D8DB2724D47}"/>
              </a:ext>
            </a:extLst>
          </p:cNvPr>
          <p:cNvSpPr/>
          <p:nvPr/>
        </p:nvSpPr>
        <p:spPr>
          <a:xfrm>
            <a:off x="432000" y="1046215"/>
            <a:ext cx="87415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Helvetica Neue"/>
              </a:rPr>
              <a:t>We create the posterior plots which provide insight into the sample’s posterior predictive regression lines.</a:t>
            </a:r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088AA1D-466E-45DC-8BE5-812CF0E135CD}"/>
              </a:ext>
            </a:extLst>
          </p:cNvPr>
          <p:cNvSpPr txBox="1">
            <a:spLocks/>
          </p:cNvSpPr>
          <p:nvPr/>
        </p:nvSpPr>
        <p:spPr>
          <a:xfrm>
            <a:off x="5168062" y="5460144"/>
            <a:ext cx="1855876" cy="3516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Age Group: 26 - 35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D7F275-6EA5-40EE-AD2A-B962A5EF4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880587"/>
            <a:ext cx="5200650" cy="3505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6AE20A-A566-4F8F-B100-EC8C8572D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781" y="1880587"/>
            <a:ext cx="51547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58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Model II – Prediction of Response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929633-0003-45E0-A01A-2D8DB2724D47}"/>
              </a:ext>
            </a:extLst>
          </p:cNvPr>
          <p:cNvSpPr/>
          <p:nvPr/>
        </p:nvSpPr>
        <p:spPr>
          <a:xfrm>
            <a:off x="432000" y="1046215"/>
            <a:ext cx="87415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Helvetica Neue"/>
              </a:rPr>
              <a:t>We create the posterior plots which provide insight into the sample’s posterior predictive regression lines.</a:t>
            </a:r>
            <a:endParaRPr lang="en-US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F4A55C-66B0-407D-B67B-EDA2702EE683}"/>
              </a:ext>
            </a:extLst>
          </p:cNvPr>
          <p:cNvSpPr txBox="1">
            <a:spLocks/>
          </p:cNvSpPr>
          <p:nvPr/>
        </p:nvSpPr>
        <p:spPr>
          <a:xfrm>
            <a:off x="5168062" y="5460144"/>
            <a:ext cx="1855876" cy="3516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Age Group: 36 - 45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8DE41-FFAB-4360-BB58-03DE35945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813205"/>
            <a:ext cx="5067300" cy="3552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CD8A1F-08D7-49D7-B437-3D0C6F74E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355" y="1806026"/>
            <a:ext cx="5028747" cy="356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80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Model II – Prediction of Response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929633-0003-45E0-A01A-2D8DB2724D47}"/>
              </a:ext>
            </a:extLst>
          </p:cNvPr>
          <p:cNvSpPr/>
          <p:nvPr/>
        </p:nvSpPr>
        <p:spPr>
          <a:xfrm>
            <a:off x="432000" y="1046215"/>
            <a:ext cx="87415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Helvetica Neue"/>
              </a:rPr>
              <a:t>We create the posterior plots which provide insight into the sample’s posterior predictive regression lines.</a:t>
            </a:r>
            <a:endParaRPr lang="en-US" sz="1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A9310E-62D2-4549-91DB-3C59A8C993EA}"/>
              </a:ext>
            </a:extLst>
          </p:cNvPr>
          <p:cNvSpPr txBox="1">
            <a:spLocks/>
          </p:cNvSpPr>
          <p:nvPr/>
        </p:nvSpPr>
        <p:spPr>
          <a:xfrm>
            <a:off x="5168062" y="5635964"/>
            <a:ext cx="1855876" cy="3516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Age Group: 46 - 55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AA8C4B-44F2-4332-852B-E452B8177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871352"/>
            <a:ext cx="4953000" cy="3524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DB807F-7EA1-4806-ABE0-56CA81162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558" y="1871352"/>
            <a:ext cx="50196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94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Model II – Prediction of Response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929633-0003-45E0-A01A-2D8DB2724D47}"/>
              </a:ext>
            </a:extLst>
          </p:cNvPr>
          <p:cNvSpPr/>
          <p:nvPr/>
        </p:nvSpPr>
        <p:spPr>
          <a:xfrm>
            <a:off x="432000" y="1046215"/>
            <a:ext cx="87415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Helvetica Neue"/>
              </a:rPr>
              <a:t>We create the posterior plots which provide insight into the sample’s posterior predictive regression lines.</a:t>
            </a:r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643648D-152A-425C-AC06-71F94931E6D0}"/>
              </a:ext>
            </a:extLst>
          </p:cNvPr>
          <p:cNvSpPr txBox="1">
            <a:spLocks/>
          </p:cNvSpPr>
          <p:nvPr/>
        </p:nvSpPr>
        <p:spPr>
          <a:xfrm>
            <a:off x="5168062" y="5635964"/>
            <a:ext cx="1855876" cy="3516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Age Group: 56 - 65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77E70-FC98-4998-ACD0-906D68793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889695"/>
            <a:ext cx="4914900" cy="3629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8626E4-A7A2-4C5C-9FA3-D4901CD02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371" y="1880877"/>
            <a:ext cx="5147692" cy="36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56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Model II – Prediction of Response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929633-0003-45E0-A01A-2D8DB2724D47}"/>
              </a:ext>
            </a:extLst>
          </p:cNvPr>
          <p:cNvSpPr/>
          <p:nvPr/>
        </p:nvSpPr>
        <p:spPr>
          <a:xfrm>
            <a:off x="432000" y="1046215"/>
            <a:ext cx="87415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Helvetica Neue"/>
              </a:rPr>
              <a:t>We create the posterior plots which provide insight into the sample’s posterior predictive regression lines.</a:t>
            </a:r>
            <a:endParaRPr lang="en-US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04118F9-3055-401A-8E1B-E819ABB25E8B}"/>
              </a:ext>
            </a:extLst>
          </p:cNvPr>
          <p:cNvSpPr txBox="1">
            <a:spLocks/>
          </p:cNvSpPr>
          <p:nvPr/>
        </p:nvSpPr>
        <p:spPr>
          <a:xfrm>
            <a:off x="5168062" y="5732507"/>
            <a:ext cx="1855876" cy="3516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Age Group: Above 65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7B80A-F7BC-435D-AD63-5830FA0CD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813205"/>
            <a:ext cx="4914900" cy="350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2D60D6-13BF-4786-AC39-CF7C59FAB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141" y="1813205"/>
            <a:ext cx="496649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77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Model II – Prediction for Single Point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8ABD8C7-E6CD-4BB4-82AB-635365485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96" y="1746750"/>
            <a:ext cx="7486801" cy="4679250"/>
          </a:xfrm>
          <a:prstGeom prst="rect">
            <a:avLst/>
          </a:prstGeo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847C20-CA0D-406C-B355-EB1AF0CB6D08}"/>
              </a:ext>
            </a:extLst>
          </p:cNvPr>
          <p:cNvSpPr txBox="1"/>
          <p:nvPr/>
        </p:nvSpPr>
        <p:spPr>
          <a:xfrm>
            <a:off x="431999" y="864000"/>
            <a:ext cx="9102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is the point prediction (for Age = 23,  using Bayesian Regression. We see that Bayesian prediction mean value almost coincides with the linear regression output. The data should be rich enough to predict correctly.</a:t>
            </a:r>
          </a:p>
        </p:txBody>
      </p:sp>
    </p:spTree>
    <p:extLst>
      <p:ext uri="{BB962C8B-B14F-4D97-AF65-F5344CB8AC3E}">
        <p14:creationId xmlns:p14="http://schemas.microsoft.com/office/powerpoint/2010/main" val="93590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7999"/>
            <a:ext cx="5472000" cy="1085495"/>
          </a:xfrm>
        </p:spPr>
        <p:txBody>
          <a:bodyPr/>
          <a:lstStyle/>
          <a:p>
            <a:r>
              <a:rPr lang="en-US" dirty="0"/>
              <a:t>Understand the likelihood of buying or predicting the customers who are more likely to converge [Target Customers] so that marketing strategies could be designed to cater to those target customers.</a:t>
            </a:r>
            <a:endParaRPr lang="en-US" b="1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Objective</a:t>
            </a:r>
          </a:p>
          <a:p>
            <a:pPr lvl="0"/>
            <a:r>
              <a:rPr lang="en-US" dirty="0"/>
              <a:t>Analyze the dataset to understand the dependency of spending score on available factors: Age, Annual Income, and Gender.</a:t>
            </a:r>
          </a:p>
          <a:p>
            <a:pPr lvl="0"/>
            <a:r>
              <a:rPr lang="en-US" dirty="0"/>
              <a:t>Create 2 models to predict spending score of the target customers (in the available dataset).</a:t>
            </a:r>
          </a:p>
          <a:p>
            <a:pPr lvl="0"/>
            <a:r>
              <a:rPr lang="en-US" dirty="0"/>
              <a:t>Comparative analysis of the two models (Ordinary Least Squares (OLS) with Forward Selection, and Bayesian Linear Regression with PyMC3) </a:t>
            </a:r>
          </a:p>
          <a:p>
            <a:pPr lvl="0"/>
            <a:r>
              <a:rPr lang="en-US" dirty="0"/>
              <a:t>Concluding on target customers from the customer base available in the dataset.</a:t>
            </a:r>
          </a:p>
        </p:txBody>
      </p:sp>
      <p:pic>
        <p:nvPicPr>
          <p:cNvPr id="9" name="Picture Placeholder 8" descr="Image placeholder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the two models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803250"/>
            <a:ext cx="5472000" cy="360000"/>
          </a:xfrm>
        </p:spPr>
        <p:txBody>
          <a:bodyPr/>
          <a:lstStyle/>
          <a:p>
            <a:r>
              <a:rPr lang="en-US" dirty="0"/>
              <a:t>OLS with Forward Regression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55656" y="1803250"/>
            <a:ext cx="5472000" cy="358775"/>
          </a:xfrm>
        </p:spPr>
        <p:txBody>
          <a:bodyPr/>
          <a:lstStyle/>
          <a:p>
            <a:r>
              <a:rPr lang="en-US" dirty="0"/>
              <a:t>Bayesian Regression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6C12E7-38AB-49D3-84E1-4FAF5EE14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95" y="2253090"/>
            <a:ext cx="5601810" cy="26350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CB3093-EA23-4BD0-947B-9E1CFED01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19" y="3229093"/>
            <a:ext cx="6909786" cy="19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834640"/>
            <a:ext cx="4459766" cy="338568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Anshita Varshney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75675" y="4518792"/>
            <a:ext cx="3521514" cy="288000"/>
          </a:xfrm>
        </p:spPr>
        <p:txBody>
          <a:bodyPr/>
          <a:lstStyle/>
          <a:p>
            <a:r>
              <a:rPr lang="en-US" dirty="0" err="1"/>
              <a:t>Chongli</a:t>
            </a:r>
            <a:r>
              <a:rPr lang="en-US" dirty="0"/>
              <a:t> Zhao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75675" y="4874598"/>
            <a:ext cx="3521514" cy="288000"/>
          </a:xfrm>
        </p:spPr>
        <p:txBody>
          <a:bodyPr/>
          <a:lstStyle/>
          <a:p>
            <a:r>
              <a:rPr lang="en-US" dirty="0" err="1"/>
              <a:t>Dhairya</a:t>
            </a:r>
            <a:r>
              <a:rPr lang="en-US" dirty="0"/>
              <a:t> </a:t>
            </a:r>
            <a:r>
              <a:rPr lang="en-US" dirty="0" err="1"/>
              <a:t>Sheth</a:t>
            </a:r>
            <a:r>
              <a:rPr lang="en-US" dirty="0"/>
              <a:t> 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68508" y="4188929"/>
            <a:ext cx="3521514" cy="288000"/>
          </a:xfrm>
        </p:spPr>
        <p:txBody>
          <a:bodyPr/>
          <a:lstStyle/>
          <a:p>
            <a:r>
              <a:rPr lang="en-US" dirty="0" err="1"/>
              <a:t>Bhavnil</a:t>
            </a:r>
            <a:r>
              <a:rPr lang="en-US" dirty="0"/>
              <a:t> Patel 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2F33EB7C-D084-4CAB-AF27-B9B8CC7B2601}"/>
              </a:ext>
            </a:extLst>
          </p:cNvPr>
          <p:cNvSpPr txBox="1">
            <a:spLocks/>
          </p:cNvSpPr>
          <p:nvPr/>
        </p:nvSpPr>
        <p:spPr>
          <a:xfrm>
            <a:off x="8068508" y="5192474"/>
            <a:ext cx="3521514" cy="28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Jyoti </a:t>
            </a:r>
            <a:r>
              <a:rPr lang="en-US" dirty="0" err="1"/>
              <a:t>Lnu</a:t>
            </a:r>
            <a:r>
              <a:rPr lang="en-US" dirty="0"/>
              <a:t> 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22BA7A3-334A-41A5-BF04-3DF3717424E3}"/>
              </a:ext>
            </a:extLst>
          </p:cNvPr>
          <p:cNvSpPr txBox="1">
            <a:spLocks/>
          </p:cNvSpPr>
          <p:nvPr/>
        </p:nvSpPr>
        <p:spPr>
          <a:xfrm>
            <a:off x="8075675" y="5552359"/>
            <a:ext cx="3521514" cy="28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Ruofan</a:t>
            </a:r>
            <a:r>
              <a:rPr lang="en-US" dirty="0"/>
              <a:t> Wu 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1960-E298-40D1-BBD6-3E621842A0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" y="1491915"/>
            <a:ext cx="9035966" cy="3401616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1800" u="sng" dirty="0">
                <a:solidFill>
                  <a:srgbClr val="0070C0"/>
                </a:solidFill>
              </a:rPr>
              <a:t>https://towardsdatascience.com/markov-chain-monte-carlo-in-python-44f7e609be98</a:t>
            </a:r>
          </a:p>
          <a:p>
            <a:pPr algn="l">
              <a:lnSpc>
                <a:spcPct val="100000"/>
              </a:lnSpc>
            </a:pPr>
            <a:r>
              <a:rPr lang="en-US" sz="1800" u="sng" dirty="0">
                <a:solidFill>
                  <a:srgbClr val="0070C0"/>
                </a:solidFill>
              </a:rPr>
              <a:t>https://www.quantstart.com/articles/Bayesian-Linear-Regression-Models-with-PyMC3</a:t>
            </a:r>
          </a:p>
          <a:p>
            <a:pPr algn="l">
              <a:lnSpc>
                <a:spcPct val="100000"/>
              </a:lnSpc>
            </a:pPr>
            <a:r>
              <a:rPr lang="en-US" sz="1800" u="sng" dirty="0">
                <a:solidFill>
                  <a:srgbClr val="0070C0"/>
                </a:solidFill>
              </a:rPr>
              <a:t>https://www.quantstart.com/articles/Markov-Chain-Monte-Carlo-for-Bayesian-Inference-The-Metropolis-Algorithm</a:t>
            </a:r>
          </a:p>
          <a:p>
            <a:pPr algn="l">
              <a:lnSpc>
                <a:spcPct val="100000"/>
              </a:lnSpc>
            </a:pPr>
            <a:r>
              <a:rPr lang="en-US" sz="1800" u="sng" dirty="0">
                <a:solidFill>
                  <a:srgbClr val="0070C0"/>
                </a:solidFill>
              </a:rPr>
              <a:t>https://towardsdatascience.com/bayesian-linear-regression-in-python-using-machine-learning-to-predict-student-grades-part-2-b72059a8ac7e</a:t>
            </a:r>
          </a:p>
          <a:p>
            <a:pPr algn="l">
              <a:lnSpc>
                <a:spcPct val="100000"/>
              </a:lnSpc>
            </a:pPr>
            <a:r>
              <a:rPr lang="en-US" sz="1800" u="sng" dirty="0">
                <a:solidFill>
                  <a:srgbClr val="0070C0"/>
                </a:solidFill>
              </a:rPr>
              <a:t>http://people.duke.edu/~ccc14/sta-663-2016/16C_PyMC3.html</a:t>
            </a:r>
          </a:p>
          <a:p>
            <a:pPr algn="l">
              <a:lnSpc>
                <a:spcPct val="100000"/>
              </a:lnSpc>
            </a:pPr>
            <a:r>
              <a:rPr lang="en-US" sz="1800" u="sng" dirty="0">
                <a:solidFill>
                  <a:srgbClr val="0070C0"/>
                </a:solidFill>
              </a:rPr>
              <a:t>https://people.duke.edu/~ccc14/sta-663/PyMC3.html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A2811-986E-4EBF-9612-8E79971C97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4000" y="1105735"/>
            <a:ext cx="5472000" cy="1980404"/>
          </a:xfrm>
        </p:spPr>
        <p:txBody>
          <a:bodyPr/>
          <a:lstStyle/>
          <a:p>
            <a:pPr lvl="0"/>
            <a:r>
              <a:rPr lang="en-US" b="1" dirty="0" err="1"/>
              <a:t>CustomerId</a:t>
            </a:r>
            <a:r>
              <a:rPr lang="en-US" b="1" dirty="0"/>
              <a:t>:</a:t>
            </a:r>
            <a:r>
              <a:rPr lang="en-US" dirty="0"/>
              <a:t> Customer's unique ID</a:t>
            </a:r>
          </a:p>
          <a:p>
            <a:pPr lvl="0"/>
            <a:r>
              <a:rPr lang="en-US" b="1" dirty="0"/>
              <a:t>Gender:</a:t>
            </a:r>
            <a:r>
              <a:rPr lang="en-US" dirty="0"/>
              <a:t> Customer's gender</a:t>
            </a:r>
          </a:p>
          <a:p>
            <a:pPr lvl="0"/>
            <a:r>
              <a:rPr lang="en-US" b="1" dirty="0"/>
              <a:t>Age:</a:t>
            </a:r>
            <a:r>
              <a:rPr lang="en-US" dirty="0"/>
              <a:t> Customer's age</a:t>
            </a:r>
          </a:p>
          <a:p>
            <a:pPr lvl="0"/>
            <a:r>
              <a:rPr lang="en-US" b="1" dirty="0"/>
              <a:t>Annual Income:</a:t>
            </a:r>
            <a:r>
              <a:rPr lang="en-US" dirty="0"/>
              <a:t> Customer's annual income</a:t>
            </a:r>
          </a:p>
          <a:p>
            <a:pPr lvl="0"/>
            <a:r>
              <a:rPr lang="en-US" b="1" dirty="0"/>
              <a:t>Spending Score:</a:t>
            </a:r>
            <a:r>
              <a:rPr lang="en-US" dirty="0"/>
              <a:t> A score, out of 100, to rate customer's behavior and money spent by the customer.</a:t>
            </a:r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9261598" y="488171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0391901" y="4490547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75E720-1853-497D-A03C-F84B15E60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29635"/>
              </p:ext>
            </p:extLst>
          </p:nvPr>
        </p:nvGraphicFramePr>
        <p:xfrm>
          <a:off x="624000" y="4361286"/>
          <a:ext cx="6293852" cy="613612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3146926">
                  <a:extLst>
                    <a:ext uri="{9D8B030D-6E8A-4147-A177-3AD203B41FA5}">
                      <a16:colId xmlns:a16="http://schemas.microsoft.com/office/drawing/2014/main" val="725450889"/>
                    </a:ext>
                  </a:extLst>
                </a:gridCol>
                <a:gridCol w="3146926">
                  <a:extLst>
                    <a:ext uri="{9D8B030D-6E8A-4147-A177-3AD203B41FA5}">
                      <a16:colId xmlns:a16="http://schemas.microsoft.com/office/drawing/2014/main" val="2073950165"/>
                    </a:ext>
                  </a:extLst>
                </a:gridCol>
              </a:tblGrid>
              <a:tr h="312822">
                <a:tc>
                  <a:txBody>
                    <a:bodyPr/>
                    <a:lstStyle/>
                    <a:p>
                      <a:pPr marL="73025" marR="7302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Independent Variables</a:t>
                      </a:r>
                      <a:endParaRPr lang="en-US" sz="1200">
                        <a:solidFill>
                          <a:srgbClr val="26214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7302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Dependent Variable</a:t>
                      </a:r>
                      <a:endParaRPr lang="en-US" sz="1200" dirty="0">
                        <a:solidFill>
                          <a:srgbClr val="26214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24560905"/>
                  </a:ext>
                </a:extLst>
              </a:tr>
              <a:tr h="300790">
                <a:tc>
                  <a:txBody>
                    <a:bodyPr/>
                    <a:lstStyle/>
                    <a:p>
                      <a:pPr marL="73025" marR="7302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Age, Annual Income, Gender</a:t>
                      </a:r>
                      <a:endParaRPr lang="en-US" sz="1200">
                        <a:solidFill>
                          <a:srgbClr val="26214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73025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Spending Score</a:t>
                      </a:r>
                      <a:endParaRPr lang="en-US" sz="1200" dirty="0">
                        <a:solidFill>
                          <a:srgbClr val="262140"/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7341467"/>
                  </a:ext>
                </a:extLst>
              </a:tr>
            </a:tbl>
          </a:graphicData>
        </a:graphic>
      </p:graphicFrame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022971-E8F8-46E2-835B-66C48F797A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01459" y="1839410"/>
            <a:ext cx="5274093" cy="175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57416"/>
            <a:ext cx="6762884" cy="432000"/>
          </a:xfrm>
        </p:spPr>
        <p:txBody>
          <a:bodyPr/>
          <a:lstStyle/>
          <a:p>
            <a:r>
              <a:rPr lang="en-US" dirty="0"/>
              <a:t>Basic statistical details of the dataset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096000" y="1754608"/>
            <a:ext cx="5472000" cy="1293280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Dependent variables and independent variables are normally distributed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Dataset looks good to conduct OLS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819916-218A-4BBF-8D4E-0502770CB8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9294" y="1105416"/>
            <a:ext cx="3918885" cy="259166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49BB33F-EF51-4B47-8F4D-BAF48F6D2561}"/>
              </a:ext>
            </a:extLst>
          </p:cNvPr>
          <p:cNvSpPr txBox="1">
            <a:spLocks/>
          </p:cNvSpPr>
          <p:nvPr/>
        </p:nvSpPr>
        <p:spPr>
          <a:xfrm>
            <a:off x="1923113" y="4834584"/>
            <a:ext cx="2948874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Histogram Plots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4EF914E1-5EB4-48AB-8A28-F40AE1405E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38179" y="3697082"/>
            <a:ext cx="6309360" cy="270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3932237" cy="1600199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Summary observation on original dataset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We see that Age and Annual Income are not collinear.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B88DEA-0713-4EEF-96FC-A66E9A23BE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83188" y="481170"/>
            <a:ext cx="6544468" cy="54155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09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8098389" cy="98772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Interpretations from OLS Regression on Initial Dataset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1628972"/>
            <a:ext cx="8096327" cy="3893521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2200" dirty="0"/>
              <a:t>A single linear multivariate regression that models the relationship between the dependent variable and the independent variables returns a low </a:t>
            </a:r>
            <a:r>
              <a:rPr lang="en-CA" sz="2200" b="1" dirty="0"/>
              <a:t>R-squared at around 69.7%</a:t>
            </a:r>
            <a:endParaRPr lang="en-US" sz="22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p-value for Gender Group is high (&gt;0.05) showing that changes in predictor variable (Gender Group) are not associated with changes in the response variable (spending score). Since, Gender Group is not a significant factor for the change in spending score, we will rerun the model after </a:t>
            </a:r>
            <a:r>
              <a:rPr lang="en-US" sz="2200" b="1" dirty="0"/>
              <a:t>dropping </a:t>
            </a:r>
            <a:r>
              <a:rPr lang="en-US" sz="2200" b="1" dirty="0" err="1"/>
              <a:t>GenderGroup</a:t>
            </a:r>
            <a:r>
              <a:rPr lang="en-US" sz="2200" b="1" dirty="0"/>
              <a:t> </a:t>
            </a:r>
            <a:r>
              <a:rPr lang="en-US" sz="2200" dirty="0"/>
              <a:t>from our model.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2200" b="1" dirty="0"/>
              <a:t>Intercept can be excluded </a:t>
            </a:r>
            <a:r>
              <a:rPr lang="en-CA" sz="2200" dirty="0"/>
              <a:t>as no annual income suggests no spending power/score.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2200" b="1" dirty="0"/>
              <a:t>Age Grouping</a:t>
            </a:r>
            <a:r>
              <a:rPr lang="en-CA" sz="2200" dirty="0"/>
              <a:t>: </a:t>
            </a:r>
            <a:r>
              <a:rPr lang="en-CA" sz="2200" b="1" dirty="0"/>
              <a:t>6 Age Groups</a:t>
            </a:r>
            <a:r>
              <a:rPr lang="en-CA" sz="2200" dirty="0"/>
              <a:t>: Below 25, 26 – 35, 36 – 45, 46 – 55, 56 – 65, Above 65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8856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2743200"/>
            <a:ext cx="4000500" cy="2049951"/>
          </a:xfrm>
        </p:spPr>
        <p:txBody>
          <a:bodyPr/>
          <a:lstStyle/>
          <a:p>
            <a:pPr lvl="0"/>
            <a:r>
              <a:rPr lang="en-US" sz="2400" dirty="0"/>
              <a:t>Models: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OLS with Forward Elimination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Bayesian Regression using PyMC3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Model I – OLS using Forward Elimination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390935"/>
            <a:ext cx="5460114" cy="10483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We applied a forward elimination on the linear multivariate regressions on each age group to select the combinations of independent variables that yield highest R-squared.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259731E-3763-438D-9D66-5C08B5231DFE}"/>
              </a:ext>
            </a:extLst>
          </p:cNvPr>
          <p:cNvSpPr txBox="1">
            <a:spLocks/>
          </p:cNvSpPr>
          <p:nvPr/>
        </p:nvSpPr>
        <p:spPr>
          <a:xfrm>
            <a:off x="1234143" y="4093933"/>
            <a:ext cx="3382011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Predicted vs Actual Spending Score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4ADF83C-EF98-42AC-9E21-273B8A646F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62335" y="2464946"/>
            <a:ext cx="5988593" cy="396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5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61FE8A-8F15-409F-AF62-619C69C0D537}">
  <ds:schemaRefs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1617</Words>
  <Application>Microsoft Office PowerPoint</Application>
  <PresentationFormat>Widescreen</PresentationFormat>
  <Paragraphs>174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Corbel</vt:lpstr>
      <vt:lpstr>Helvetica Neue</vt:lpstr>
      <vt:lpstr>Microsoft Sans Serif</vt:lpstr>
      <vt:lpstr>Times New Roman</vt:lpstr>
      <vt:lpstr>Office Theme</vt:lpstr>
      <vt:lpstr>Predictive Analysis of Customer Spending Power (Customer Segmentation)</vt:lpstr>
      <vt:lpstr>Business Case</vt:lpstr>
      <vt:lpstr>Problem Statement</vt:lpstr>
      <vt:lpstr>About Dataset</vt:lpstr>
      <vt:lpstr>Basic statistical details of the dataset </vt:lpstr>
      <vt:lpstr>Summary observation on original dataset</vt:lpstr>
      <vt:lpstr>Interpretations from OLS Regression on Initial Dataset</vt:lpstr>
      <vt:lpstr>Model Building</vt:lpstr>
      <vt:lpstr>Model I – OLS using Forward Elimination</vt:lpstr>
      <vt:lpstr>Model I – OLS using Forward Elimination</vt:lpstr>
      <vt:lpstr>Model I – OLS using Forward Elimination Results</vt:lpstr>
      <vt:lpstr>Model I - Observations</vt:lpstr>
      <vt:lpstr>Model II – Bayesian Linear Regression using PyMC3</vt:lpstr>
      <vt:lpstr>Model II – Create Model in PyMC3 and Sample from Posterior</vt:lpstr>
      <vt:lpstr>Model II – Examining Bayesian Linear Regression Results</vt:lpstr>
      <vt:lpstr>Model II – Examining Bayesian Linear Regression Results</vt:lpstr>
      <vt:lpstr>Model II – Visualizing trace plots</vt:lpstr>
      <vt:lpstr>Model II – Examining Bayesian Linear Regression Results</vt:lpstr>
      <vt:lpstr>Model II - Interpretations of Weights</vt:lpstr>
      <vt:lpstr>Model II – Summary of MCMC Model for Different Age Groups</vt:lpstr>
      <vt:lpstr>Model II – Summary of MCMC Model for Different Age Groups</vt:lpstr>
      <vt:lpstr>Model II – Summary of MCMC Model for Different Age Groups</vt:lpstr>
      <vt:lpstr>Model II – Prediction of Response</vt:lpstr>
      <vt:lpstr>Model II – Prediction of Response</vt:lpstr>
      <vt:lpstr>Model II – Prediction of Response</vt:lpstr>
      <vt:lpstr>Model II – Prediction of Response</vt:lpstr>
      <vt:lpstr>Model II – Prediction of Response</vt:lpstr>
      <vt:lpstr>Model II – Prediction of Response</vt:lpstr>
      <vt:lpstr>Model II – Prediction for Single Point</vt:lpstr>
      <vt:lpstr>Comparison of the two models results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2019-08-01T22:11:38Z</dcterms:created>
  <dcterms:modified xsi:type="dcterms:W3CDTF">2019-08-01T23:22:36Z</dcterms:modified>
</cp:coreProperties>
</file>