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92" r:id="rId6"/>
    <p:sldId id="283" r:id="rId7"/>
    <p:sldId id="291" r:id="rId8"/>
    <p:sldId id="298" r:id="rId9"/>
    <p:sldId id="299" r:id="rId10"/>
    <p:sldId id="300" r:id="rId11"/>
    <p:sldId id="293" r:id="rId12"/>
    <p:sldId id="302" r:id="rId13"/>
    <p:sldId id="303" r:id="rId14"/>
    <p:sldId id="304" r:id="rId15"/>
    <p:sldId id="297" r:id="rId16"/>
    <p:sldId id="305" r:id="rId17"/>
    <p:sldId id="306" r:id="rId18"/>
    <p:sldId id="307" r:id="rId19"/>
    <p:sldId id="309" r:id="rId20"/>
    <p:sldId id="310" r:id="rId21"/>
    <p:sldId id="311" r:id="rId22"/>
    <p:sldId id="308" r:id="rId23"/>
    <p:sldId id="284" r:id="rId24"/>
    <p:sldId id="294" r:id="rId25"/>
    <p:sldId id="295" r:id="rId26"/>
    <p:sldId id="285" r:id="rId27"/>
    <p:sldId id="296" r:id="rId28"/>
    <p:sldId id="2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>
        <p:scale>
          <a:sx n="64" d="100"/>
          <a:sy n="64" d="100"/>
        </p:scale>
        <p:origin x="662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7/31/2019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114635"/>
            <a:ext cx="4598266" cy="3141786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3200" cap="all" dirty="0"/>
              <a:t>Predictive Analysis of Customer Spending Power (Customer Segmentation)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416" y="5486074"/>
            <a:ext cx="4000500" cy="690752"/>
          </a:xfrm>
        </p:spPr>
        <p:txBody>
          <a:bodyPr/>
          <a:lstStyle/>
          <a:p>
            <a:r>
              <a:rPr lang="en-US" dirty="0"/>
              <a:t>OLS and Bayesian Regression</a:t>
            </a:r>
          </a:p>
          <a:p>
            <a:r>
              <a:rPr lang="en-US" dirty="0"/>
              <a:t>- Team 5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48291" y="6251432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5943" y="5435594"/>
            <a:ext cx="5460114" cy="1048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residuals are along the diagonal, which shows normal distribution of residuals. The residuals are nearly normally distributed &amp; centered on 0.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A940404-AD4C-4D2C-8C31-D2C52BCEA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310" y="1036868"/>
            <a:ext cx="6309360" cy="41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EE4B5-580A-47CD-B299-79E4854C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36" y="1587354"/>
            <a:ext cx="9542185" cy="4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 - Observations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999"/>
            <a:ext cx="5472000" cy="49140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R-squared for regression on each age group improve significantly.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independent variables have p-value higher than 5%, suggesting that they are not a significant determinant for the </a:t>
            </a:r>
            <a:r>
              <a:rPr lang="en-US" dirty="0" err="1"/>
              <a:t>spending_score</a:t>
            </a:r>
            <a:r>
              <a:rPr lang="en-US" dirty="0"/>
              <a:t>. However, we argue that including those variables gives us the best predicting power as combining them with other variables yield highest R-squared.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Annual_Income</a:t>
            </a:r>
            <a:r>
              <a:rPr lang="en-US" dirty="0"/>
              <a:t> is negatively correlated with the </a:t>
            </a:r>
            <a:r>
              <a:rPr lang="en-US" dirty="0" err="1"/>
              <a:t>spending_score</a:t>
            </a:r>
            <a:r>
              <a:rPr lang="en-US" dirty="0"/>
              <a:t> for customers below 25.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Annual_Income</a:t>
            </a:r>
            <a:r>
              <a:rPr lang="en-US" dirty="0"/>
              <a:t> does not seem to have any relationship with the </a:t>
            </a:r>
            <a:r>
              <a:rPr lang="en-US" dirty="0" err="1"/>
              <a:t>spending_score</a:t>
            </a:r>
            <a:r>
              <a:rPr lang="en-US" dirty="0"/>
              <a:t> for customers between 46 years old to 65 years 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not many data points for the age group above 56 (56-65 and above 66). Therefore, the regression results in these two groups could change significantly with more data collection. 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6649-F042-40B3-A40B-A52ED20EA0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OLS with Forward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Bayesian Linear Regression using PyMC3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251284"/>
            <a:ext cx="5460114" cy="25025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 did Regression modelling in the Bayesian framework and carried out inference using the PyMC3 MCMC library.</a:t>
            </a:r>
          </a:p>
          <a:p>
            <a:r>
              <a:rPr lang="en-US" dirty="0"/>
              <a:t>We do this primarily because:</a:t>
            </a:r>
          </a:p>
          <a:p>
            <a:pPr lvl="1"/>
            <a:r>
              <a:rPr lang="en-US" dirty="0"/>
              <a:t>We have a limited dataset</a:t>
            </a:r>
          </a:p>
          <a:p>
            <a:pPr lvl="1"/>
            <a:r>
              <a:rPr lang="en-US" dirty="0"/>
              <a:t>Some facts may be more likely than others, but that information may not be contained in the data we are using for modeling.</a:t>
            </a:r>
          </a:p>
          <a:p>
            <a:pPr lvl="1"/>
            <a:r>
              <a:rPr lang="en-US" dirty="0"/>
              <a:t>We are interested in knowing how likely certain facts are</a:t>
            </a:r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731E-3763-438D-9D66-5C08B5231DFE}"/>
              </a:ext>
            </a:extLst>
          </p:cNvPr>
          <p:cNvSpPr txBox="1">
            <a:spLocks/>
          </p:cNvSpPr>
          <p:nvPr/>
        </p:nvSpPr>
        <p:spPr>
          <a:xfrm>
            <a:off x="5202284" y="4157229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Heatmap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8D0BB9-D513-4349-8E58-CCE7A10CC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7152" y="2418347"/>
            <a:ext cx="4805045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Create Model in PyMC3 and Sample from Posterior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272667"/>
            <a:ext cx="7893853" cy="37204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We built the model using the formula '</a:t>
            </a:r>
            <a:r>
              <a:rPr lang="en-US" sz="2000" dirty="0" err="1"/>
              <a:t>Spending_Score</a:t>
            </a:r>
            <a:r>
              <a:rPr lang="en-US" sz="2000" dirty="0"/>
              <a:t> ~ Age + </a:t>
            </a:r>
            <a:r>
              <a:rPr lang="en-US" sz="2000" dirty="0" err="1"/>
              <a:t>Annual_Income</a:t>
            </a:r>
            <a:r>
              <a:rPr lang="en-US" sz="2000" dirty="0"/>
              <a:t>' as evident from heat map, and a normal distribution for the data likelihood. Then, we let a Markov Chain Monte Carlo algorithm draw samples from the posterior to approximate the posterior for each of the model parameters.</a:t>
            </a:r>
          </a:p>
          <a:p>
            <a:r>
              <a:rPr lang="en-US" sz="2000" dirty="0"/>
              <a:t>We draw 20000 sample with 2 threads and run the GLM model for the formula: </a:t>
            </a:r>
            <a:r>
              <a:rPr lang="en-US" sz="2000" dirty="0" err="1"/>
              <a:t>Spending_Score</a:t>
            </a:r>
            <a:r>
              <a:rPr lang="en-US" sz="2000" dirty="0"/>
              <a:t> ~ Age + </a:t>
            </a:r>
            <a:r>
              <a:rPr lang="en-US" sz="2000" dirty="0" err="1"/>
              <a:t>Annual_Income</a:t>
            </a:r>
            <a:r>
              <a:rPr lang="en-US" sz="2000" dirty="0"/>
              <a:t> -1. </a:t>
            </a:r>
          </a:p>
          <a:p>
            <a:r>
              <a:rPr lang="en-US" sz="2000" dirty="0"/>
              <a:t>We did this for the same 6 age groups as identified before (</a:t>
            </a:r>
            <a:r>
              <a:rPr lang="en-CA" sz="2000" dirty="0"/>
              <a:t>below 25, 26 – 35, 36 – 45, 46 – 55, 56 – 65, Above 65).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96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115" y="1099886"/>
            <a:ext cx="6006885" cy="3098211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222866"/>
            <a:ext cx="5863828" cy="30543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484169" y="5326114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26 - 35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269085" y="1533228"/>
            <a:ext cx="174394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Below 25</a:t>
            </a:r>
          </a:p>
        </p:txBody>
      </p:sp>
    </p:spTree>
    <p:extLst>
      <p:ext uri="{BB962C8B-B14F-4D97-AF65-F5344CB8AC3E}">
        <p14:creationId xmlns:p14="http://schemas.microsoft.com/office/powerpoint/2010/main" val="102538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9115" y="1108765"/>
            <a:ext cx="6006885" cy="308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05869" y="3222866"/>
            <a:ext cx="5844089" cy="30543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484169" y="5326114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46 - 55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269085" y="1533228"/>
            <a:ext cx="174394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</a:t>
            </a:r>
          </a:p>
          <a:p>
            <a:r>
              <a:rPr lang="en-US" sz="2200" dirty="0"/>
              <a:t>36 - 45</a:t>
            </a:r>
          </a:p>
        </p:txBody>
      </p:sp>
    </p:spTree>
    <p:extLst>
      <p:ext uri="{BB962C8B-B14F-4D97-AF65-F5344CB8AC3E}">
        <p14:creationId xmlns:p14="http://schemas.microsoft.com/office/powerpoint/2010/main" val="53967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98479" y="1108765"/>
            <a:ext cx="5788157" cy="308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05869" y="3266066"/>
            <a:ext cx="5844089" cy="29679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484169" y="5326114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Above 65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269085" y="1533228"/>
            <a:ext cx="174394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</a:t>
            </a:r>
          </a:p>
          <a:p>
            <a:r>
              <a:rPr lang="en-US" sz="2200" dirty="0"/>
              <a:t>56 - 65</a:t>
            </a:r>
          </a:p>
        </p:txBody>
      </p:sp>
    </p:spTree>
    <p:extLst>
      <p:ext uri="{BB962C8B-B14F-4D97-AF65-F5344CB8AC3E}">
        <p14:creationId xmlns:p14="http://schemas.microsoft.com/office/powerpoint/2010/main" val="195726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1026004" y="3266162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Below 25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3FD7858-2EA3-4819-BF26-FDF814A4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091172"/>
            <a:ext cx="3055885" cy="214902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EEAB88-DCE1-423C-AA91-E73CA3A2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502" y="1099886"/>
            <a:ext cx="3139712" cy="2202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479F9-DBDB-456C-9CDC-A02E1E2D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4180" y="1102896"/>
            <a:ext cx="2769536" cy="217499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CC0A6CA2-F981-4570-B8C4-257BA249C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00" y="3930518"/>
            <a:ext cx="3071126" cy="214140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3B470A0-1DBE-45D8-8477-7D011D6277E1}"/>
              </a:ext>
            </a:extLst>
          </p:cNvPr>
          <p:cNvSpPr txBox="1">
            <a:spLocks/>
          </p:cNvSpPr>
          <p:nvPr/>
        </p:nvSpPr>
        <p:spPr>
          <a:xfrm>
            <a:off x="4542420" y="3277886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26 - 35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4010708-3007-4945-8238-1AC39B1226A7}"/>
              </a:ext>
            </a:extLst>
          </p:cNvPr>
          <p:cNvSpPr txBox="1">
            <a:spLocks/>
          </p:cNvSpPr>
          <p:nvPr/>
        </p:nvSpPr>
        <p:spPr>
          <a:xfrm>
            <a:off x="7951010" y="3277886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36 - 45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A8E9E43-213C-4666-92D7-E191090C4F73}"/>
              </a:ext>
            </a:extLst>
          </p:cNvPr>
          <p:cNvSpPr txBox="1">
            <a:spLocks/>
          </p:cNvSpPr>
          <p:nvPr/>
        </p:nvSpPr>
        <p:spPr>
          <a:xfrm>
            <a:off x="1033625" y="6149759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46 - 55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7F02CD1-6E31-4DAE-9BE9-65E8EB0E5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708" y="3930518"/>
            <a:ext cx="2987299" cy="215664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AA2F440-C880-40A7-B6B1-BBD89165FA71}"/>
              </a:ext>
            </a:extLst>
          </p:cNvPr>
          <p:cNvSpPr txBox="1">
            <a:spLocks/>
          </p:cNvSpPr>
          <p:nvPr/>
        </p:nvSpPr>
        <p:spPr>
          <a:xfrm>
            <a:off x="4542420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56 - 65</a:t>
            </a:r>
          </a:p>
        </p:txBody>
      </p:sp>
      <p:pic>
        <p:nvPicPr>
          <p:cNvPr id="23" name="Picture 22" descr="A map with text&#10;&#10;Description automatically generated">
            <a:extLst>
              <a:ext uri="{FF2B5EF4-FFF2-40B4-BE49-F238E27FC236}">
                <a16:creationId xmlns:a16="http://schemas.microsoft.com/office/drawing/2014/main" id="{015F207F-C365-492E-947A-226CC1954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589" y="3961001"/>
            <a:ext cx="2956816" cy="211092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F0EFEFF-05BF-441B-B445-DB501F7C6059}"/>
              </a:ext>
            </a:extLst>
          </p:cNvPr>
          <p:cNvSpPr txBox="1">
            <a:spLocks/>
          </p:cNvSpPr>
          <p:nvPr/>
        </p:nvSpPr>
        <p:spPr>
          <a:xfrm>
            <a:off x="7994059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Above 65</a:t>
            </a:r>
          </a:p>
        </p:txBody>
      </p:sp>
    </p:spTree>
    <p:extLst>
      <p:ext uri="{BB962C8B-B14F-4D97-AF65-F5344CB8AC3E}">
        <p14:creationId xmlns:p14="http://schemas.microsoft.com/office/powerpoint/2010/main" val="244098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II - Observations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999"/>
            <a:ext cx="5472000" cy="49140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6649-F042-40B3-A40B-A52ED20EA0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847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410" y="3886201"/>
            <a:ext cx="4000500" cy="1243824"/>
          </a:xfrm>
        </p:spPr>
        <p:txBody>
          <a:bodyPr/>
          <a:lstStyle/>
          <a:p>
            <a:r>
              <a:rPr lang="en-US" i="1" dirty="0"/>
              <a:t>To predict the spending power of the target customers by understanding the trends in the dataset and predicting spending score.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766" cy="33856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Anshita Varshney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5675" y="4518792"/>
            <a:ext cx="3521514" cy="288000"/>
          </a:xfrm>
        </p:spPr>
        <p:txBody>
          <a:bodyPr/>
          <a:lstStyle/>
          <a:p>
            <a:r>
              <a:rPr lang="en-US" dirty="0" err="1"/>
              <a:t>Chongli</a:t>
            </a:r>
            <a:r>
              <a:rPr lang="en-US" dirty="0"/>
              <a:t> Zhao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75675" y="4874598"/>
            <a:ext cx="3521514" cy="288000"/>
          </a:xfrm>
        </p:spPr>
        <p:txBody>
          <a:bodyPr/>
          <a:lstStyle/>
          <a:p>
            <a:r>
              <a:rPr lang="en-US" dirty="0" err="1"/>
              <a:t>Dhairya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8508" y="4188929"/>
            <a:ext cx="3521514" cy="288000"/>
          </a:xfrm>
        </p:spPr>
        <p:txBody>
          <a:bodyPr/>
          <a:lstStyle/>
          <a:p>
            <a:r>
              <a:rPr lang="en-US" dirty="0" err="1"/>
              <a:t>Bhavnil</a:t>
            </a:r>
            <a:r>
              <a:rPr lang="en-US" dirty="0"/>
              <a:t> Patel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F33EB7C-D084-4CAB-AF27-B9B8CC7B2601}"/>
              </a:ext>
            </a:extLst>
          </p:cNvPr>
          <p:cNvSpPr txBox="1">
            <a:spLocks/>
          </p:cNvSpPr>
          <p:nvPr/>
        </p:nvSpPr>
        <p:spPr>
          <a:xfrm>
            <a:off x="8068508" y="5192474"/>
            <a:ext cx="3521514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Jyoti </a:t>
            </a:r>
            <a:r>
              <a:rPr lang="en-US" dirty="0" err="1"/>
              <a:t>Lnu</a:t>
            </a:r>
            <a:r>
              <a:rPr lang="en-US" dirty="0"/>
              <a:t> 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22BA7A3-334A-41A5-BF04-3DF3717424E3}"/>
              </a:ext>
            </a:extLst>
          </p:cNvPr>
          <p:cNvSpPr txBox="1">
            <a:spLocks/>
          </p:cNvSpPr>
          <p:nvPr/>
        </p:nvSpPr>
        <p:spPr>
          <a:xfrm>
            <a:off x="8075675" y="5552359"/>
            <a:ext cx="3521514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Ruofan</a:t>
            </a:r>
            <a:r>
              <a:rPr lang="en-US" dirty="0"/>
              <a:t> Wu 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491915"/>
            <a:ext cx="9035966" cy="3401616"/>
          </a:xfrm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1085495"/>
          </a:xfrm>
        </p:spPr>
        <p:txBody>
          <a:bodyPr/>
          <a:lstStyle/>
          <a:p>
            <a:r>
              <a:rPr lang="en-US" dirty="0"/>
              <a:t>Understand the likelihood of buying or predicting the customers who are more likely to converge [Target Customers] so that marketing strategies could be designed to cater to those target customers.</a:t>
            </a:r>
            <a:endParaRPr lang="en-US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Objective</a:t>
            </a:r>
          </a:p>
          <a:p>
            <a:pPr lvl="0"/>
            <a:r>
              <a:rPr lang="en-US" dirty="0"/>
              <a:t>Analyze the dataset to understand the dependency of spending score on available factors: Age, Annual Income, and Gender.</a:t>
            </a:r>
          </a:p>
          <a:p>
            <a:pPr lvl="0"/>
            <a:r>
              <a:rPr lang="en-US" dirty="0"/>
              <a:t>Create 2 models to predict spending score of the target customers (in the available dataset).</a:t>
            </a:r>
          </a:p>
          <a:p>
            <a:pPr lvl="0"/>
            <a:r>
              <a:rPr lang="en-US" dirty="0"/>
              <a:t>Comparative analysis of the two models (Ordinary Least Squares (OLS) with Forward Selection, and Bayesian Linear Regression with PyMC3) </a:t>
            </a:r>
          </a:p>
          <a:p>
            <a:pPr lvl="0"/>
            <a:r>
              <a:rPr lang="en-US" dirty="0"/>
              <a:t>Concluding on target customers from the customer base available in the dataset.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4000" y="1105735"/>
            <a:ext cx="5472000" cy="1980404"/>
          </a:xfrm>
        </p:spPr>
        <p:txBody>
          <a:bodyPr/>
          <a:lstStyle/>
          <a:p>
            <a:pPr lvl="0"/>
            <a:r>
              <a:rPr lang="en-US" b="1" dirty="0" err="1"/>
              <a:t>CustomerId</a:t>
            </a:r>
            <a:r>
              <a:rPr lang="en-US" b="1" dirty="0"/>
              <a:t>:</a:t>
            </a:r>
            <a:r>
              <a:rPr lang="en-US" dirty="0"/>
              <a:t> Customer's unique ID</a:t>
            </a:r>
          </a:p>
          <a:p>
            <a:pPr lvl="0"/>
            <a:r>
              <a:rPr lang="en-US" b="1" dirty="0"/>
              <a:t>Gender:</a:t>
            </a:r>
            <a:r>
              <a:rPr lang="en-US" dirty="0"/>
              <a:t> Customer's gender</a:t>
            </a:r>
          </a:p>
          <a:p>
            <a:pPr lvl="0"/>
            <a:r>
              <a:rPr lang="en-US" b="1" dirty="0"/>
              <a:t>Age:</a:t>
            </a:r>
            <a:r>
              <a:rPr lang="en-US" dirty="0"/>
              <a:t> Customer's age</a:t>
            </a:r>
          </a:p>
          <a:p>
            <a:pPr lvl="0"/>
            <a:r>
              <a:rPr lang="en-US" b="1" dirty="0"/>
              <a:t>Annual Income:</a:t>
            </a:r>
            <a:r>
              <a:rPr lang="en-US" dirty="0"/>
              <a:t> Customer's annual income</a:t>
            </a:r>
          </a:p>
          <a:p>
            <a:pPr lvl="0"/>
            <a:r>
              <a:rPr lang="en-US" b="1" dirty="0"/>
              <a:t>Spending Score:</a:t>
            </a:r>
            <a:r>
              <a:rPr lang="en-US" dirty="0"/>
              <a:t> A score, out of 100, to rate customer's behavior and money spent by the customer.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261598" y="488171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391901" y="4490547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75E720-1853-497D-A03C-F84B15E6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29635"/>
              </p:ext>
            </p:extLst>
          </p:nvPr>
        </p:nvGraphicFramePr>
        <p:xfrm>
          <a:off x="624000" y="4361286"/>
          <a:ext cx="6293852" cy="61361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146926">
                  <a:extLst>
                    <a:ext uri="{9D8B030D-6E8A-4147-A177-3AD203B41FA5}">
                      <a16:colId xmlns:a16="http://schemas.microsoft.com/office/drawing/2014/main" val="725450889"/>
                    </a:ext>
                  </a:extLst>
                </a:gridCol>
                <a:gridCol w="3146926">
                  <a:extLst>
                    <a:ext uri="{9D8B030D-6E8A-4147-A177-3AD203B41FA5}">
                      <a16:colId xmlns:a16="http://schemas.microsoft.com/office/drawing/2014/main" val="2073950165"/>
                    </a:ext>
                  </a:extLst>
                </a:gridCol>
              </a:tblGrid>
              <a:tr h="312822">
                <a:tc>
                  <a:txBody>
                    <a:bodyPr/>
                    <a:lstStyle/>
                    <a:p>
                      <a:pPr marL="73025" marR="7302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Independent Variables</a:t>
                      </a:r>
                      <a:endParaRPr lang="en-US" sz="120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Dependent Variable</a:t>
                      </a:r>
                      <a:endParaRPr lang="en-US" sz="1200" dirty="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4560905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pPr marL="73025" marR="7302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Age, Annual Income, Gender</a:t>
                      </a:r>
                      <a:endParaRPr lang="en-US" sz="120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Spending Score</a:t>
                      </a:r>
                      <a:endParaRPr lang="en-US" sz="1200" dirty="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7341467"/>
                  </a:ext>
                </a:extLst>
              </a:tr>
            </a:tbl>
          </a:graphicData>
        </a:graphic>
      </p:graphicFrame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22971-E8F8-46E2-835B-66C48F797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01459" y="1839410"/>
            <a:ext cx="5274093" cy="1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57416"/>
            <a:ext cx="6762884" cy="432000"/>
          </a:xfrm>
        </p:spPr>
        <p:txBody>
          <a:bodyPr/>
          <a:lstStyle/>
          <a:p>
            <a:r>
              <a:rPr lang="en-US" dirty="0"/>
              <a:t>Basic statistical details of the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96000" y="1754608"/>
            <a:ext cx="5472000" cy="129328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variables and independent variables are normally distributed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Dataset looks good to conduct OLS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19916-218A-4BBF-8D4E-0502770CB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294" y="1105416"/>
            <a:ext cx="3918885" cy="25916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9BB33F-EF51-4B47-8F4D-BAF48F6D2561}"/>
              </a:ext>
            </a:extLst>
          </p:cNvPr>
          <p:cNvSpPr txBox="1">
            <a:spLocks/>
          </p:cNvSpPr>
          <p:nvPr/>
        </p:nvSpPr>
        <p:spPr>
          <a:xfrm>
            <a:off x="1923113" y="4834584"/>
            <a:ext cx="2948874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Histogram Plots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EF914E1-5EB4-48AB-8A28-F40AE1405E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8179" y="3697082"/>
            <a:ext cx="6309360" cy="27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Summary observation on original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see that Age and Annual Income are not collinear.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88DEA-0713-4EEF-96FC-A66E9A23B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3188" y="481170"/>
            <a:ext cx="6544468" cy="541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09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8098389" cy="98772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Interpretations from OLS Regression on Initial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1628972"/>
            <a:ext cx="8096327" cy="3893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dirty="0"/>
              <a:t>A single linear multivariate regression that models the relationship between the dependent variable and the independent variables returns a low </a:t>
            </a:r>
            <a:r>
              <a:rPr lang="en-CA" sz="2200" b="1" dirty="0"/>
              <a:t>R-squared at around 69.7%</a:t>
            </a:r>
            <a:endParaRPr lang="en-US" sz="2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p-value for Gender Group is high (&gt;0.05) showing that changes in predictor variable (Gender Group) are not associated with changes in the response variable (spending score). Since, Gender Group is not a significant factor for the change in spending score, we will rerun the model after </a:t>
            </a:r>
            <a:r>
              <a:rPr lang="en-US" sz="2200" b="1" dirty="0"/>
              <a:t>dropping </a:t>
            </a:r>
            <a:r>
              <a:rPr lang="en-US" sz="2200" b="1" dirty="0" err="1"/>
              <a:t>GenderGroup</a:t>
            </a:r>
            <a:r>
              <a:rPr lang="en-US" sz="2200" b="1" dirty="0"/>
              <a:t> </a:t>
            </a:r>
            <a:r>
              <a:rPr lang="en-US" sz="2200" dirty="0"/>
              <a:t>from our model.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b="1" dirty="0"/>
              <a:t>Intercept can be excluded </a:t>
            </a:r>
            <a:r>
              <a:rPr lang="en-CA" sz="2200" dirty="0"/>
              <a:t>as no annual income suggests no spending power/score.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b="1" dirty="0"/>
              <a:t>Age Grouping</a:t>
            </a:r>
            <a:r>
              <a:rPr lang="en-CA" sz="2200" dirty="0"/>
              <a:t>: </a:t>
            </a:r>
            <a:r>
              <a:rPr lang="en-CA" sz="2200" b="1" dirty="0"/>
              <a:t>6 Age Groups</a:t>
            </a:r>
            <a:r>
              <a:rPr lang="en-CA" sz="2200" dirty="0"/>
              <a:t>: Below 25, 26 – 35, 36 – 45, 46 – 55, 56 – 65, Above 65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856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2743200"/>
            <a:ext cx="4000500" cy="2049951"/>
          </a:xfrm>
        </p:spPr>
        <p:txBody>
          <a:bodyPr/>
          <a:lstStyle/>
          <a:p>
            <a:pPr lvl="0"/>
            <a:r>
              <a:rPr lang="en-US" sz="2400" dirty="0"/>
              <a:t>Models: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OLS with Forward Elimination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Bayesian Regression using PyMC3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90935"/>
            <a:ext cx="5460114" cy="1048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We applied a forward elimination on the linear multivariate regressions on each age group to select the combinations of independent variables that yield highest R-squared.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731E-3763-438D-9D66-5C08B5231DFE}"/>
              </a:ext>
            </a:extLst>
          </p:cNvPr>
          <p:cNvSpPr txBox="1">
            <a:spLocks/>
          </p:cNvSpPr>
          <p:nvPr/>
        </p:nvSpPr>
        <p:spPr>
          <a:xfrm>
            <a:off x="1234143" y="4093933"/>
            <a:ext cx="3382011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Predicted vs Actual Spending Score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ADF83C-EF98-42AC-9E21-273B8A646F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2335" y="2464946"/>
            <a:ext cx="5988593" cy="39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Microsoft Sans Serif</vt:lpstr>
      <vt:lpstr>Times New Roman</vt:lpstr>
      <vt:lpstr>Office Theme</vt:lpstr>
      <vt:lpstr>Predictive Analysis of Customer Spending Power (Customer Segmentation)</vt:lpstr>
      <vt:lpstr>Business Case</vt:lpstr>
      <vt:lpstr>Problem Statement</vt:lpstr>
      <vt:lpstr>About Dataset</vt:lpstr>
      <vt:lpstr>Basic statistical details of the dataset </vt:lpstr>
      <vt:lpstr>Summary observation on original dataset</vt:lpstr>
      <vt:lpstr>Interpretations from OLS Regression on Initial Dataset</vt:lpstr>
      <vt:lpstr>Model Building</vt:lpstr>
      <vt:lpstr>Model I – OLS using Forward Elimination</vt:lpstr>
      <vt:lpstr>Model I – OLS using Forward Elimination</vt:lpstr>
      <vt:lpstr>Model I – OLS using Forward Elimination Results</vt:lpstr>
      <vt:lpstr>Model I - Observations</vt:lpstr>
      <vt:lpstr>Model II – Bayesian Linear Regression using PyMC3</vt:lpstr>
      <vt:lpstr>Model I – Create Model in PyMC3 and Sample from Posterior</vt:lpstr>
      <vt:lpstr>Model II – Examining Bayesian Linear Regression Results</vt:lpstr>
      <vt:lpstr>Model II – Examining Bayesian Linear Regression Results</vt:lpstr>
      <vt:lpstr>Model II – Examining Bayesian Linear Regression Results</vt:lpstr>
      <vt:lpstr>Model II – Examining Bayesian Linear Regression Results</vt:lpstr>
      <vt:lpstr>Model II - Observations</vt:lpstr>
      <vt:lpstr>Comparison</vt:lpstr>
      <vt:lpstr>Chart Options</vt:lpstr>
      <vt:lpstr>Table</vt:lpstr>
      <vt:lpstr>Lorem ipsum dolor sit amet, consectetur adipiscing elit. 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2019-08-01T05:39:12Z</dcterms:created>
  <dcterms:modified xsi:type="dcterms:W3CDTF">2019-08-01T06:55:12Z</dcterms:modified>
</cp:coreProperties>
</file>