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7" r:id="rId4"/>
    <p:sldId id="259" r:id="rId5"/>
    <p:sldId id="260" r:id="rId6"/>
    <p:sldId id="271" r:id="rId7"/>
    <p:sldId id="272" r:id="rId8"/>
    <p:sldId id="274" r:id="rId9"/>
    <p:sldId id="270" r:id="rId10"/>
    <p:sldId id="275" r:id="rId11"/>
    <p:sldId id="276" r:id="rId12"/>
    <p:sldId id="262" r:id="rId13"/>
    <p:sldId id="261" r:id="rId14"/>
    <p:sldId id="263" r:id="rId15"/>
    <p:sldId id="265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58E-416E-4B87-BD0C-22318F718EA3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F92-F012-4A86-9F30-BD903E826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58E-416E-4B87-BD0C-22318F718EA3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F92-F012-4A86-9F30-BD903E826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6/11/2015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ASMomics</a:t>
            </a:r>
            <a:r>
              <a:rPr lang="en-US" dirty="0" smtClean="0"/>
              <a:t>, Jacksonville FL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58E-416E-4B87-BD0C-22318F718EA3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F92-F012-4A86-9F30-BD903E826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58E-416E-4B87-BD0C-22318F718EA3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F92-F012-4A86-9F30-BD903E826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58E-416E-4B87-BD0C-22318F718EA3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F92-F012-4A86-9F30-BD903E826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58E-416E-4B87-BD0C-22318F718EA3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F92-F012-4A86-9F30-BD903E826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58E-416E-4B87-BD0C-22318F718EA3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F92-F012-4A86-9F30-BD903E826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58E-416E-4B87-BD0C-22318F718EA3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F92-F012-4A86-9F30-BD903E826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58E-416E-4B87-BD0C-22318F718EA3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0F92-F012-4A86-9F30-BD903E826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6/11/2015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ASM Jacksonville, FL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in.org/~mkummel/uni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alplat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ws.amazon.com/ec2/pric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207073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ASM GENOMICS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6400800" cy="17526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11 June 2015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Jacksonville, FL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880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http://clipart-finder.com/data/preview/nuage_cloud_11607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946"/>
          <a:stretch/>
        </p:blipFill>
        <p:spPr bwMode="auto">
          <a:xfrm>
            <a:off x="5948507" y="209947"/>
            <a:ext cx="31954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lipart-finder.com/data/preview/nuage_cloud_11607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96" t="2222"/>
          <a:stretch/>
        </p:blipFill>
        <p:spPr bwMode="auto">
          <a:xfrm>
            <a:off x="0" y="-76200"/>
            <a:ext cx="461937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clker.com/cliparts/8/a/3/1/1197107206400036309metalmarious_Laptop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188" y="4797252"/>
            <a:ext cx="1677012" cy="14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2547897" y="3272339"/>
            <a:ext cx="26678" cy="137160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36748" y="3289128"/>
            <a:ext cx="2607616" cy="174004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ttp://clipart-finder.com/data/preview/58-hard_drive_op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32211"/>
            <a:ext cx="965200" cy="138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557202" y="1230219"/>
            <a:ext cx="3581400" cy="1166983"/>
            <a:chOff x="304800" y="1577164"/>
            <a:chExt cx="3581400" cy="1166983"/>
          </a:xfrm>
        </p:grpSpPr>
        <p:pic>
          <p:nvPicPr>
            <p:cNvPr id="6" name="Picture 8" descr="http://pcsystemsupport.net/wp-content/uploads/2013/12/OperatingSystems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87148"/>
              <a:ext cx="1238048" cy="114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www.met-networks.com/wp-content/uploads/2014/11/dedicated-servers-lond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586" y="1577164"/>
              <a:ext cx="2092614" cy="116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390448" y="1738567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+</a:t>
              </a:r>
              <a:endParaRPr lang="en-US" b="1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4619378" y="1768476"/>
            <a:ext cx="132912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0279" y="3534052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SSH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93362" y="4118187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FTP or SCP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04657" y="1122145"/>
            <a:ext cx="173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Amazon</a:t>
            </a:r>
            <a:endParaRPr lang="en-US" b="1" dirty="0"/>
          </a:p>
        </p:txBody>
      </p:sp>
      <p:pic>
        <p:nvPicPr>
          <p:cNvPr id="6150" name="Picture 6" descr="http://img03.deviantart.net/3017/i/2009/151/3/5/filezilla___ico_and_png_by_stan00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462" y="4701669"/>
            <a:ext cx="459838" cy="45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etc.usf.edu/clipart/67800/67881/67881_key_l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115" y="4271494"/>
            <a:ext cx="825994" cy="55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etc.usf.edu/clipart/67800/67881/67881_key_l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6142" y="3259140"/>
            <a:ext cx="825994" cy="55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etc.usf.edu/clipart/67800/67881/67881_key_l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8976" y="3494379"/>
            <a:ext cx="825994" cy="55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61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Launching &amp; Connecting (demonstration)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832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*</a:t>
            </a:r>
            <a:r>
              <a:rPr lang="en-US" dirty="0" smtClean="0"/>
              <a:t>nix, bash, and bash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Linux/Unix is the operating system</a:t>
            </a:r>
          </a:p>
          <a:p>
            <a:r>
              <a:rPr lang="en-US" dirty="0" smtClean="0"/>
              <a:t>bash is a </a:t>
            </a:r>
            <a:r>
              <a:rPr lang="en-US" i="1" dirty="0" smtClean="0"/>
              <a:t>programming language</a:t>
            </a:r>
          </a:p>
          <a:p>
            <a:pPr lvl="1"/>
            <a:r>
              <a:rPr lang="en-US" dirty="0" err="1" smtClean="0"/>
              <a:t>sh</a:t>
            </a:r>
            <a:r>
              <a:rPr lang="en-US" dirty="0" smtClean="0"/>
              <a:t>, </a:t>
            </a:r>
            <a:r>
              <a:rPr lang="en-US" dirty="0" err="1" smtClean="0"/>
              <a:t>csh</a:t>
            </a:r>
            <a:r>
              <a:rPr lang="en-US" dirty="0" smtClean="0"/>
              <a:t>, </a:t>
            </a:r>
            <a:r>
              <a:rPr lang="en-US" dirty="0" err="1" smtClean="0"/>
              <a:t>tcsh</a:t>
            </a:r>
            <a:r>
              <a:rPr lang="en-US" dirty="0" smtClean="0"/>
              <a:t>, </a:t>
            </a:r>
            <a:r>
              <a:rPr lang="en-US" dirty="0" err="1" smtClean="0"/>
              <a:t>ksh</a:t>
            </a:r>
            <a:endParaRPr lang="en-US" dirty="0" smtClean="0"/>
          </a:p>
          <a:p>
            <a:pPr lvl="1"/>
            <a:r>
              <a:rPr lang="en-US" dirty="0" smtClean="0"/>
              <a:t>scripting!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Variables ($VARIABLE)</a:t>
            </a:r>
          </a:p>
          <a:p>
            <a:r>
              <a:rPr lang="en-US" dirty="0" smtClean="0"/>
              <a:t>Powerful Unix programs (</a:t>
            </a:r>
            <a:r>
              <a:rPr lang="en-US" dirty="0" err="1" smtClean="0"/>
              <a:t>grep</a:t>
            </a:r>
            <a:r>
              <a:rPr lang="en-US" dirty="0" smtClean="0"/>
              <a:t>, </a:t>
            </a:r>
            <a:r>
              <a:rPr lang="en-US" dirty="0" err="1" smtClean="0"/>
              <a:t>wc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Combinations (cat </a:t>
            </a:r>
            <a:r>
              <a:rPr lang="en-US" dirty="0" err="1" smtClean="0"/>
              <a:t>SEQ.fas</a:t>
            </a:r>
            <a:r>
              <a:rPr lang="en-US" dirty="0" smtClean="0"/>
              <a:t>| </a:t>
            </a:r>
            <a:r>
              <a:rPr lang="en-US" dirty="0" err="1" smtClean="0"/>
              <a:t>grep</a:t>
            </a:r>
            <a:r>
              <a:rPr lang="en-US" dirty="0" smtClean="0"/>
              <a:t> “&gt;” | </a:t>
            </a:r>
            <a:r>
              <a:rPr lang="en-US" dirty="0" err="1" smtClean="0"/>
              <a:t>wc</a:t>
            </a:r>
            <a:r>
              <a:rPr lang="en-US" dirty="0" smtClean="0"/>
              <a:t> –l)</a:t>
            </a:r>
          </a:p>
          <a:p>
            <a:r>
              <a:rPr lang="en-US" dirty="0" smtClean="0"/>
              <a:t>REPRODUCIBLE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564"/>
            <a:ext cx="8229600" cy="1143000"/>
          </a:xfrm>
        </p:spPr>
        <p:txBody>
          <a:bodyPr/>
          <a:lstStyle/>
          <a:p>
            <a:r>
              <a:rPr lang="en-US" dirty="0" smtClean="0"/>
              <a:t>CLI: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600200"/>
            <a:ext cx="4626429" cy="49530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Cheat Sheet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ls </a:t>
            </a:r>
          </a:p>
          <a:p>
            <a:pPr lvl="1"/>
            <a:r>
              <a:rPr lang="en-US" dirty="0" smtClean="0"/>
              <a:t>cd</a:t>
            </a:r>
          </a:p>
          <a:p>
            <a:pPr lvl="1"/>
            <a:r>
              <a:rPr lang="en-US" dirty="0" err="1" smtClean="0"/>
              <a:t>pwd</a:t>
            </a:r>
            <a:endParaRPr lang="en-US" dirty="0" smtClean="0"/>
          </a:p>
          <a:p>
            <a:pPr lvl="1"/>
            <a:r>
              <a:rPr lang="en-US" dirty="0" smtClean="0"/>
              <a:t>cat</a:t>
            </a:r>
          </a:p>
          <a:p>
            <a:pPr lvl="1"/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tail</a:t>
            </a:r>
          </a:p>
          <a:p>
            <a:pPr lvl="1"/>
            <a:r>
              <a:rPr lang="en-US" dirty="0" smtClean="0"/>
              <a:t>less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ico</a:t>
            </a:r>
            <a:r>
              <a:rPr lang="en-US" dirty="0" smtClean="0"/>
              <a:t> or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752600"/>
            <a:ext cx="3733800" cy="493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err="1" smtClean="0"/>
              <a:t>mkdir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tar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err="1" smtClean="0"/>
              <a:t>gzip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err="1" smtClean="0"/>
              <a:t>wget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echo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sort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Man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err="1" smtClean="0"/>
              <a:t>grep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err="1" smtClean="0"/>
              <a:t>awk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github.com/nealplatt</a:t>
            </a:r>
            <a:endParaRPr lang="en-US" dirty="0"/>
          </a:p>
          <a:p>
            <a:pPr lvl="1"/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https://</a:t>
            </a:r>
            <a:r>
              <a:rPr lang="en-US" sz="2400" dirty="0" smtClean="0"/>
              <a:t>github.com/nealplatt/ASMomics2015.git</a:t>
            </a:r>
          </a:p>
          <a:p>
            <a:pPr lvl="1"/>
            <a:r>
              <a:rPr lang="en-US" dirty="0" smtClean="0"/>
              <a:t>Reproducibility</a:t>
            </a:r>
          </a:p>
          <a:p>
            <a:endParaRPr lang="en-US" dirty="0"/>
          </a:p>
          <a:p>
            <a:r>
              <a:rPr lang="en-US" dirty="0" smtClean="0"/>
              <a:t>Open in text editor (with syntax highlighting)</a:t>
            </a:r>
          </a:p>
          <a:p>
            <a:pPr lvl="1"/>
            <a:r>
              <a:rPr lang="en-US" dirty="0" smtClean="0"/>
              <a:t>Reproducibility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(switch to shell script)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Shutting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Terminate vs. shutting down EC2</a:t>
            </a:r>
          </a:p>
          <a:p>
            <a:r>
              <a:rPr lang="en-US" dirty="0" smtClean="0"/>
              <a:t>Detaching vs. deleting EBS</a:t>
            </a:r>
          </a:p>
          <a:p>
            <a:r>
              <a:rPr lang="en-US" dirty="0" smtClean="0"/>
              <a:t>Cost estimate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77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86" y="0"/>
            <a:ext cx="2296886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4616748"/>
              </p:ext>
            </p:extLst>
          </p:nvPr>
        </p:nvGraphicFramePr>
        <p:xfrm>
          <a:off x="3505200" y="152400"/>
          <a:ext cx="4995706" cy="636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852706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Topic</a:t>
                      </a:r>
                      <a:endParaRPr lang="en-US" b="1" dirty="0"/>
                    </a:p>
                  </a:txBody>
                  <a:tcPr/>
                </a:tc>
              </a:tr>
              <a:tr h="4092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10:30 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Introduction</a:t>
                      </a:r>
                      <a:endParaRPr lang="en-US" b="1" dirty="0"/>
                    </a:p>
                  </a:txBody>
                  <a:tcPr/>
                </a:tc>
              </a:tr>
              <a:tr h="52057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10:45</a:t>
                      </a:r>
                      <a:r>
                        <a:rPr lang="en-US" b="1" baseline="0" dirty="0" smtClean="0"/>
                        <a:t> 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Generating the data</a:t>
                      </a:r>
                    </a:p>
                    <a:p>
                      <a:r>
                        <a:rPr lang="en-US" sz="1400" dirty="0" smtClean="0"/>
                        <a:t>John Hanon, Research and Testing Laboratories</a:t>
                      </a:r>
                      <a:endParaRPr lang="en-US" sz="1400" dirty="0"/>
                    </a:p>
                  </a:txBody>
                  <a:tcPr/>
                </a:tc>
              </a:tr>
              <a:tr h="4092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11:00 PM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Connecting</a:t>
                      </a:r>
                      <a:r>
                        <a:rPr lang="en-US" b="1" baseline="0" dirty="0" smtClean="0"/>
                        <a:t> to the cloud</a:t>
                      </a:r>
                      <a:endParaRPr lang="en-US" b="1" dirty="0"/>
                    </a:p>
                  </a:txBody>
                  <a:tcPr/>
                </a:tc>
              </a:tr>
              <a:tr h="4092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12:30 PM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Lunch</a:t>
                      </a:r>
                      <a:endParaRPr lang="en-US" b="1" dirty="0"/>
                    </a:p>
                  </a:txBody>
                  <a:tcPr/>
                </a:tc>
              </a:tr>
              <a:tr h="4092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1:15 PM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Unix, Bash, and the CLI</a:t>
                      </a:r>
                      <a:endParaRPr lang="en-US" b="1" dirty="0"/>
                    </a:p>
                  </a:txBody>
                  <a:tcPr/>
                </a:tc>
              </a:tr>
              <a:tr h="4092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1:30 PM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 Analysis: Getting started</a:t>
                      </a:r>
                      <a:endParaRPr lang="en-US" b="1" dirty="0"/>
                    </a:p>
                  </a:txBody>
                  <a:tcPr/>
                </a:tc>
              </a:tr>
              <a:tr h="57536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?:??</a:t>
                      </a:r>
                      <a:r>
                        <a:rPr lang="en-US" b="1" baseline="0" dirty="0" smtClean="0"/>
                        <a:t> PM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Data Analysis: Cleaning the data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536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?:??</a:t>
                      </a:r>
                      <a:r>
                        <a:rPr lang="en-US" b="1" baseline="0" dirty="0" smtClean="0"/>
                        <a:t> PM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Data Analysis: Assembly*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536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?:??</a:t>
                      </a:r>
                      <a:r>
                        <a:rPr lang="en-US" b="1" baseline="0" dirty="0" smtClean="0"/>
                        <a:t> PM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Data Analysis: Secondary analyses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536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?:??</a:t>
                      </a:r>
                      <a:r>
                        <a:rPr lang="en-US" b="1" baseline="0" dirty="0" smtClean="0"/>
                        <a:t> PM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Data</a:t>
                      </a:r>
                      <a:r>
                        <a:rPr lang="en-US" b="1" baseline="0" dirty="0" smtClean="0"/>
                        <a:t> Analysis: Repeat on your own?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092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4:00 PM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Problem solving</a:t>
                      </a:r>
                      <a:endParaRPr lang="en-US" b="1" dirty="0"/>
                    </a:p>
                  </a:txBody>
                  <a:tcPr/>
                </a:tc>
              </a:tr>
              <a:tr h="4092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4:30 PM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Disconnecting</a:t>
                      </a:r>
                      <a:r>
                        <a:rPr lang="en-US" b="1" baseline="0" dirty="0" smtClean="0"/>
                        <a:t> from the cloud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dirty="0" smtClean="0"/>
              <a:t>Primary Goal: </a:t>
            </a:r>
          </a:p>
          <a:p>
            <a:pPr lvl="1"/>
            <a:r>
              <a:rPr lang="en-US" dirty="0"/>
              <a:t>Exposure to a genomics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Secondary Goal:</a:t>
            </a:r>
          </a:p>
          <a:p>
            <a:pPr lvl="1"/>
            <a:r>
              <a:rPr lang="en-US" dirty="0"/>
              <a:t>Assembling mitochondrial genomes</a:t>
            </a:r>
            <a:endParaRPr lang="en-US" dirty="0" smtClean="0"/>
          </a:p>
        </p:txBody>
      </p:sp>
      <p:pic>
        <p:nvPicPr>
          <p:cNvPr id="5122" name="Picture 2" descr="http://www.parentheticallyspeaking.net/wp-content/uploads/2011/06/drinking-from-a-fire-hydra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572000" cy="27432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hand: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11"/>
            <a:ext cx="8229600" cy="1143000"/>
          </a:xfrm>
        </p:spPr>
        <p:txBody>
          <a:bodyPr/>
          <a:lstStyle/>
          <a:p>
            <a:r>
              <a:rPr lang="en-US" dirty="0" smtClean="0"/>
              <a:t>Connecting to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>
                <a:hlinkClick r:id="rId2"/>
              </a:rPr>
              <a:t>Pay to play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Advantages over maintaining a dedicated cluster</a:t>
            </a:r>
          </a:p>
          <a:p>
            <a:pPr lvl="1"/>
            <a:r>
              <a:rPr lang="en-US" dirty="0" smtClean="0"/>
              <a:t>Reproducible</a:t>
            </a:r>
            <a:endParaRPr lang="en-US" dirty="0"/>
          </a:p>
          <a:p>
            <a:r>
              <a:rPr lang="en-US" dirty="0" smtClean="0"/>
              <a:t>Building a “computer” from multiple parts</a:t>
            </a:r>
          </a:p>
          <a:p>
            <a:r>
              <a:rPr lang="en-US" dirty="0" smtClean="0"/>
              <a:t>Launch, connect, mount (demonstration)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 descr="http://www.clker.com/cliparts/8/a/3/1/1197107206400036309metalmarious_Laptop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8885" y="5238833"/>
            <a:ext cx="1299772" cy="12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lipart-finder.com/data/preview/58-hard_drive_op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710" y="4684234"/>
            <a:ext cx="762000" cy="109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csystemsupport.net/wp-content/uploads/2013/12/OperatingSystem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5833" y="4419600"/>
            <a:ext cx="1571622" cy="145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et-networks.com/wp-content/uploads/2014/11/dedicated-servers-lond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1088" y="4705945"/>
            <a:ext cx="2822578" cy="181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65" y="0"/>
            <a:ext cx="8229600" cy="1143000"/>
          </a:xfrm>
        </p:spPr>
        <p:txBody>
          <a:bodyPr/>
          <a:lstStyle/>
          <a:p>
            <a:r>
              <a:rPr lang="en-US" dirty="0" smtClean="0"/>
              <a:t>But first…Terminology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42610" y="1701933"/>
            <a:ext cx="2109424" cy="1838054"/>
            <a:chOff x="973862" y="1793247"/>
            <a:chExt cx="2109424" cy="1838054"/>
          </a:xfrm>
        </p:grpSpPr>
        <p:pic>
          <p:nvPicPr>
            <p:cNvPr id="4" name="Picture 2" descr="http://www.clker.com/cliparts/8/a/3/1/1197107206400036309metalmarious_Laptop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688" y="1793247"/>
              <a:ext cx="1299772" cy="129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73862" y="3169636"/>
              <a:ext cx="2109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Local computer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6800" y="1550191"/>
            <a:ext cx="3958456" cy="1989796"/>
            <a:chOff x="3886200" y="1634773"/>
            <a:chExt cx="3958456" cy="1989796"/>
          </a:xfrm>
        </p:grpSpPr>
        <p:pic>
          <p:nvPicPr>
            <p:cNvPr id="6" name="Picture 8" descr="http://pcsystemsupport.net/wp-content/uploads/2013/12/OperatingSystem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617" y="1634773"/>
              <a:ext cx="1571622" cy="1456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86200" y="3162904"/>
              <a:ext cx="39584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Amazon Machine Image (AMI)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548" y="4522266"/>
            <a:ext cx="3781548" cy="1748147"/>
            <a:chOff x="228600" y="4684234"/>
            <a:chExt cx="3781548" cy="1748147"/>
          </a:xfrm>
        </p:grpSpPr>
        <p:pic>
          <p:nvPicPr>
            <p:cNvPr id="5" name="Picture 4" descr="http://clipart-finder.com/data/preview/58-hard_drive_ope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374" y="4684234"/>
              <a:ext cx="762000" cy="1092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28600" y="5970716"/>
              <a:ext cx="3781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Elastic Block Store(age) (EBS)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06387" y="4068372"/>
            <a:ext cx="3699282" cy="2504192"/>
            <a:chOff x="4987518" y="4156320"/>
            <a:chExt cx="3699282" cy="2504192"/>
          </a:xfrm>
        </p:grpSpPr>
        <p:pic>
          <p:nvPicPr>
            <p:cNvPr id="7" name="Picture 6" descr="http://www.met-networks.com/wp-content/uploads/2014/11/dedicated-servers-london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5870" y="4156320"/>
              <a:ext cx="2822578" cy="181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987518" y="5829515"/>
              <a:ext cx="36992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Elastic Cloud Compute (EC2)</a:t>
              </a:r>
            </a:p>
            <a:p>
              <a:r>
                <a:rPr lang="en-US" sz="2400" dirty="0"/>
                <a:t>a</a:t>
              </a:r>
              <a:r>
                <a:rPr lang="en-US" sz="2400" dirty="0" smtClean="0"/>
                <a:t>ka an “instance”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356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http://clipart-finder.com/data/preview/nuage_cloud_11607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946"/>
          <a:stretch/>
        </p:blipFill>
        <p:spPr bwMode="auto">
          <a:xfrm>
            <a:off x="5948507" y="209947"/>
            <a:ext cx="31954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lipart-finder.com/data/preview/nuage_cloud_11607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96" t="2222"/>
          <a:stretch/>
        </p:blipFill>
        <p:spPr bwMode="auto">
          <a:xfrm>
            <a:off x="0" y="-76200"/>
            <a:ext cx="461937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clker.com/cliparts/8/a/3/1/1197107206400036309metalmarious_Laptop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7206" y="5029177"/>
            <a:ext cx="1677012" cy="14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2438400" y="2565599"/>
            <a:ext cx="40986" cy="223500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25800" y="2636231"/>
            <a:ext cx="4165600" cy="273087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ttp://clipart-finder.com/data/preview/58-hard_drive_op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32211"/>
            <a:ext cx="965200" cy="138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04800" y="1270808"/>
            <a:ext cx="3581400" cy="1166983"/>
            <a:chOff x="304800" y="1577164"/>
            <a:chExt cx="3581400" cy="1166983"/>
          </a:xfrm>
        </p:grpSpPr>
        <p:pic>
          <p:nvPicPr>
            <p:cNvPr id="6" name="Picture 8" descr="http://pcsystemsupport.net/wp-content/uploads/2013/12/OperatingSystems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87148"/>
              <a:ext cx="1238048" cy="114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www.met-networks.com/wp-content/uploads/2014/11/dedicated-servers-lond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586" y="1577164"/>
              <a:ext cx="2092614" cy="116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390448" y="1738567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+</a:t>
              </a:r>
              <a:endParaRPr lang="en-US" b="1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4140200" y="1728921"/>
            <a:ext cx="32512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75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http://clipart-finder.com/data/preview/nuage_cloud_11607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946"/>
          <a:stretch/>
        </p:blipFill>
        <p:spPr bwMode="auto">
          <a:xfrm>
            <a:off x="5948507" y="209947"/>
            <a:ext cx="31954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lipart-finder.com/data/preview/nuage_cloud_11607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96" t="4444"/>
          <a:stretch/>
        </p:blipFill>
        <p:spPr bwMode="auto">
          <a:xfrm>
            <a:off x="0" y="0"/>
            <a:ext cx="461937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clker.com/cliparts/8/a/3/1/1197107206400036309metalmarious_Laptop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188" y="4797252"/>
            <a:ext cx="1677012" cy="14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2547897" y="3272339"/>
            <a:ext cx="26678" cy="137160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36748" y="3289128"/>
            <a:ext cx="2607616" cy="174004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ttp://clipart-finder.com/data/preview/58-hard_drive_op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32211"/>
            <a:ext cx="965200" cy="138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557202" y="1230219"/>
            <a:ext cx="3581400" cy="1166983"/>
            <a:chOff x="304800" y="1577164"/>
            <a:chExt cx="3581400" cy="1166983"/>
          </a:xfrm>
        </p:grpSpPr>
        <p:pic>
          <p:nvPicPr>
            <p:cNvPr id="6" name="Picture 8" descr="http://pcsystemsupport.net/wp-content/uploads/2013/12/OperatingSystems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87148"/>
              <a:ext cx="1238048" cy="114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www.met-networks.com/wp-content/uploads/2014/11/dedicated-servers-lond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586" y="1577164"/>
              <a:ext cx="2092614" cy="116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390448" y="1738567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+</a:t>
              </a:r>
              <a:endParaRPr lang="en-US" b="1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4619378" y="1768476"/>
            <a:ext cx="132912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0279" y="3534052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SSH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93362" y="4118187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FTP or SCP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04657" y="1122145"/>
            <a:ext cx="173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Amazon</a:t>
            </a:r>
            <a:endParaRPr lang="en-US" b="1" dirty="0"/>
          </a:p>
        </p:txBody>
      </p:sp>
      <p:pic>
        <p:nvPicPr>
          <p:cNvPr id="6150" name="Picture 6" descr="http://img03.deviantart.net/3017/i/2009/151/3/5/filezilla___ico_and_png_by_stan00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462" y="4701669"/>
            <a:ext cx="459838" cy="45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41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clker.com/cliparts/8/a/3/1/1197107206400036309metalmarious_Laptop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1677012" cy="14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435505" y="681882"/>
            <a:ext cx="3581400" cy="1166983"/>
            <a:chOff x="304800" y="1577164"/>
            <a:chExt cx="3581400" cy="1166983"/>
          </a:xfrm>
        </p:grpSpPr>
        <p:pic>
          <p:nvPicPr>
            <p:cNvPr id="8" name="Picture 8" descr="http://pcsystemsupport.net/wp-content/uploads/2013/12/OperatingSystem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87148"/>
              <a:ext cx="1238048" cy="114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www.met-networks.com/wp-content/uploads/2014/11/dedicated-servers-london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586" y="1577164"/>
              <a:ext cx="2092614" cy="116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90448" y="1738567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+</a:t>
              </a:r>
              <a:endParaRPr lang="en-US" b="1" dirty="0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rot="16200000">
            <a:off x="3438411" y="528866"/>
            <a:ext cx="26678" cy="137160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95536" y="568335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SSH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81600" y="-818135"/>
            <a:ext cx="1062617" cy="150001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48600" y="1778200"/>
            <a:ext cx="910996" cy="81260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17852" y="259978"/>
            <a:ext cx="1184853" cy="45688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70598" y="-1199135"/>
            <a:ext cx="649402" cy="176747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burnpilepress.org/articles/wp-content/uploads/2014/10/public-key-encryption-examp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70769"/>
            <a:ext cx="5856576" cy="38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6845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321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ASM GENOMICS</vt:lpstr>
      <vt:lpstr>Agenda</vt:lpstr>
      <vt:lpstr>Introduction</vt:lpstr>
      <vt:lpstr>Generating the data</vt:lpstr>
      <vt:lpstr>Connecting to the Cloud</vt:lpstr>
      <vt:lpstr>But first…Terminology</vt:lpstr>
      <vt:lpstr>Slide 7</vt:lpstr>
      <vt:lpstr>Slide 8</vt:lpstr>
      <vt:lpstr>Slide 9</vt:lpstr>
      <vt:lpstr>Slide 10</vt:lpstr>
      <vt:lpstr>Launching &amp; Connecting (demonstration)</vt:lpstr>
      <vt:lpstr>*nix, bash, and bash scripting</vt:lpstr>
      <vt:lpstr>CLI: Basic commands</vt:lpstr>
      <vt:lpstr>THE shell script</vt:lpstr>
      <vt:lpstr>Analyzing Data</vt:lpstr>
      <vt:lpstr>Shutting down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 Genomics Workshop</dc:title>
  <dc:creator>neal</dc:creator>
  <cp:lastModifiedBy>neal</cp:lastModifiedBy>
  <cp:revision>59</cp:revision>
  <dcterms:created xsi:type="dcterms:W3CDTF">2015-06-07T21:09:15Z</dcterms:created>
  <dcterms:modified xsi:type="dcterms:W3CDTF">2015-06-10T18:02:21Z</dcterms:modified>
</cp:coreProperties>
</file>