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56" r:id="rId2"/>
    <p:sldId id="267" r:id="rId3"/>
    <p:sldId id="257" r:id="rId4"/>
    <p:sldId id="268" r:id="rId5"/>
    <p:sldId id="259" r:id="rId6"/>
    <p:sldId id="261" r:id="rId7"/>
    <p:sldId id="270" r:id="rId8"/>
    <p:sldId id="260" r:id="rId9"/>
    <p:sldId id="271" r:id="rId10"/>
    <p:sldId id="272" r:id="rId11"/>
    <p:sldId id="269" r:id="rId12"/>
    <p:sldId id="264" r:id="rId13"/>
    <p:sldId id="258" r:id="rId14"/>
    <p:sldId id="273" r:id="rId15"/>
    <p:sldId id="275" r:id="rId16"/>
    <p:sldId id="262" r:id="rId17"/>
    <p:sldId id="276" r:id="rId18"/>
    <p:sldId id="263" r:id="rId19"/>
    <p:sldId id="277" r:id="rId20"/>
    <p:sldId id="279" r:id="rId21"/>
    <p:sldId id="280" r:id="rId22"/>
    <p:sldId id="278" r:id="rId23"/>
    <p:sldId id="281" r:id="rId24"/>
    <p:sldId id="266" r:id="rId25"/>
    <p:sldId id="265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4" d="100"/>
          <a:sy n="94" d="100"/>
        </p:scale>
        <p:origin x="-8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60B023-CEA0-47D7-ACC3-872E537911CA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A0E50-532C-4864-A6C2-7B144CCEFC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5F39F-C775-4065-8B28-44A184CED330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71BC6-0EEC-4393-A803-51A659BCE8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C2DDB-7754-4466-90AF-880693F9DD27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04B88-874B-4CDB-9E55-31FF1DF7F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C7DCB-FF7A-4903-9876-35C261AE3921}" type="datetime1">
              <a:rPr lang="en-US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76567-47C9-4ADC-9A04-D9EBE8280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EA589-E7EC-47FC-A315-0FB22EFB96E9}" type="datetime1">
              <a:rPr lang="en-US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E67A-748A-44B5-89EA-BF15436CC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E545A-4AF1-4D1A-9A0A-DD8F8AA0C6FA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3C48F-D35E-439A-8C58-6883BEA64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A0317-C018-4D02-A5BD-E56D14EE725F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2C5B5-F561-441E-ABA1-89F17F9AC2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0C1C9C-A344-4D88-BF74-B02858A2E0EC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6AD17-32C7-4417-8FA2-884742B24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4CD07A-AF28-4FC0-9615-DE702E2B0FAD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DD5A9-7DA7-4608-ABEF-E045521618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BD4C97-16BB-46E8-93BC-ABB26AC4106F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D5EFF-5C9D-4E9A-AFCC-650F406021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125B5-21AA-4215-9849-79BC61A4C0BF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930EC-2F74-4A2F-8D64-8C277E7A7F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4D9C4-FF95-4D06-9700-7838386793D9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6D77F-96B6-4D52-A768-B51262B2A2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3C2E2-1E31-4BEE-858D-A7B772958E4E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8B0ECE2-0B2E-439E-87C7-936D9155BD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BA4AAAF-AA23-43F0-BC50-D9EF1866BE77}" type="datetime1">
              <a:rPr lang="en-US" smtClean="0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E5F4EC2-9B8E-49B0-B458-CF02A76D1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m.org/seamobile/PDF/clasacts/sqd%20i.pdf" TargetMode="External"/><Relationship Id="rId2" Type="http://schemas.openxmlformats.org/officeDocument/2006/relationships/hyperlink" Target="http://squid.tepapa.govt.nz/anatomy/interactiv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Squid Dissection</a:t>
            </a:r>
          </a:p>
        </p:txBody>
      </p:sp>
      <p:pic>
        <p:nvPicPr>
          <p:cNvPr id="10243" name="Content Placeholder 16" descr="squid-main_Full.jpg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092707" y="1847088"/>
            <a:ext cx="7086601" cy="47007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The siphon is a short tube with one opening near the eyes and the other end just under the mantle collar.  </a:t>
            </a:r>
          </a:p>
          <a:p>
            <a:pPr lvl="1"/>
            <a:r>
              <a:rPr lang="en-US" dirty="0" smtClean="0"/>
              <a:t>The siphon works to propel the squid through the water in the opposite direction to which the siphon is pointing, much like jet propulsion.  </a:t>
            </a:r>
          </a:p>
          <a:p>
            <a:pPr lvl="1"/>
            <a:r>
              <a:rPr lang="en-US" dirty="0" smtClean="0"/>
              <a:t>To use this jet propulsion the squid takes in a large volume of water through the large opening in the mantle and then closes off the opening. </a:t>
            </a:r>
          </a:p>
          <a:p>
            <a:pPr lvl="1"/>
            <a:r>
              <a:rPr lang="en-US" dirty="0" smtClean="0"/>
              <a:t>The mantle muscles contract and the water comes out with enough force to propel the squid through the water at about 20 miles per hour!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Beak.  </a:t>
            </a:r>
          </a:p>
          <a:p>
            <a:pPr lvl="1"/>
            <a:r>
              <a:rPr lang="en-US" dirty="0" smtClean="0"/>
              <a:t>Look inside the circle of the arms and tentacles.  The small black dot is the beak. </a:t>
            </a:r>
          </a:p>
          <a:p>
            <a:pPr lvl="1"/>
            <a:r>
              <a:rPr lang="en-US" dirty="0" smtClean="0"/>
              <a:t>It looks like a parrot beak, and is very powerful.  It is used to tear pieces from the prey. </a:t>
            </a:r>
          </a:p>
          <a:p>
            <a:pPr lvl="1"/>
            <a:r>
              <a:rPr lang="en-US" dirty="0" smtClean="0"/>
              <a:t> If you are careful you can use your fingers to gentle squeeze the beak from the surrounding tissue (</a:t>
            </a:r>
            <a:r>
              <a:rPr lang="en-US" dirty="0" err="1" smtClean="0"/>
              <a:t>buccal</a:t>
            </a:r>
            <a:r>
              <a:rPr lang="en-US" dirty="0" smtClean="0"/>
              <a:t> mass). You might be able to see the </a:t>
            </a:r>
            <a:r>
              <a:rPr lang="en-US" dirty="0" err="1" smtClean="0"/>
              <a:t>radula</a:t>
            </a:r>
            <a:r>
              <a:rPr lang="en-US" dirty="0" smtClean="0"/>
              <a:t>, which is the file-like tongue used to shred the pieces of food before they are swallowed.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External ventral view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90600" y="990600"/>
            <a:ext cx="7467600" cy="5556489"/>
          </a:xfrm>
          <a:prstGeom prst="rect">
            <a:avLst/>
          </a:prstGeom>
          <a:ln w="9525">
            <a:noFill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External ventral view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90600" y="990600"/>
            <a:ext cx="6934200" cy="5159597"/>
          </a:xfrm>
          <a:prstGeom prst="rect">
            <a:avLst/>
          </a:prstGeom>
          <a:ln w="9525">
            <a:noFill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Anatomy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Is your squid male or female?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Female Squid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In females,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the ovaries containing the eggs are light yellow in color; they look and feel like Jell-O.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Females also have a pair of egg shell glands called </a:t>
            </a:r>
            <a:r>
              <a:rPr lang="en-US" dirty="0" err="1" smtClean="0"/>
              <a:t>nidamental</a:t>
            </a:r>
            <a:r>
              <a:rPr lang="en-US" dirty="0" smtClean="0"/>
              <a:t> glands; they are the large, oval, white organs located at about the midpoint of the mantle cavity. 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Females also have an accessory </a:t>
            </a:r>
            <a:r>
              <a:rPr lang="en-US" dirty="0" err="1" smtClean="0"/>
              <a:t>nidamental</a:t>
            </a:r>
            <a:r>
              <a:rPr lang="en-US" dirty="0" smtClean="0"/>
              <a:t> gland located near the top of the main glands.  They are close to the ink sac and pinkish in color, do not confuse them with the heart.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External ventral view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01613"/>
            <a:ext cx="8229600" cy="6122987"/>
          </a:xfrm>
          <a:prstGeom prst="rect">
            <a:avLst/>
          </a:prstGeom>
          <a:ln w="9525">
            <a:noFill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Squid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males, </a:t>
            </a:r>
          </a:p>
          <a:p>
            <a:pPr lvl="1"/>
            <a:r>
              <a:rPr lang="en-US" dirty="0" smtClean="0"/>
              <a:t>the sperm is white in color and more watery than the eggs.  </a:t>
            </a:r>
          </a:p>
          <a:p>
            <a:pPr lvl="1"/>
            <a:r>
              <a:rPr lang="en-US" dirty="0" smtClean="0"/>
              <a:t>The sperm pass through the small coiled tube called the vas deferens and into the </a:t>
            </a:r>
            <a:r>
              <a:rPr lang="en-US" dirty="0" err="1" smtClean="0"/>
              <a:t>spermatophoric</a:t>
            </a:r>
            <a:r>
              <a:rPr lang="en-US" dirty="0" smtClean="0"/>
              <a:t> gland which looks like a small sac with many intertwining circles within it.  </a:t>
            </a:r>
          </a:p>
          <a:p>
            <a:pPr lvl="1"/>
            <a:r>
              <a:rPr lang="en-US" dirty="0" smtClean="0"/>
              <a:t>This gland adds substances to the sperm to make it into a sperm packet (</a:t>
            </a:r>
            <a:r>
              <a:rPr lang="en-US" dirty="0" err="1" smtClean="0"/>
              <a:t>spermatophore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External ventral view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66800" y="1142999"/>
            <a:ext cx="6781800" cy="5046199"/>
          </a:xfrm>
          <a:prstGeom prst="rect">
            <a:avLst/>
          </a:prstGeom>
          <a:ln w="9525">
            <a:noFill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stomach is an oval structure (sometimes difficult to find) about ½ inch long hooked to the side and near the top portion of the </a:t>
            </a:r>
            <a:r>
              <a:rPr lang="en-US" dirty="0" err="1" smtClean="0"/>
              <a:t>caecum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caecum</a:t>
            </a:r>
            <a:r>
              <a:rPr lang="en-US" dirty="0" smtClean="0"/>
              <a:t> is located next to the gonads and both are about the same size and shape.  </a:t>
            </a:r>
          </a:p>
          <a:p>
            <a:pPr lvl="1"/>
            <a:r>
              <a:rPr lang="en-US" dirty="0" smtClean="0"/>
              <a:t>The stomach is the major site for digestion and the </a:t>
            </a:r>
            <a:r>
              <a:rPr lang="en-US" dirty="0" err="1" smtClean="0"/>
              <a:t>caecum</a:t>
            </a:r>
            <a:r>
              <a:rPr lang="en-US" dirty="0" smtClean="0"/>
              <a:t> increases the surface area available for digestion.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the Squid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40664" y="2362200"/>
            <a:ext cx="4212336" cy="36750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2000" b="1" dirty="0" smtClean="0"/>
              <a:t>Kingdom: </a:t>
            </a:r>
            <a:r>
              <a:rPr lang="en-US" sz="2000" dirty="0" err="1" smtClean="0"/>
              <a:t>Animalia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 Phylum: </a:t>
            </a:r>
            <a:r>
              <a:rPr lang="en-US" sz="2000" dirty="0" err="1" smtClean="0"/>
              <a:t>Mollusca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   Class: </a:t>
            </a:r>
            <a:r>
              <a:rPr lang="en-US" sz="2000" dirty="0" err="1" smtClean="0"/>
              <a:t>Cephalopoda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       Order: </a:t>
            </a:r>
            <a:r>
              <a:rPr lang="en-US" sz="2000" dirty="0" err="1" smtClean="0"/>
              <a:t>Teuthida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           Family: </a:t>
            </a:r>
            <a:r>
              <a:rPr lang="en-US" sz="2000" dirty="0" err="1" smtClean="0"/>
              <a:t>Loliginidae</a:t>
            </a: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dirty="0" smtClean="0"/>
              <a:t>              Genus: </a:t>
            </a:r>
            <a:r>
              <a:rPr lang="en-US" sz="2000" i="1" dirty="0" err="1" smtClean="0"/>
              <a:t>Loligo</a:t>
            </a: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dirty="0" smtClean="0"/>
              <a:t>                   Species: </a:t>
            </a:r>
            <a:r>
              <a:rPr lang="en-US" sz="2000" i="1" dirty="0" err="1" smtClean="0"/>
              <a:t>brevipenna</a:t>
            </a:r>
            <a:r>
              <a:rPr lang="en-US" sz="2000" i="1" dirty="0" smtClean="0"/>
              <a:t> 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10" name="Content Placeholder 9" descr="http://www.bio200.buffalo.edu/labs/tutor/Squid/Squid03N.jp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953000" y="2635363"/>
            <a:ext cx="3733800" cy="300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gills are 2 white feathery structures found within the mantle cavity.  </a:t>
            </a:r>
          </a:p>
          <a:p>
            <a:r>
              <a:rPr lang="en-US" dirty="0" smtClean="0"/>
              <a:t>Squid actually have 3 hearts! </a:t>
            </a:r>
          </a:p>
          <a:p>
            <a:pPr lvl="1"/>
            <a:r>
              <a:rPr lang="en-US" dirty="0" smtClean="0"/>
              <a:t>Each of these hearts is quite small and slightly yellowish in color. </a:t>
            </a:r>
          </a:p>
          <a:p>
            <a:pPr lvl="1"/>
            <a:r>
              <a:rPr lang="en-US" dirty="0" smtClean="0"/>
              <a:t>At the base of each gill is a </a:t>
            </a:r>
            <a:r>
              <a:rPr lang="en-US" dirty="0" err="1" smtClean="0"/>
              <a:t>branchial</a:t>
            </a:r>
            <a:r>
              <a:rPr lang="en-US" dirty="0" smtClean="0"/>
              <a:t> heart (also called the gill heart) which pumps blood from the body up to the gills to be oxygenated. (These are the auricles).</a:t>
            </a:r>
          </a:p>
          <a:p>
            <a:pPr lvl="1"/>
            <a:r>
              <a:rPr lang="en-US" dirty="0" smtClean="0"/>
              <a:t>The third heart is larger and located between the two </a:t>
            </a:r>
            <a:r>
              <a:rPr lang="en-US" dirty="0" err="1" smtClean="0"/>
              <a:t>branchial</a:t>
            </a:r>
            <a:r>
              <a:rPr lang="en-US" dirty="0" smtClean="0"/>
              <a:t> hearts. </a:t>
            </a:r>
          </a:p>
          <a:p>
            <a:pPr lvl="1"/>
            <a:r>
              <a:rPr lang="en-US" dirty="0" smtClean="0"/>
              <a:t>This is called the systemic heart and pumps oxygenated blood from the gills to the rest of the body. (This is the ventricle).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squid is supported as it speeds through the water by a </a:t>
            </a:r>
            <a:r>
              <a:rPr lang="en-US" dirty="0" err="1" smtClean="0"/>
              <a:t>chitinous</a:t>
            </a:r>
            <a:r>
              <a:rPr lang="en-US" dirty="0" smtClean="0"/>
              <a:t> structure called a pen.  </a:t>
            </a:r>
          </a:p>
          <a:p>
            <a:pPr lvl="1"/>
            <a:r>
              <a:rPr lang="en-US" dirty="0" smtClean="0"/>
              <a:t>This structure is the remnant shell.  To locate the pen, lift up the head and place it down over the top of the organs of the body.  </a:t>
            </a:r>
          </a:p>
          <a:p>
            <a:pPr lvl="1"/>
            <a:r>
              <a:rPr lang="en-US" dirty="0" smtClean="0"/>
              <a:t>Underneath where the head was lying on the plate, you will now notice a pointed area touching the plate right along the midline of the body.  </a:t>
            </a:r>
          </a:p>
          <a:p>
            <a:pPr lvl="1"/>
            <a:r>
              <a:rPr lang="en-US" dirty="0" smtClean="0"/>
              <a:t>This is the tip of the pen.  Grasp this tip and start to pull until the pen comes free of the mantle.  </a:t>
            </a:r>
          </a:p>
          <a:p>
            <a:pPr lvl="1"/>
            <a:r>
              <a:rPr lang="en-US" dirty="0" smtClean="0"/>
              <a:t>The pen is as long as the length of the mantle and shaped like a transparent feather.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ink sac is located on the rectum and looks much like a small silver fish or thin black line depending on how full the sac is.  </a:t>
            </a:r>
          </a:p>
          <a:p>
            <a:r>
              <a:rPr lang="en-US" dirty="0" smtClean="0"/>
              <a:t>The ink is the pigment melanin which artists call </a:t>
            </a:r>
            <a:r>
              <a:rPr lang="en-US" i="1" dirty="0" smtClean="0"/>
              <a:t>sepia ink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dip the pen into the ink sac and right your name on a sheet of paper!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Dissection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out your squid in the trash.</a:t>
            </a:r>
          </a:p>
          <a:p>
            <a:r>
              <a:rPr lang="en-US" dirty="0" smtClean="0"/>
              <a:t>Wash tray with water</a:t>
            </a:r>
          </a:p>
          <a:p>
            <a:r>
              <a:rPr lang="en-US" dirty="0" smtClean="0"/>
              <a:t>Clean your equipment with paper towels return to front table. </a:t>
            </a:r>
          </a:p>
          <a:p>
            <a:r>
              <a:rPr lang="en-US" dirty="0" smtClean="0"/>
              <a:t>Wipe off your table.</a:t>
            </a:r>
          </a:p>
          <a:p>
            <a:r>
              <a:rPr lang="en-US" dirty="0" smtClean="0"/>
              <a:t>Answer end of </a:t>
            </a:r>
            <a:r>
              <a:rPr lang="en-US" smtClean="0"/>
              <a:t>dissection questions in your journal.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quid-main_Full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48200" y="1219200"/>
            <a:ext cx="4038600" cy="3429000"/>
          </a:xfrm>
        </p:spPr>
      </p:pic>
      <p:sp>
        <p:nvSpPr>
          <p:cNvPr id="19459" name="Content Placeholder 13"/>
          <p:cNvSpPr txBox="1">
            <a:spLocks/>
          </p:cNvSpPr>
          <p:nvPr/>
        </p:nvSpPr>
        <p:spPr bwMode="auto">
          <a:xfrm>
            <a:off x="228600" y="914400"/>
            <a:ext cx="4102100" cy="573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Squid</a:t>
            </a:r>
          </a:p>
          <a:p>
            <a:pPr marL="685800" lvl="1" indent="-336550" defTabSz="914400">
              <a:lnSpc>
                <a:spcPct val="8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 are invertebrates (animals without backbones)</a:t>
            </a:r>
          </a:p>
          <a:p>
            <a:pPr marL="685800" lvl="1" indent="-336550" defTabSz="914400">
              <a:lnSpc>
                <a:spcPct val="8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are mollusks closely related to octopus</a:t>
            </a:r>
          </a:p>
          <a:p>
            <a:pPr marL="685800" lvl="1" indent="-336550" defTabSz="914400">
              <a:lnSpc>
                <a:spcPct val="8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can change the color of their skin to camouflage and hide from predators</a:t>
            </a:r>
          </a:p>
          <a:p>
            <a:pPr marL="685800" lvl="1" indent="-336550" defTabSz="914400">
              <a:lnSpc>
                <a:spcPct val="8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move through water by squirting water from the mantle through the siphon, using a type of jet propulsion</a:t>
            </a:r>
          </a:p>
          <a:p>
            <a:pPr marL="685800" lvl="1" indent="-336550" defTabSz="914400">
              <a:lnSpc>
                <a:spcPct val="8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are carnivores</a:t>
            </a:r>
          </a:p>
          <a:p>
            <a:pPr marL="685800" lvl="1" indent="-336550" defTabSz="914400">
              <a:lnSpc>
                <a:spcPct val="8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have 8 arms and 2 tentacles</a:t>
            </a:r>
          </a:p>
          <a:p>
            <a:pPr marL="685800" lvl="1" indent="-336550" defTabSz="914400">
              <a:lnSpc>
                <a:spcPct val="8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have a beak to tear food</a:t>
            </a:r>
          </a:p>
          <a:p>
            <a:pPr marL="685800" lvl="1" indent="-336550" defTabSz="914400">
              <a:lnSpc>
                <a:spcPct val="8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produce a dark ink to escape from predators</a:t>
            </a:r>
          </a:p>
          <a:p>
            <a:pPr marL="685800" lvl="1" indent="-336550" defTabSz="914400">
              <a:lnSpc>
                <a:spcPct val="8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are eaten by fish, birds, marine mammals and humans</a:t>
            </a:r>
          </a:p>
          <a:p>
            <a:pPr marL="685800" lvl="1" indent="-336550" defTabSz="914400">
              <a:lnSpc>
                <a:spcPct val="8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 pitchFamily="-110" charset="2"/>
              <a:buChar char="S"/>
            </a:pPr>
            <a:r>
              <a:rPr lang="en-US" sz="1700" dirty="0">
                <a:solidFill>
                  <a:srgbClr val="595959"/>
                </a:solidFill>
                <a:latin typeface="Calisto MT" pitchFamily="-110" charset="0"/>
              </a:rPr>
              <a:t>are found in So Cal during the winter months (Dec – Mar)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Interactive Squid anatomy – colossal squid!</a:t>
            </a:r>
          </a:p>
          <a:p>
            <a:pPr eaLnBrk="1" hangingPunct="1"/>
            <a:r>
              <a:rPr lang="en-US" smtClean="0">
                <a:hlinkClick r:id="rId2"/>
              </a:rPr>
              <a:t>http://squid.tepapa.govt.nz/anatomy/interactive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0484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3"/>
              </a:rPr>
              <a:t>Natural History museum squid dissection</a:t>
            </a:r>
          </a:p>
          <a:p>
            <a:pPr eaLnBrk="1" hangingPunct="1"/>
            <a:r>
              <a:rPr lang="en-US" smtClean="0">
                <a:hlinkClick r:id="rId3"/>
              </a:rPr>
              <a:t>http://www.nhm.org/seamobile/PDF/clasacts/sqd%20i.pdf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External ventral view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90600" y="1143000"/>
            <a:ext cx="7162800" cy="5329693"/>
          </a:xfrm>
          <a:prstGeom prst="rect">
            <a:avLst/>
          </a:prstGeom>
          <a:ln w="9525">
            <a:noFill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External Anatomy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9775" y="1828800"/>
            <a:ext cx="7662863" cy="4208463"/>
          </a:xfrm>
        </p:spPr>
        <p:txBody>
          <a:bodyPr/>
          <a:lstStyle/>
          <a:p>
            <a:r>
              <a:rPr lang="en-US" dirty="0" smtClean="0"/>
              <a:t>Arms and tentacles </a:t>
            </a:r>
          </a:p>
          <a:p>
            <a:pPr lvl="1"/>
            <a:r>
              <a:rPr lang="en-US" dirty="0" smtClean="0"/>
              <a:t>Look at the suckers with the </a:t>
            </a:r>
            <a:r>
              <a:rPr lang="en-US" dirty="0" err="1" smtClean="0"/>
              <a:t>handlens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Notice all the small teeth in a ring around the suckers, they are used to holding fast to their prey.  </a:t>
            </a:r>
          </a:p>
          <a:p>
            <a:pPr lvl="1"/>
            <a:r>
              <a:rPr lang="en-US" dirty="0" smtClean="0"/>
              <a:t>Squid capture their prey with the tentacles and bring it in to the arms to be held until the prey stops struggling.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External ventral view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400800" cy="4762705"/>
          </a:xfrm>
          <a:prstGeom prst="rect">
            <a:avLst/>
          </a:prstGeom>
          <a:ln w="9525">
            <a:noFill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External ventral view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24000" y="1143000"/>
            <a:ext cx="5899150" cy="4389437"/>
          </a:xfrm>
          <a:prstGeom prst="rect">
            <a:avLst/>
          </a:prstGeom>
          <a:ln w="9525">
            <a:noFill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Eyes. </a:t>
            </a:r>
          </a:p>
          <a:p>
            <a:pPr lvl="1"/>
            <a:r>
              <a:rPr lang="en-US" dirty="0" smtClean="0"/>
              <a:t>Theses are much like our own, but the lens is shaped like a football (ours is round).  </a:t>
            </a:r>
          </a:p>
          <a:p>
            <a:pPr lvl="1"/>
            <a:r>
              <a:rPr lang="en-US" dirty="0" smtClean="0"/>
              <a:t>If you carefully snip open the eye you can remove the hard lens with you fingers. </a:t>
            </a:r>
          </a:p>
          <a:p>
            <a:pPr lvl="1"/>
            <a:r>
              <a:rPr lang="en-US" dirty="0" smtClean="0"/>
              <a:t> Squid can tell the difference between light and dark, blue and yellow and forms a complete image of whatever it is looking at.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External ventral view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304800"/>
            <a:ext cx="7848600" cy="5840413"/>
          </a:xfrm>
          <a:prstGeom prst="rect">
            <a:avLst/>
          </a:prstGeom>
          <a:ln w="9525">
            <a:noFill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main part of the body containing all the organs is called the mantle.   </a:t>
            </a:r>
          </a:p>
          <a:p>
            <a:pPr lvl="1"/>
            <a:r>
              <a:rPr lang="en-US" dirty="0" smtClean="0"/>
              <a:t>The mantle is covered in pigment cells called </a:t>
            </a:r>
            <a:r>
              <a:rPr lang="en-US" dirty="0" err="1" smtClean="0"/>
              <a:t>chromatophores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The squid can change color rapidly and use this to camouflage themselves, attract mates, and to communicate with each other. </a:t>
            </a:r>
          </a:p>
          <a:p>
            <a:r>
              <a:rPr lang="en-US" dirty="0" smtClean="0"/>
              <a:t>The squid has two fins, on the mantle near the pointed end of its body.  </a:t>
            </a:r>
          </a:p>
          <a:p>
            <a:pPr lvl="1"/>
            <a:r>
              <a:rPr lang="en-US" dirty="0" smtClean="0"/>
              <a:t>The fins are used as stabilizers and to propel the squid with dainty motions at relatively slow speeds and to guide sudden turns.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215</TotalTime>
  <Words>1101</Words>
  <Application>Microsoft Office PowerPoint</Application>
  <PresentationFormat>On-screen Show (4:3)</PresentationFormat>
  <Paragraphs>88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Squid Dissection</vt:lpstr>
      <vt:lpstr>Taxonomy of the Squid</vt:lpstr>
      <vt:lpstr>Slide 3</vt:lpstr>
      <vt:lpstr>External Anatomy</vt:lpstr>
      <vt:lpstr>Slide 5</vt:lpstr>
      <vt:lpstr>Slide 6</vt:lpstr>
      <vt:lpstr>External Anatomy</vt:lpstr>
      <vt:lpstr>Slide 8</vt:lpstr>
      <vt:lpstr>External Anatomy</vt:lpstr>
      <vt:lpstr>External Anatomy</vt:lpstr>
      <vt:lpstr>External Anatomy</vt:lpstr>
      <vt:lpstr>Slide 12</vt:lpstr>
      <vt:lpstr>Slide 13</vt:lpstr>
      <vt:lpstr>Internal Anatomy</vt:lpstr>
      <vt:lpstr>Female Squid</vt:lpstr>
      <vt:lpstr>Slide 16</vt:lpstr>
      <vt:lpstr>Male Squid</vt:lpstr>
      <vt:lpstr>Slide 18</vt:lpstr>
      <vt:lpstr>Internal Anatomy</vt:lpstr>
      <vt:lpstr>Internal Anatomy</vt:lpstr>
      <vt:lpstr>Internal Anatomy</vt:lpstr>
      <vt:lpstr>Internal Anatomy</vt:lpstr>
      <vt:lpstr>End of Dissection</vt:lpstr>
      <vt:lpstr>Slide 24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Squid Dissection</dc:title>
  <dc:creator>Jamie Hagen-Holt</dc:creator>
  <cp:lastModifiedBy>DoDDS</cp:lastModifiedBy>
  <cp:revision>10</cp:revision>
  <dcterms:created xsi:type="dcterms:W3CDTF">2009-02-19T03:03:10Z</dcterms:created>
  <dcterms:modified xsi:type="dcterms:W3CDTF">2012-03-19T06:55:24Z</dcterms:modified>
</cp:coreProperties>
</file>