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p:scale>
          <a:sx n="87" d="100"/>
          <a:sy n="87" d="100"/>
        </p:scale>
        <p:origin x="330" y="4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AE111-2F83-467F-A235-A0F3FF9314F7}"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44306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E111-2F83-467F-A235-A0F3FF9314F7}"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96819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E111-2F83-467F-A235-A0F3FF9314F7}"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30883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E111-2F83-467F-A235-A0F3FF9314F7}"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492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0AE111-2F83-467F-A235-A0F3FF9314F7}"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3217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AE111-2F83-467F-A235-A0F3FF9314F7}"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191658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AE111-2F83-467F-A235-A0F3FF9314F7}" type="datetimeFigureOut">
              <a:rPr lang="en-US" smtClean="0"/>
              <a:t>10/18/16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26191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0AE111-2F83-467F-A235-A0F3FF9314F7}" type="datetimeFigureOut">
              <a:rPr lang="en-US" smtClean="0"/>
              <a:t>10/18/16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12136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AE111-2F83-467F-A235-A0F3FF9314F7}" type="datetimeFigureOut">
              <a:rPr lang="en-US" smtClean="0"/>
              <a:t>10/18/16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66083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0AE111-2F83-467F-A235-A0F3FF9314F7}"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398612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0AE111-2F83-467F-A235-A0F3FF9314F7}"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0ADB-0517-4000-BAC2-62E3F0FE32B6}" type="slidenum">
              <a:rPr lang="en-US" smtClean="0"/>
              <a:t>‹#›</a:t>
            </a:fld>
            <a:endParaRPr lang="en-US"/>
          </a:p>
        </p:txBody>
      </p:sp>
    </p:spTree>
    <p:extLst>
      <p:ext uri="{BB962C8B-B14F-4D97-AF65-F5344CB8AC3E}">
        <p14:creationId xmlns:p14="http://schemas.microsoft.com/office/powerpoint/2010/main" val="267669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AE111-2F83-467F-A235-A0F3FF9314F7}" type="datetimeFigureOut">
              <a:rPr lang="en-US" smtClean="0"/>
              <a:t>10/18/16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30ADB-0517-4000-BAC2-62E3F0FE32B6}" type="slidenum">
              <a:rPr lang="en-US" smtClean="0"/>
              <a:t>‹#›</a:t>
            </a:fld>
            <a:endParaRPr lang="en-US"/>
          </a:p>
        </p:txBody>
      </p:sp>
    </p:spTree>
    <p:extLst>
      <p:ext uri="{BB962C8B-B14F-4D97-AF65-F5344CB8AC3E}">
        <p14:creationId xmlns:p14="http://schemas.microsoft.com/office/powerpoint/2010/main" val="3710781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40000" contrast="20000"/>
                    </a14:imgEffect>
                  </a14:imgLayer>
                </a14:imgProps>
              </a:ext>
            </a:extLst>
          </a:blip>
          <a:srcRect l="20128" r="889"/>
          <a:stretch/>
        </p:blipFill>
        <p:spPr>
          <a:xfrm>
            <a:off x="1" y="0"/>
            <a:ext cx="9144000" cy="6858000"/>
          </a:xfrm>
          <a:prstGeom prst="rect">
            <a:avLst/>
          </a:prstGeom>
        </p:spPr>
      </p:pic>
      <p:sp>
        <p:nvSpPr>
          <p:cNvPr id="2" name="Title 1"/>
          <p:cNvSpPr>
            <a:spLocks noGrp="1"/>
          </p:cNvSpPr>
          <p:nvPr>
            <p:ph type="ctrTitle"/>
          </p:nvPr>
        </p:nvSpPr>
        <p:spPr/>
        <p:txBody>
          <a:bodyPr/>
          <a:lstStyle/>
          <a:p>
            <a:r>
              <a:rPr lang="en-US" dirty="0">
                <a:solidFill>
                  <a:schemeClr val="accent1">
                    <a:lumMod val="60000"/>
                    <a:lumOff val="40000"/>
                  </a:schemeClr>
                </a:solidFill>
                <a:latin typeface="Felix Titling" panose="04060505060202020A04" pitchFamily="82" charset="0"/>
              </a:rPr>
              <a:t>Data Science</a:t>
            </a:r>
          </a:p>
        </p:txBody>
      </p:sp>
      <p:sp>
        <p:nvSpPr>
          <p:cNvPr id="3" name="Subtitle 2"/>
          <p:cNvSpPr>
            <a:spLocks noGrp="1"/>
          </p:cNvSpPr>
          <p:nvPr>
            <p:ph type="subTitle" idx="1"/>
          </p:nvPr>
        </p:nvSpPr>
        <p:spPr/>
        <p:txBody>
          <a:bodyPr/>
          <a:lstStyle/>
          <a:p>
            <a:r>
              <a:rPr lang="en-US" dirty="0">
                <a:solidFill>
                  <a:schemeClr val="accent1">
                    <a:lumMod val="20000"/>
                    <a:lumOff val="80000"/>
                  </a:schemeClr>
                </a:solidFill>
                <a:latin typeface="Nirmala UI Semilight" panose="020B0402040204020203" pitchFamily="34" charset="0"/>
                <a:cs typeface="Nirmala UI Semilight" panose="020B0402040204020203" pitchFamily="34" charset="0"/>
              </a:rPr>
              <a:t>Final Project Proposals</a:t>
            </a:r>
          </a:p>
        </p:txBody>
      </p:sp>
      <p:sp>
        <p:nvSpPr>
          <p:cNvPr id="7" name="Subtitle 2"/>
          <p:cNvSpPr txBox="1">
            <a:spLocks/>
          </p:cNvSpPr>
          <p:nvPr/>
        </p:nvSpPr>
        <p:spPr>
          <a:xfrm>
            <a:off x="7348053" y="6227977"/>
            <a:ext cx="1923251" cy="4507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1">
                    <a:lumMod val="20000"/>
                    <a:lumOff val="80000"/>
                  </a:schemeClr>
                </a:solidFill>
                <a:latin typeface="Garamond" panose="02020404030301010803" pitchFamily="18" charset="0"/>
                <a:cs typeface="Nirmala UI Semilight" panose="020B0402040204020203" pitchFamily="34" charset="0"/>
              </a:rPr>
              <a:t>Neal Patel</a:t>
            </a:r>
          </a:p>
        </p:txBody>
      </p:sp>
    </p:spTree>
    <p:extLst>
      <p:ext uri="{BB962C8B-B14F-4D97-AF65-F5344CB8AC3E}">
        <p14:creationId xmlns:p14="http://schemas.microsoft.com/office/powerpoint/2010/main" val="268733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213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0"/>
            <a:ext cx="7772400" cy="936502"/>
          </a:xfrm>
        </p:spPr>
        <p:txBody>
          <a:bodyPr anchor="ctr">
            <a:normAutofit/>
          </a:bodyPr>
          <a:lstStyle/>
          <a:p>
            <a:pPr algn="l"/>
            <a:r>
              <a:rPr lang="en-US" sz="3600" dirty="0">
                <a:solidFill>
                  <a:schemeClr val="accent1">
                    <a:lumMod val="20000"/>
                    <a:lumOff val="80000"/>
                  </a:schemeClr>
                </a:solidFill>
                <a:latin typeface="Felix Titling" panose="04060505060202020A04" pitchFamily="82" charset="0"/>
              </a:rPr>
              <a:t>  Lifetime Value</a:t>
            </a:r>
          </a:p>
        </p:txBody>
      </p:sp>
      <p:sp>
        <p:nvSpPr>
          <p:cNvPr id="3" name="Subtitle 2"/>
          <p:cNvSpPr>
            <a:spLocks noGrp="1"/>
          </p:cNvSpPr>
          <p:nvPr>
            <p:ph type="subTitle" idx="1"/>
          </p:nvPr>
        </p:nvSpPr>
        <p:spPr>
          <a:xfrm>
            <a:off x="135517" y="936502"/>
            <a:ext cx="2618634" cy="483208"/>
          </a:xfrm>
        </p:spPr>
        <p:txBody>
          <a:bodyPr anchor="ctr">
            <a:normAutofit/>
          </a:bodyPr>
          <a:lstStyle/>
          <a:p>
            <a:pPr algn="l"/>
            <a:r>
              <a:rPr lang="en-US" sz="2000" dirty="0">
                <a:latin typeface="Nirmala UI Semilight" panose="020B0402040204020203" pitchFamily="34" charset="0"/>
                <a:cs typeface="Nirmala UI Semilight" panose="020B0402040204020203" pitchFamily="34" charset="0"/>
              </a:rPr>
              <a:t>Problem Statement: </a:t>
            </a:r>
          </a:p>
        </p:txBody>
      </p:sp>
      <p:sp>
        <p:nvSpPr>
          <p:cNvPr id="7" name="Subtitle 2"/>
          <p:cNvSpPr txBox="1">
            <a:spLocks/>
          </p:cNvSpPr>
          <p:nvPr/>
        </p:nvSpPr>
        <p:spPr>
          <a:xfrm>
            <a:off x="562829" y="1217121"/>
            <a:ext cx="8018341"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accent1">
                    <a:lumMod val="75000"/>
                  </a:schemeClr>
                </a:solidFill>
                <a:latin typeface="Garamond" panose="02020404030301010803" pitchFamily="18" charset="0"/>
                <a:cs typeface="Nirmala UI Semilight" panose="020B0402040204020203" pitchFamily="34" charset="0"/>
              </a:rPr>
              <a:t>ClassPass Customer Experience associates regularly provide our users with fee waivers, free classes and other “offers”. Their decision is not informed by any robust data-points such as customer LTV.</a:t>
            </a:r>
          </a:p>
        </p:txBody>
      </p:sp>
      <p:cxnSp>
        <p:nvCxnSpPr>
          <p:cNvPr id="8" name="Straight Connector 7"/>
          <p:cNvCxnSpPr/>
          <p:nvPr/>
        </p:nvCxnSpPr>
        <p:spPr>
          <a:xfrm flipV="1">
            <a:off x="208636" y="2233983"/>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ubtitle 2"/>
          <p:cNvSpPr txBox="1">
            <a:spLocks/>
          </p:cNvSpPr>
          <p:nvPr/>
        </p:nvSpPr>
        <p:spPr>
          <a:xfrm>
            <a:off x="208636" y="2349168"/>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Hypothesis:</a:t>
            </a:r>
          </a:p>
        </p:txBody>
      </p:sp>
      <p:sp>
        <p:nvSpPr>
          <p:cNvPr id="11" name="Subtitle 2"/>
          <p:cNvSpPr txBox="1">
            <a:spLocks/>
          </p:cNvSpPr>
          <p:nvPr/>
        </p:nvSpPr>
        <p:spPr>
          <a:xfrm>
            <a:off x="562827" y="2653254"/>
            <a:ext cx="8018341"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chemeClr val="accent1">
                    <a:lumMod val="75000"/>
                  </a:schemeClr>
                </a:solidFill>
                <a:latin typeface="Garamond" panose="02020404030301010803" pitchFamily="18" charset="0"/>
                <a:cs typeface="Nirmala UI Semilight" panose="020B0402040204020203" pitchFamily="34" charset="0"/>
              </a:rPr>
              <a:t>Taking customer-specific LTV into account can dramatically improve the efficiency with which money is spent on providing users with offers as measured by  $ / user. </a:t>
            </a:r>
          </a:p>
        </p:txBody>
      </p:sp>
      <p:cxnSp>
        <p:nvCxnSpPr>
          <p:cNvPr id="13" name="Straight Connector 12"/>
          <p:cNvCxnSpPr/>
          <p:nvPr/>
        </p:nvCxnSpPr>
        <p:spPr>
          <a:xfrm flipV="1">
            <a:off x="135517" y="3646650"/>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135517" y="3761835"/>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Available Data:</a:t>
            </a:r>
          </a:p>
        </p:txBody>
      </p:sp>
      <p:sp>
        <p:nvSpPr>
          <p:cNvPr id="15" name="Subtitle 2"/>
          <p:cNvSpPr txBox="1">
            <a:spLocks/>
          </p:cNvSpPr>
          <p:nvPr/>
        </p:nvSpPr>
        <p:spPr>
          <a:xfrm>
            <a:off x="632071" y="4360227"/>
            <a:ext cx="2603920"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Reservation patterns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Reservation volume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Locations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Time</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Subscription details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Plan type / switches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Cycles on CP</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Price</a:t>
            </a:r>
          </a:p>
        </p:txBody>
      </p:sp>
      <p:sp>
        <p:nvSpPr>
          <p:cNvPr id="18" name="Subtitle 2"/>
          <p:cNvSpPr txBox="1">
            <a:spLocks/>
          </p:cNvSpPr>
          <p:nvPr/>
        </p:nvSpPr>
        <p:spPr>
          <a:xfrm>
            <a:off x="3148008"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Acquisition / Marketing</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Acquisition Channel</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user (yes/no)</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type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value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CAC / market</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Usage Patterns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Missed Classes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Early / Late Cancelled Classes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 of and type of Class searches</a:t>
            </a:r>
          </a:p>
        </p:txBody>
      </p:sp>
      <p:sp>
        <p:nvSpPr>
          <p:cNvPr id="19" name="Subtitle 2"/>
          <p:cNvSpPr txBox="1">
            <a:spLocks/>
          </p:cNvSpPr>
          <p:nvPr/>
        </p:nvSpPr>
        <p:spPr>
          <a:xfrm>
            <a:off x="6087384"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User Experience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Sold out classes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Popularity of Classes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Cost of Classes outside CP</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Classes Cancelled by Studio</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 of CX incidents</a:t>
            </a:r>
          </a:p>
        </p:txBody>
      </p:sp>
    </p:spTree>
    <p:extLst>
      <p:ext uri="{BB962C8B-B14F-4D97-AF65-F5344CB8AC3E}">
        <p14:creationId xmlns:p14="http://schemas.microsoft.com/office/powerpoint/2010/main" val="27520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213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0"/>
            <a:ext cx="7772400" cy="936502"/>
          </a:xfrm>
        </p:spPr>
        <p:txBody>
          <a:bodyPr anchor="ctr">
            <a:normAutofit/>
          </a:bodyPr>
          <a:lstStyle/>
          <a:p>
            <a:pPr algn="l"/>
            <a:r>
              <a:rPr lang="en-US" sz="3600" dirty="0">
                <a:solidFill>
                  <a:schemeClr val="accent1">
                    <a:lumMod val="20000"/>
                    <a:lumOff val="80000"/>
                  </a:schemeClr>
                </a:solidFill>
                <a:latin typeface="Felix Titling" panose="04060505060202020A04" pitchFamily="82" charset="0"/>
              </a:rPr>
              <a:t>  Churn Prediction</a:t>
            </a:r>
          </a:p>
        </p:txBody>
      </p:sp>
      <p:sp>
        <p:nvSpPr>
          <p:cNvPr id="3" name="Subtitle 2"/>
          <p:cNvSpPr>
            <a:spLocks noGrp="1"/>
          </p:cNvSpPr>
          <p:nvPr>
            <p:ph type="subTitle" idx="1"/>
          </p:nvPr>
        </p:nvSpPr>
        <p:spPr>
          <a:xfrm>
            <a:off x="135517" y="936502"/>
            <a:ext cx="2618634" cy="483208"/>
          </a:xfrm>
        </p:spPr>
        <p:txBody>
          <a:bodyPr anchor="ctr">
            <a:normAutofit/>
          </a:bodyPr>
          <a:lstStyle/>
          <a:p>
            <a:pPr algn="l"/>
            <a:r>
              <a:rPr lang="en-US" sz="2000" dirty="0">
                <a:latin typeface="Nirmala UI Semilight" panose="020B0402040204020203" pitchFamily="34" charset="0"/>
                <a:cs typeface="Nirmala UI Semilight" panose="020B0402040204020203" pitchFamily="34" charset="0"/>
              </a:rPr>
              <a:t>Problem Statement: </a:t>
            </a:r>
          </a:p>
        </p:txBody>
      </p:sp>
      <p:sp>
        <p:nvSpPr>
          <p:cNvPr id="7" name="Subtitle 2"/>
          <p:cNvSpPr txBox="1">
            <a:spLocks/>
          </p:cNvSpPr>
          <p:nvPr/>
        </p:nvSpPr>
        <p:spPr>
          <a:xfrm>
            <a:off x="562827" y="1292705"/>
            <a:ext cx="8018341"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accent1">
                    <a:lumMod val="75000"/>
                  </a:schemeClr>
                </a:solidFill>
                <a:latin typeface="Garamond" panose="02020404030301010803" pitchFamily="18" charset="0"/>
                <a:cs typeface="Nirmala UI Semilight" panose="020B0402040204020203" pitchFamily="34" charset="0"/>
              </a:rPr>
              <a:t>Users occasionally cancel their CP membership. Minimizing the incidence of these cancellations is critical to ensuring we don’t reach market saturation sooner than necessary. Knowing if a user will churn in 30 days can enable proactive campaigns to reduce this risk. </a:t>
            </a:r>
          </a:p>
        </p:txBody>
      </p:sp>
      <p:cxnSp>
        <p:nvCxnSpPr>
          <p:cNvPr id="8" name="Straight Connector 7"/>
          <p:cNvCxnSpPr/>
          <p:nvPr/>
        </p:nvCxnSpPr>
        <p:spPr>
          <a:xfrm flipV="1">
            <a:off x="208636" y="2233983"/>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ubtitle 2"/>
          <p:cNvSpPr txBox="1">
            <a:spLocks/>
          </p:cNvSpPr>
          <p:nvPr/>
        </p:nvSpPr>
        <p:spPr>
          <a:xfrm>
            <a:off x="208636" y="2349168"/>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Hypothesis:</a:t>
            </a:r>
          </a:p>
        </p:txBody>
      </p:sp>
      <p:sp>
        <p:nvSpPr>
          <p:cNvPr id="11" name="Subtitle 2"/>
          <p:cNvSpPr txBox="1">
            <a:spLocks/>
          </p:cNvSpPr>
          <p:nvPr/>
        </p:nvSpPr>
        <p:spPr>
          <a:xfrm>
            <a:off x="562827" y="2653254"/>
            <a:ext cx="8018341"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chemeClr val="accent1">
                    <a:lumMod val="75000"/>
                  </a:schemeClr>
                </a:solidFill>
                <a:latin typeface="Garamond" panose="02020404030301010803" pitchFamily="18" charset="0"/>
                <a:cs typeface="Nirmala UI Semilight" panose="020B0402040204020203" pitchFamily="34" charset="0"/>
              </a:rPr>
              <a:t>Dramatic changes in a users behavior (log-ins, reservations, etc.) can accurately predict if a user is going to churn in the next 30 days. </a:t>
            </a:r>
          </a:p>
        </p:txBody>
      </p:sp>
      <p:cxnSp>
        <p:nvCxnSpPr>
          <p:cNvPr id="13" name="Straight Connector 12"/>
          <p:cNvCxnSpPr/>
          <p:nvPr/>
        </p:nvCxnSpPr>
        <p:spPr>
          <a:xfrm flipV="1">
            <a:off x="135517" y="3646650"/>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135517" y="3761835"/>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Available Data:</a:t>
            </a:r>
          </a:p>
        </p:txBody>
      </p:sp>
      <p:sp>
        <p:nvSpPr>
          <p:cNvPr id="15" name="Subtitle 2"/>
          <p:cNvSpPr txBox="1">
            <a:spLocks/>
          </p:cNvSpPr>
          <p:nvPr/>
        </p:nvSpPr>
        <p:spPr>
          <a:xfrm>
            <a:off x="632071" y="4360227"/>
            <a:ext cx="2603920"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Reservation patterns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Reservation volume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Locations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Time</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Subscription details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Plan type / switches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Cycles on CP</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Price</a:t>
            </a:r>
          </a:p>
        </p:txBody>
      </p:sp>
      <p:sp>
        <p:nvSpPr>
          <p:cNvPr id="18" name="Subtitle 2"/>
          <p:cNvSpPr txBox="1">
            <a:spLocks/>
          </p:cNvSpPr>
          <p:nvPr/>
        </p:nvSpPr>
        <p:spPr>
          <a:xfrm>
            <a:off x="3148008"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Acquisition / Marketing</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Acquisition Channel</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user (yes/no)</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type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Promo value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CAC / market</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Usage Patterns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Missed Classes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Early / Late Cancelled Classes</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 of and type of Class searches</a:t>
            </a:r>
          </a:p>
        </p:txBody>
      </p:sp>
      <p:sp>
        <p:nvSpPr>
          <p:cNvPr id="19" name="Subtitle 2"/>
          <p:cNvSpPr txBox="1">
            <a:spLocks/>
          </p:cNvSpPr>
          <p:nvPr/>
        </p:nvSpPr>
        <p:spPr>
          <a:xfrm>
            <a:off x="6087384"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User Experience</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Sold out classes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Popularity of Classes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Cost of Classes outside CP</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Classes Cancelled by Studio</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 of CX incidents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Churned (Yes / No)</a:t>
            </a:r>
          </a:p>
        </p:txBody>
      </p:sp>
    </p:spTree>
    <p:extLst>
      <p:ext uri="{BB962C8B-B14F-4D97-AF65-F5344CB8AC3E}">
        <p14:creationId xmlns:p14="http://schemas.microsoft.com/office/powerpoint/2010/main" val="217264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213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0"/>
            <a:ext cx="7772400" cy="936502"/>
          </a:xfrm>
        </p:spPr>
        <p:txBody>
          <a:bodyPr anchor="ctr">
            <a:normAutofit/>
          </a:bodyPr>
          <a:lstStyle/>
          <a:p>
            <a:pPr algn="l"/>
            <a:r>
              <a:rPr lang="en-US" sz="3600" dirty="0">
                <a:solidFill>
                  <a:schemeClr val="accent1">
                    <a:lumMod val="20000"/>
                    <a:lumOff val="80000"/>
                  </a:schemeClr>
                </a:solidFill>
                <a:latin typeface="Felix Titling" panose="04060505060202020A04" pitchFamily="82" charset="0"/>
              </a:rPr>
              <a:t>  International Trade</a:t>
            </a:r>
          </a:p>
        </p:txBody>
      </p:sp>
      <p:sp>
        <p:nvSpPr>
          <p:cNvPr id="3" name="Subtitle 2"/>
          <p:cNvSpPr>
            <a:spLocks noGrp="1"/>
          </p:cNvSpPr>
          <p:nvPr>
            <p:ph type="subTitle" idx="1"/>
          </p:nvPr>
        </p:nvSpPr>
        <p:spPr>
          <a:xfrm>
            <a:off x="135517" y="936502"/>
            <a:ext cx="2618634" cy="483208"/>
          </a:xfrm>
        </p:spPr>
        <p:txBody>
          <a:bodyPr anchor="ctr">
            <a:normAutofit/>
          </a:bodyPr>
          <a:lstStyle/>
          <a:p>
            <a:pPr algn="l"/>
            <a:r>
              <a:rPr lang="en-US" sz="2000" dirty="0">
                <a:latin typeface="Nirmala UI Semilight" panose="020B0402040204020203" pitchFamily="34" charset="0"/>
                <a:cs typeface="Nirmala UI Semilight" panose="020B0402040204020203" pitchFamily="34" charset="0"/>
              </a:rPr>
              <a:t>Problem Statement: </a:t>
            </a:r>
          </a:p>
        </p:txBody>
      </p:sp>
      <p:sp>
        <p:nvSpPr>
          <p:cNvPr id="7" name="Subtitle 2"/>
          <p:cNvSpPr txBox="1">
            <a:spLocks/>
          </p:cNvSpPr>
          <p:nvPr/>
        </p:nvSpPr>
        <p:spPr>
          <a:xfrm>
            <a:off x="438036" y="1229052"/>
            <a:ext cx="8544666"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accent1">
                    <a:lumMod val="75000"/>
                  </a:schemeClr>
                </a:solidFill>
                <a:latin typeface="Garamond" panose="02020404030301010803" pitchFamily="18" charset="0"/>
                <a:cs typeface="Nirmala UI Semilight" panose="020B0402040204020203" pitchFamily="34" charset="0"/>
              </a:rPr>
              <a:t>Foreign direct investment and attracting global businesses are key to driving economic growth. Portfolio theory states to reduce risk, diversification is key. At odds with this is Riccardo’s theory of specialization. Assuming fixed resources in any given year, should nations focus vertically or horizontally? </a:t>
            </a:r>
          </a:p>
        </p:txBody>
      </p:sp>
      <p:cxnSp>
        <p:nvCxnSpPr>
          <p:cNvPr id="8" name="Straight Connector 7"/>
          <p:cNvCxnSpPr/>
          <p:nvPr/>
        </p:nvCxnSpPr>
        <p:spPr>
          <a:xfrm flipV="1">
            <a:off x="208636" y="2233983"/>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ubtitle 2"/>
          <p:cNvSpPr txBox="1">
            <a:spLocks/>
          </p:cNvSpPr>
          <p:nvPr/>
        </p:nvSpPr>
        <p:spPr>
          <a:xfrm>
            <a:off x="208636" y="2349168"/>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Hypothesis:</a:t>
            </a:r>
          </a:p>
        </p:txBody>
      </p:sp>
      <p:sp>
        <p:nvSpPr>
          <p:cNvPr id="11" name="Subtitle 2"/>
          <p:cNvSpPr txBox="1">
            <a:spLocks/>
          </p:cNvSpPr>
          <p:nvPr/>
        </p:nvSpPr>
        <p:spPr>
          <a:xfrm>
            <a:off x="562827" y="2653254"/>
            <a:ext cx="8018341" cy="9675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chemeClr val="accent1">
                    <a:lumMod val="75000"/>
                  </a:schemeClr>
                </a:solidFill>
                <a:latin typeface="Garamond" panose="02020404030301010803" pitchFamily="18" charset="0"/>
                <a:cs typeface="Nirmala UI Semilight" panose="020B0402040204020203" pitchFamily="34" charset="0"/>
              </a:rPr>
              <a:t>Specialization should be pursued only if a nation is able to capture enough market share to become a price maker, otherwise exogenous prices will increase volatility and thus risk. </a:t>
            </a:r>
          </a:p>
        </p:txBody>
      </p:sp>
      <p:cxnSp>
        <p:nvCxnSpPr>
          <p:cNvPr id="13" name="Straight Connector 12"/>
          <p:cNvCxnSpPr/>
          <p:nvPr/>
        </p:nvCxnSpPr>
        <p:spPr>
          <a:xfrm flipV="1">
            <a:off x="135517" y="3646650"/>
            <a:ext cx="8726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135517" y="3761835"/>
            <a:ext cx="2618634" cy="48320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Nirmala UI Semilight" panose="020B0402040204020203" pitchFamily="34" charset="0"/>
                <a:cs typeface="Nirmala UI Semilight" panose="020B0402040204020203" pitchFamily="34" charset="0"/>
              </a:rPr>
              <a:t>Available Data:</a:t>
            </a:r>
          </a:p>
        </p:txBody>
      </p:sp>
      <p:sp>
        <p:nvSpPr>
          <p:cNvPr id="15" name="Subtitle 2"/>
          <p:cNvSpPr txBox="1">
            <a:spLocks/>
          </p:cNvSpPr>
          <p:nvPr/>
        </p:nvSpPr>
        <p:spPr>
          <a:xfrm>
            <a:off x="632071" y="4360227"/>
            <a:ext cx="2861266"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World Bank</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GDP Growth Rates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Foreign Direct Investments</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Economist</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Democracy index</a:t>
            </a:r>
          </a:p>
        </p:txBody>
      </p:sp>
      <p:sp>
        <p:nvSpPr>
          <p:cNvPr id="18" name="Subtitle 2"/>
          <p:cNvSpPr txBox="1">
            <a:spLocks/>
          </p:cNvSpPr>
          <p:nvPr/>
        </p:nvSpPr>
        <p:spPr>
          <a:xfrm>
            <a:off x="3406840"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Correlates of War</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Historical War Data</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Bi-lateral trade data</a:t>
            </a:r>
          </a:p>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United Nations ECOSOC</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Industry Concentration</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Population</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GDP / Capita</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Gini </a:t>
            </a:r>
            <a:r>
              <a:rPr lang="en-US" sz="1200" dirty="0" err="1">
                <a:solidFill>
                  <a:schemeClr val="accent1">
                    <a:lumMod val="75000"/>
                  </a:schemeClr>
                </a:solidFill>
                <a:latin typeface="Garamond" panose="02020404030301010803" pitchFamily="18" charset="0"/>
                <a:cs typeface="Nirmala UI Semilight" panose="020B0402040204020203" pitchFamily="34" charset="0"/>
              </a:rPr>
              <a:t>Coeffecient</a:t>
            </a:r>
            <a:endParaRPr lang="en-US" sz="1200" dirty="0">
              <a:solidFill>
                <a:schemeClr val="accent1">
                  <a:lumMod val="75000"/>
                </a:schemeClr>
              </a:solidFill>
              <a:latin typeface="Garamond" panose="02020404030301010803" pitchFamily="18" charset="0"/>
              <a:cs typeface="Nirmala UI Semilight" panose="020B0402040204020203" pitchFamily="34" charset="0"/>
            </a:endParaRP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Poverty Rate</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Labor force</a:t>
            </a:r>
          </a:p>
          <a:p>
            <a:pPr marL="742950" lvl="1" indent="-285750" algn="l">
              <a:buFont typeface="Arial" panose="020B0604020202020204" pitchFamily="34" charset="0"/>
              <a:buChar char="•"/>
            </a:pPr>
            <a:r>
              <a:rPr lang="en-US" sz="1200" dirty="0">
                <a:solidFill>
                  <a:schemeClr val="accent1">
                    <a:lumMod val="75000"/>
                  </a:schemeClr>
                </a:solidFill>
                <a:latin typeface="Garamond" panose="02020404030301010803" pitchFamily="18" charset="0"/>
                <a:cs typeface="Nirmala UI Semilight" panose="020B0402040204020203" pitchFamily="34" charset="0"/>
              </a:rPr>
              <a:t>Natural Resources</a:t>
            </a:r>
          </a:p>
        </p:txBody>
      </p:sp>
      <p:sp>
        <p:nvSpPr>
          <p:cNvPr id="19" name="Subtitle 2"/>
          <p:cNvSpPr txBox="1">
            <a:spLocks/>
          </p:cNvSpPr>
          <p:nvPr/>
        </p:nvSpPr>
        <p:spPr>
          <a:xfrm>
            <a:off x="6087384" y="3839090"/>
            <a:ext cx="2847977" cy="217745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1">
                    <a:lumMod val="75000"/>
                  </a:schemeClr>
                </a:solidFill>
                <a:latin typeface="Garamond" panose="02020404030301010803" pitchFamily="18" charset="0"/>
                <a:cs typeface="Nirmala UI Semilight" panose="020B0402040204020203" pitchFamily="34" charset="0"/>
              </a:rPr>
              <a:t>Bloomberg</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Historical Commodities Indices</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Industry Indices</a:t>
            </a:r>
          </a:p>
          <a:p>
            <a:pPr marL="285750" indent="-285750" algn="l">
              <a:buFont typeface="Arial" panose="020B0604020202020204" pitchFamily="34" charset="0"/>
              <a:buChar char="•"/>
            </a:pPr>
            <a:r>
              <a:rPr lang="en-US" sz="1800" dirty="0">
                <a:solidFill>
                  <a:schemeClr val="accent1">
                    <a:lumMod val="75000"/>
                  </a:schemeClr>
                </a:solidFill>
                <a:latin typeface="Garamond" panose="02020404030301010803" pitchFamily="18" charset="0"/>
                <a:cs typeface="Nirmala UI Semilight" panose="020B0402040204020203" pitchFamily="34" charset="0"/>
              </a:rPr>
              <a:t>World Trade Organization</a:t>
            </a:r>
          </a:p>
          <a:p>
            <a:pPr marL="742950" lvl="1" indent="-285750" algn="l">
              <a:buFont typeface="Arial" panose="020B0604020202020204" pitchFamily="34" charset="0"/>
              <a:buChar char="•"/>
            </a:pPr>
            <a:r>
              <a:rPr lang="en-US" sz="1400" dirty="0">
                <a:solidFill>
                  <a:schemeClr val="accent1">
                    <a:lumMod val="75000"/>
                  </a:schemeClr>
                </a:solidFill>
                <a:latin typeface="Garamond" panose="02020404030301010803" pitchFamily="18" charset="0"/>
                <a:cs typeface="Nirmala UI Semilight" panose="020B0402040204020203" pitchFamily="34" charset="0"/>
              </a:rPr>
              <a:t>Annual Trade Volume</a:t>
            </a:r>
          </a:p>
          <a:p>
            <a:pPr marL="742950" lvl="1" indent="-285750" algn="l">
              <a:buFont typeface="Arial" panose="020B0604020202020204" pitchFamily="34" charset="0"/>
              <a:buChar char="•"/>
            </a:pPr>
            <a:endParaRPr lang="en-US" sz="1400" dirty="0">
              <a:solidFill>
                <a:schemeClr val="accent1">
                  <a:lumMod val="75000"/>
                </a:schemeClr>
              </a:solidFill>
              <a:latin typeface="Garamond" panose="02020404030301010803" pitchFamily="18" charset="0"/>
              <a:cs typeface="Nirmala UI Semilight" panose="020B0402040204020203" pitchFamily="34" charset="0"/>
            </a:endParaRPr>
          </a:p>
          <a:p>
            <a:pPr marL="742950" lvl="1" indent="-285750" algn="l">
              <a:buFont typeface="Arial" panose="020B0604020202020204" pitchFamily="34" charset="0"/>
              <a:buChar char="•"/>
            </a:pPr>
            <a:endParaRPr lang="en-US" sz="1400" dirty="0">
              <a:solidFill>
                <a:schemeClr val="accent1">
                  <a:lumMod val="75000"/>
                </a:schemeClr>
              </a:solidFill>
              <a:latin typeface="Garamond" panose="02020404030301010803" pitchFamily="18" charset="0"/>
              <a:cs typeface="Nirmala UI Semilight" panose="020B0402040204020203" pitchFamily="34" charset="0"/>
            </a:endParaRPr>
          </a:p>
        </p:txBody>
      </p:sp>
    </p:spTree>
    <p:extLst>
      <p:ext uri="{BB962C8B-B14F-4D97-AF65-F5344CB8AC3E}">
        <p14:creationId xmlns:p14="http://schemas.microsoft.com/office/powerpoint/2010/main" val="14962332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449</Words>
  <Application>Microsoft Office PowerPoint</Application>
  <PresentationFormat>On-screen Show (4:3)</PresentationFormat>
  <Paragraphs>91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Felix Titling</vt:lpstr>
      <vt:lpstr>Garamond</vt:lpstr>
      <vt:lpstr>Nirmala UI Semilight</vt:lpstr>
      <vt:lpstr>Office Theme</vt:lpstr>
      <vt:lpstr>Data Science</vt:lpstr>
      <vt:lpstr>  Lifetime Value</vt:lpstr>
      <vt:lpstr>  Churn Prediction</vt:lpstr>
      <vt:lpstr>  International Trade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Neal Patel</dc:creator>
  <cp:lastModifiedBy>Neal Patel</cp:lastModifiedBy>
  <cp:revision>7</cp:revision>
  <dcterms:created xsi:type="dcterms:W3CDTF">2016-10-18T18:22:26Z</dcterms:created>
  <dcterms:modified xsi:type="dcterms:W3CDTF">2016-10-18T19:15:14Z</dcterms:modified>
</cp:coreProperties>
</file>