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Student logs in to start Grammar Brushstrokes. </a:t>
            </a:r>
          </a:p>
          <a:p>
            <a:pPr rtl="0" lvl="0">
              <a:buNone/>
            </a:pPr>
            <a:r>
              <a:rPr lang="en"/>
              <a:t>Not sure if tabs will be there at login screen or even if the student starts at a login screen.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Here the Student gets an overview of the sentences their peer wrote and is denoted by “A, B, C”. No identification of the peer should be here. The Peer’s pictures could be different from what the student wrote about.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Similar to after your responses have been sent you’ll be sent to this page. If your work isn’t done you’ll just sit here for now. You should be told of any actions you have left. Hopefully they would have their work already reviewed this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Here the Student gets an overview of the sentences they wrote along with the picture. The boxes could presumably be editable from this section if they wish to change their answer.</a:t>
            </a:r>
          </a:p>
          <a:p>
            <a:pPr rtl="0" lvl="0">
              <a:buNone/>
            </a:pPr>
            <a:r>
              <a:rPr lang="en"/>
              <a:t>Notice that the sentence box is greyed out to show this cannot be edited. Assume Student Responses should be clearly editable.</a:t>
            </a:r>
          </a:p>
          <a:p>
            <a:pPr rtl="0" lvl="0">
              <a:buNone/>
            </a:pPr>
            <a:r>
              <a:rPr lang="en"/>
              <a:t> </a:t>
            </a:r>
          </a:p>
          <a:p>
            <a:pPr rtl="0" lvl="0">
              <a:buNone/>
            </a:pPr>
            <a:r>
              <a:rPr lang="en"/>
              <a:t>If they have more than one peer review, there could be a small tabbed window with “Peer 1”, “Peer 2”,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(Repeat process for each)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From here Student will be welcomed back into Grammar Brushstrokes. On the right they can see tasks they have to do(which may be assigned by the teacher). On the left there is a section to see which tasks are completed.</a:t>
            </a:r>
          </a:p>
          <a:p>
            <a:r>
              <a:t/>
            </a:r>
          </a:p>
          <a:p>
            <a:pPr rtl="0" lvl="0">
              <a:buNone/>
            </a:pPr>
            <a:r>
              <a:rPr lang="en"/>
              <a:t>Color Scheme Reasoning(just an idea, not necessarily what we’ll have):</a:t>
            </a:r>
          </a:p>
          <a:p>
            <a:pPr rtl="0" lvl="0">
              <a:buNone/>
            </a:pPr>
            <a:r>
              <a:rPr lang="en"/>
              <a:t>Red: Not able to do until assigned?</a:t>
            </a:r>
          </a:p>
          <a:p>
            <a:pPr rtl="0" lvl="0">
              <a:buNone/>
            </a:pPr>
            <a:r>
              <a:rPr lang="en"/>
              <a:t>Blue: Completed</a:t>
            </a:r>
          </a:p>
          <a:p>
            <a:pPr>
              <a:buNone/>
            </a:pPr>
            <a:r>
              <a:rPr lang="en"/>
              <a:t>Grey: Task to complete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Student starts Active Verb section by clicking the Tab. While in process, the tab could be highlighted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ineffective and effective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note that this photo should be different from the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note that this photo should be different from the 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note that this photo should be different from the example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Here the Student gets an overview of the sentences they wrote along with the picture. The boxes could presumably be editable from this section if they wish to change their answer.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Once Responses are sent. You should be told of any actions you have left. Hopefully they would have a peer review already waiting for them.</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6.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6.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6.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6.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6.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6.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6.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6.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6.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6.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6.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6.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6.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6.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6.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p:nvPr/>
        </p:nvSpPr>
        <p:spPr>
          <a:xfrm>
            <a:off y="1723050" x="2641950"/>
            <a:ext cy="1845300" cx="3860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24" name="Shape 24"/>
          <p:cNvSpPr txBox="1"/>
          <p:nvPr/>
        </p:nvSpPr>
        <p:spPr>
          <a:xfrm>
            <a:off y="1060162" x="1894225"/>
            <a:ext cy="704699" cx="5221199"/>
          </a:xfrm>
          <a:prstGeom prst="rect">
            <a:avLst/>
          </a:prstGeom>
        </p:spPr>
        <p:txBody>
          <a:bodyPr bIns="91425" rIns="91425" lIns="91425" tIns="91425" anchor="t" anchorCtr="0">
            <a:noAutofit/>
          </a:bodyPr>
          <a:lstStyle/>
          <a:p>
            <a:pPr rtl="0" lvl="0">
              <a:buNone/>
            </a:pPr>
            <a:r>
              <a:rPr sz="2400" lang="en"/>
              <a:t>Welcome to Grammar Brushstrokes! </a:t>
            </a:r>
          </a:p>
          <a:p>
            <a:r>
              <a:t/>
            </a:r>
          </a:p>
        </p:txBody>
      </p:sp>
      <p:sp>
        <p:nvSpPr>
          <p:cNvPr id="25" name="Shape 25"/>
          <p:cNvSpPr/>
          <p:nvPr/>
        </p:nvSpPr>
        <p:spPr>
          <a:xfrm>
            <a:off y="2190725" x="2844025"/>
            <a:ext cy="333300" cx="3321600"/>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Username</a:t>
            </a:r>
          </a:p>
        </p:txBody>
      </p:sp>
      <p:sp>
        <p:nvSpPr>
          <p:cNvPr id="26" name="Shape 26"/>
          <p:cNvSpPr/>
          <p:nvPr/>
        </p:nvSpPr>
        <p:spPr>
          <a:xfrm>
            <a:off y="2731925" x="2844025"/>
            <a:ext cy="333300" cx="3321600"/>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Password</a:t>
            </a:r>
          </a:p>
        </p:txBody>
      </p:sp>
      <p:sp>
        <p:nvSpPr>
          <p:cNvPr id="27" name="Shape 27"/>
          <p:cNvSpPr/>
          <p:nvPr/>
        </p:nvSpPr>
        <p:spPr>
          <a:xfrm>
            <a:off y="3188300" x="5299225"/>
            <a:ext cy="255599" cx="866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Login</a:t>
            </a:r>
          </a:p>
        </p:txBody>
      </p:sp>
      <p:sp>
        <p:nvSpPr>
          <p:cNvPr id="28" name="Shape 28"/>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29" name="Shape 29"/>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30" name="Shape 30"/>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31" name="Shape 31"/>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32" name="Shape 32"/>
          <p:cNvSpPr txBox="1"/>
          <p:nvPr/>
        </p:nvSpPr>
        <p:spPr>
          <a:xfrm>
            <a:off y="4012500" x="484050"/>
            <a:ext cy="1131000" cx="4286099"/>
          </a:xfrm>
          <a:prstGeom prst="rect">
            <a:avLst/>
          </a:prstGeom>
        </p:spPr>
        <p:txBody>
          <a:bodyPr bIns="91425" rIns="91425" lIns="91425" tIns="91425" anchor="t" anchorCtr="0">
            <a:noAutofit/>
          </a:bodyPr>
          <a:lstStyle/>
          <a:p>
            <a:pPr>
              <a:buNone/>
            </a:pPr>
            <a:r>
              <a:rPr lang="en"/>
              <a:t>Developer Note: Keep an eye on the comment section for my reasoning and commentary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44" name="Shape 144"/>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45" name="Shape 145"/>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46" name="Shape 146"/>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47" name="Shape 147"/>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48" name="Shape 148"/>
          <p:cNvSpPr/>
          <p:nvPr/>
        </p:nvSpPr>
        <p:spPr>
          <a:xfrm>
            <a:off y="12910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Peer Response</a:t>
            </a:r>
          </a:p>
        </p:txBody>
      </p:sp>
      <p:sp>
        <p:nvSpPr>
          <p:cNvPr id="149" name="Shape 149"/>
          <p:cNvSpPr/>
          <p:nvPr/>
        </p:nvSpPr>
        <p:spPr>
          <a:xfrm>
            <a:off y="22636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Peer Response</a:t>
            </a:r>
          </a:p>
        </p:txBody>
      </p:sp>
      <p:sp>
        <p:nvSpPr>
          <p:cNvPr id="150" name="Shape 150"/>
          <p:cNvSpPr/>
          <p:nvPr/>
        </p:nvSpPr>
        <p:spPr>
          <a:xfrm>
            <a:off y="311760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Peer Response</a:t>
            </a:r>
          </a:p>
        </p:txBody>
      </p:sp>
      <p:sp>
        <p:nvSpPr>
          <p:cNvPr id="151" name="Shape 151"/>
          <p:cNvSpPr/>
          <p:nvPr/>
        </p:nvSpPr>
        <p:spPr>
          <a:xfrm>
            <a:off y="4570100" x="8068300"/>
            <a:ext cy="524399" cx="10196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Return to Student!</a:t>
            </a:r>
          </a:p>
        </p:txBody>
      </p:sp>
      <p:sp>
        <p:nvSpPr>
          <p:cNvPr id="152" name="Shape 152"/>
          <p:cNvSpPr/>
          <p:nvPr/>
        </p:nvSpPr>
        <p:spPr>
          <a:xfrm>
            <a:off y="1391800" x="538000"/>
            <a:ext cy="515400" cx="650100"/>
          </a:xfrm>
          <a:prstGeom prst="curvedUpArrow">
            <a:avLst>
              <a:gd fmla="val 25000" name="adj1"/>
              <a:gd fmla="val 50000" name="adj2"/>
              <a:gd fmla="val 25000" name="adj3"/>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53" name="Shape 153"/>
          <p:cNvSpPr/>
          <p:nvPr/>
        </p:nvSpPr>
        <p:spPr>
          <a:xfrm>
            <a:off y="2355450" x="403550"/>
            <a:ext cy="524399" cx="728399"/>
          </a:xfrm>
          <a:prstGeom prst="mathNotEqual">
            <a:avLst>
              <a:gd fmla="val 23520" name="adj1"/>
              <a:gd fmla="val 6600000" name="adj2"/>
              <a:gd fmla="val 11760" name="adj3"/>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54" name="Shape 154"/>
          <p:cNvSpPr/>
          <p:nvPr/>
        </p:nvSpPr>
        <p:spPr>
          <a:xfrm>
            <a:off y="3240750" x="448375"/>
            <a:ext cy="524447" cx="795635"/>
          </a:xfrm>
          <a:prstGeom prst="cloud">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55" name="Shape 155"/>
          <p:cNvSpPr txBox="1"/>
          <p:nvPr/>
        </p:nvSpPr>
        <p:spPr>
          <a:xfrm>
            <a:off y="1122850" x="1255175"/>
            <a:ext cy="268799" cx="269099"/>
          </a:xfrm>
          <a:prstGeom prst="rect">
            <a:avLst/>
          </a:prstGeom>
        </p:spPr>
        <p:txBody>
          <a:bodyPr bIns="91425" rIns="91425" lIns="91425" tIns="91425" anchor="t" anchorCtr="0">
            <a:noAutofit/>
          </a:bodyPr>
          <a:lstStyle/>
          <a:p>
            <a:pPr>
              <a:buNone/>
            </a:pPr>
            <a:r>
              <a:rPr lang="en"/>
              <a:t>A</a:t>
            </a:r>
          </a:p>
        </p:txBody>
      </p:sp>
      <p:sp>
        <p:nvSpPr>
          <p:cNvPr id="156" name="Shape 156"/>
          <p:cNvSpPr txBox="1"/>
          <p:nvPr/>
        </p:nvSpPr>
        <p:spPr>
          <a:xfrm>
            <a:off y="2041725" x="1311225"/>
            <a:ext cy="268799" cx="269099"/>
          </a:xfrm>
          <a:prstGeom prst="rect">
            <a:avLst/>
          </a:prstGeom>
        </p:spPr>
        <p:txBody>
          <a:bodyPr bIns="91425" rIns="91425" lIns="91425" tIns="91425" anchor="t" anchorCtr="0">
            <a:noAutofit/>
          </a:bodyPr>
          <a:lstStyle/>
          <a:p>
            <a:pPr>
              <a:buNone/>
            </a:pPr>
            <a:r>
              <a:rPr lang="en"/>
              <a:t>B</a:t>
            </a:r>
          </a:p>
        </p:txBody>
      </p:sp>
      <p:sp>
        <p:nvSpPr>
          <p:cNvPr id="157" name="Shape 157"/>
          <p:cNvSpPr txBox="1"/>
          <p:nvPr/>
        </p:nvSpPr>
        <p:spPr>
          <a:xfrm>
            <a:off y="2994225" x="1322425"/>
            <a:ext cy="123299" cx="269099"/>
          </a:xfrm>
          <a:prstGeom prst="rect">
            <a:avLst/>
          </a:prstGeom>
        </p:spPr>
        <p:txBody>
          <a:bodyPr bIns="91425" rIns="91425" lIns="91425" tIns="91425" anchor="t" anchorCtr="0">
            <a:noAutofit/>
          </a:bodyPr>
          <a:lstStyle/>
          <a:p>
            <a:pPr>
              <a:buNone/>
            </a:pPr>
            <a:r>
              <a:rPr lang="en"/>
              <a:t>C</a:t>
            </a:r>
          </a:p>
        </p:txBody>
      </p:sp>
      <p:sp>
        <p:nvSpPr>
          <p:cNvPr id="158" name="Shape 158"/>
          <p:cNvSpPr txBox="1"/>
          <p:nvPr/>
        </p:nvSpPr>
        <p:spPr>
          <a:xfrm>
            <a:off y="1044300" x="4358950"/>
            <a:ext cy="630599" cx="1644900"/>
          </a:xfrm>
          <a:prstGeom prst="rect">
            <a:avLst/>
          </a:prstGeom>
        </p:spPr>
        <p:txBody>
          <a:bodyPr bIns="91425" rIns="91425" lIns="91425" tIns="91425" anchor="t" anchorCtr="0">
            <a:noAutofit/>
          </a:bodyPr>
          <a:lstStyle/>
          <a:p>
            <a:pPr>
              <a:buNone/>
            </a:pPr>
            <a:r>
              <a:rPr lang="en">
                <a:solidFill>
                  <a:schemeClr val="dk1"/>
                </a:solidFill>
              </a:rPr>
              <a:t>Which sentence did you like best and why?</a:t>
            </a:r>
          </a:p>
        </p:txBody>
      </p:sp>
      <p:sp>
        <p:nvSpPr>
          <p:cNvPr id="159" name="Shape 159"/>
          <p:cNvSpPr txBox="1"/>
          <p:nvPr/>
        </p:nvSpPr>
        <p:spPr>
          <a:xfrm>
            <a:off y="2833275" x="4415100"/>
            <a:ext cy="750899" cx="1644900"/>
          </a:xfrm>
          <a:prstGeom prst="rect">
            <a:avLst/>
          </a:prstGeom>
        </p:spPr>
        <p:txBody>
          <a:bodyPr bIns="91425" rIns="91425" lIns="91425" tIns="91425" anchor="t" anchorCtr="0">
            <a:noAutofit/>
          </a:bodyPr>
          <a:lstStyle/>
          <a:p>
            <a:pPr rtl="0" lvl="0">
              <a:buNone/>
            </a:pPr>
            <a:r>
              <a:rPr lang="en">
                <a:solidFill>
                  <a:schemeClr val="dk1"/>
                </a:solidFill>
              </a:rPr>
              <a:t>Which sentence needs to be revised and why?</a:t>
            </a:r>
          </a:p>
        </p:txBody>
      </p:sp>
      <p:sp>
        <p:nvSpPr>
          <p:cNvPr id="160" name="Shape 160"/>
          <p:cNvSpPr/>
          <p:nvPr/>
        </p:nvSpPr>
        <p:spPr>
          <a:xfrm>
            <a:off y="1849237" x="4415100"/>
            <a:ext cy="809699" cx="4244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why?</a:t>
            </a:r>
          </a:p>
        </p:txBody>
      </p:sp>
      <p:sp>
        <p:nvSpPr>
          <p:cNvPr id="161" name="Shape 161"/>
          <p:cNvSpPr/>
          <p:nvPr/>
        </p:nvSpPr>
        <p:spPr>
          <a:xfrm>
            <a:off y="3584162" x="4415100"/>
            <a:ext cy="809699" cx="4244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why?</a:t>
            </a:r>
          </a:p>
        </p:txBody>
      </p:sp>
      <p:sp>
        <p:nvSpPr>
          <p:cNvPr id="162" name="Shape 162"/>
          <p:cNvSpPr/>
          <p:nvPr/>
        </p:nvSpPr>
        <p:spPr>
          <a:xfrm>
            <a:off y="1363800" x="6295500"/>
            <a:ext cy="4707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Sentence:</a:t>
            </a:r>
          </a:p>
        </p:txBody>
      </p:sp>
      <p:sp>
        <p:nvSpPr>
          <p:cNvPr id="163" name="Shape 163"/>
          <p:cNvSpPr/>
          <p:nvPr/>
        </p:nvSpPr>
        <p:spPr>
          <a:xfrm>
            <a:off y="3117600" x="6295500"/>
            <a:ext cy="4707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Sentence:</a:t>
            </a:r>
          </a:p>
        </p:txBody>
      </p:sp>
      <p:sp>
        <p:nvSpPr>
          <p:cNvPr id="164" name="Shape 164"/>
          <p:cNvSpPr/>
          <p:nvPr/>
        </p:nvSpPr>
        <p:spPr>
          <a:xfrm>
            <a:off y="3190500" x="7452050"/>
            <a:ext cy="324900" cx="7283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C</a:t>
            </a:r>
          </a:p>
        </p:txBody>
      </p:sp>
      <p:sp>
        <p:nvSpPr>
          <p:cNvPr id="165" name="Shape 165"/>
          <p:cNvSpPr/>
          <p:nvPr/>
        </p:nvSpPr>
        <p:spPr>
          <a:xfrm>
            <a:off y="1436700" x="7402725"/>
            <a:ext cy="324900" cx="728399"/>
          </a:xfrm>
          <a:prstGeom prst="rect">
            <a:avLst/>
          </a:prstGeom>
          <a:solidFill>
            <a:srgbClr val="FF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71" name="Shape 171"/>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72" name="Shape 172"/>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73" name="Shape 173"/>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74" name="Shape 174"/>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75" name="Shape 175"/>
          <p:cNvSpPr txBox="1"/>
          <p:nvPr/>
        </p:nvSpPr>
        <p:spPr>
          <a:xfrm>
            <a:off y="1257325" x="2459700"/>
            <a:ext cy="1411800" cx="4224600"/>
          </a:xfrm>
          <a:prstGeom prst="rect">
            <a:avLst/>
          </a:prstGeom>
        </p:spPr>
        <p:txBody>
          <a:bodyPr bIns="91425" rIns="91425" lIns="91425" tIns="91425" anchor="t" anchorCtr="0">
            <a:noAutofit/>
          </a:bodyPr>
          <a:lstStyle/>
          <a:p>
            <a:pPr rtl="0" lvl="0">
              <a:buNone/>
            </a:pPr>
            <a:r>
              <a:rPr lang="en"/>
              <a:t>Your review has been returned to your peer.</a:t>
            </a:r>
          </a:p>
          <a:p>
            <a:pPr rtl="0" lvl="0">
              <a:buNone/>
            </a:pPr>
            <a:r>
              <a:rPr lang="en"/>
              <a:t>Your work on “Active Verbs” has been returned!</a:t>
            </a:r>
          </a:p>
        </p:txBody>
      </p:sp>
      <p:sp>
        <p:nvSpPr>
          <p:cNvPr id="176" name="Shape 176"/>
          <p:cNvSpPr/>
          <p:nvPr/>
        </p:nvSpPr>
        <p:spPr>
          <a:xfrm>
            <a:off y="2097775" x="3379200"/>
            <a:ext cy="627599" cx="2100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Press to see results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y="0" x="0"/>
          <a:ext cy="0" cx="0"/>
          <a:chOff y="0" x="0"/>
          <a:chExt cy="0" cx="0"/>
        </a:xfrm>
      </p:grpSpPr>
      <p:sp>
        <p:nvSpPr>
          <p:cNvPr id="181" name="Shape 181"/>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82" name="Shape 182"/>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83" name="Shape 183"/>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84" name="Shape 184"/>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85" name="Shape 185"/>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86" name="Shape 186"/>
          <p:cNvSpPr/>
          <p:nvPr/>
        </p:nvSpPr>
        <p:spPr>
          <a:xfrm>
            <a:off y="1346975" x="560425"/>
            <a:ext cy="616200" cx="470700"/>
          </a:xfrm>
          <a:prstGeom prst="moon">
            <a:avLst>
              <a:gd fmla="val 50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87" name="Shape 187"/>
          <p:cNvSpPr/>
          <p:nvPr/>
        </p:nvSpPr>
        <p:spPr>
          <a:xfrm>
            <a:off y="2263650" x="453925"/>
            <a:ext cy="616200" cx="683699"/>
          </a:xfrm>
          <a:prstGeom prst="smileyFace">
            <a:avLst>
              <a:gd fmla="val 4653"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88" name="Shape 188"/>
          <p:cNvSpPr/>
          <p:nvPr/>
        </p:nvSpPr>
        <p:spPr>
          <a:xfrm>
            <a:off y="3039025" x="420362"/>
            <a:ext cy="694763" cx="750816"/>
          </a:xfrm>
          <a:prstGeom prst="irregularSeal1">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89" name="Shape 189"/>
          <p:cNvSpPr/>
          <p:nvPr/>
        </p:nvSpPr>
        <p:spPr>
          <a:xfrm>
            <a:off y="12910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Student Response</a:t>
            </a:r>
          </a:p>
        </p:txBody>
      </p:sp>
      <p:sp>
        <p:nvSpPr>
          <p:cNvPr id="190" name="Shape 190"/>
          <p:cNvSpPr/>
          <p:nvPr/>
        </p:nvSpPr>
        <p:spPr>
          <a:xfrm>
            <a:off y="22636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Student Response</a:t>
            </a:r>
          </a:p>
        </p:txBody>
      </p:sp>
      <p:sp>
        <p:nvSpPr>
          <p:cNvPr id="191" name="Shape 191"/>
          <p:cNvSpPr/>
          <p:nvPr/>
        </p:nvSpPr>
        <p:spPr>
          <a:xfrm>
            <a:off y="311760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Student Response</a:t>
            </a:r>
          </a:p>
        </p:txBody>
      </p:sp>
      <p:sp>
        <p:nvSpPr>
          <p:cNvPr id="192" name="Shape 192"/>
          <p:cNvSpPr/>
          <p:nvPr/>
        </p:nvSpPr>
        <p:spPr>
          <a:xfrm>
            <a:off y="4336650" x="7104650"/>
            <a:ext cy="885300" cx="16920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Send to Teacher</a:t>
            </a:r>
          </a:p>
        </p:txBody>
      </p:sp>
      <p:sp>
        <p:nvSpPr>
          <p:cNvPr id="193" name="Shape 193"/>
          <p:cNvSpPr txBox="1"/>
          <p:nvPr/>
        </p:nvSpPr>
        <p:spPr>
          <a:xfrm>
            <a:off y="800050" x="4762625"/>
            <a:ext cy="548999" cx="2776499"/>
          </a:xfrm>
          <a:prstGeom prst="rect">
            <a:avLst/>
          </a:prstGeom>
        </p:spPr>
        <p:txBody>
          <a:bodyPr bIns="91425" rIns="91425" lIns="91425" tIns="91425" anchor="t" anchorCtr="0">
            <a:noAutofit/>
          </a:bodyPr>
          <a:lstStyle/>
          <a:p>
            <a:pPr>
              <a:buNone/>
            </a:pPr>
            <a:r>
              <a:rPr lang="en"/>
              <a:t>Your work has been reviewed! Heres what your peer thought:</a:t>
            </a:r>
          </a:p>
        </p:txBody>
      </p:sp>
      <p:sp>
        <p:nvSpPr>
          <p:cNvPr id="194" name="Shape 194"/>
          <p:cNvSpPr txBox="1"/>
          <p:nvPr/>
        </p:nvSpPr>
        <p:spPr>
          <a:xfrm>
            <a:off y="1283850" x="4415100"/>
            <a:ext cy="630599" cx="1769999"/>
          </a:xfrm>
          <a:prstGeom prst="rect">
            <a:avLst/>
          </a:prstGeom>
        </p:spPr>
        <p:txBody>
          <a:bodyPr bIns="91425" rIns="91425" lIns="91425" tIns="91425" anchor="t" anchorCtr="0">
            <a:noAutofit/>
          </a:bodyPr>
          <a:lstStyle/>
          <a:p>
            <a:pPr rtl="0" lvl="0">
              <a:buNone/>
            </a:pPr>
            <a:r>
              <a:rPr sz="1100" lang="en">
                <a:solidFill>
                  <a:schemeClr val="dk1"/>
                </a:solidFill>
              </a:rPr>
              <a:t>Which sentence did you like best and why?</a:t>
            </a:r>
          </a:p>
        </p:txBody>
      </p:sp>
      <p:sp>
        <p:nvSpPr>
          <p:cNvPr id="195" name="Shape 195"/>
          <p:cNvSpPr txBox="1"/>
          <p:nvPr/>
        </p:nvSpPr>
        <p:spPr>
          <a:xfrm>
            <a:off y="2833275" x="4415100"/>
            <a:ext cy="750899" cx="1644900"/>
          </a:xfrm>
          <a:prstGeom prst="rect">
            <a:avLst/>
          </a:prstGeom>
        </p:spPr>
        <p:txBody>
          <a:bodyPr bIns="91425" rIns="91425" lIns="91425" tIns="91425" anchor="t" anchorCtr="0">
            <a:noAutofit/>
          </a:bodyPr>
          <a:lstStyle/>
          <a:p>
            <a:pPr rtl="0" lvl="0">
              <a:buNone/>
            </a:pPr>
            <a:r>
              <a:rPr lang="en">
                <a:solidFill>
                  <a:schemeClr val="dk1"/>
                </a:solidFill>
              </a:rPr>
              <a:t>Which sentence needs to be revised and why?</a:t>
            </a:r>
          </a:p>
        </p:txBody>
      </p:sp>
      <p:sp>
        <p:nvSpPr>
          <p:cNvPr id="196" name="Shape 196"/>
          <p:cNvSpPr/>
          <p:nvPr/>
        </p:nvSpPr>
        <p:spPr>
          <a:xfrm>
            <a:off y="1849237" x="4415100"/>
            <a:ext cy="809699" cx="4244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why?</a:t>
            </a:r>
          </a:p>
        </p:txBody>
      </p:sp>
      <p:sp>
        <p:nvSpPr>
          <p:cNvPr id="197" name="Shape 197"/>
          <p:cNvSpPr/>
          <p:nvPr/>
        </p:nvSpPr>
        <p:spPr>
          <a:xfrm>
            <a:off y="3584162" x="4415100"/>
            <a:ext cy="809699" cx="42446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why?</a:t>
            </a:r>
          </a:p>
        </p:txBody>
      </p:sp>
      <p:sp>
        <p:nvSpPr>
          <p:cNvPr id="198" name="Shape 198"/>
          <p:cNvSpPr/>
          <p:nvPr/>
        </p:nvSpPr>
        <p:spPr>
          <a:xfrm>
            <a:off y="1363800" x="6295500"/>
            <a:ext cy="4707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Sentence:</a:t>
            </a:r>
          </a:p>
        </p:txBody>
      </p:sp>
      <p:sp>
        <p:nvSpPr>
          <p:cNvPr id="199" name="Shape 199"/>
          <p:cNvSpPr/>
          <p:nvPr/>
        </p:nvSpPr>
        <p:spPr>
          <a:xfrm>
            <a:off y="3117600" x="6295500"/>
            <a:ext cy="4707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Sentence:</a:t>
            </a:r>
          </a:p>
        </p:txBody>
      </p:sp>
      <p:sp>
        <p:nvSpPr>
          <p:cNvPr id="200" name="Shape 200"/>
          <p:cNvSpPr/>
          <p:nvPr/>
        </p:nvSpPr>
        <p:spPr>
          <a:xfrm>
            <a:off y="3190500" x="7452050"/>
            <a:ext cy="324900" cx="728399"/>
          </a:xfrm>
          <a:prstGeom prst="rect">
            <a:avLst/>
          </a:prstGeom>
          <a:solidFill>
            <a:srgbClr val="D9D9D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a:t>
            </a:r>
          </a:p>
        </p:txBody>
      </p:sp>
      <p:sp>
        <p:nvSpPr>
          <p:cNvPr id="201" name="Shape 201"/>
          <p:cNvSpPr/>
          <p:nvPr/>
        </p:nvSpPr>
        <p:spPr>
          <a:xfrm>
            <a:off y="1436700" x="7402725"/>
            <a:ext cy="324900" cx="728399"/>
          </a:xfrm>
          <a:prstGeom prst="rect">
            <a:avLst/>
          </a:prstGeom>
          <a:solidFill>
            <a:srgbClr val="D9D9D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B</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p:nvPr/>
        </p:nvSpPr>
        <p:spPr>
          <a:xfrm>
            <a:off y="0" x="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207" name="Shape 207"/>
          <p:cNvSpPr/>
          <p:nvPr/>
        </p:nvSpPr>
        <p:spPr>
          <a:xfrm>
            <a:off y="0" x="1770000"/>
            <a:ext cy="809699" cx="18584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208" name="Shape 208"/>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209" name="Shape 209"/>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210" name="Shape 210"/>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p:nvPr/>
        </p:nvSpPr>
        <p:spPr>
          <a:xfrm>
            <a:off y="0" x="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216" name="Shape 216"/>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217" name="Shape 217"/>
          <p:cNvSpPr/>
          <p:nvPr/>
        </p:nvSpPr>
        <p:spPr>
          <a:xfrm>
            <a:off y="0" x="364275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218" name="Shape 218"/>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219" name="Shape 219"/>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p:nvPr/>
        </p:nvSpPr>
        <p:spPr>
          <a:xfrm>
            <a:off y="0" x="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225" name="Shape 225"/>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226" name="Shape 226"/>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227" name="Shape 227"/>
          <p:cNvSpPr/>
          <p:nvPr/>
        </p:nvSpPr>
        <p:spPr>
          <a:xfrm>
            <a:off y="0" x="541275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228" name="Shape 228"/>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p:nvPr/>
        </p:nvSpPr>
        <p:spPr>
          <a:xfrm>
            <a:off y="0" x="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234" name="Shape 234"/>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235" name="Shape 235"/>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236" name="Shape 236"/>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237" name="Shape 237"/>
          <p:cNvSpPr/>
          <p:nvPr/>
        </p:nvSpPr>
        <p:spPr>
          <a:xfrm>
            <a:off y="0" x="7182750"/>
            <a:ext cy="809699" cx="19610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p:nvPr/>
        </p:nvSpPr>
        <p:spPr>
          <a:xfrm>
            <a:off y="0" x="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Active Verbs</a:t>
            </a:r>
          </a:p>
        </p:txBody>
      </p:sp>
      <p:sp>
        <p:nvSpPr>
          <p:cNvPr id="38" name="Shape 38"/>
          <p:cNvSpPr/>
          <p:nvPr/>
        </p:nvSpPr>
        <p:spPr>
          <a:xfrm>
            <a:off y="0" x="1770000"/>
            <a:ext cy="809699" cx="1858499"/>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39" name="Shape 39"/>
          <p:cNvSpPr/>
          <p:nvPr/>
        </p:nvSpPr>
        <p:spPr>
          <a:xfrm>
            <a:off y="0" x="3642750"/>
            <a:ext cy="809699" cx="1769999"/>
          </a:xfrm>
          <a:prstGeom prst="rect">
            <a:avLst/>
          </a:prstGeom>
          <a:solidFill>
            <a:srgbClr val="FF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40" name="Shape 40"/>
          <p:cNvSpPr/>
          <p:nvPr/>
        </p:nvSpPr>
        <p:spPr>
          <a:xfrm>
            <a:off y="0" x="5412750"/>
            <a:ext cy="809699" cx="1769999"/>
          </a:xfrm>
          <a:prstGeom prst="rect">
            <a:avLst/>
          </a:prstGeom>
          <a:solidFill>
            <a:srgbClr val="FF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41" name="Shape 41"/>
          <p:cNvSpPr/>
          <p:nvPr/>
        </p:nvSpPr>
        <p:spPr>
          <a:xfrm>
            <a:off y="0" x="7182750"/>
            <a:ext cy="809699" cx="1961099"/>
          </a:xfrm>
          <a:prstGeom prst="rect">
            <a:avLst/>
          </a:prstGeom>
          <a:solidFill>
            <a:srgbClr val="FF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42" name="Shape 42"/>
          <p:cNvSpPr txBox="1"/>
          <p:nvPr/>
        </p:nvSpPr>
        <p:spPr>
          <a:xfrm>
            <a:off y="1037937" x="45000"/>
            <a:ext cy="704699" cx="3943799"/>
          </a:xfrm>
          <a:prstGeom prst="rect">
            <a:avLst/>
          </a:prstGeom>
        </p:spPr>
        <p:txBody>
          <a:bodyPr bIns="91425" rIns="91425" lIns="91425" tIns="91425" anchor="t" anchorCtr="0">
            <a:noAutofit/>
          </a:bodyPr>
          <a:lstStyle/>
          <a:p>
            <a:pPr>
              <a:buNone/>
            </a:pPr>
            <a:r>
              <a:rPr lang="en"/>
              <a:t>Welcome back Student!</a:t>
            </a:r>
          </a:p>
        </p:txBody>
      </p:sp>
      <p:sp>
        <p:nvSpPr>
          <p:cNvPr id="43" name="Shape 43"/>
          <p:cNvSpPr txBox="1"/>
          <p:nvPr/>
        </p:nvSpPr>
        <p:spPr>
          <a:xfrm>
            <a:off y="1501975" x="344475"/>
            <a:ext cy="2155200" cx="2888400"/>
          </a:xfrm>
          <a:prstGeom prst="rect">
            <a:avLst/>
          </a:prstGeom>
        </p:spPr>
        <p:txBody>
          <a:bodyPr bIns="91425" rIns="91425" lIns="91425" tIns="91425" anchor="t" anchorCtr="0">
            <a:noAutofit/>
          </a:bodyPr>
          <a:lstStyle/>
          <a:p>
            <a:pPr rtl="0" lvl="0">
              <a:buNone/>
            </a:pPr>
            <a:r>
              <a:rPr lang="en"/>
              <a:t>Tasks to Complete:</a:t>
            </a:r>
          </a:p>
          <a:p>
            <a:pPr rtl="0" lvl="0" indent="-317500" marL="457200">
              <a:buClr>
                <a:srgbClr val="000000"/>
              </a:buClr>
              <a:buSzPct val="100000"/>
              <a:buFont typeface="Arial"/>
              <a:buChar char="●"/>
            </a:pPr>
            <a:r>
              <a:rPr lang="en"/>
              <a:t>Complete Active Verbs</a:t>
            </a:r>
          </a:p>
        </p:txBody>
      </p:sp>
      <p:sp>
        <p:nvSpPr>
          <p:cNvPr id="44" name="Shape 44"/>
          <p:cNvSpPr txBox="1"/>
          <p:nvPr/>
        </p:nvSpPr>
        <p:spPr>
          <a:xfrm>
            <a:off y="1501975" x="6054550"/>
            <a:ext cy="1766400" cx="2244000"/>
          </a:xfrm>
          <a:prstGeom prst="rect">
            <a:avLst/>
          </a:prstGeom>
        </p:spPr>
        <p:txBody>
          <a:bodyPr bIns="91425" rIns="91425" lIns="91425" tIns="91425" anchor="t" anchorCtr="0">
            <a:noAutofit/>
          </a:bodyPr>
          <a:lstStyle/>
          <a:p>
            <a:pPr rtl="0" lvl="0">
              <a:buNone/>
            </a:pPr>
            <a:r>
              <a:rPr lang="en"/>
              <a:t>Tasks Completed:</a:t>
            </a:r>
          </a:p>
          <a:p>
            <a:pPr lvl="0" indent="-317500" marL="457200">
              <a:buClr>
                <a:srgbClr val="000000"/>
              </a:buClr>
              <a:buSzPct val="100000"/>
              <a:buFont typeface="Arial"/>
              <a:buChar char="●"/>
            </a:pPr>
            <a:r>
              <a:rPr lang="en"/>
              <a:t>Participles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50" name="Shape 50"/>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51" name="Shape 51"/>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52" name="Shape 52"/>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53" name="Shape 53"/>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54" name="Shape 54"/>
          <p:cNvSpPr/>
          <p:nvPr/>
        </p:nvSpPr>
        <p:spPr>
          <a:xfrm>
            <a:off y="1735125" x="1633625"/>
            <a:ext cy="1799099" cx="49667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Short reading on Active Verbs</a:t>
            </a:r>
          </a:p>
        </p:txBody>
      </p:sp>
      <p:sp>
        <p:nvSpPr>
          <p:cNvPr id="55" name="Shape 55"/>
          <p:cNvSpPr/>
          <p:nvPr/>
        </p:nvSpPr>
        <p:spPr>
          <a:xfrm>
            <a:off y="4140300" x="76711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Next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61" name="Shape 61"/>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62" name="Shape 62"/>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63" name="Shape 63"/>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64" name="Shape 64"/>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65" name="Shape 65"/>
          <p:cNvSpPr/>
          <p:nvPr/>
        </p:nvSpPr>
        <p:spPr>
          <a:xfrm>
            <a:off y="3081725" x="3044437"/>
            <a:ext cy="618000"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Ineffective Example</a:t>
            </a:r>
          </a:p>
        </p:txBody>
      </p:sp>
      <p:sp>
        <p:nvSpPr>
          <p:cNvPr id="66" name="Shape 66"/>
          <p:cNvSpPr/>
          <p:nvPr/>
        </p:nvSpPr>
        <p:spPr>
          <a:xfrm>
            <a:off y="4140300" x="76711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Next</a:t>
            </a:r>
          </a:p>
        </p:txBody>
      </p:sp>
      <p:sp>
        <p:nvSpPr>
          <p:cNvPr id="67" name="Shape 67"/>
          <p:cNvSpPr/>
          <p:nvPr/>
        </p:nvSpPr>
        <p:spPr>
          <a:xfrm>
            <a:off y="3880975" x="3044450"/>
            <a:ext cy="618000"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Effective Example</a:t>
            </a:r>
          </a:p>
        </p:txBody>
      </p:sp>
      <p:sp>
        <p:nvSpPr>
          <p:cNvPr id="68" name="Shape 68"/>
          <p:cNvSpPr/>
          <p:nvPr/>
        </p:nvSpPr>
        <p:spPr>
          <a:xfrm>
            <a:off y="990937" x="2619950"/>
            <a:ext cy="1909548" cx="3222936"/>
          </a:xfrm>
          <a:prstGeom prst="cloud">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Picture Example</a:t>
            </a:r>
          </a:p>
        </p:txBody>
      </p:sp>
      <p:sp>
        <p:nvSpPr>
          <p:cNvPr id="69" name="Shape 69"/>
          <p:cNvSpPr/>
          <p:nvPr/>
        </p:nvSpPr>
        <p:spPr>
          <a:xfrm flipH="1">
            <a:off y="4140300" x="65873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Back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75" name="Shape 75"/>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76" name="Shape 76"/>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77" name="Shape 77"/>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78" name="Shape 78"/>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79" name="Shape 79"/>
          <p:cNvSpPr/>
          <p:nvPr/>
        </p:nvSpPr>
        <p:spPr>
          <a:xfrm>
            <a:off y="4140300" x="76711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Next</a:t>
            </a:r>
          </a:p>
        </p:txBody>
      </p:sp>
      <p:sp>
        <p:nvSpPr>
          <p:cNvPr id="80" name="Shape 80"/>
          <p:cNvSpPr/>
          <p:nvPr/>
        </p:nvSpPr>
        <p:spPr>
          <a:xfrm flipH="1">
            <a:off y="4140300" x="65873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Back</a:t>
            </a:r>
          </a:p>
        </p:txBody>
      </p:sp>
      <p:sp>
        <p:nvSpPr>
          <p:cNvPr id="81" name="Shape 81"/>
          <p:cNvSpPr/>
          <p:nvPr/>
        </p:nvSpPr>
        <p:spPr>
          <a:xfrm>
            <a:off y="1639050" x="3178875"/>
            <a:ext cy="1865400" cx="1666499"/>
          </a:xfrm>
          <a:prstGeom prst="moon">
            <a:avLst>
              <a:gd fmla="val 47025"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82" name="Shape 82"/>
          <p:cNvSpPr/>
          <p:nvPr/>
        </p:nvSpPr>
        <p:spPr>
          <a:xfrm>
            <a:off y="3688775" x="2638050"/>
            <a:ext cy="809699" cx="3123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Now you Try: Text Entry Box</a:t>
            </a:r>
          </a:p>
        </p:txBody>
      </p:sp>
      <p:sp>
        <p:nvSpPr>
          <p:cNvPr id="83" name="Shape 83"/>
          <p:cNvSpPr txBox="1"/>
          <p:nvPr/>
        </p:nvSpPr>
        <p:spPr>
          <a:xfrm>
            <a:off y="1039750" x="2880875"/>
            <a:ext cy="485699" cx="2704200"/>
          </a:xfrm>
          <a:prstGeom prst="rect">
            <a:avLst/>
          </a:prstGeom>
        </p:spPr>
        <p:txBody>
          <a:bodyPr bIns="91425" rIns="91425" lIns="91425" tIns="91425" anchor="t" anchorCtr="0">
            <a:noAutofit/>
          </a:bodyPr>
          <a:lstStyle/>
          <a:p>
            <a:pPr>
              <a:buNone/>
            </a:pPr>
            <a:r>
              <a:rPr lang="en"/>
              <a:t>Now you try!(1 of 3)</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89" name="Shape 89"/>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90" name="Shape 90"/>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91" name="Shape 91"/>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92" name="Shape 92"/>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93" name="Shape 93"/>
          <p:cNvSpPr/>
          <p:nvPr/>
        </p:nvSpPr>
        <p:spPr>
          <a:xfrm>
            <a:off y="4140300" x="76711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Next</a:t>
            </a:r>
          </a:p>
        </p:txBody>
      </p:sp>
      <p:sp>
        <p:nvSpPr>
          <p:cNvPr id="94" name="Shape 94"/>
          <p:cNvSpPr/>
          <p:nvPr/>
        </p:nvSpPr>
        <p:spPr>
          <a:xfrm flipH="1">
            <a:off y="4140300" x="65873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Back</a:t>
            </a:r>
          </a:p>
        </p:txBody>
      </p:sp>
      <p:sp>
        <p:nvSpPr>
          <p:cNvPr id="95" name="Shape 95"/>
          <p:cNvSpPr/>
          <p:nvPr/>
        </p:nvSpPr>
        <p:spPr>
          <a:xfrm>
            <a:off y="3688775" x="2638050"/>
            <a:ext cy="809699" cx="3123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Now you Try: Text Entry Box</a:t>
            </a:r>
          </a:p>
        </p:txBody>
      </p:sp>
      <p:sp>
        <p:nvSpPr>
          <p:cNvPr id="96" name="Shape 96"/>
          <p:cNvSpPr txBox="1"/>
          <p:nvPr/>
        </p:nvSpPr>
        <p:spPr>
          <a:xfrm>
            <a:off y="1039750" x="2880875"/>
            <a:ext cy="485699" cx="2704200"/>
          </a:xfrm>
          <a:prstGeom prst="rect">
            <a:avLst/>
          </a:prstGeom>
        </p:spPr>
        <p:txBody>
          <a:bodyPr bIns="91425" rIns="91425" lIns="91425" tIns="91425" anchor="t" anchorCtr="0">
            <a:noAutofit/>
          </a:bodyPr>
          <a:lstStyle/>
          <a:p>
            <a:pPr rtl="0" lvl="0">
              <a:buNone/>
            </a:pPr>
            <a:r>
              <a:rPr lang="en"/>
              <a:t>Now you try!(2 of 3)</a:t>
            </a:r>
          </a:p>
        </p:txBody>
      </p:sp>
      <p:sp>
        <p:nvSpPr>
          <p:cNvPr id="97" name="Shape 97"/>
          <p:cNvSpPr/>
          <p:nvPr/>
        </p:nvSpPr>
        <p:spPr>
          <a:xfrm>
            <a:off y="1755500" x="3518775"/>
            <a:ext cy="1311000" cx="1557600"/>
          </a:xfrm>
          <a:prstGeom prst="smileyFace">
            <a:avLst>
              <a:gd fmla="val 4653"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03" name="Shape 103"/>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04" name="Shape 104"/>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05" name="Shape 105"/>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06" name="Shape 106"/>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07" name="Shape 107"/>
          <p:cNvSpPr/>
          <p:nvPr/>
        </p:nvSpPr>
        <p:spPr>
          <a:xfrm>
            <a:off y="4140300" x="76711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Finish</a:t>
            </a:r>
          </a:p>
        </p:txBody>
      </p:sp>
      <p:sp>
        <p:nvSpPr>
          <p:cNvPr id="108" name="Shape 108"/>
          <p:cNvSpPr/>
          <p:nvPr/>
        </p:nvSpPr>
        <p:spPr>
          <a:xfrm flipH="1">
            <a:off y="4140300" x="6587375"/>
            <a:ext cy="695400" cx="9050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Back</a:t>
            </a:r>
          </a:p>
        </p:txBody>
      </p:sp>
      <p:sp>
        <p:nvSpPr>
          <p:cNvPr id="109" name="Shape 109"/>
          <p:cNvSpPr/>
          <p:nvPr/>
        </p:nvSpPr>
        <p:spPr>
          <a:xfrm>
            <a:off y="3688775" x="2638050"/>
            <a:ext cy="809699" cx="3123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Now you Try: Text Entry Box</a:t>
            </a:r>
          </a:p>
        </p:txBody>
      </p:sp>
      <p:sp>
        <p:nvSpPr>
          <p:cNvPr id="110" name="Shape 110"/>
          <p:cNvSpPr txBox="1"/>
          <p:nvPr/>
        </p:nvSpPr>
        <p:spPr>
          <a:xfrm>
            <a:off y="1039750" x="2880875"/>
            <a:ext cy="485699" cx="2704200"/>
          </a:xfrm>
          <a:prstGeom prst="rect">
            <a:avLst/>
          </a:prstGeom>
        </p:spPr>
        <p:txBody>
          <a:bodyPr bIns="91425" rIns="91425" lIns="91425" tIns="91425" anchor="t" anchorCtr="0">
            <a:noAutofit/>
          </a:bodyPr>
          <a:lstStyle/>
          <a:p>
            <a:pPr rtl="0" lvl="0">
              <a:buNone/>
            </a:pPr>
            <a:r>
              <a:rPr lang="en"/>
              <a:t>Now you try!(3 of 3)</a:t>
            </a:r>
          </a:p>
        </p:txBody>
      </p:sp>
      <p:sp>
        <p:nvSpPr>
          <p:cNvPr id="111" name="Shape 111"/>
          <p:cNvSpPr/>
          <p:nvPr/>
        </p:nvSpPr>
        <p:spPr>
          <a:xfrm>
            <a:off y="1755500" x="2880875"/>
            <a:ext cy="1401786" cx="2030886"/>
          </a:xfrm>
          <a:prstGeom prst="irregularSeal1">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17" name="Shape 117"/>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18" name="Shape 118"/>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19" name="Shape 119"/>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20" name="Shape 120"/>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21" name="Shape 121"/>
          <p:cNvSpPr/>
          <p:nvPr/>
        </p:nvSpPr>
        <p:spPr>
          <a:xfrm>
            <a:off y="1346975" x="560425"/>
            <a:ext cy="616200" cx="470700"/>
          </a:xfrm>
          <a:prstGeom prst="moon">
            <a:avLst>
              <a:gd fmla="val 500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22" name="Shape 122"/>
          <p:cNvSpPr/>
          <p:nvPr/>
        </p:nvSpPr>
        <p:spPr>
          <a:xfrm>
            <a:off y="2263650" x="453925"/>
            <a:ext cy="616200" cx="683699"/>
          </a:xfrm>
          <a:prstGeom prst="smileyFace">
            <a:avLst>
              <a:gd fmla="val 4653"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23" name="Shape 123"/>
          <p:cNvSpPr/>
          <p:nvPr/>
        </p:nvSpPr>
        <p:spPr>
          <a:xfrm>
            <a:off y="3039025" x="420362"/>
            <a:ext cy="694763" cx="750816"/>
          </a:xfrm>
          <a:prstGeom prst="irregularSeal1">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24" name="Shape 124"/>
          <p:cNvSpPr/>
          <p:nvPr/>
        </p:nvSpPr>
        <p:spPr>
          <a:xfrm>
            <a:off y="12910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Student Response</a:t>
            </a:r>
          </a:p>
        </p:txBody>
      </p:sp>
      <p:sp>
        <p:nvSpPr>
          <p:cNvPr id="125" name="Shape 125"/>
          <p:cNvSpPr/>
          <p:nvPr/>
        </p:nvSpPr>
        <p:spPr>
          <a:xfrm>
            <a:off y="226365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Student Response</a:t>
            </a:r>
          </a:p>
        </p:txBody>
      </p:sp>
      <p:sp>
        <p:nvSpPr>
          <p:cNvPr id="126" name="Shape 126"/>
          <p:cNvSpPr/>
          <p:nvPr/>
        </p:nvSpPr>
        <p:spPr>
          <a:xfrm>
            <a:off y="3117600" x="1591375"/>
            <a:ext cy="616200" cx="23643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Student Response</a:t>
            </a:r>
          </a:p>
        </p:txBody>
      </p:sp>
      <p:sp>
        <p:nvSpPr>
          <p:cNvPr id="127" name="Shape 127"/>
          <p:cNvSpPr/>
          <p:nvPr/>
        </p:nvSpPr>
        <p:spPr>
          <a:xfrm>
            <a:off y="2129100" x="6634000"/>
            <a:ext cy="885300" cx="16920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Send for Peer Review</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p:nvPr/>
        </p:nvSpPr>
        <p:spPr>
          <a:xfrm>
            <a:off y="0" x="0"/>
            <a:ext cy="809699" cx="1769999"/>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Active Verbs</a:t>
            </a:r>
          </a:p>
        </p:txBody>
      </p:sp>
      <p:sp>
        <p:nvSpPr>
          <p:cNvPr id="133" name="Shape 133"/>
          <p:cNvSpPr/>
          <p:nvPr/>
        </p:nvSpPr>
        <p:spPr>
          <a:xfrm>
            <a:off y="0" x="1770000"/>
            <a:ext cy="809699" cx="18584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Participles</a:t>
            </a:r>
          </a:p>
        </p:txBody>
      </p:sp>
      <p:sp>
        <p:nvSpPr>
          <p:cNvPr id="134" name="Shape 134"/>
          <p:cNvSpPr/>
          <p:nvPr/>
        </p:nvSpPr>
        <p:spPr>
          <a:xfrm>
            <a:off y="0" x="364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Absolutes</a:t>
            </a:r>
          </a:p>
        </p:txBody>
      </p:sp>
      <p:sp>
        <p:nvSpPr>
          <p:cNvPr id="135" name="Shape 135"/>
          <p:cNvSpPr/>
          <p:nvPr/>
        </p:nvSpPr>
        <p:spPr>
          <a:xfrm>
            <a:off y="0" x="5412750"/>
            <a:ext cy="809699" cx="1769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Appositives</a:t>
            </a:r>
          </a:p>
        </p:txBody>
      </p:sp>
      <p:sp>
        <p:nvSpPr>
          <p:cNvPr id="136" name="Shape 136"/>
          <p:cNvSpPr/>
          <p:nvPr/>
        </p:nvSpPr>
        <p:spPr>
          <a:xfrm>
            <a:off y="0" x="7182750"/>
            <a:ext cy="809699" cx="19610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Adjectives out of Order</a:t>
            </a:r>
          </a:p>
        </p:txBody>
      </p:sp>
      <p:sp>
        <p:nvSpPr>
          <p:cNvPr id="137" name="Shape 137"/>
          <p:cNvSpPr txBox="1"/>
          <p:nvPr/>
        </p:nvSpPr>
        <p:spPr>
          <a:xfrm>
            <a:off y="1257325" x="2459700"/>
            <a:ext cy="1411800" cx="4224600"/>
          </a:xfrm>
          <a:prstGeom prst="rect">
            <a:avLst/>
          </a:prstGeom>
        </p:spPr>
        <p:txBody>
          <a:bodyPr bIns="91425" rIns="91425" lIns="91425" tIns="91425" anchor="t" anchorCtr="0">
            <a:noAutofit/>
          </a:bodyPr>
          <a:lstStyle/>
          <a:p>
            <a:pPr rtl="0" lvl="0">
              <a:buNone/>
            </a:pPr>
            <a:r>
              <a:rPr lang="en"/>
              <a:t>Your answers for “Active Verbs” have been sent for Peer review.</a:t>
            </a:r>
          </a:p>
          <a:p>
            <a:pPr>
              <a:buNone/>
            </a:pPr>
            <a:r>
              <a:rPr lang="en"/>
              <a:t>You also have one peer to review!</a:t>
            </a:r>
          </a:p>
        </p:txBody>
      </p:sp>
      <p:sp>
        <p:nvSpPr>
          <p:cNvPr id="138" name="Shape 138"/>
          <p:cNvSpPr/>
          <p:nvPr/>
        </p:nvSpPr>
        <p:spPr>
          <a:xfrm>
            <a:off y="2097775" x="3379200"/>
            <a:ext cy="627599" cx="21006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buNone/>
            </a:pPr>
            <a:r>
              <a:rPr lang="en"/>
              <a:t>Press to review peer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