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7" r:id="rId2"/>
  </p:sldMasterIdLst>
  <p:notesMasterIdLst>
    <p:notesMasterId r:id="rId14"/>
  </p:notesMasterIdLst>
  <p:sldIdLst>
    <p:sldId id="257" r:id="rId3"/>
    <p:sldId id="265" r:id="rId4"/>
    <p:sldId id="268" r:id="rId5"/>
    <p:sldId id="267" r:id="rId6"/>
    <p:sldId id="266" r:id="rId7"/>
    <p:sldId id="269" r:id="rId8"/>
    <p:sldId id="270" r:id="rId9"/>
    <p:sldId id="273" r:id="rId10"/>
    <p:sldId id="271" r:id="rId11"/>
    <p:sldId id="272"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4" userDrawn="1">
          <p15:clr>
            <a:srgbClr val="A4A3A4"/>
          </p15:clr>
        </p15:guide>
        <p15:guide id="2"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0090DA"/>
    <a:srgbClr val="00A3E1"/>
    <a:srgbClr val="71C5E8"/>
    <a:srgbClr val="58595B"/>
    <a:srgbClr val="808285"/>
    <a:srgbClr val="A7A9AC"/>
    <a:srgbClr val="D1D3D4"/>
    <a:srgbClr val="B7D433"/>
    <a:srgbClr val="9ACA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6" d="100"/>
          <a:sy n="66" d="100"/>
        </p:scale>
        <p:origin x="636" y="60"/>
      </p:cViewPr>
      <p:guideLst>
        <p:guide orient="horz" pos="3264"/>
        <p:guide pos="3312"/>
      </p:guideLst>
    </p:cSldViewPr>
  </p:slideViewPr>
  <p:notesTextViewPr>
    <p:cViewPr>
      <p:scale>
        <a:sx n="3" d="2"/>
        <a:sy n="3" d="2"/>
      </p:scale>
      <p:origin x="0" y="0"/>
    </p:cViewPr>
  </p:notesTextViewPr>
  <p:sorterViewPr>
    <p:cViewPr>
      <p:scale>
        <a:sx n="112" d="100"/>
        <a:sy n="11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BF96A-CBBD-4CCF-8C87-6E114B9E4329}" type="datetimeFigureOut">
              <a:rPr lang="en-US" smtClean="0"/>
              <a:t>10/22/2018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4870-0C88-4C71-9CDA-A7BCC1106D63}" type="slidenum">
              <a:rPr lang="en-US" smtClean="0"/>
              <a:t>‹#›</a:t>
            </a:fld>
            <a:endParaRPr lang="en-US"/>
          </a:p>
        </p:txBody>
      </p:sp>
    </p:spTree>
    <p:extLst>
      <p:ext uri="{BB962C8B-B14F-4D97-AF65-F5344CB8AC3E}">
        <p14:creationId xmlns:p14="http://schemas.microsoft.com/office/powerpoint/2010/main" val="275811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968329" y="5211156"/>
            <a:ext cx="5551741"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a:t>
            </a:r>
            <a:r>
              <a:rPr lang="en-US" sz="900" b="0" baseline="0" dirty="0">
                <a:solidFill>
                  <a:schemeClr val="bg1"/>
                </a:solidFill>
                <a:latin typeface="Arial" panose="020B0604020202020204" pitchFamily="34" charset="0"/>
                <a:ea typeface="Verdana" panose="020B0604030504040204" pitchFamily="34" charset="0"/>
                <a:cs typeface="Arial" panose="020B0604020202020204" pitchFamily="34" charset="0"/>
              </a:rPr>
              <a:t> </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pic>
        <p:nvPicPr>
          <p:cNvPr id="8"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383880" y="5211156"/>
            <a:ext cx="3657600" cy="99559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 hasCustomPrompt="1"/>
          </p:nvPr>
        </p:nvSpPr>
        <p:spPr>
          <a:xfrm>
            <a:off x="968329" y="3528468"/>
            <a:ext cx="10219075" cy="606068"/>
          </a:xfrm>
        </p:spPr>
        <p:txBody>
          <a:bodyPr lIns="91440">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lIns="91440">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144988"/>
            <a:ext cx="10219075" cy="2448953"/>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lvl1pPr>
              <a:defRPr>
                <a:solidFill>
                  <a:srgbClr val="0077C8"/>
                </a:solidFill>
              </a:defRPr>
            </a:lvl1pPr>
          </a:lstStyle>
          <a:p>
            <a:fld id="{2A0FEC12-B697-46B2-AC72-609E1FB7663B}" type="datetime4">
              <a:rPr lang="en-US" smtClean="0"/>
              <a:t>October 22, 2018</a:t>
            </a:fld>
            <a:endParaRPr lang="en-US" dirty="0"/>
          </a:p>
        </p:txBody>
      </p:sp>
      <p:sp>
        <p:nvSpPr>
          <p:cNvPr id="3" name="Footer Placeholder 2"/>
          <p:cNvSpPr>
            <a:spLocks noGrp="1"/>
          </p:cNvSpPr>
          <p:nvPr>
            <p:ph type="ftr" sz="quarter" idx="12"/>
          </p:nvPr>
        </p:nvSpPr>
        <p:spPr/>
        <p:txBody>
          <a:bodyPr/>
          <a:lstStyle>
            <a:lvl1pPr>
              <a:defRPr>
                <a:solidFill>
                  <a:srgbClr val="0077C8"/>
                </a:solidFill>
              </a:defRPr>
            </a:lvl1pPr>
          </a:lstStyle>
          <a:p>
            <a:r>
              <a:rPr lang="en-US"/>
              <a:t>Micron Confidential</a:t>
            </a:r>
            <a:endParaRPr lang="en-US" dirty="0"/>
          </a:p>
        </p:txBody>
      </p:sp>
      <p:sp>
        <p:nvSpPr>
          <p:cNvPr id="4" name="Slide Number Placeholder 3"/>
          <p:cNvSpPr>
            <a:spLocks noGrp="1"/>
          </p:cNvSpPr>
          <p:nvPr>
            <p:ph type="sldNum" sz="quarter" idx="13"/>
          </p:nvPr>
        </p:nvSpPr>
        <p:spPr/>
        <p:txBody>
          <a:bodyPr/>
          <a:lstStyle>
            <a:lvl1pPr>
              <a:defRPr>
                <a:solidFill>
                  <a:srgbClr val="0077C8"/>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53568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Horizontal Image with Conten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2"/>
          </p:nvPr>
        </p:nvSpPr>
        <p:spPr/>
        <p:txBody>
          <a:bodyPr/>
          <a:lstStyle>
            <a:lvl1pPr>
              <a:defRPr>
                <a:solidFill>
                  <a:srgbClr val="58595B"/>
                </a:solidFill>
              </a:defRPr>
            </a:lvl1pPr>
          </a:lstStyle>
          <a:p>
            <a:fld id="{9DBE14A4-9EFF-44B5-B818-FBDED80DC98E}" type="datetime4">
              <a:rPr lang="en-US" smtClean="0"/>
              <a:t>October 22, 2018</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10" name="Picture Placeholder 4"/>
          <p:cNvSpPr>
            <a:spLocks noGrp="1"/>
          </p:cNvSpPr>
          <p:nvPr>
            <p:ph type="pic" sz="quarter" idx="10" hasCustomPrompt="1"/>
          </p:nvPr>
        </p:nvSpPr>
        <p:spPr>
          <a:xfrm>
            <a:off x="-1" y="0"/>
            <a:ext cx="12192001" cy="3428999"/>
          </a:xfrm>
        </p:spPr>
        <p:txBody>
          <a:bodyPr/>
          <a:lstStyle>
            <a:lvl1pPr marL="0" indent="0">
              <a:buNone/>
              <a:defRPr>
                <a:solidFill>
                  <a:schemeClr val="bg1"/>
                </a:solidFill>
              </a:defRPr>
            </a:lvl1pPr>
          </a:lstStyle>
          <a:p>
            <a:r>
              <a:rPr lang="en-US" dirty="0"/>
              <a:t>Image</a:t>
            </a:r>
          </a:p>
        </p:txBody>
      </p:sp>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a:t>Click to edit Master title style</a:t>
            </a:r>
            <a:endParaRPr lang="en-US" dirty="0"/>
          </a:p>
        </p:txBody>
      </p:sp>
      <p:sp>
        <p:nvSpPr>
          <p:cNvPr id="11"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1927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Horizontal Gray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a:t>Click to edit Master title style</a:t>
            </a:r>
            <a:endParaRPr lang="en-US" dirty="0"/>
          </a:p>
        </p:txBody>
      </p:sp>
      <p:sp>
        <p:nvSpPr>
          <p:cNvPr id="3" name="Date Placeholder 2"/>
          <p:cNvSpPr>
            <a:spLocks noGrp="1"/>
          </p:cNvSpPr>
          <p:nvPr>
            <p:ph type="dt" sz="half" idx="12"/>
          </p:nvPr>
        </p:nvSpPr>
        <p:spPr/>
        <p:txBody>
          <a:bodyPr/>
          <a:lstStyle>
            <a:lvl1pPr>
              <a:defRPr>
                <a:solidFill>
                  <a:srgbClr val="58595B"/>
                </a:solidFill>
              </a:defRPr>
            </a:lvl1pPr>
          </a:lstStyle>
          <a:p>
            <a:fld id="{C51AED33-5CBD-4F65-8A5D-4E027924D1BC}" type="datetime4">
              <a:rPr lang="en-US" smtClean="0"/>
              <a:t>October 22, 2018</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9" name="Rectangle 8"/>
          <p:cNvSpPr/>
          <p:nvPr userDrawn="1"/>
        </p:nvSpPr>
        <p:spPr>
          <a:xfrm>
            <a:off x="0" y="0"/>
            <a:ext cx="12192000" cy="3429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892798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Image with Titl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838199" y="362309"/>
            <a:ext cx="5073591" cy="6038491"/>
          </a:xfrm>
        </p:spPr>
        <p:txBody>
          <a:bodyPr anchor="ctr">
            <a:noAutofit/>
          </a:bodyPr>
          <a:lstStyle>
            <a:lvl1pPr>
              <a:lnSpc>
                <a:spcPct val="70000"/>
              </a:lnSpc>
              <a:defRPr sz="6000" baseline="0">
                <a:solidFill>
                  <a:srgbClr val="58595B"/>
                </a:solidFill>
              </a:defRPr>
            </a:lvl1pPr>
          </a:lstStyle>
          <a:p>
            <a:r>
              <a:rPr lang="en-US" dirty="0"/>
              <a:t>Click to edit Master title (white font)</a:t>
            </a:r>
          </a:p>
        </p:txBody>
      </p:sp>
      <p:sp>
        <p:nvSpPr>
          <p:cNvPr id="5" name="Date Placeholder 4"/>
          <p:cNvSpPr>
            <a:spLocks noGrp="1"/>
          </p:cNvSpPr>
          <p:nvPr>
            <p:ph type="dt" sz="half" idx="11"/>
          </p:nvPr>
        </p:nvSpPr>
        <p:spPr/>
        <p:txBody>
          <a:bodyPr/>
          <a:lstStyle/>
          <a:p>
            <a:fld id="{FA7FF47F-D05B-4A3A-B9C2-B7128175C3C3}" type="datetime4">
              <a:rPr lang="en-US" smtClean="0"/>
              <a:t>October 22, 2018</a:t>
            </a:fld>
            <a:endParaRPr lang="en-US" dirty="0"/>
          </a:p>
        </p:txBody>
      </p:sp>
      <p:sp>
        <p:nvSpPr>
          <p:cNvPr id="6" name="Footer Placeholder 5"/>
          <p:cNvSpPr>
            <a:spLocks noGrp="1"/>
          </p:cNvSpPr>
          <p:nvPr>
            <p:ph type="ftr" sz="quarter" idx="12"/>
          </p:nvPr>
        </p:nvSpPr>
        <p:spPr/>
        <p:txBody>
          <a:bodyPr/>
          <a:lstStyle/>
          <a:p>
            <a:r>
              <a:rPr lang="en-US"/>
              <a:t>Micron Confidential</a:t>
            </a:r>
            <a:endParaRPr lang="en-US" dirty="0"/>
          </a:p>
        </p:txBody>
      </p:sp>
      <p:sp>
        <p:nvSpPr>
          <p:cNvPr id="7" name="Slide Number Placeholder 6"/>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99952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with 1/2 Content">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hasCustomPrompt="1"/>
          </p:nvPr>
        </p:nvSpPr>
        <p:spPr>
          <a:xfrm>
            <a:off x="271461" y="3429000"/>
            <a:ext cx="5689391" cy="2983005"/>
          </a:xfrm>
        </p:spPr>
        <p:txBody>
          <a:bodyPr anchor="ctr">
            <a:noAutofit/>
          </a:bodyPr>
          <a:lstStyle>
            <a:lvl1pPr algn="r">
              <a:lnSpc>
                <a:spcPct val="70000"/>
              </a:lnSpc>
              <a:defRPr sz="6000" baseline="0">
                <a:solidFill>
                  <a:srgbClr val="58595B"/>
                </a:solidFill>
              </a:defRPr>
            </a:lvl1pPr>
          </a:lstStyle>
          <a:p>
            <a:r>
              <a:rPr lang="en-US" dirty="0"/>
              <a:t>Click to edit Master title (white font)</a:t>
            </a:r>
          </a:p>
        </p:txBody>
      </p:sp>
      <p:sp>
        <p:nvSpPr>
          <p:cNvPr id="6"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6"/>
          </p:nvPr>
        </p:nvSpPr>
        <p:spPr/>
        <p:txBody>
          <a:bodyPr/>
          <a:lstStyle/>
          <a:p>
            <a:fld id="{89130DB7-029F-4471-BC7C-E4A29DE3FCB3}" type="datetime4">
              <a:rPr lang="en-US" smtClean="0"/>
              <a:t>October 22, 2018</a:t>
            </a:fld>
            <a:endParaRPr lang="en-US" dirty="0"/>
          </a:p>
        </p:txBody>
      </p:sp>
      <p:sp>
        <p:nvSpPr>
          <p:cNvPr id="7" name="Footer Placeholder 6"/>
          <p:cNvSpPr>
            <a:spLocks noGrp="1"/>
          </p:cNvSpPr>
          <p:nvPr>
            <p:ph type="ftr" sz="quarter" idx="17"/>
          </p:nvPr>
        </p:nvSpPr>
        <p:spPr/>
        <p:txBody>
          <a:bodyPr/>
          <a:lstStyle/>
          <a:p>
            <a:r>
              <a:rPr lang="en-US"/>
              <a:t>Micron Confidential</a:t>
            </a:r>
            <a:endParaRPr lang="en-US" dirty="0"/>
          </a:p>
        </p:txBody>
      </p:sp>
      <p:sp>
        <p:nvSpPr>
          <p:cNvPr id="8" name="Slide Number Placeholder 7"/>
          <p:cNvSpPr>
            <a:spLocks noGrp="1"/>
          </p:cNvSpPr>
          <p:nvPr>
            <p:ph type="sldNum" sz="quarter" idx="18"/>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120423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0C39873D-1173-4B09-AE86-AA178DB45922}" type="datetime4">
              <a:rPr lang="en-US" smtClean="0"/>
              <a:t>October 22,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502034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4"/>
          </p:nvPr>
        </p:nvSpPr>
        <p:spPr>
          <a:xfrm>
            <a:off x="6333460" y="1447800"/>
            <a:ext cx="502034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9184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91AD8B7F-97C2-4888-BF1C-56C0742BA9D7}" type="datetime4">
              <a:rPr lang="en-US" smtClean="0"/>
              <a:t>October 22,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Content Placeholder 2"/>
          <p:cNvSpPr>
            <a:spLocks noGrp="1"/>
          </p:cNvSpPr>
          <p:nvPr>
            <p:ph sz="half" idx="1"/>
          </p:nvPr>
        </p:nvSpPr>
        <p:spPr>
          <a:xfrm>
            <a:off x="838200" y="1622702"/>
            <a:ext cx="5020340" cy="455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half" idx="14"/>
          </p:nvPr>
        </p:nvSpPr>
        <p:spPr>
          <a:xfrm>
            <a:off x="6333460" y="1622702"/>
            <a:ext cx="5020340" cy="455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a:t>Edit Master text styles</a:t>
            </a:r>
          </a:p>
        </p:txBody>
      </p:sp>
    </p:spTree>
    <p:extLst>
      <p:ext uri="{BB962C8B-B14F-4D97-AF65-F5344CB8AC3E}">
        <p14:creationId xmlns:p14="http://schemas.microsoft.com/office/powerpoint/2010/main" val="980441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30261"/>
            <a:ext cx="502034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A11099-C84D-4E8D-A396-A4435B145A56}" type="datetime4">
              <a:rPr lang="en-US" smtClean="0"/>
              <a:t>October 22,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0" y="1181100"/>
            <a:ext cx="502034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1" name="Content Placeholder 2"/>
          <p:cNvSpPr>
            <a:spLocks noGrp="1"/>
          </p:cNvSpPr>
          <p:nvPr>
            <p:ph sz="half" idx="14"/>
          </p:nvPr>
        </p:nvSpPr>
        <p:spPr>
          <a:xfrm>
            <a:off x="6333460" y="1930261"/>
            <a:ext cx="502034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8"/>
          <p:cNvSpPr>
            <a:spLocks noGrp="1"/>
          </p:cNvSpPr>
          <p:nvPr>
            <p:ph type="body" sz="quarter" idx="15"/>
          </p:nvPr>
        </p:nvSpPr>
        <p:spPr>
          <a:xfrm>
            <a:off x="6333460" y="1181100"/>
            <a:ext cx="502034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Tree>
    <p:extLst>
      <p:ext uri="{BB962C8B-B14F-4D97-AF65-F5344CB8AC3E}">
        <p14:creationId xmlns:p14="http://schemas.microsoft.com/office/powerpoint/2010/main" val="3117786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096250"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0A381F-3503-4BA1-84E7-A4D8C75D4BC4}" type="datetime4">
              <a:rPr lang="en-US" smtClean="0"/>
              <a:t>October 22,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1"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0" name="Text Placeholder 8"/>
          <p:cNvSpPr>
            <a:spLocks noGrp="1"/>
          </p:cNvSpPr>
          <p:nvPr>
            <p:ph type="body" sz="quarter" idx="14"/>
          </p:nvPr>
        </p:nvSpPr>
        <p:spPr>
          <a:xfrm>
            <a:off x="8096250"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3" name="Content Placeholder 3"/>
          <p:cNvSpPr>
            <a:spLocks noGrp="1"/>
          </p:cNvSpPr>
          <p:nvPr>
            <p:ph sz="half" idx="15"/>
          </p:nvPr>
        </p:nvSpPr>
        <p:spPr>
          <a:xfrm>
            <a:off x="4467225"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8"/>
          <p:cNvSpPr>
            <a:spLocks noGrp="1"/>
          </p:cNvSpPr>
          <p:nvPr>
            <p:ph type="body" sz="quarter" idx="16"/>
          </p:nvPr>
        </p:nvSpPr>
        <p:spPr>
          <a:xfrm>
            <a:off x="4467225"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Tree>
    <p:extLst>
      <p:ext uri="{BB962C8B-B14F-4D97-AF65-F5344CB8AC3E}">
        <p14:creationId xmlns:p14="http://schemas.microsoft.com/office/powerpoint/2010/main" val="2689300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920A13-7C1D-4471-8934-00DDD5048EA1}" type="datetime4">
              <a:rPr lang="en-US" smtClean="0"/>
              <a:t>October 22, 2018</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a:p>
        </p:txBody>
      </p:sp>
    </p:spTree>
    <p:extLst>
      <p:ext uri="{BB962C8B-B14F-4D97-AF65-F5344CB8AC3E}">
        <p14:creationId xmlns:p14="http://schemas.microsoft.com/office/powerpoint/2010/main" val="1553042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with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002AD-0B31-491B-8DBE-1CA83D0D9D7D}" type="datetime4">
              <a:rPr lang="en-US" smtClean="0"/>
              <a:t>October 22, 2018</a:t>
            </a:fld>
            <a:endParaRPr lang="en-US" dirty="0"/>
          </a:p>
        </p:txBody>
      </p:sp>
      <p:sp>
        <p:nvSpPr>
          <p:cNvPr id="3" name="Footer Placeholder 2"/>
          <p:cNvSpPr>
            <a:spLocks noGrp="1"/>
          </p:cNvSpPr>
          <p:nvPr>
            <p:ph type="ftr" sz="quarter" idx="11"/>
          </p:nvPr>
        </p:nvSpPr>
        <p:spPr/>
        <p:txBody>
          <a:bodyPr/>
          <a:lstStyle/>
          <a:p>
            <a:r>
              <a:rPr lang="en-US"/>
              <a:t>Micron Confidential</a:t>
            </a:r>
            <a:endParaRPr lang="en-US" dirty="0"/>
          </a:p>
        </p:txBody>
      </p:sp>
      <p:sp>
        <p:nvSpPr>
          <p:cNvPr id="4" name="Slide Number Placeholder 3"/>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8911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sp>
        <p:nvSpPr>
          <p:cNvPr id="7" name="TextBox 6"/>
          <p:cNvSpPr txBox="1"/>
          <p:nvPr userDrawn="1"/>
        </p:nvSpPr>
        <p:spPr>
          <a:xfrm>
            <a:off x="968329" y="5211156"/>
            <a:ext cx="5551741" cy="1061829"/>
          </a:xfrm>
          <a:prstGeom prst="rect">
            <a:avLst/>
          </a:prstGeom>
          <a:noFill/>
        </p:spPr>
        <p:txBody>
          <a:bodyPr wrap="square" rtlCol="0">
            <a:spAutoFit/>
          </a:bodyPr>
          <a:lstStyle/>
          <a:p>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©2018</a:t>
            </a:r>
            <a:r>
              <a:rPr lang="en-US" sz="900" b="0" baseline="0" dirty="0">
                <a:solidFill>
                  <a:srgbClr val="58595B"/>
                </a:solidFill>
                <a:latin typeface="Arial" panose="020B0604020202020204" pitchFamily="34" charset="0"/>
                <a:ea typeface="Verdana" panose="020B0604030504040204" pitchFamily="34" charset="0"/>
                <a:cs typeface="Arial" panose="020B0604020202020204" pitchFamily="34" charset="0"/>
              </a:rPr>
              <a:t> </a:t>
            </a:r>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pic>
        <p:nvPicPr>
          <p:cNvPr id="9" name="Picture 2" descr="https://www.micron.com/~/media/brand-portal/brand-portal-logos/micron-logo_blue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390136" y="5211156"/>
            <a:ext cx="3657600" cy="995592"/>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rgbClr val="5859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2"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rgbClr val="58595B"/>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137037"/>
            <a:ext cx="10219075" cy="2456904"/>
          </a:xfrm>
        </p:spPr>
        <p:txBody>
          <a:bodyPr anchor="b">
            <a:noAutofit/>
          </a:bodyPr>
          <a:lstStyle>
            <a:lvl1pPr algn="l">
              <a:defRPr sz="6000">
                <a:solidFill>
                  <a:srgbClr val="0077C8"/>
                </a:solidFill>
              </a:defRPr>
            </a:lvl1pPr>
          </a:lstStyle>
          <a:p>
            <a:r>
              <a:rPr lang="en-US" dirty="0"/>
              <a:t>Title</a:t>
            </a:r>
          </a:p>
        </p:txBody>
      </p:sp>
      <p:sp>
        <p:nvSpPr>
          <p:cNvPr id="2" name="Date Placeholder 1"/>
          <p:cNvSpPr>
            <a:spLocks noGrp="1"/>
          </p:cNvSpPr>
          <p:nvPr>
            <p:ph type="dt" sz="half" idx="11"/>
          </p:nvPr>
        </p:nvSpPr>
        <p:spPr/>
        <p:txBody>
          <a:bodyPr/>
          <a:lstStyle>
            <a:lvl1pPr>
              <a:defRPr>
                <a:solidFill>
                  <a:schemeClr val="bg1"/>
                </a:solidFill>
              </a:defRPr>
            </a:lvl1pPr>
          </a:lstStyle>
          <a:p>
            <a:fld id="{0CFB5DD6-B5A9-42D8-8E78-3203A252046E}" type="datetime4">
              <a:rPr lang="en-US" smtClean="0"/>
              <a:pPr/>
              <a:t>October 22, 2018</a:t>
            </a:fld>
            <a:endParaRPr lang="en-US" dirty="0"/>
          </a:p>
        </p:txBody>
      </p:sp>
      <p:sp>
        <p:nvSpPr>
          <p:cNvPr id="3" name="Footer Placeholder 2"/>
          <p:cNvSpPr>
            <a:spLocks noGrp="1"/>
          </p:cNvSpPr>
          <p:nvPr>
            <p:ph type="ftr" sz="quarter" idx="12"/>
          </p:nvPr>
        </p:nvSpPr>
        <p:spPr/>
        <p:txBody>
          <a:bodyPr/>
          <a:lstStyle>
            <a:lvl1pPr>
              <a:defRPr>
                <a:solidFill>
                  <a:schemeClr val="bg1"/>
                </a:solidFill>
              </a:defRPr>
            </a:lvl1pPr>
          </a:lstStyle>
          <a:p>
            <a:r>
              <a:rPr lang="en-US"/>
              <a:t>Micron Confidential</a:t>
            </a:r>
            <a:endParaRPr lang="en-US" dirty="0"/>
          </a:p>
        </p:txBody>
      </p:sp>
      <p:sp>
        <p:nvSpPr>
          <p:cNvPr id="4" name="Slide Number Placeholder 3"/>
          <p:cNvSpPr>
            <a:spLocks noGrp="1"/>
          </p:cNvSpPr>
          <p:nvPr>
            <p:ph type="sldNum" sz="quarter" idx="13"/>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337815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Closing Blue">
    <p:bg>
      <p:bgPr>
        <a:solidFill>
          <a:schemeClr val="accent1"/>
        </a:solidFill>
        <a:effectLst/>
      </p:bgPr>
    </p:bg>
    <p:spTree>
      <p:nvGrpSpPr>
        <p:cNvPr id="1" name=""/>
        <p:cNvGrpSpPr/>
        <p:nvPr/>
      </p:nvGrpSpPr>
      <p:grpSpPr>
        <a:xfrm>
          <a:off x="0" y="0"/>
          <a:ext cx="0" cy="0"/>
          <a:chOff x="0" y="0"/>
          <a:chExt cx="0" cy="0"/>
        </a:xfrm>
      </p:grpSpPr>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799088" y="2805542"/>
            <a:ext cx="4572000" cy="124449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lvl1pPr>
              <a:defRPr>
                <a:solidFill>
                  <a:srgbClr val="0077C8"/>
                </a:solidFill>
              </a:defRPr>
            </a:lvl1pPr>
          </a:lstStyle>
          <a:p>
            <a:fld id="{0CFB5DD6-B5A9-42D8-8E78-3203A252046E}" type="datetime4">
              <a:rPr lang="en-US" smtClean="0"/>
              <a:pPr/>
              <a:t>October 22, 2018</a:t>
            </a:fld>
            <a:endParaRPr lang="en-US" dirty="0"/>
          </a:p>
        </p:txBody>
      </p:sp>
      <p:sp>
        <p:nvSpPr>
          <p:cNvPr id="4" name="Footer Placeholder 3"/>
          <p:cNvSpPr>
            <a:spLocks noGrp="1"/>
          </p:cNvSpPr>
          <p:nvPr>
            <p:ph type="ftr" sz="quarter" idx="11"/>
          </p:nvPr>
        </p:nvSpPr>
        <p:spPr/>
        <p:txBody>
          <a:bodyPr/>
          <a:lstStyle>
            <a:lvl1pPr>
              <a:defRPr>
                <a:solidFill>
                  <a:srgbClr val="0077C8"/>
                </a:solidFill>
              </a:defRPr>
            </a:lvl1pPr>
          </a:lstStyle>
          <a:p>
            <a:r>
              <a:rPr lang="en-US"/>
              <a:t>Micron Confidential</a:t>
            </a:r>
            <a:endParaRPr lang="en-US" dirty="0"/>
          </a:p>
        </p:txBody>
      </p:sp>
      <p:sp>
        <p:nvSpPr>
          <p:cNvPr id="5" name="Slide Number Placeholder 4"/>
          <p:cNvSpPr>
            <a:spLocks noGrp="1"/>
          </p:cNvSpPr>
          <p:nvPr>
            <p:ph type="sldNum" sz="quarter" idx="12"/>
          </p:nvPr>
        </p:nvSpPr>
        <p:spPr/>
        <p:txBody>
          <a:bodyPr/>
          <a:lstStyle>
            <a:lvl1pPr>
              <a:defRPr>
                <a:solidFill>
                  <a:srgbClr val="0077C8"/>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79913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Closing White">
    <p:spTree>
      <p:nvGrpSpPr>
        <p:cNvPr id="1" name=""/>
        <p:cNvGrpSpPr/>
        <p:nvPr/>
      </p:nvGrpSpPr>
      <p:grpSpPr>
        <a:xfrm>
          <a:off x="0" y="0"/>
          <a:ext cx="0" cy="0"/>
          <a:chOff x="0" y="0"/>
          <a:chExt cx="0" cy="0"/>
        </a:xfrm>
      </p:grpSpPr>
      <p:pic>
        <p:nvPicPr>
          <p:cNvPr id="3" name="Picture 2" descr="https://www.micron.com/~/media/brand-portal/brand-portal-logos/micron-logo_blue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810000" y="2806755"/>
            <a:ext cx="4572000" cy="124449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lvl1pPr>
              <a:defRPr>
                <a:solidFill>
                  <a:schemeClr val="bg1"/>
                </a:solidFill>
              </a:defRPr>
            </a:lvl1pPr>
          </a:lstStyle>
          <a:p>
            <a:fld id="{0CFB5DD6-B5A9-42D8-8E78-3203A252046E}" type="datetime4">
              <a:rPr lang="en-US" smtClean="0"/>
              <a:pPr/>
              <a:t>October 22, 2018</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68494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icron Color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96738-D422-416D-8C11-6DC2CEAD6704}" type="datetime4">
              <a:rPr lang="en-US" smtClean="0"/>
              <a:t>October 22, 2018</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dirty="0"/>
          </a:p>
        </p:txBody>
      </p:sp>
      <p:sp>
        <p:nvSpPr>
          <p:cNvPr id="27" name="TextBox 26"/>
          <p:cNvSpPr txBox="1"/>
          <p:nvPr userDrawn="1"/>
        </p:nvSpPr>
        <p:spPr>
          <a:xfrm>
            <a:off x="4786904" y="919778"/>
            <a:ext cx="6542586" cy="1421928"/>
          </a:xfrm>
          <a:prstGeom prst="rect">
            <a:avLst/>
          </a:prstGeom>
          <a:noFill/>
        </p:spPr>
        <p:txBody>
          <a:bodyPr wrap="square" rtlCol="0">
            <a:spAutoFit/>
          </a:bodyPr>
          <a:lstStyle/>
          <a:p>
            <a:pPr>
              <a:lnSpc>
                <a:spcPct val="80000"/>
              </a:lnSpc>
            </a:pPr>
            <a:r>
              <a:rPr lang="en-US" sz="5400" b="1" spc="-300" dirty="0">
                <a:latin typeface="+mj-lt"/>
              </a:rPr>
              <a:t>Micron Brand </a:t>
            </a:r>
            <a:br>
              <a:rPr lang="en-US" sz="5400" b="1" spc="-300" dirty="0">
                <a:latin typeface="+mj-lt"/>
              </a:rPr>
            </a:br>
            <a:r>
              <a:rPr lang="en-US" sz="5400" b="1" spc="-300" dirty="0">
                <a:latin typeface="+mj-lt"/>
              </a:rPr>
              <a:t>2.0 Colors (RGB)</a:t>
            </a:r>
          </a:p>
        </p:txBody>
      </p:sp>
      <p:sp>
        <p:nvSpPr>
          <p:cNvPr id="28" name="Rectangle 27"/>
          <p:cNvSpPr/>
          <p:nvPr userDrawn="1"/>
        </p:nvSpPr>
        <p:spPr>
          <a:xfrm>
            <a:off x="578581" y="949291"/>
            <a:ext cx="1199034" cy="1199034"/>
          </a:xfrm>
          <a:prstGeom prst="rect">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Micron Blue</a:t>
            </a:r>
          </a:p>
          <a:p>
            <a:pPr algn="ctr"/>
            <a:r>
              <a:rPr lang="en-US" sz="1400" b="1" dirty="0">
                <a:latin typeface="+mn-lt"/>
                <a:ea typeface="Segoe UI" panose="020B0502040204020203" pitchFamily="34" charset="0"/>
                <a:cs typeface="Segoe UI" panose="020B0502040204020203" pitchFamily="34" charset="0"/>
              </a:rPr>
              <a:t>0-119-200</a:t>
            </a:r>
          </a:p>
        </p:txBody>
      </p:sp>
      <p:sp>
        <p:nvSpPr>
          <p:cNvPr id="29" name="Rectangle 28"/>
          <p:cNvSpPr/>
          <p:nvPr userDrawn="1"/>
        </p:nvSpPr>
        <p:spPr>
          <a:xfrm>
            <a:off x="578581" y="3492223"/>
            <a:ext cx="1199034" cy="1199034"/>
          </a:xfrm>
          <a:prstGeom prst="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a:t>
            </a:r>
            <a:br>
              <a:rPr lang="en-US" sz="1400" dirty="0">
                <a:latin typeface="+mn-lt"/>
                <a:ea typeface="Segoe UI" panose="020B0502040204020203" pitchFamily="34" charset="0"/>
                <a:cs typeface="Segoe UI" panose="020B0502040204020203" pitchFamily="34" charset="0"/>
              </a:rPr>
            </a:br>
            <a:r>
              <a:rPr lang="en-US" sz="1400" b="1" dirty="0">
                <a:latin typeface="+mn-lt"/>
                <a:ea typeface="Segoe UI" panose="020B0502040204020203" pitchFamily="34" charset="0"/>
                <a:cs typeface="Segoe UI" panose="020B0502040204020203" pitchFamily="34" charset="0"/>
              </a:rPr>
              <a:t>88-89-91</a:t>
            </a:r>
          </a:p>
        </p:txBody>
      </p:sp>
      <p:sp>
        <p:nvSpPr>
          <p:cNvPr id="30" name="Rectangle 29"/>
          <p:cNvSpPr/>
          <p:nvPr userDrawn="1"/>
        </p:nvSpPr>
        <p:spPr>
          <a:xfrm>
            <a:off x="578581" y="2220757"/>
            <a:ext cx="1199034" cy="1199034"/>
          </a:xfrm>
          <a:prstGeom prst="rect">
            <a:avLst/>
          </a:prstGeom>
          <a:solidFill>
            <a:srgbClr val="009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S1</a:t>
            </a:r>
          </a:p>
          <a:p>
            <a:pPr algn="ctr"/>
            <a:r>
              <a:rPr lang="en-US" sz="1400" b="1" dirty="0">
                <a:latin typeface="+mn-lt"/>
                <a:ea typeface="Segoe UI" panose="020B0502040204020203" pitchFamily="34" charset="0"/>
                <a:cs typeface="Segoe UI" panose="020B0502040204020203" pitchFamily="34" charset="0"/>
              </a:rPr>
              <a:t>0-144-218</a:t>
            </a:r>
          </a:p>
        </p:txBody>
      </p:sp>
      <p:sp>
        <p:nvSpPr>
          <p:cNvPr id="31" name="Rectangle 30"/>
          <p:cNvSpPr/>
          <p:nvPr userDrawn="1"/>
        </p:nvSpPr>
        <p:spPr>
          <a:xfrm>
            <a:off x="1856658" y="2229966"/>
            <a:ext cx="1199034" cy="1199034"/>
          </a:xfrm>
          <a:prstGeom prst="rect">
            <a:avLst/>
          </a:prstGeom>
          <a:solidFill>
            <a:srgbClr val="00A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S2</a:t>
            </a:r>
          </a:p>
          <a:p>
            <a:pPr algn="ctr"/>
            <a:r>
              <a:rPr lang="en-US" sz="1400" b="1" dirty="0">
                <a:latin typeface="+mn-lt"/>
                <a:ea typeface="Segoe UI" panose="020B0502040204020203" pitchFamily="34" charset="0"/>
                <a:cs typeface="Segoe UI" panose="020B0502040204020203" pitchFamily="34" charset="0"/>
              </a:rPr>
              <a:t>0-163-225</a:t>
            </a:r>
          </a:p>
        </p:txBody>
      </p:sp>
      <p:sp>
        <p:nvSpPr>
          <p:cNvPr id="32" name="Rectangle 31"/>
          <p:cNvSpPr/>
          <p:nvPr userDrawn="1"/>
        </p:nvSpPr>
        <p:spPr>
          <a:xfrm>
            <a:off x="3134735" y="2229966"/>
            <a:ext cx="1199034" cy="1199034"/>
          </a:xfrm>
          <a:prstGeom prst="rect">
            <a:avLst/>
          </a:prstGeom>
          <a:solidFill>
            <a:srgbClr val="71C5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S3</a:t>
            </a:r>
          </a:p>
          <a:p>
            <a:pPr algn="ctr"/>
            <a:r>
              <a:rPr lang="en-US" sz="1400" b="1" dirty="0">
                <a:latin typeface="+mn-lt"/>
                <a:ea typeface="Segoe UI" panose="020B0502040204020203" pitchFamily="34" charset="0"/>
                <a:cs typeface="Segoe UI" panose="020B0502040204020203" pitchFamily="34" charset="0"/>
              </a:rPr>
              <a:t>113-197-232</a:t>
            </a:r>
          </a:p>
        </p:txBody>
      </p:sp>
      <p:sp>
        <p:nvSpPr>
          <p:cNvPr id="33" name="Rectangle 32"/>
          <p:cNvSpPr/>
          <p:nvPr userDrawn="1"/>
        </p:nvSpPr>
        <p:spPr>
          <a:xfrm>
            <a:off x="578581" y="4770016"/>
            <a:ext cx="1199034" cy="1199034"/>
          </a:xfrm>
          <a:prstGeom prst="rect">
            <a:avLst/>
          </a:prstGeom>
          <a:solidFill>
            <a:srgbClr val="808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S1</a:t>
            </a:r>
          </a:p>
          <a:p>
            <a:pPr algn="ctr"/>
            <a:r>
              <a:rPr lang="en-US" sz="1400" b="1" dirty="0">
                <a:latin typeface="+mn-lt"/>
                <a:ea typeface="Segoe UI" panose="020B0502040204020203" pitchFamily="34" charset="0"/>
                <a:cs typeface="Segoe UI" panose="020B0502040204020203" pitchFamily="34" charset="0"/>
              </a:rPr>
              <a:t>128-130-133</a:t>
            </a:r>
          </a:p>
        </p:txBody>
      </p:sp>
      <p:sp>
        <p:nvSpPr>
          <p:cNvPr id="34" name="Rectangle 33"/>
          <p:cNvSpPr/>
          <p:nvPr userDrawn="1"/>
        </p:nvSpPr>
        <p:spPr>
          <a:xfrm>
            <a:off x="1856658" y="4770016"/>
            <a:ext cx="1199034" cy="1199034"/>
          </a:xfrm>
          <a:prstGeom prst="rect">
            <a:avLst/>
          </a:prstGeom>
          <a:solidFill>
            <a:srgbClr val="A7A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S2</a:t>
            </a:r>
          </a:p>
          <a:p>
            <a:pPr algn="ctr"/>
            <a:r>
              <a:rPr lang="en-US" sz="1400" b="1" dirty="0">
                <a:latin typeface="+mn-lt"/>
                <a:ea typeface="Segoe UI" panose="020B0502040204020203" pitchFamily="34" charset="0"/>
                <a:cs typeface="Segoe UI" panose="020B0502040204020203" pitchFamily="34" charset="0"/>
              </a:rPr>
              <a:t>167-169-172</a:t>
            </a:r>
          </a:p>
        </p:txBody>
      </p:sp>
      <p:sp>
        <p:nvSpPr>
          <p:cNvPr id="35" name="Rectangle 34"/>
          <p:cNvSpPr/>
          <p:nvPr userDrawn="1"/>
        </p:nvSpPr>
        <p:spPr>
          <a:xfrm>
            <a:off x="3134735" y="4770016"/>
            <a:ext cx="1199034" cy="1199034"/>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S3</a:t>
            </a:r>
          </a:p>
          <a:p>
            <a:pPr algn="ctr"/>
            <a:r>
              <a:rPr lang="en-US" sz="1400" b="1" dirty="0">
                <a:latin typeface="+mn-lt"/>
                <a:ea typeface="Segoe UI" panose="020B0502040204020203" pitchFamily="34" charset="0"/>
                <a:cs typeface="Segoe UI" panose="020B0502040204020203" pitchFamily="34" charset="0"/>
              </a:rPr>
              <a:t>209-211-212</a:t>
            </a:r>
          </a:p>
        </p:txBody>
      </p:sp>
      <p:sp>
        <p:nvSpPr>
          <p:cNvPr id="36" name="Rectangle 35"/>
          <p:cNvSpPr/>
          <p:nvPr userDrawn="1"/>
        </p:nvSpPr>
        <p:spPr>
          <a:xfrm>
            <a:off x="4868920" y="3416363"/>
            <a:ext cx="1199034" cy="806863"/>
          </a:xfrm>
          <a:prstGeom prst="rect">
            <a:avLst/>
          </a:prstGeom>
          <a:solidFill>
            <a:srgbClr val="9AC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A1</a:t>
            </a:r>
          </a:p>
          <a:p>
            <a:pPr algn="ctr"/>
            <a:r>
              <a:rPr lang="en-US" sz="1400" b="1" dirty="0">
                <a:latin typeface="+mn-lt"/>
                <a:ea typeface="Segoe UI" panose="020B0502040204020203" pitchFamily="34" charset="0"/>
                <a:cs typeface="Segoe UI" panose="020B0502040204020203" pitchFamily="34" charset="0"/>
              </a:rPr>
              <a:t>154-202-60</a:t>
            </a:r>
          </a:p>
        </p:txBody>
      </p:sp>
      <p:sp>
        <p:nvSpPr>
          <p:cNvPr id="37" name="Rectangle 36"/>
          <p:cNvSpPr/>
          <p:nvPr userDrawn="1"/>
        </p:nvSpPr>
        <p:spPr>
          <a:xfrm>
            <a:off x="6150321" y="3416365"/>
            <a:ext cx="1199034" cy="806863"/>
          </a:xfrm>
          <a:prstGeom prst="rect">
            <a:avLst/>
          </a:prstGeom>
          <a:solidFill>
            <a:srgbClr val="B7D4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A2</a:t>
            </a:r>
          </a:p>
          <a:p>
            <a:pPr algn="ctr"/>
            <a:r>
              <a:rPr lang="en-US" sz="1400" b="1" dirty="0">
                <a:latin typeface="+mn-lt"/>
                <a:ea typeface="Segoe UI" panose="020B0502040204020203" pitchFamily="34" charset="0"/>
                <a:cs typeface="Segoe UI" panose="020B0502040204020203" pitchFamily="34" charset="0"/>
              </a:rPr>
              <a:t>183-212-51</a:t>
            </a:r>
          </a:p>
        </p:txBody>
      </p:sp>
      <p:sp>
        <p:nvSpPr>
          <p:cNvPr id="38" name="Rectangle 37"/>
          <p:cNvSpPr/>
          <p:nvPr userDrawn="1"/>
        </p:nvSpPr>
        <p:spPr>
          <a:xfrm>
            <a:off x="4868915" y="4294324"/>
            <a:ext cx="1199034" cy="806863"/>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A1</a:t>
            </a:r>
          </a:p>
          <a:p>
            <a:pPr algn="ctr"/>
            <a:r>
              <a:rPr lang="en-US" sz="1400" b="1" dirty="0">
                <a:latin typeface="+mn-lt"/>
                <a:ea typeface="Segoe UI" panose="020B0502040204020203" pitchFamily="34" charset="0"/>
                <a:cs typeface="Segoe UI" panose="020B0502040204020203" pitchFamily="34" charset="0"/>
              </a:rPr>
              <a:t>255-181-0</a:t>
            </a:r>
          </a:p>
        </p:txBody>
      </p:sp>
      <p:sp>
        <p:nvSpPr>
          <p:cNvPr id="39" name="Rectangle 38"/>
          <p:cNvSpPr/>
          <p:nvPr userDrawn="1"/>
        </p:nvSpPr>
        <p:spPr>
          <a:xfrm>
            <a:off x="6150315" y="4294324"/>
            <a:ext cx="1199034" cy="806863"/>
          </a:xfrm>
          <a:prstGeom prst="rect">
            <a:avLst/>
          </a:prstGeom>
          <a:solidFill>
            <a:srgbClr val="FFC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A2</a:t>
            </a:r>
          </a:p>
          <a:p>
            <a:pPr algn="ctr"/>
            <a:r>
              <a:rPr lang="en-US" sz="1400" b="1" dirty="0">
                <a:latin typeface="+mn-lt"/>
                <a:ea typeface="Segoe UI" panose="020B0502040204020203" pitchFamily="34" charset="0"/>
                <a:cs typeface="Segoe UI" panose="020B0502040204020203" pitchFamily="34" charset="0"/>
              </a:rPr>
              <a:t>255-205-0</a:t>
            </a:r>
          </a:p>
        </p:txBody>
      </p:sp>
      <p:sp>
        <p:nvSpPr>
          <p:cNvPr id="40" name="Rectangle 39"/>
          <p:cNvSpPr/>
          <p:nvPr userDrawn="1"/>
        </p:nvSpPr>
        <p:spPr>
          <a:xfrm>
            <a:off x="4865846" y="5168685"/>
            <a:ext cx="1199034" cy="806863"/>
          </a:xfrm>
          <a:prstGeom prst="rect">
            <a:avLst/>
          </a:prstGeom>
          <a:solidFill>
            <a:srgbClr val="873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A1</a:t>
            </a:r>
          </a:p>
          <a:p>
            <a:pPr algn="ctr"/>
            <a:r>
              <a:rPr lang="en-US" sz="1400" b="1" dirty="0">
                <a:latin typeface="+mn-lt"/>
                <a:ea typeface="Segoe UI" panose="020B0502040204020203" pitchFamily="34" charset="0"/>
                <a:cs typeface="Segoe UI" panose="020B0502040204020203" pitchFamily="34" charset="0"/>
              </a:rPr>
              <a:t>135-50-153</a:t>
            </a:r>
          </a:p>
        </p:txBody>
      </p:sp>
      <p:sp>
        <p:nvSpPr>
          <p:cNvPr id="41" name="Rectangle 40"/>
          <p:cNvSpPr/>
          <p:nvPr userDrawn="1"/>
        </p:nvSpPr>
        <p:spPr>
          <a:xfrm>
            <a:off x="6147246" y="5168685"/>
            <a:ext cx="1199034" cy="806863"/>
          </a:xfrm>
          <a:prstGeom prst="rect">
            <a:avLst/>
          </a:prstGeom>
          <a:solidFill>
            <a:srgbClr val="A43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A2</a:t>
            </a:r>
          </a:p>
          <a:p>
            <a:pPr algn="ctr"/>
            <a:r>
              <a:rPr lang="en-US" sz="1400" b="1" dirty="0">
                <a:latin typeface="+mn-lt"/>
                <a:ea typeface="Segoe UI" panose="020B0502040204020203" pitchFamily="34" charset="0"/>
                <a:cs typeface="Segoe UI" panose="020B0502040204020203" pitchFamily="34" charset="0"/>
              </a:rPr>
              <a:t>164-55-138</a:t>
            </a:r>
          </a:p>
        </p:txBody>
      </p:sp>
      <p:sp>
        <p:nvSpPr>
          <p:cNvPr id="44" name="TextBox 43"/>
          <p:cNvSpPr txBox="1"/>
          <p:nvPr userDrawn="1"/>
        </p:nvSpPr>
        <p:spPr>
          <a:xfrm>
            <a:off x="4773748" y="2312153"/>
            <a:ext cx="2480434" cy="461665"/>
          </a:xfrm>
          <a:prstGeom prst="rect">
            <a:avLst/>
          </a:prstGeom>
          <a:noFill/>
        </p:spPr>
        <p:txBody>
          <a:bodyPr wrap="square" rtlCol="0">
            <a:spAutoFit/>
          </a:bodyPr>
          <a:lstStyle/>
          <a:p>
            <a:pPr algn="l"/>
            <a:r>
              <a:rPr lang="en-US" sz="2400" baseline="0" dirty="0">
                <a:latin typeface="+mn-lt"/>
              </a:rPr>
              <a:t>accent palette</a:t>
            </a:r>
            <a:endParaRPr lang="en-US" sz="2400" dirty="0">
              <a:latin typeface="+mn-lt"/>
            </a:endParaRPr>
          </a:p>
        </p:txBody>
      </p:sp>
      <p:sp>
        <p:nvSpPr>
          <p:cNvPr id="45" name="Rectangle 44"/>
          <p:cNvSpPr/>
          <p:nvPr userDrawn="1"/>
        </p:nvSpPr>
        <p:spPr>
          <a:xfrm>
            <a:off x="7911761" y="5629176"/>
            <a:ext cx="1050121" cy="347736"/>
          </a:xfrm>
          <a:prstGeom prst="rect">
            <a:avLst/>
          </a:prstGeom>
          <a:solidFill>
            <a:srgbClr val="629D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98-157-55</a:t>
            </a:r>
          </a:p>
        </p:txBody>
      </p:sp>
      <p:sp>
        <p:nvSpPr>
          <p:cNvPr id="46" name="Rectangle 45"/>
          <p:cNvSpPr/>
          <p:nvPr userDrawn="1"/>
        </p:nvSpPr>
        <p:spPr>
          <a:xfrm>
            <a:off x="9030771" y="5629175"/>
            <a:ext cx="1050121" cy="347736"/>
          </a:xfrm>
          <a:prstGeom prst="rect">
            <a:avLst/>
          </a:prstGeom>
          <a:solidFill>
            <a:srgbClr val="FFC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255-207-1</a:t>
            </a:r>
          </a:p>
        </p:txBody>
      </p:sp>
      <p:sp>
        <p:nvSpPr>
          <p:cNvPr id="47" name="Rectangle 46"/>
          <p:cNvSpPr/>
          <p:nvPr userDrawn="1"/>
        </p:nvSpPr>
        <p:spPr>
          <a:xfrm>
            <a:off x="10149781" y="5629175"/>
            <a:ext cx="1050121" cy="3477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192-0-0</a:t>
            </a:r>
          </a:p>
        </p:txBody>
      </p:sp>
      <p:sp>
        <p:nvSpPr>
          <p:cNvPr id="49" name="TextBox 48"/>
          <p:cNvSpPr txBox="1"/>
          <p:nvPr userDrawn="1"/>
        </p:nvSpPr>
        <p:spPr>
          <a:xfrm>
            <a:off x="1817080" y="1370290"/>
            <a:ext cx="2516689" cy="830997"/>
          </a:xfrm>
          <a:prstGeom prst="rect">
            <a:avLst/>
          </a:prstGeom>
          <a:noFill/>
        </p:spPr>
        <p:txBody>
          <a:bodyPr wrap="square" rtlCol="0">
            <a:spAutoFit/>
          </a:bodyPr>
          <a:lstStyle/>
          <a:p>
            <a:pPr algn="l"/>
            <a:r>
              <a:rPr lang="en-US" sz="1200" baseline="0" dirty="0">
                <a:latin typeface="+mn-lt"/>
              </a:rPr>
              <a:t>Micron’s corporate color system retains a strong sense of the original blue color has defined us from the beginning. </a:t>
            </a:r>
            <a:endParaRPr lang="en-US" sz="1200" dirty="0">
              <a:latin typeface="+mn-lt"/>
            </a:endParaRPr>
          </a:p>
        </p:txBody>
      </p:sp>
      <p:sp>
        <p:nvSpPr>
          <p:cNvPr id="50" name="TextBox 49"/>
          <p:cNvSpPr txBox="1"/>
          <p:nvPr userDrawn="1"/>
        </p:nvSpPr>
        <p:spPr>
          <a:xfrm>
            <a:off x="1791374" y="3913787"/>
            <a:ext cx="2542395" cy="830997"/>
          </a:xfrm>
          <a:prstGeom prst="rect">
            <a:avLst/>
          </a:prstGeom>
          <a:noFill/>
        </p:spPr>
        <p:txBody>
          <a:bodyPr wrap="square" rtlCol="0">
            <a:spAutoFit/>
          </a:bodyPr>
          <a:lstStyle/>
          <a:p>
            <a:pPr algn="l"/>
            <a:r>
              <a:rPr lang="en-US" sz="1200" baseline="0" dirty="0">
                <a:latin typeface="+mn-lt"/>
              </a:rPr>
              <a:t>We offer gray and a gray palette as a secondary color, which can be used with our Micron blue and blue palette. </a:t>
            </a:r>
            <a:endParaRPr lang="en-US" sz="1200" dirty="0">
              <a:latin typeface="+mn-lt"/>
            </a:endParaRPr>
          </a:p>
        </p:txBody>
      </p:sp>
      <p:sp>
        <p:nvSpPr>
          <p:cNvPr id="52" name="TextBox 51"/>
          <p:cNvSpPr txBox="1"/>
          <p:nvPr userDrawn="1"/>
        </p:nvSpPr>
        <p:spPr>
          <a:xfrm>
            <a:off x="1817080" y="949290"/>
            <a:ext cx="2480434" cy="461665"/>
          </a:xfrm>
          <a:prstGeom prst="rect">
            <a:avLst/>
          </a:prstGeom>
          <a:noFill/>
        </p:spPr>
        <p:txBody>
          <a:bodyPr wrap="square" rtlCol="0">
            <a:spAutoFit/>
          </a:bodyPr>
          <a:lstStyle/>
          <a:p>
            <a:pPr algn="l"/>
            <a:r>
              <a:rPr lang="en-US" sz="2400" baseline="0" dirty="0">
                <a:latin typeface="+mn-lt"/>
              </a:rPr>
              <a:t>blue palette</a:t>
            </a:r>
            <a:endParaRPr lang="en-US" sz="2400" dirty="0">
              <a:latin typeface="+mn-lt"/>
            </a:endParaRPr>
          </a:p>
        </p:txBody>
      </p:sp>
      <p:sp>
        <p:nvSpPr>
          <p:cNvPr id="53" name="TextBox 52"/>
          <p:cNvSpPr txBox="1"/>
          <p:nvPr userDrawn="1"/>
        </p:nvSpPr>
        <p:spPr>
          <a:xfrm>
            <a:off x="1777615" y="3501432"/>
            <a:ext cx="2480434" cy="461665"/>
          </a:xfrm>
          <a:prstGeom prst="rect">
            <a:avLst/>
          </a:prstGeom>
          <a:noFill/>
        </p:spPr>
        <p:txBody>
          <a:bodyPr wrap="square" rtlCol="0">
            <a:spAutoFit/>
          </a:bodyPr>
          <a:lstStyle/>
          <a:p>
            <a:pPr algn="l"/>
            <a:r>
              <a:rPr lang="en-US" sz="2400" baseline="0" dirty="0">
                <a:latin typeface="+mn-lt"/>
              </a:rPr>
              <a:t>gray palette</a:t>
            </a:r>
            <a:endParaRPr lang="en-US" sz="2400" dirty="0">
              <a:latin typeface="+mn-lt"/>
            </a:endParaRPr>
          </a:p>
        </p:txBody>
      </p:sp>
      <p:sp>
        <p:nvSpPr>
          <p:cNvPr id="2" name="Rectangle 1"/>
          <p:cNvSpPr/>
          <p:nvPr userDrawn="1"/>
        </p:nvSpPr>
        <p:spPr>
          <a:xfrm>
            <a:off x="4773748" y="2734879"/>
            <a:ext cx="2480434" cy="646331"/>
          </a:xfrm>
          <a:prstGeom prst="rect">
            <a:avLst/>
          </a:prstGeom>
        </p:spPr>
        <p:txBody>
          <a:bodyPr wrap="square">
            <a:spAutoFit/>
          </a:bodyPr>
          <a:lstStyle/>
          <a:p>
            <a:r>
              <a:rPr lang="en-US" sz="1200" baseline="0" dirty="0">
                <a:latin typeface="+mn-lt"/>
              </a:rPr>
              <a:t>White can also be used to lighten and balance our blue, gray and accent colors.</a:t>
            </a:r>
            <a:endParaRPr lang="en-US" sz="1200" dirty="0"/>
          </a:p>
        </p:txBody>
      </p:sp>
      <p:sp>
        <p:nvSpPr>
          <p:cNvPr id="54" name="TextBox 53"/>
          <p:cNvSpPr txBox="1"/>
          <p:nvPr userDrawn="1"/>
        </p:nvSpPr>
        <p:spPr>
          <a:xfrm>
            <a:off x="7840386" y="4744784"/>
            <a:ext cx="2480434" cy="461665"/>
          </a:xfrm>
          <a:prstGeom prst="rect">
            <a:avLst/>
          </a:prstGeom>
          <a:noFill/>
        </p:spPr>
        <p:txBody>
          <a:bodyPr wrap="square" rtlCol="0">
            <a:spAutoFit/>
          </a:bodyPr>
          <a:lstStyle/>
          <a:p>
            <a:pPr algn="l"/>
            <a:r>
              <a:rPr lang="en-US" sz="2400" baseline="0" dirty="0">
                <a:latin typeface="+mn-lt"/>
              </a:rPr>
              <a:t>status palette</a:t>
            </a:r>
            <a:endParaRPr lang="en-US" sz="2400" dirty="0">
              <a:latin typeface="+mn-lt"/>
            </a:endParaRPr>
          </a:p>
        </p:txBody>
      </p:sp>
      <p:sp>
        <p:nvSpPr>
          <p:cNvPr id="55" name="Rectangle 54"/>
          <p:cNvSpPr/>
          <p:nvPr userDrawn="1"/>
        </p:nvSpPr>
        <p:spPr>
          <a:xfrm>
            <a:off x="7840386" y="5167510"/>
            <a:ext cx="2480434" cy="461665"/>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to be used only as status indicators. </a:t>
            </a:r>
          </a:p>
        </p:txBody>
      </p:sp>
      <p:sp>
        <p:nvSpPr>
          <p:cNvPr id="56" name="Rectangle 55"/>
          <p:cNvSpPr/>
          <p:nvPr userDrawn="1"/>
        </p:nvSpPr>
        <p:spPr>
          <a:xfrm>
            <a:off x="7911761" y="2734878"/>
            <a:ext cx="2480434" cy="646331"/>
          </a:xfrm>
          <a:prstGeom prst="rect">
            <a:avLst/>
          </a:prstGeom>
        </p:spPr>
        <p:txBody>
          <a:bodyPr wrap="square">
            <a:spAutoFit/>
          </a:bodyPr>
          <a:lstStyle/>
          <a:p>
            <a:r>
              <a:rPr lang="en-US" sz="1200" baseline="0" dirty="0">
                <a:latin typeface="+mn-lt"/>
              </a:rPr>
              <a:t>For more information on how to change colors using RGB codes, visit the ppt training page.</a:t>
            </a:r>
            <a:endParaRPr lang="en-US" sz="1200" dirty="0"/>
          </a:p>
        </p:txBody>
      </p:sp>
      <p:sp>
        <p:nvSpPr>
          <p:cNvPr id="57" name="TextBox 56"/>
          <p:cNvSpPr txBox="1"/>
          <p:nvPr userDrawn="1"/>
        </p:nvSpPr>
        <p:spPr>
          <a:xfrm>
            <a:off x="7911761" y="2312153"/>
            <a:ext cx="2480434" cy="461665"/>
          </a:xfrm>
          <a:prstGeom prst="rect">
            <a:avLst/>
          </a:prstGeom>
          <a:noFill/>
        </p:spPr>
        <p:txBody>
          <a:bodyPr wrap="square" rtlCol="0">
            <a:spAutoFit/>
          </a:bodyPr>
          <a:lstStyle/>
          <a:p>
            <a:pPr algn="l"/>
            <a:r>
              <a:rPr lang="en-US" sz="2400" baseline="0" dirty="0">
                <a:latin typeface="+mn-lt"/>
              </a:rPr>
              <a:t>how to use</a:t>
            </a:r>
            <a:endParaRPr lang="en-US" sz="2400" dirty="0">
              <a:latin typeface="+mn-lt"/>
            </a:endParaRPr>
          </a:p>
        </p:txBody>
      </p:sp>
    </p:spTree>
    <p:extLst>
      <p:ext uri="{BB962C8B-B14F-4D97-AF65-F5344CB8AC3E}">
        <p14:creationId xmlns:p14="http://schemas.microsoft.com/office/powerpoint/2010/main" val="2756165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rucial Title">
    <p:bg>
      <p:bgPr>
        <a:solidFill>
          <a:srgbClr val="58595B"/>
        </a:solidFill>
        <a:effectLst/>
      </p:bgPr>
    </p:bg>
    <p:spTree>
      <p:nvGrpSpPr>
        <p:cNvPr id="1" name=""/>
        <p:cNvGrpSpPr/>
        <p:nvPr/>
      </p:nvGrpSpPr>
      <p:grpSpPr>
        <a:xfrm>
          <a:off x="0" y="0"/>
          <a:ext cx="0" cy="0"/>
          <a:chOff x="0" y="0"/>
          <a:chExt cx="0" cy="0"/>
        </a:xfrm>
      </p:grpSpPr>
      <p:sp>
        <p:nvSpPr>
          <p:cNvPr id="9" name="TextBox 8"/>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6422" y="4807494"/>
            <a:ext cx="3980982" cy="1990491"/>
          </a:xfrm>
          <a:prstGeom prst="rect">
            <a:avLst/>
          </a:prstGeom>
        </p:spPr>
      </p:pic>
      <p:sp>
        <p:nvSpPr>
          <p:cNvPr id="7"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8"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p>
            <a:fld id="{C9AA1E17-0D0A-4F25-BF38-BAACE58E556E}" type="datetime4">
              <a:rPr lang="en-US" smtClean="0"/>
              <a:t>October 22, 2018</a:t>
            </a:fld>
            <a:endParaRPr lang="en-US" dirty="0"/>
          </a:p>
        </p:txBody>
      </p:sp>
      <p:sp>
        <p:nvSpPr>
          <p:cNvPr id="3" name="Footer Placeholder 2"/>
          <p:cNvSpPr>
            <a:spLocks noGrp="1"/>
          </p:cNvSpPr>
          <p:nvPr>
            <p:ph type="ftr" sz="quarter" idx="12"/>
          </p:nvPr>
        </p:nvSpPr>
        <p:spPr/>
        <p:txBody>
          <a:bodyPr/>
          <a:lstStyle/>
          <a:p>
            <a:r>
              <a:rPr lang="en-US"/>
              <a:t>Micron Confidential</a:t>
            </a:r>
            <a:endParaRPr lang="en-US" dirty="0"/>
          </a:p>
        </p:txBody>
      </p:sp>
      <p:sp>
        <p:nvSpPr>
          <p:cNvPr id="4" name="Slide Number Placeholder 3"/>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5864301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rucial Title with Image">
    <p:bg>
      <p:bgPr>
        <a:solidFill>
          <a:srgbClr val="58595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0" y="0"/>
            <a:ext cx="12192000" cy="3429000"/>
          </a:xfrm>
        </p:spPr>
        <p:txBody>
          <a:bodyPr/>
          <a:lstStyle>
            <a:lvl1pPr marL="0" indent="0">
              <a:buNone/>
              <a:defRPr>
                <a:solidFill>
                  <a:schemeClr val="bg1"/>
                </a:solidFill>
              </a:defRPr>
            </a:lvl1pPr>
          </a:lstStyle>
          <a:p>
            <a:r>
              <a:rPr lang="en-US" dirty="0"/>
              <a:t>Picture</a:t>
            </a:r>
          </a:p>
        </p:txBody>
      </p:sp>
      <p:sp>
        <p:nvSpPr>
          <p:cNvPr id="9" name="TextBox 8"/>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6422" y="4807494"/>
            <a:ext cx="3980982" cy="1990491"/>
          </a:xfrm>
          <a:prstGeom prst="rect">
            <a:avLst/>
          </a:prstGeom>
        </p:spPr>
      </p:pic>
      <p:sp>
        <p:nvSpPr>
          <p:cNvPr id="8"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2"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2"/>
          </p:nvPr>
        </p:nvSpPr>
        <p:spPr/>
        <p:txBody>
          <a:bodyPr/>
          <a:lstStyle/>
          <a:p>
            <a:fld id="{C9AA1E17-0D0A-4F25-BF38-BAACE58E556E}" type="datetime4">
              <a:rPr lang="en-US" smtClean="0"/>
              <a:t>October 22, 2018</a:t>
            </a:fld>
            <a:endParaRPr lang="en-US" dirty="0"/>
          </a:p>
        </p:txBody>
      </p:sp>
      <p:sp>
        <p:nvSpPr>
          <p:cNvPr id="3" name="Footer Placeholder 2"/>
          <p:cNvSpPr>
            <a:spLocks noGrp="1"/>
          </p:cNvSpPr>
          <p:nvPr>
            <p:ph type="ftr" sz="quarter" idx="13"/>
          </p:nvPr>
        </p:nvSpPr>
        <p:spPr/>
        <p:txBody>
          <a:bodyPr/>
          <a:lstStyle/>
          <a:p>
            <a:r>
              <a:rPr lang="en-US"/>
              <a:t>Micron Confidential</a:t>
            </a:r>
            <a:endParaRPr lang="en-US" dirty="0"/>
          </a:p>
        </p:txBody>
      </p:sp>
      <p:sp>
        <p:nvSpPr>
          <p:cNvPr id="4" name="Slide Number Placeholder 3"/>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4495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Crucial Closing">
    <p:bg>
      <p:bgPr>
        <a:solidFill>
          <a:srgbClr val="58595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84215" y="1973108"/>
            <a:ext cx="5823570" cy="2911785"/>
          </a:xfrm>
          <a:prstGeom prst="rect">
            <a:avLst/>
          </a:prstGeom>
        </p:spPr>
      </p:pic>
      <p:sp>
        <p:nvSpPr>
          <p:cNvPr id="2" name="Date Placeholder 1"/>
          <p:cNvSpPr>
            <a:spLocks noGrp="1"/>
          </p:cNvSpPr>
          <p:nvPr>
            <p:ph type="dt" sz="half" idx="10"/>
          </p:nvPr>
        </p:nvSpPr>
        <p:spPr/>
        <p:txBody>
          <a:bodyPr/>
          <a:lstStyle/>
          <a:p>
            <a:fld id="{C9AA1E17-0D0A-4F25-BF38-BAACE58E556E}" type="datetime4">
              <a:rPr lang="en-US" smtClean="0"/>
              <a:t>October 22, 2018</a:t>
            </a:fld>
            <a:endParaRPr lang="en-US" dirty="0"/>
          </a:p>
        </p:txBody>
      </p:sp>
      <p:sp>
        <p:nvSpPr>
          <p:cNvPr id="4" name="Footer Placeholder 3"/>
          <p:cNvSpPr>
            <a:spLocks noGrp="1"/>
          </p:cNvSpPr>
          <p:nvPr>
            <p:ph type="ftr" sz="quarter" idx="11"/>
          </p:nvPr>
        </p:nvSpPr>
        <p:spPr/>
        <p:txBody>
          <a:bodyPr/>
          <a:lstStyle/>
          <a:p>
            <a:r>
              <a:rPr lang="en-US"/>
              <a:t>Micron Confidential</a:t>
            </a:r>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07463945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allistix Title">
    <p:bg>
      <p:bgPr>
        <a:solidFill>
          <a:srgbClr val="58595B"/>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1964" y="4883132"/>
            <a:ext cx="4110291" cy="2055146"/>
          </a:xfrm>
          <a:prstGeom prst="rect">
            <a:avLst/>
          </a:prstGeom>
        </p:spPr>
      </p:pic>
      <p:sp>
        <p:nvSpPr>
          <p:cNvPr id="8" name="TextBox 7"/>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
        <p:nvSpPr>
          <p:cNvPr id="9"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p>
            <a:fld id="{C9AA1E17-0D0A-4F25-BF38-BAACE58E556E}" type="datetime4">
              <a:rPr lang="en-US" smtClean="0"/>
              <a:t>October 22, 2018</a:t>
            </a:fld>
            <a:endParaRPr lang="en-US" dirty="0"/>
          </a:p>
        </p:txBody>
      </p:sp>
      <p:sp>
        <p:nvSpPr>
          <p:cNvPr id="3" name="Footer Placeholder 2"/>
          <p:cNvSpPr>
            <a:spLocks noGrp="1"/>
          </p:cNvSpPr>
          <p:nvPr>
            <p:ph type="ftr" sz="quarter" idx="12"/>
          </p:nvPr>
        </p:nvSpPr>
        <p:spPr/>
        <p:txBody>
          <a:bodyPr/>
          <a:lstStyle/>
          <a:p>
            <a:r>
              <a:rPr lang="en-US"/>
              <a:t>Micron Confidential</a:t>
            </a:r>
            <a:endParaRPr lang="en-US" dirty="0"/>
          </a:p>
        </p:txBody>
      </p:sp>
      <p:sp>
        <p:nvSpPr>
          <p:cNvPr id="4" name="Slide Number Placeholder 3"/>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9270516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allistix Title with Image">
    <p:bg>
      <p:bgPr>
        <a:solidFill>
          <a:srgbClr val="58595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0" y="0"/>
            <a:ext cx="12192000" cy="3429000"/>
          </a:xfrm>
        </p:spPr>
        <p:txBody>
          <a:bodyPr/>
          <a:lstStyle>
            <a:lvl1pPr marL="0" indent="0">
              <a:buNone/>
              <a:defRPr>
                <a:solidFill>
                  <a:schemeClr val="bg1"/>
                </a:solidFill>
              </a:defRPr>
            </a:lvl1pPr>
          </a:lstStyle>
          <a:p>
            <a:r>
              <a:rPr lang="en-US" dirty="0"/>
              <a:t>Picture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1964" y="4883132"/>
            <a:ext cx="4110291" cy="2055146"/>
          </a:xfrm>
          <a:prstGeom prst="rect">
            <a:avLst/>
          </a:prstGeom>
        </p:spPr>
      </p:pic>
      <p:sp>
        <p:nvSpPr>
          <p:cNvPr id="12" name="TextBox 11"/>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
        <p:nvSpPr>
          <p:cNvPr id="9"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2"/>
          </p:nvPr>
        </p:nvSpPr>
        <p:spPr/>
        <p:txBody>
          <a:bodyPr/>
          <a:lstStyle/>
          <a:p>
            <a:fld id="{C9AA1E17-0D0A-4F25-BF38-BAACE58E556E}" type="datetime4">
              <a:rPr lang="en-US" smtClean="0"/>
              <a:t>October 22, 2018</a:t>
            </a:fld>
            <a:endParaRPr lang="en-US" dirty="0"/>
          </a:p>
        </p:txBody>
      </p:sp>
      <p:sp>
        <p:nvSpPr>
          <p:cNvPr id="3" name="Footer Placeholder 2"/>
          <p:cNvSpPr>
            <a:spLocks noGrp="1"/>
          </p:cNvSpPr>
          <p:nvPr>
            <p:ph type="ftr" sz="quarter" idx="13"/>
          </p:nvPr>
        </p:nvSpPr>
        <p:spPr/>
        <p:txBody>
          <a:bodyPr/>
          <a:lstStyle/>
          <a:p>
            <a:r>
              <a:rPr lang="en-US"/>
              <a:t>Micron Confidential</a:t>
            </a:r>
            <a:endParaRPr lang="en-US" dirty="0"/>
          </a:p>
        </p:txBody>
      </p:sp>
      <p:sp>
        <p:nvSpPr>
          <p:cNvPr id="4" name="Slide Number Placeholder 3"/>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82787770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allistix Closing">
    <p:bg>
      <p:bgPr>
        <a:solidFill>
          <a:srgbClr val="58595B"/>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8648" y="1755324"/>
            <a:ext cx="6694704" cy="3347353"/>
          </a:xfrm>
          <a:prstGeom prst="rect">
            <a:avLst/>
          </a:prstGeom>
        </p:spPr>
      </p:pic>
      <p:sp>
        <p:nvSpPr>
          <p:cNvPr id="2" name="Date Placeholder 1"/>
          <p:cNvSpPr>
            <a:spLocks noGrp="1"/>
          </p:cNvSpPr>
          <p:nvPr>
            <p:ph type="dt" sz="half" idx="10"/>
          </p:nvPr>
        </p:nvSpPr>
        <p:spPr/>
        <p:txBody>
          <a:bodyPr/>
          <a:lstStyle/>
          <a:p>
            <a:fld id="{C9AA1E17-0D0A-4F25-BF38-BAACE58E556E}" type="datetime4">
              <a:rPr lang="en-US" smtClean="0"/>
              <a:t>October 22, 2018</a:t>
            </a:fld>
            <a:endParaRPr lang="en-US" dirty="0"/>
          </a:p>
        </p:txBody>
      </p:sp>
      <p:sp>
        <p:nvSpPr>
          <p:cNvPr id="3" name="Footer Placeholder 2"/>
          <p:cNvSpPr>
            <a:spLocks noGrp="1"/>
          </p:cNvSpPr>
          <p:nvPr>
            <p:ph type="ftr" sz="quarter" idx="11"/>
          </p:nvPr>
        </p:nvSpPr>
        <p:spPr/>
        <p:txBody>
          <a:bodyPr/>
          <a:lstStyle/>
          <a:p>
            <a:r>
              <a:rPr lang="en-US"/>
              <a:t>Micron Confidential</a:t>
            </a:r>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7709748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AF2D2701-F78D-4095-A39E-61DF3C4A4C04}" type="datetime4">
              <a:rPr lang="en-US" smtClean="0"/>
              <a:t>October 22, 2018</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1051560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477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EAA98F0A-2D28-4A84-9EAB-DBF27057C8F9}" type="datetime4">
              <a:rPr lang="en-US" smtClean="0"/>
              <a:t>October 22, 2018</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7"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a:t>Edit Master text styles</a:t>
            </a:r>
          </a:p>
        </p:txBody>
      </p:sp>
      <p:sp>
        <p:nvSpPr>
          <p:cNvPr id="9" name="Content Placeholder 2"/>
          <p:cNvSpPr>
            <a:spLocks noGrp="1"/>
          </p:cNvSpPr>
          <p:nvPr>
            <p:ph sz="half" idx="1"/>
          </p:nvPr>
        </p:nvSpPr>
        <p:spPr>
          <a:xfrm>
            <a:off x="838200" y="1628775"/>
            <a:ext cx="10515600" cy="4548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560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Transition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Autofit/>
          </a:bodyPr>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03202"/>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04410" y="6470556"/>
            <a:ext cx="914400" cy="248898"/>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FD5BF9B1-2CD5-4E0A-A036-F8A386770A6F}" type="datetime4">
              <a:rPr lang="en-US" smtClean="0"/>
              <a:t>October 22, 2018</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54051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Autofit/>
          </a:bodyPr>
          <a:lstStyle>
            <a:lvl1pPr>
              <a:defRPr sz="6000">
                <a:solidFill>
                  <a:srgbClr val="0077C8"/>
                </a:solidFill>
              </a:defRPr>
            </a:lvl1pPr>
          </a:lstStyle>
          <a:p>
            <a:r>
              <a:rPr lang="en-US"/>
              <a:t>Click to edit Master title style</a:t>
            </a:r>
            <a:endParaRPr lang="en-US" dirty="0"/>
          </a:p>
        </p:txBody>
      </p:sp>
      <p:sp>
        <p:nvSpPr>
          <p:cNvPr id="4" name="Text Placeholder 2"/>
          <p:cNvSpPr>
            <a:spLocks noGrp="1"/>
          </p:cNvSpPr>
          <p:nvPr>
            <p:ph type="body" idx="1"/>
          </p:nvPr>
        </p:nvSpPr>
        <p:spPr>
          <a:xfrm>
            <a:off x="831850" y="4503202"/>
            <a:ext cx="10515600" cy="1500187"/>
          </a:xfrm>
        </p:spPr>
        <p:txBody>
          <a:bodyPr/>
          <a:lstStyle>
            <a:lvl1pPr marL="0" indent="0">
              <a:buNone/>
              <a:defRPr sz="2400">
                <a:solidFill>
                  <a:srgbClr val="58595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591E8161-C7D8-4E89-83CF-1400BBFEB4E3}" type="datetime4">
              <a:rPr lang="en-US" smtClean="0"/>
              <a:t>October 22, 2018</a:t>
            </a:fld>
            <a:endParaRPr lang="en-US" dirty="0"/>
          </a:p>
        </p:txBody>
      </p:sp>
      <p:sp>
        <p:nvSpPr>
          <p:cNvPr id="5" name="Footer Placeholder 4"/>
          <p:cNvSpPr>
            <a:spLocks noGrp="1"/>
          </p:cNvSpPr>
          <p:nvPr>
            <p:ph type="ftr" sz="quarter" idx="11"/>
          </p:nvPr>
        </p:nvSpPr>
        <p:spPr/>
        <p:txBody>
          <a:bodyPr/>
          <a:lstStyle/>
          <a:p>
            <a:r>
              <a:rPr lang="en-US"/>
              <a:t>Micron Confidential</a:t>
            </a:r>
            <a:endParaRPr lang="en-US" dirty="0"/>
          </a:p>
        </p:txBody>
      </p:sp>
      <p:sp>
        <p:nvSpPr>
          <p:cNvPr id="6" name="Slide Number Placeholder 5"/>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4032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 Vertical Image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62701" y="276224"/>
            <a:ext cx="5553074" cy="3071813"/>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5" name="Picture Placeholder 4"/>
          <p:cNvSpPr>
            <a:spLocks noGrp="1"/>
          </p:cNvSpPr>
          <p:nvPr>
            <p:ph type="pic" sz="quarter" idx="10" hasCustomPrompt="1"/>
          </p:nvPr>
        </p:nvSpPr>
        <p:spPr>
          <a:xfrm>
            <a:off x="-1" y="0"/>
            <a:ext cx="6096001" cy="6858000"/>
          </a:xfrm>
        </p:spPr>
        <p:txBody>
          <a:bodyPr/>
          <a:lstStyle>
            <a:lvl1pPr marL="0" indent="0">
              <a:buNone/>
              <a:defRPr>
                <a:solidFill>
                  <a:schemeClr val="bg1"/>
                </a:solidFill>
              </a:defRPr>
            </a:lvl1pPr>
          </a:lstStyle>
          <a:p>
            <a:r>
              <a:rPr lang="en-US" dirty="0"/>
              <a:t>Image</a:t>
            </a:r>
          </a:p>
        </p:txBody>
      </p:sp>
      <p:sp>
        <p:nvSpPr>
          <p:cNvPr id="8" name="Text Placeholder 4"/>
          <p:cNvSpPr>
            <a:spLocks noGrp="1"/>
          </p:cNvSpPr>
          <p:nvPr>
            <p:ph type="body" sz="quarter" idx="11"/>
          </p:nvPr>
        </p:nvSpPr>
        <p:spPr>
          <a:xfrm>
            <a:off x="6362701" y="3429000"/>
            <a:ext cx="5553073" cy="2940269"/>
          </a:xfrm>
        </p:spPr>
        <p:txBody>
          <a:bodyP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2"/>
          </p:nvPr>
        </p:nvSpPr>
        <p:spPr>
          <a:xfrm>
            <a:off x="6363543" y="6412007"/>
            <a:ext cx="1710155" cy="365125"/>
          </a:xfrm>
        </p:spPr>
        <p:txBody>
          <a:bodyPr/>
          <a:lstStyle>
            <a:lvl1pPr algn="l">
              <a:defRPr/>
            </a:lvl1pPr>
          </a:lstStyle>
          <a:p>
            <a:fld id="{4FB25FF7-E416-4516-BA11-FC11BBA2AED8}" type="datetime4">
              <a:rPr lang="en-US" smtClean="0"/>
              <a:t>October 22, 2018</a:t>
            </a:fld>
            <a:endParaRPr lang="en-US" dirty="0"/>
          </a:p>
        </p:txBody>
      </p:sp>
      <p:sp>
        <p:nvSpPr>
          <p:cNvPr id="4" name="Footer Placeholder 3"/>
          <p:cNvSpPr>
            <a:spLocks noGrp="1"/>
          </p:cNvSpPr>
          <p:nvPr>
            <p:ph type="ftr" sz="quarter" idx="13"/>
          </p:nvPr>
        </p:nvSpPr>
        <p:spPr/>
        <p:txBody>
          <a:bodyPr/>
          <a:lstStyle/>
          <a:p>
            <a:r>
              <a:rPr lang="en-US"/>
              <a:t>Micron Confidential</a:t>
            </a:r>
            <a:endParaRPr lang="en-US" dirty="0"/>
          </a:p>
        </p:txBody>
      </p:sp>
      <p:sp>
        <p:nvSpPr>
          <p:cNvPr id="6" name="Slide Number Placeholder 5"/>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31410602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3 Image with White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4"/>
          <p:cNvSpPr>
            <a:spLocks noGrp="1"/>
          </p:cNvSpPr>
          <p:nvPr>
            <p:ph type="pic" sz="quarter" idx="10" hasCustomPrompt="1"/>
          </p:nvPr>
        </p:nvSpPr>
        <p:spPr>
          <a:xfrm>
            <a:off x="0" y="0"/>
            <a:ext cx="4145280" cy="6858000"/>
          </a:xfrm>
        </p:spPr>
        <p:txBody>
          <a:bodyPr/>
          <a:lstStyle>
            <a:lvl1pPr marL="0" indent="0">
              <a:buNone/>
              <a:defRPr>
                <a:solidFill>
                  <a:schemeClr val="bg1"/>
                </a:solidFill>
              </a:defRPr>
            </a:lvl1pPr>
          </a:lstStyle>
          <a:p>
            <a:r>
              <a:rPr lang="en-US" dirty="0"/>
              <a:t>Image</a:t>
            </a:r>
          </a:p>
        </p:txBody>
      </p:sp>
      <p:sp>
        <p:nvSpPr>
          <p:cNvPr id="4" name="Date Placeholder 3"/>
          <p:cNvSpPr>
            <a:spLocks noGrp="1"/>
          </p:cNvSpPr>
          <p:nvPr>
            <p:ph type="dt" sz="half" idx="13"/>
          </p:nvPr>
        </p:nvSpPr>
        <p:spPr>
          <a:xfrm>
            <a:off x="4427734" y="6412007"/>
            <a:ext cx="1710155" cy="365125"/>
          </a:xfrm>
        </p:spPr>
        <p:txBody>
          <a:bodyPr/>
          <a:lstStyle>
            <a:lvl1pPr algn="l">
              <a:defRPr/>
            </a:lvl1pPr>
          </a:lstStyle>
          <a:p>
            <a:fld id="{AB354393-6454-4F53-97F9-CCABD1DCDDD4}" type="datetime4">
              <a:rPr lang="en-US" smtClean="0"/>
              <a:t>October 22, 2018</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9" name="Slide Number Placeholder 8"/>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8855470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 Gray with Content">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4059936" cy="6858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3"/>
          </p:nvPr>
        </p:nvSpPr>
        <p:spPr>
          <a:xfrm>
            <a:off x="4427733" y="6412007"/>
            <a:ext cx="1710155" cy="365125"/>
          </a:xfrm>
        </p:spPr>
        <p:txBody>
          <a:bodyPr/>
          <a:lstStyle>
            <a:lvl1pPr algn="l">
              <a:defRPr/>
            </a:lvl1pPr>
          </a:lstStyle>
          <a:p>
            <a:fld id="{455A8A2E-26C9-48CC-BB2E-E40BB5F1017D}" type="datetime4">
              <a:rPr lang="en-US" smtClean="0"/>
              <a:t>October 22, 2018</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8" name="Slide Number Placeholder 7"/>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03232563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2878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244858" y="641200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0CFB5DD6-B5A9-42D8-8E78-3203A252046E}" type="datetime4">
              <a:rPr lang="en-US" smtClean="0"/>
              <a:t>October 22, 2018</a:t>
            </a:fld>
            <a:endParaRPr lang="en-US" dirty="0"/>
          </a:p>
        </p:txBody>
      </p:sp>
      <p:sp>
        <p:nvSpPr>
          <p:cNvPr id="5" name="Footer Placeholder 4"/>
          <p:cNvSpPr>
            <a:spLocks noGrp="1"/>
          </p:cNvSpPr>
          <p:nvPr>
            <p:ph type="ftr" sz="quarter" idx="3"/>
          </p:nvPr>
        </p:nvSpPr>
        <p:spPr>
          <a:xfrm>
            <a:off x="838199" y="6412006"/>
            <a:ext cx="1387415" cy="365125"/>
          </a:xfrm>
          <a:prstGeom prst="rect">
            <a:avLst/>
          </a:prstGeom>
        </p:spPr>
        <p:txBody>
          <a:bodyPr vert="horz" lIns="91440" tIns="45720" rIns="91440" bIns="45720" rtlCol="0" anchor="ctr"/>
          <a:lstStyle>
            <a:lvl1pPr algn="l">
              <a:defRPr sz="900">
                <a:solidFill>
                  <a:srgbClr val="58595B"/>
                </a:solidFill>
                <a:latin typeface="Arial" panose="020B0604020202020204" pitchFamily="34" charset="0"/>
                <a:cs typeface="Arial" panose="020B0604020202020204" pitchFamily="34" charset="0"/>
              </a:defRPr>
            </a:lvl1pPr>
          </a:lstStyle>
          <a:p>
            <a:r>
              <a:rPr lang="en-US" dirty="0"/>
              <a:t>Micron Confidential</a:t>
            </a:r>
          </a:p>
        </p:txBody>
      </p:sp>
      <p:sp>
        <p:nvSpPr>
          <p:cNvPr id="6" name="Slide Number Placeholder 5"/>
          <p:cNvSpPr>
            <a:spLocks noGrp="1"/>
          </p:cNvSpPr>
          <p:nvPr>
            <p:ph type="sldNum" sz="quarter" idx="4"/>
          </p:nvPr>
        </p:nvSpPr>
        <p:spPr>
          <a:xfrm>
            <a:off x="1" y="641200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pic>
        <p:nvPicPr>
          <p:cNvPr id="8" name="Picture 7"/>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0904472" y="6470076"/>
            <a:ext cx="914400" cy="248898"/>
          </a:xfrm>
          <a:prstGeom prst="rect">
            <a:avLst/>
          </a:prstGeom>
        </p:spPr>
      </p:pic>
    </p:spTree>
    <p:extLst>
      <p:ext uri="{BB962C8B-B14F-4D97-AF65-F5344CB8AC3E}">
        <p14:creationId xmlns:p14="http://schemas.microsoft.com/office/powerpoint/2010/main" val="26000616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3" r:id="rId4"/>
    <p:sldLayoutId id="2147483651" r:id="rId5"/>
    <p:sldLayoutId id="2147483661" r:id="rId6"/>
    <p:sldLayoutId id="2147483662" r:id="rId7"/>
    <p:sldLayoutId id="2147483701" r:id="rId8"/>
    <p:sldLayoutId id="2147483698" r:id="rId9"/>
    <p:sldLayoutId id="2147483692" r:id="rId10"/>
    <p:sldLayoutId id="2147483693" r:id="rId11"/>
    <p:sldLayoutId id="2147483695" r:id="rId12"/>
    <p:sldLayoutId id="2147483696" r:id="rId13"/>
    <p:sldLayoutId id="2147483672" r:id="rId14"/>
    <p:sldLayoutId id="2147483652" r:id="rId15"/>
    <p:sldLayoutId id="2147483668" r:id="rId16"/>
    <p:sldLayoutId id="2147483671" r:id="rId17"/>
    <p:sldLayoutId id="2147483654" r:id="rId18"/>
    <p:sldLayoutId id="2147483675" r:id="rId19"/>
    <p:sldLayoutId id="2147483655" r:id="rId20"/>
    <p:sldLayoutId id="2147483674" r:id="rId21"/>
    <p:sldLayoutId id="2147483700" r:id="rId22"/>
  </p:sldLayoutIdLst>
  <p:hf hdr="0" dt="0"/>
  <p:txStyles>
    <p:titleStyle>
      <a:lvl1pPr algn="l" defTabSz="914400" rtl="0" eaLnBrk="1" latinLnBrk="0" hangingPunct="1">
        <a:lnSpc>
          <a:spcPct val="90000"/>
        </a:lnSpc>
        <a:spcBef>
          <a:spcPct val="0"/>
        </a:spcBef>
        <a:buNone/>
        <a:defRPr sz="3200" b="1" kern="1200" spc="-150">
          <a:solidFill>
            <a:srgbClr val="58595B"/>
          </a:solidFill>
          <a:latin typeface="+mj-lt"/>
          <a:ea typeface="+mj-ea"/>
          <a:cs typeface="+mj-cs"/>
        </a:defRPr>
      </a:lvl1pPr>
    </p:titleStyle>
    <p:bodyStyle>
      <a:lvl1pPr marL="274320" indent="-27432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7432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7432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7432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7432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2878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p:cNvSpPr>
            <a:spLocks noGrp="1"/>
          </p:cNvSpPr>
          <p:nvPr>
            <p:ph type="dt" sz="half" idx="2"/>
          </p:nvPr>
        </p:nvSpPr>
        <p:spPr>
          <a:xfrm>
            <a:off x="5244858" y="641200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C9AA1E17-0D0A-4F25-BF38-BAACE58E556E}" type="datetime4">
              <a:rPr lang="en-US" smtClean="0"/>
              <a:t>October 22, 2018</a:t>
            </a:fld>
            <a:endParaRPr lang="en-US" dirty="0"/>
          </a:p>
        </p:txBody>
      </p:sp>
      <p:sp>
        <p:nvSpPr>
          <p:cNvPr id="13" name="Footer Placeholder 4"/>
          <p:cNvSpPr>
            <a:spLocks noGrp="1"/>
          </p:cNvSpPr>
          <p:nvPr>
            <p:ph type="ftr" sz="quarter" idx="3"/>
          </p:nvPr>
        </p:nvSpPr>
        <p:spPr>
          <a:xfrm>
            <a:off x="838199" y="6412006"/>
            <a:ext cx="1387415" cy="365125"/>
          </a:xfrm>
          <a:prstGeom prst="rect">
            <a:avLst/>
          </a:prstGeom>
        </p:spPr>
        <p:txBody>
          <a:bodyPr vert="horz" lIns="91440" tIns="45720" rIns="91440" bIns="45720" rtlCol="0" anchor="ctr"/>
          <a:lstStyle>
            <a:lvl1pPr algn="l">
              <a:defRPr sz="900">
                <a:solidFill>
                  <a:srgbClr val="58595B"/>
                </a:solidFill>
                <a:latin typeface="Arial" panose="020B0604020202020204" pitchFamily="34" charset="0"/>
                <a:cs typeface="Arial" panose="020B0604020202020204" pitchFamily="34" charset="0"/>
              </a:defRPr>
            </a:lvl1pPr>
          </a:lstStyle>
          <a:p>
            <a:r>
              <a:rPr lang="en-US" dirty="0"/>
              <a:t>Micron Confidential</a:t>
            </a:r>
          </a:p>
        </p:txBody>
      </p:sp>
      <p:sp>
        <p:nvSpPr>
          <p:cNvPr id="14" name="Slide Number Placeholder 5"/>
          <p:cNvSpPr>
            <a:spLocks noGrp="1"/>
          </p:cNvSpPr>
          <p:nvPr>
            <p:ph type="sldNum" sz="quarter" idx="4"/>
          </p:nvPr>
        </p:nvSpPr>
        <p:spPr>
          <a:xfrm>
            <a:off x="1" y="641200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904472" y="6470076"/>
            <a:ext cx="914400" cy="248898"/>
          </a:xfrm>
          <a:prstGeom prst="rect">
            <a:avLst/>
          </a:prstGeom>
        </p:spPr>
      </p:pic>
    </p:spTree>
    <p:extLst>
      <p:ext uri="{BB962C8B-B14F-4D97-AF65-F5344CB8AC3E}">
        <p14:creationId xmlns:p14="http://schemas.microsoft.com/office/powerpoint/2010/main" val="1269711580"/>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7" r:id="rId3"/>
    <p:sldLayoutId id="2147483681" r:id="rId4"/>
    <p:sldLayoutId id="2147483683" r:id="rId5"/>
    <p:sldLayoutId id="2147483688" r:id="rId6"/>
  </p:sldLayoutIdLst>
  <p:hf hdr="0" dt="0"/>
  <p:txStyles>
    <p:titleStyle>
      <a:lvl1pPr algn="l" defTabSz="914400" rtl="0" eaLnBrk="1" latinLnBrk="0" hangingPunct="1">
        <a:lnSpc>
          <a:spcPct val="90000"/>
        </a:lnSpc>
        <a:spcBef>
          <a:spcPct val="0"/>
        </a:spcBef>
        <a:buNone/>
        <a:defRPr sz="3200" b="1" kern="1200" spc="-150">
          <a:solidFill>
            <a:srgbClr val="58595B"/>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2860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2860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2860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2860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hyperlink" Target="http://fslhdppds01/rda_ad/2018-09-24/10_641225_0_Mean_2018092420.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Title 3"/>
          <p:cNvSpPr>
            <a:spLocks noGrp="1"/>
          </p:cNvSpPr>
          <p:nvPr>
            <p:ph type="ctrTitle"/>
          </p:nvPr>
        </p:nvSpPr>
        <p:spPr/>
        <p:txBody>
          <a:bodyPr/>
          <a:lstStyle/>
          <a:p>
            <a:r>
              <a:rPr lang="en-US" dirty="0"/>
              <a:t>AD Issue</a:t>
            </a:r>
          </a:p>
        </p:txBody>
      </p:sp>
      <p:sp>
        <p:nvSpPr>
          <p:cNvPr id="5" name="Footer Placeholder 4"/>
          <p:cNvSpPr>
            <a:spLocks noGrp="1"/>
          </p:cNvSpPr>
          <p:nvPr>
            <p:ph type="ftr" sz="quarter" idx="12"/>
          </p:nvPr>
        </p:nvSpPr>
        <p:spPr/>
        <p:txBody>
          <a:bodyPr/>
          <a:lstStyle/>
          <a:p>
            <a:r>
              <a:rPr lang="en-US" dirty="0"/>
              <a:t>Micron Confidential</a:t>
            </a:r>
          </a:p>
        </p:txBody>
      </p:sp>
      <p:sp>
        <p:nvSpPr>
          <p:cNvPr id="6" name="Slide Number Placeholder 5"/>
          <p:cNvSpPr>
            <a:spLocks noGrp="1"/>
          </p:cNvSpPr>
          <p:nvPr>
            <p:ph type="sldNum" sz="quarter" idx="13"/>
          </p:nvPr>
        </p:nvSpPr>
        <p:spPr/>
        <p:txBody>
          <a:bodyPr/>
          <a:lstStyle/>
          <a:p>
            <a:fld id="{B7E7695C-FCF1-4AA0-9B93-7941FED13DC4}" type="slidenum">
              <a:rPr lang="en-US" smtClean="0"/>
              <a:pPr/>
              <a:t>1</a:t>
            </a:fld>
            <a:endParaRPr lang="en-US" dirty="0"/>
          </a:p>
        </p:txBody>
      </p:sp>
    </p:spTree>
    <p:extLst>
      <p:ext uri="{BB962C8B-B14F-4D97-AF65-F5344CB8AC3E}">
        <p14:creationId xmlns:p14="http://schemas.microsoft.com/office/powerpoint/2010/main" val="177066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51C1054-1349-4FE4-9355-29FA7A2E3D01}"/>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3FE0FC2A-BDE6-496B-AE80-FC1063AFE08F}"/>
              </a:ext>
            </a:extLst>
          </p:cNvPr>
          <p:cNvSpPr>
            <a:spLocks noGrp="1"/>
          </p:cNvSpPr>
          <p:nvPr>
            <p:ph type="sldNum" sz="quarter" idx="12"/>
          </p:nvPr>
        </p:nvSpPr>
        <p:spPr/>
        <p:txBody>
          <a:bodyPr/>
          <a:lstStyle/>
          <a:p>
            <a:fld id="{B7E7695C-FCF1-4AA0-9B93-7941FED13DC4}" type="slidenum">
              <a:rPr lang="en-US" smtClean="0"/>
              <a:t>10</a:t>
            </a:fld>
            <a:endParaRPr lang="en-US"/>
          </a:p>
        </p:txBody>
      </p:sp>
      <p:sp>
        <p:nvSpPr>
          <p:cNvPr id="7" name="Rectangle 6">
            <a:extLst>
              <a:ext uri="{FF2B5EF4-FFF2-40B4-BE49-F238E27FC236}">
                <a16:creationId xmlns:a16="http://schemas.microsoft.com/office/drawing/2014/main" id="{0D2DD208-96B3-484F-B1B5-5924BD9F4A5E}"/>
              </a:ext>
            </a:extLst>
          </p:cNvPr>
          <p:cNvSpPr/>
          <p:nvPr/>
        </p:nvSpPr>
        <p:spPr>
          <a:xfrm>
            <a:off x="543339" y="585271"/>
            <a:ext cx="6096000" cy="276999"/>
          </a:xfrm>
          <a:prstGeom prst="rect">
            <a:avLst/>
          </a:prstGeom>
        </p:spPr>
        <p:txBody>
          <a:bodyPr>
            <a:spAutoFit/>
          </a:bodyPr>
          <a:lstStyle/>
          <a:p>
            <a:r>
              <a:rPr lang="en-US" sz="1200" dirty="0"/>
              <a:t>http://fslhdppds01/rda_ad/2018-10-06/10_683052_0_Mean_2018100620.html</a:t>
            </a:r>
          </a:p>
        </p:txBody>
      </p:sp>
      <p:pic>
        <p:nvPicPr>
          <p:cNvPr id="8" name="Picture 7">
            <a:extLst>
              <a:ext uri="{FF2B5EF4-FFF2-40B4-BE49-F238E27FC236}">
                <a16:creationId xmlns:a16="http://schemas.microsoft.com/office/drawing/2014/main" id="{5DBBB5DC-29DD-4A56-BBBC-B359857A8FA7}"/>
              </a:ext>
            </a:extLst>
          </p:cNvPr>
          <p:cNvPicPr>
            <a:picLocks noChangeAspect="1"/>
          </p:cNvPicPr>
          <p:nvPr/>
        </p:nvPicPr>
        <p:blipFill>
          <a:blip r:embed="rId2"/>
          <a:stretch>
            <a:fillRect/>
          </a:stretch>
        </p:blipFill>
        <p:spPr>
          <a:xfrm>
            <a:off x="2600076" y="2511868"/>
            <a:ext cx="5226036" cy="2871301"/>
          </a:xfrm>
          <a:prstGeom prst="rect">
            <a:avLst/>
          </a:prstGeom>
        </p:spPr>
      </p:pic>
      <p:sp>
        <p:nvSpPr>
          <p:cNvPr id="9" name="TextBox 8">
            <a:extLst>
              <a:ext uri="{FF2B5EF4-FFF2-40B4-BE49-F238E27FC236}">
                <a16:creationId xmlns:a16="http://schemas.microsoft.com/office/drawing/2014/main" id="{25742943-C3AE-4C62-B7A3-D17CA12FA4C9}"/>
              </a:ext>
            </a:extLst>
          </p:cNvPr>
          <p:cNvSpPr txBox="1"/>
          <p:nvPr/>
        </p:nvSpPr>
        <p:spPr>
          <a:xfrm>
            <a:off x="8376664" y="3004009"/>
            <a:ext cx="243052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Machine data Missing </a:t>
            </a:r>
          </a:p>
        </p:txBody>
      </p:sp>
      <p:sp>
        <p:nvSpPr>
          <p:cNvPr id="10" name="Arrow: Right 9">
            <a:extLst>
              <a:ext uri="{FF2B5EF4-FFF2-40B4-BE49-F238E27FC236}">
                <a16:creationId xmlns:a16="http://schemas.microsoft.com/office/drawing/2014/main" id="{FCC83A3F-B2AD-44DA-BAF9-022565A86D02}"/>
              </a:ext>
            </a:extLst>
          </p:cNvPr>
          <p:cNvSpPr/>
          <p:nvPr/>
        </p:nvSpPr>
        <p:spPr>
          <a:xfrm>
            <a:off x="7892855" y="3140967"/>
            <a:ext cx="417065" cy="95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02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Micron Confidential</a:t>
            </a:r>
            <a:endParaRPr lang="en-US" dirty="0"/>
          </a:p>
        </p:txBody>
      </p:sp>
      <p:sp>
        <p:nvSpPr>
          <p:cNvPr id="3" name="Slide Number Placeholder 2"/>
          <p:cNvSpPr>
            <a:spLocks noGrp="1"/>
          </p:cNvSpPr>
          <p:nvPr>
            <p:ph type="sldNum" sz="quarter" idx="12"/>
          </p:nvPr>
        </p:nvSpPr>
        <p:spPr/>
        <p:txBody>
          <a:bodyPr/>
          <a:lstStyle/>
          <a:p>
            <a:fld id="{B7E7695C-FCF1-4AA0-9B93-7941FED13DC4}" type="slidenum">
              <a:rPr lang="en-US" smtClean="0"/>
              <a:pPr/>
              <a:t>11</a:t>
            </a:fld>
            <a:endParaRPr lang="en-US" dirty="0"/>
          </a:p>
        </p:txBody>
      </p:sp>
    </p:spTree>
    <p:extLst>
      <p:ext uri="{BB962C8B-B14F-4D97-AF65-F5344CB8AC3E}">
        <p14:creationId xmlns:p14="http://schemas.microsoft.com/office/powerpoint/2010/main" val="235138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A356477-2E62-432B-B2A3-2F6063701406}"/>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A7D3F008-954D-4346-8B12-DD7F72406C6E}"/>
              </a:ext>
            </a:extLst>
          </p:cNvPr>
          <p:cNvSpPr>
            <a:spLocks noGrp="1"/>
          </p:cNvSpPr>
          <p:nvPr>
            <p:ph type="sldNum" sz="quarter" idx="12"/>
          </p:nvPr>
        </p:nvSpPr>
        <p:spPr/>
        <p:txBody>
          <a:bodyPr/>
          <a:lstStyle/>
          <a:p>
            <a:fld id="{B7E7695C-FCF1-4AA0-9B93-7941FED13DC4}" type="slidenum">
              <a:rPr lang="en-US" smtClean="0"/>
              <a:t>2</a:t>
            </a:fld>
            <a:endParaRPr lang="en-US"/>
          </a:p>
        </p:txBody>
      </p:sp>
      <p:sp>
        <p:nvSpPr>
          <p:cNvPr id="5" name="Text Placeholder 4">
            <a:extLst>
              <a:ext uri="{FF2B5EF4-FFF2-40B4-BE49-F238E27FC236}">
                <a16:creationId xmlns:a16="http://schemas.microsoft.com/office/drawing/2014/main" id="{7E571CDE-DD8B-4516-9B82-79C7BA52084B}"/>
              </a:ext>
            </a:extLst>
          </p:cNvPr>
          <p:cNvSpPr>
            <a:spLocks noGrp="1"/>
          </p:cNvSpPr>
          <p:nvPr>
            <p:ph type="body" sz="quarter" idx="13"/>
          </p:nvPr>
        </p:nvSpPr>
        <p:spPr>
          <a:xfrm>
            <a:off x="838200" y="669529"/>
            <a:ext cx="10515600" cy="361950"/>
          </a:xfrm>
        </p:spPr>
        <p:txBody>
          <a:bodyPr/>
          <a:lstStyle/>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9/23 session AD did not flag GAO</a:t>
            </a:r>
          </a:p>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4110-24 SGDP NITRIDE DEP -</a:t>
            </a: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 KOKUAGAO00</a:t>
            </a:r>
            <a:endParaRPr lang="en-US" dirty="0"/>
          </a:p>
        </p:txBody>
      </p:sp>
      <p:pic>
        <p:nvPicPr>
          <p:cNvPr id="7" name="Picture 6">
            <a:extLst>
              <a:ext uri="{FF2B5EF4-FFF2-40B4-BE49-F238E27FC236}">
                <a16:creationId xmlns:a16="http://schemas.microsoft.com/office/drawing/2014/main" id="{DC2A726F-7CC8-4891-B7FD-09C07D7DC4D0}"/>
              </a:ext>
            </a:extLst>
          </p:cNvPr>
          <p:cNvPicPr>
            <a:picLocks noChangeAspect="1"/>
          </p:cNvPicPr>
          <p:nvPr/>
        </p:nvPicPr>
        <p:blipFill>
          <a:blip r:embed="rId2"/>
          <a:stretch>
            <a:fillRect/>
          </a:stretch>
        </p:blipFill>
        <p:spPr>
          <a:xfrm>
            <a:off x="838199" y="1380107"/>
            <a:ext cx="10379978" cy="4627389"/>
          </a:xfrm>
          <a:prstGeom prst="rect">
            <a:avLst/>
          </a:prstGeom>
        </p:spPr>
      </p:pic>
      <p:sp>
        <p:nvSpPr>
          <p:cNvPr id="8" name="Rectangle 7">
            <a:extLst>
              <a:ext uri="{FF2B5EF4-FFF2-40B4-BE49-F238E27FC236}">
                <a16:creationId xmlns:a16="http://schemas.microsoft.com/office/drawing/2014/main" id="{FA8ADEC9-9442-4CFA-9CA0-5A8DA0727C48}"/>
              </a:ext>
            </a:extLst>
          </p:cNvPr>
          <p:cNvSpPr/>
          <p:nvPr/>
        </p:nvSpPr>
        <p:spPr>
          <a:xfrm>
            <a:off x="5780015" y="1484851"/>
            <a:ext cx="662730" cy="270964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48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F09FCB-7A18-4495-A059-5B51AF32E447}"/>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6B5091BD-0926-4071-B491-9FB4C4DD1BED}"/>
              </a:ext>
            </a:extLst>
          </p:cNvPr>
          <p:cNvSpPr>
            <a:spLocks noGrp="1"/>
          </p:cNvSpPr>
          <p:nvPr>
            <p:ph type="sldNum" sz="quarter" idx="12"/>
          </p:nvPr>
        </p:nvSpPr>
        <p:spPr/>
        <p:txBody>
          <a:bodyPr/>
          <a:lstStyle/>
          <a:p>
            <a:fld id="{B7E7695C-FCF1-4AA0-9B93-7941FED13DC4}" type="slidenum">
              <a:rPr lang="en-US" smtClean="0"/>
              <a:t>3</a:t>
            </a:fld>
            <a:endParaRPr lang="en-US"/>
          </a:p>
        </p:txBody>
      </p:sp>
      <p:pic>
        <p:nvPicPr>
          <p:cNvPr id="7" name="Picture 6">
            <a:extLst>
              <a:ext uri="{FF2B5EF4-FFF2-40B4-BE49-F238E27FC236}">
                <a16:creationId xmlns:a16="http://schemas.microsoft.com/office/drawing/2014/main" id="{4038B149-D276-4E1B-8209-2BEAC2EB9AF9}"/>
              </a:ext>
            </a:extLst>
          </p:cNvPr>
          <p:cNvPicPr>
            <a:picLocks noChangeAspect="1"/>
          </p:cNvPicPr>
          <p:nvPr/>
        </p:nvPicPr>
        <p:blipFill>
          <a:blip r:embed="rId2"/>
          <a:stretch>
            <a:fillRect/>
          </a:stretch>
        </p:blipFill>
        <p:spPr>
          <a:xfrm>
            <a:off x="1223962" y="1238250"/>
            <a:ext cx="9744075" cy="4381500"/>
          </a:xfrm>
          <a:prstGeom prst="rect">
            <a:avLst/>
          </a:prstGeom>
        </p:spPr>
      </p:pic>
    </p:spTree>
    <p:extLst>
      <p:ext uri="{BB962C8B-B14F-4D97-AF65-F5344CB8AC3E}">
        <p14:creationId xmlns:p14="http://schemas.microsoft.com/office/powerpoint/2010/main" val="2420988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08DADB-DD10-41A1-AF19-82BED175FC05}"/>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E88470DD-7A73-4E0D-B003-72C49409D19E}"/>
              </a:ext>
            </a:extLst>
          </p:cNvPr>
          <p:cNvSpPr>
            <a:spLocks noGrp="1"/>
          </p:cNvSpPr>
          <p:nvPr>
            <p:ph type="sldNum" sz="quarter" idx="12"/>
          </p:nvPr>
        </p:nvSpPr>
        <p:spPr/>
        <p:txBody>
          <a:bodyPr/>
          <a:lstStyle/>
          <a:p>
            <a:fld id="{B7E7695C-FCF1-4AA0-9B93-7941FED13DC4}" type="slidenum">
              <a:rPr lang="en-US" smtClean="0"/>
              <a:t>4</a:t>
            </a:fld>
            <a:endParaRPr lang="en-US"/>
          </a:p>
        </p:txBody>
      </p:sp>
      <p:pic>
        <p:nvPicPr>
          <p:cNvPr id="7" name="Picture 6">
            <a:extLst>
              <a:ext uri="{FF2B5EF4-FFF2-40B4-BE49-F238E27FC236}">
                <a16:creationId xmlns:a16="http://schemas.microsoft.com/office/drawing/2014/main" id="{A85F6623-B37B-49DC-9167-A6624AF27332}"/>
              </a:ext>
            </a:extLst>
          </p:cNvPr>
          <p:cNvPicPr>
            <a:picLocks noChangeAspect="1"/>
          </p:cNvPicPr>
          <p:nvPr/>
        </p:nvPicPr>
        <p:blipFill>
          <a:blip r:embed="rId2"/>
          <a:stretch>
            <a:fillRect/>
          </a:stretch>
        </p:blipFill>
        <p:spPr>
          <a:xfrm>
            <a:off x="2834146" y="2496748"/>
            <a:ext cx="5902922" cy="3515669"/>
          </a:xfrm>
          <a:prstGeom prst="rect">
            <a:avLst/>
          </a:prstGeom>
        </p:spPr>
      </p:pic>
      <p:pic>
        <p:nvPicPr>
          <p:cNvPr id="2" name="Picture 1">
            <a:extLst>
              <a:ext uri="{FF2B5EF4-FFF2-40B4-BE49-F238E27FC236}">
                <a16:creationId xmlns:a16="http://schemas.microsoft.com/office/drawing/2014/main" id="{996583D4-8E73-4F30-B372-3FC8BE6DE181}"/>
              </a:ext>
            </a:extLst>
          </p:cNvPr>
          <p:cNvPicPr>
            <a:picLocks noChangeAspect="1"/>
          </p:cNvPicPr>
          <p:nvPr/>
        </p:nvPicPr>
        <p:blipFill>
          <a:blip r:embed="rId3"/>
          <a:stretch>
            <a:fillRect/>
          </a:stretch>
        </p:blipFill>
        <p:spPr>
          <a:xfrm>
            <a:off x="403982" y="983829"/>
            <a:ext cx="10763250" cy="561975"/>
          </a:xfrm>
          <a:prstGeom prst="rect">
            <a:avLst/>
          </a:prstGeom>
        </p:spPr>
      </p:pic>
      <p:sp>
        <p:nvSpPr>
          <p:cNvPr id="5" name="TextBox 4">
            <a:extLst>
              <a:ext uri="{FF2B5EF4-FFF2-40B4-BE49-F238E27FC236}">
                <a16:creationId xmlns:a16="http://schemas.microsoft.com/office/drawing/2014/main" id="{0E098D92-9D79-4022-ADC6-A0C4D8EBA310}"/>
              </a:ext>
            </a:extLst>
          </p:cNvPr>
          <p:cNvSpPr txBox="1"/>
          <p:nvPr/>
        </p:nvSpPr>
        <p:spPr>
          <a:xfrm>
            <a:off x="2969703" y="1979222"/>
            <a:ext cx="5399714" cy="369332"/>
          </a:xfrm>
          <a:prstGeom prst="rect">
            <a:avLst/>
          </a:prstGeom>
          <a:noFill/>
        </p:spPr>
        <p:txBody>
          <a:bodyPr wrap="square" rtlCol="0">
            <a:spAutoFit/>
          </a:bodyPr>
          <a:lstStyle/>
          <a:p>
            <a:r>
              <a:rPr lang="en-US" dirty="0"/>
              <a:t>F10N 9/23,9/24 did not flag L66A0 as root cause</a:t>
            </a:r>
          </a:p>
        </p:txBody>
      </p:sp>
    </p:spTree>
    <p:extLst>
      <p:ext uri="{BB962C8B-B14F-4D97-AF65-F5344CB8AC3E}">
        <p14:creationId xmlns:p14="http://schemas.microsoft.com/office/powerpoint/2010/main" val="70561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0BD5BE-2E8E-45F2-BAE9-756ABD2BEB56}"/>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7108BCBC-AE06-4687-9A3F-001B2A078B85}"/>
              </a:ext>
            </a:extLst>
          </p:cNvPr>
          <p:cNvSpPr>
            <a:spLocks noGrp="1"/>
          </p:cNvSpPr>
          <p:nvPr>
            <p:ph type="sldNum" sz="quarter" idx="12"/>
          </p:nvPr>
        </p:nvSpPr>
        <p:spPr/>
        <p:txBody>
          <a:bodyPr/>
          <a:lstStyle/>
          <a:p>
            <a:fld id="{B7E7695C-FCF1-4AA0-9B93-7941FED13DC4}" type="slidenum">
              <a:rPr lang="en-US" smtClean="0"/>
              <a:t>5</a:t>
            </a:fld>
            <a:endParaRPr lang="en-US"/>
          </a:p>
        </p:txBody>
      </p:sp>
      <p:pic>
        <p:nvPicPr>
          <p:cNvPr id="7" name="Picture 6">
            <a:extLst>
              <a:ext uri="{FF2B5EF4-FFF2-40B4-BE49-F238E27FC236}">
                <a16:creationId xmlns:a16="http://schemas.microsoft.com/office/drawing/2014/main" id="{3FB4EABB-C144-49F4-B0AE-C1426EF421F4}"/>
              </a:ext>
            </a:extLst>
          </p:cNvPr>
          <p:cNvPicPr>
            <a:picLocks noChangeAspect="1"/>
          </p:cNvPicPr>
          <p:nvPr/>
        </p:nvPicPr>
        <p:blipFill>
          <a:blip r:embed="rId2"/>
          <a:stretch>
            <a:fillRect/>
          </a:stretch>
        </p:blipFill>
        <p:spPr>
          <a:xfrm>
            <a:off x="133875" y="80868"/>
            <a:ext cx="7537814" cy="4795413"/>
          </a:xfrm>
          <a:prstGeom prst="rect">
            <a:avLst/>
          </a:prstGeom>
        </p:spPr>
      </p:pic>
      <p:pic>
        <p:nvPicPr>
          <p:cNvPr id="8" name="Picture 7">
            <a:extLst>
              <a:ext uri="{FF2B5EF4-FFF2-40B4-BE49-F238E27FC236}">
                <a16:creationId xmlns:a16="http://schemas.microsoft.com/office/drawing/2014/main" id="{A7E8DD59-2651-4713-A643-BB65A0FB9176}"/>
              </a:ext>
            </a:extLst>
          </p:cNvPr>
          <p:cNvPicPr>
            <a:picLocks noChangeAspect="1"/>
          </p:cNvPicPr>
          <p:nvPr/>
        </p:nvPicPr>
        <p:blipFill rotWithShape="1">
          <a:blip r:embed="rId3"/>
          <a:srcRect l="3288"/>
          <a:stretch/>
        </p:blipFill>
        <p:spPr>
          <a:xfrm>
            <a:off x="7115216" y="2304151"/>
            <a:ext cx="5076783" cy="4517472"/>
          </a:xfrm>
          <a:prstGeom prst="rect">
            <a:avLst/>
          </a:prstGeom>
        </p:spPr>
      </p:pic>
      <p:sp>
        <p:nvSpPr>
          <p:cNvPr id="9" name="Rectangle 8">
            <a:extLst>
              <a:ext uri="{FF2B5EF4-FFF2-40B4-BE49-F238E27FC236}">
                <a16:creationId xmlns:a16="http://schemas.microsoft.com/office/drawing/2014/main" id="{3A7E0C0B-219B-4AA7-8241-C0306894300A}"/>
              </a:ext>
            </a:extLst>
          </p:cNvPr>
          <p:cNvSpPr/>
          <p:nvPr/>
        </p:nvSpPr>
        <p:spPr>
          <a:xfrm>
            <a:off x="6617669" y="218114"/>
            <a:ext cx="580085" cy="12667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DBE3A1A-6BAA-425A-B25A-B6FD1D190B82}"/>
              </a:ext>
            </a:extLst>
          </p:cNvPr>
          <p:cNvSpPr txBox="1"/>
          <p:nvPr/>
        </p:nvSpPr>
        <p:spPr>
          <a:xfrm>
            <a:off x="7197754" y="616266"/>
            <a:ext cx="3900881" cy="369332"/>
          </a:xfrm>
          <a:prstGeom prst="rect">
            <a:avLst/>
          </a:prstGeom>
          <a:noFill/>
        </p:spPr>
        <p:txBody>
          <a:bodyPr wrap="square" rtlCol="0">
            <a:spAutoFit/>
          </a:bodyPr>
          <a:lstStyle/>
          <a:p>
            <a:r>
              <a:rPr lang="en-US" dirty="0"/>
              <a:t>2 data points missing in AD report</a:t>
            </a:r>
          </a:p>
        </p:txBody>
      </p:sp>
      <p:sp>
        <p:nvSpPr>
          <p:cNvPr id="11" name="Rectangle 10">
            <a:extLst>
              <a:ext uri="{FF2B5EF4-FFF2-40B4-BE49-F238E27FC236}">
                <a16:creationId xmlns:a16="http://schemas.microsoft.com/office/drawing/2014/main" id="{DB003F95-AB02-4483-9311-36F971C9A7AA}"/>
              </a:ext>
            </a:extLst>
          </p:cNvPr>
          <p:cNvSpPr/>
          <p:nvPr/>
        </p:nvSpPr>
        <p:spPr>
          <a:xfrm>
            <a:off x="9269835" y="2550253"/>
            <a:ext cx="847288" cy="218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B5E26F5-D847-4327-ACB1-2A21E745E71C}"/>
              </a:ext>
            </a:extLst>
          </p:cNvPr>
          <p:cNvSpPr txBox="1"/>
          <p:nvPr/>
        </p:nvSpPr>
        <p:spPr>
          <a:xfrm>
            <a:off x="9269835" y="2768367"/>
            <a:ext cx="2592198" cy="369115"/>
          </a:xfrm>
          <a:prstGeom prst="rect">
            <a:avLst/>
          </a:prstGeom>
          <a:noFill/>
        </p:spPr>
        <p:txBody>
          <a:bodyPr wrap="square" rtlCol="0">
            <a:spAutoFit/>
          </a:bodyPr>
          <a:lstStyle/>
          <a:p>
            <a:r>
              <a:rPr lang="en-US" dirty="0"/>
              <a:t>This lot is OOC on 9/2</a:t>
            </a:r>
          </a:p>
        </p:txBody>
      </p:sp>
      <p:sp>
        <p:nvSpPr>
          <p:cNvPr id="13" name="Rectangle 12">
            <a:extLst>
              <a:ext uri="{FF2B5EF4-FFF2-40B4-BE49-F238E27FC236}">
                <a16:creationId xmlns:a16="http://schemas.microsoft.com/office/drawing/2014/main" id="{FF1BC63E-B531-4BC7-8D1C-CB6C9327E2F7}"/>
              </a:ext>
            </a:extLst>
          </p:cNvPr>
          <p:cNvSpPr/>
          <p:nvPr/>
        </p:nvSpPr>
        <p:spPr>
          <a:xfrm>
            <a:off x="262855" y="5156454"/>
            <a:ext cx="5833145" cy="461665"/>
          </a:xfrm>
          <a:prstGeom prst="rect">
            <a:avLst/>
          </a:prstGeom>
        </p:spPr>
        <p:txBody>
          <a:bodyPr wrap="square">
            <a:spAutoFit/>
          </a:bodyPr>
          <a:lstStyle/>
          <a:p>
            <a:r>
              <a:rPr lang="en-US" sz="1200" dirty="0">
                <a:hlinkClick r:id="rId4"/>
              </a:rPr>
              <a:t>http://fslhdppds01/rda_ad/2018-09-24/10_641225_0_Mean_2018092420.html</a:t>
            </a:r>
            <a:endParaRPr lang="en-US" sz="1200" dirty="0"/>
          </a:p>
          <a:p>
            <a:endParaRPr lang="en-US" sz="1200" dirty="0"/>
          </a:p>
        </p:txBody>
      </p:sp>
    </p:spTree>
    <p:extLst>
      <p:ext uri="{BB962C8B-B14F-4D97-AF65-F5344CB8AC3E}">
        <p14:creationId xmlns:p14="http://schemas.microsoft.com/office/powerpoint/2010/main" val="70964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264AF3B-7BA8-4610-AA49-0BC2B679CA79}"/>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9842886E-73E0-4905-A8FE-9311C353F24A}"/>
              </a:ext>
            </a:extLst>
          </p:cNvPr>
          <p:cNvSpPr>
            <a:spLocks noGrp="1"/>
          </p:cNvSpPr>
          <p:nvPr>
            <p:ph type="sldNum" sz="quarter" idx="12"/>
          </p:nvPr>
        </p:nvSpPr>
        <p:spPr/>
        <p:txBody>
          <a:bodyPr/>
          <a:lstStyle/>
          <a:p>
            <a:fld id="{B7E7695C-FCF1-4AA0-9B93-7941FED13DC4}" type="slidenum">
              <a:rPr lang="en-US" smtClean="0"/>
              <a:t>6</a:t>
            </a:fld>
            <a:endParaRPr lang="en-US"/>
          </a:p>
        </p:txBody>
      </p:sp>
      <p:sp>
        <p:nvSpPr>
          <p:cNvPr id="7" name="Rectangle 6">
            <a:extLst>
              <a:ext uri="{FF2B5EF4-FFF2-40B4-BE49-F238E27FC236}">
                <a16:creationId xmlns:a16="http://schemas.microsoft.com/office/drawing/2014/main" id="{1810ACA2-08F8-4860-AFF3-E3A86FF0E989}"/>
              </a:ext>
            </a:extLst>
          </p:cNvPr>
          <p:cNvSpPr/>
          <p:nvPr/>
        </p:nvSpPr>
        <p:spPr>
          <a:xfrm>
            <a:off x="61673" y="4858371"/>
            <a:ext cx="7843706" cy="261610"/>
          </a:xfrm>
          <a:prstGeom prst="rect">
            <a:avLst/>
          </a:prstGeom>
        </p:spPr>
        <p:txBody>
          <a:bodyPr wrap="square">
            <a:spAutoFit/>
          </a:bodyPr>
          <a:lstStyle/>
          <a:p>
            <a:r>
              <a:rPr lang="en-US" sz="1100" dirty="0"/>
              <a:t>https://tableau-apac/#/site/F10FEMFG/views/F10_QM69A_V2_RDA_OOC_SUMMARY/DailyADTriggerDashboard?:iid=1</a:t>
            </a:r>
          </a:p>
        </p:txBody>
      </p:sp>
      <p:pic>
        <p:nvPicPr>
          <p:cNvPr id="8" name="Picture 7">
            <a:extLst>
              <a:ext uri="{FF2B5EF4-FFF2-40B4-BE49-F238E27FC236}">
                <a16:creationId xmlns:a16="http://schemas.microsoft.com/office/drawing/2014/main" id="{E42B6EB6-413A-47BC-B76C-91FBA40E3783}"/>
              </a:ext>
            </a:extLst>
          </p:cNvPr>
          <p:cNvPicPr>
            <a:picLocks noChangeAspect="1"/>
          </p:cNvPicPr>
          <p:nvPr/>
        </p:nvPicPr>
        <p:blipFill>
          <a:blip r:embed="rId2"/>
          <a:stretch>
            <a:fillRect/>
          </a:stretch>
        </p:blipFill>
        <p:spPr>
          <a:xfrm>
            <a:off x="7626656" y="664586"/>
            <a:ext cx="4214708" cy="3676746"/>
          </a:xfrm>
          <a:prstGeom prst="rect">
            <a:avLst/>
          </a:prstGeom>
        </p:spPr>
      </p:pic>
      <p:pic>
        <p:nvPicPr>
          <p:cNvPr id="9" name="Picture 8">
            <a:extLst>
              <a:ext uri="{FF2B5EF4-FFF2-40B4-BE49-F238E27FC236}">
                <a16:creationId xmlns:a16="http://schemas.microsoft.com/office/drawing/2014/main" id="{6BE509A3-21BC-489E-B756-0BCD2D3F3BAC}"/>
              </a:ext>
            </a:extLst>
          </p:cNvPr>
          <p:cNvPicPr>
            <a:picLocks noChangeAspect="1"/>
          </p:cNvPicPr>
          <p:nvPr/>
        </p:nvPicPr>
        <p:blipFill>
          <a:blip r:embed="rId3"/>
          <a:stretch>
            <a:fillRect/>
          </a:stretch>
        </p:blipFill>
        <p:spPr>
          <a:xfrm>
            <a:off x="350636" y="453066"/>
            <a:ext cx="6075331" cy="4099787"/>
          </a:xfrm>
          <a:prstGeom prst="rect">
            <a:avLst/>
          </a:prstGeom>
        </p:spPr>
      </p:pic>
      <p:sp>
        <p:nvSpPr>
          <p:cNvPr id="10" name="Rectangle 9">
            <a:extLst>
              <a:ext uri="{FF2B5EF4-FFF2-40B4-BE49-F238E27FC236}">
                <a16:creationId xmlns:a16="http://schemas.microsoft.com/office/drawing/2014/main" id="{BAA7BAEA-3041-4988-9221-256084B1134F}"/>
              </a:ext>
            </a:extLst>
          </p:cNvPr>
          <p:cNvSpPr/>
          <p:nvPr/>
        </p:nvSpPr>
        <p:spPr>
          <a:xfrm>
            <a:off x="3983526" y="504349"/>
            <a:ext cx="580085" cy="2163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76C649B-126C-467F-B282-EF2EACAEA0E0}"/>
              </a:ext>
            </a:extLst>
          </p:cNvPr>
          <p:cNvSpPr txBox="1"/>
          <p:nvPr/>
        </p:nvSpPr>
        <p:spPr>
          <a:xfrm>
            <a:off x="4563611" y="902501"/>
            <a:ext cx="3900881" cy="369332"/>
          </a:xfrm>
          <a:prstGeom prst="rect">
            <a:avLst/>
          </a:prstGeom>
          <a:noFill/>
        </p:spPr>
        <p:txBody>
          <a:bodyPr wrap="square" rtlCol="0">
            <a:spAutoFit/>
          </a:bodyPr>
          <a:lstStyle/>
          <a:p>
            <a:r>
              <a:rPr lang="en-US" dirty="0"/>
              <a:t>2 data points missing in AD report</a:t>
            </a:r>
          </a:p>
        </p:txBody>
      </p:sp>
      <p:sp>
        <p:nvSpPr>
          <p:cNvPr id="12" name="Rectangle 11">
            <a:extLst>
              <a:ext uri="{FF2B5EF4-FFF2-40B4-BE49-F238E27FC236}">
                <a16:creationId xmlns:a16="http://schemas.microsoft.com/office/drawing/2014/main" id="{5CB37F69-14F5-4B28-95DD-598B33840DAD}"/>
              </a:ext>
            </a:extLst>
          </p:cNvPr>
          <p:cNvSpPr/>
          <p:nvPr/>
        </p:nvSpPr>
        <p:spPr>
          <a:xfrm>
            <a:off x="9395670" y="788565"/>
            <a:ext cx="847288" cy="218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6BDAEE1-F2E2-4550-8AA1-034A264AAA3A}"/>
              </a:ext>
            </a:extLst>
          </p:cNvPr>
          <p:cNvSpPr txBox="1"/>
          <p:nvPr/>
        </p:nvSpPr>
        <p:spPr>
          <a:xfrm>
            <a:off x="9395670" y="1006679"/>
            <a:ext cx="2592198" cy="369115"/>
          </a:xfrm>
          <a:prstGeom prst="rect">
            <a:avLst/>
          </a:prstGeom>
          <a:noFill/>
        </p:spPr>
        <p:txBody>
          <a:bodyPr wrap="square" rtlCol="0">
            <a:spAutoFit/>
          </a:bodyPr>
          <a:lstStyle/>
          <a:p>
            <a:r>
              <a:rPr lang="en-US" dirty="0"/>
              <a:t>This lot is OOC on 9/15</a:t>
            </a:r>
          </a:p>
        </p:txBody>
      </p:sp>
    </p:spTree>
    <p:extLst>
      <p:ext uri="{BB962C8B-B14F-4D97-AF65-F5344CB8AC3E}">
        <p14:creationId xmlns:p14="http://schemas.microsoft.com/office/powerpoint/2010/main" val="280522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081B1FC-232C-49FF-B869-5DE88AC8669D}"/>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CAF4F848-FA52-40AF-B2AE-D9743F4AF3BE}"/>
              </a:ext>
            </a:extLst>
          </p:cNvPr>
          <p:cNvSpPr>
            <a:spLocks noGrp="1"/>
          </p:cNvSpPr>
          <p:nvPr>
            <p:ph type="sldNum" sz="quarter" idx="12"/>
          </p:nvPr>
        </p:nvSpPr>
        <p:spPr/>
        <p:txBody>
          <a:bodyPr/>
          <a:lstStyle/>
          <a:p>
            <a:fld id="{B7E7695C-FCF1-4AA0-9B93-7941FED13DC4}" type="slidenum">
              <a:rPr lang="en-US" smtClean="0"/>
              <a:t>7</a:t>
            </a:fld>
            <a:endParaRPr lang="en-US"/>
          </a:p>
        </p:txBody>
      </p:sp>
      <p:pic>
        <p:nvPicPr>
          <p:cNvPr id="7" name="Picture 6">
            <a:extLst>
              <a:ext uri="{FF2B5EF4-FFF2-40B4-BE49-F238E27FC236}">
                <a16:creationId xmlns:a16="http://schemas.microsoft.com/office/drawing/2014/main" id="{DC05018F-8C4B-4528-A074-6A5DC491295C}"/>
              </a:ext>
            </a:extLst>
          </p:cNvPr>
          <p:cNvPicPr>
            <a:picLocks noChangeAspect="1"/>
          </p:cNvPicPr>
          <p:nvPr/>
        </p:nvPicPr>
        <p:blipFill>
          <a:blip r:embed="rId2"/>
          <a:stretch>
            <a:fillRect/>
          </a:stretch>
        </p:blipFill>
        <p:spPr>
          <a:xfrm>
            <a:off x="419100" y="386784"/>
            <a:ext cx="8567956" cy="3624240"/>
          </a:xfrm>
          <a:prstGeom prst="rect">
            <a:avLst/>
          </a:prstGeom>
        </p:spPr>
      </p:pic>
      <p:sp>
        <p:nvSpPr>
          <p:cNvPr id="8" name="Rectangle 7">
            <a:extLst>
              <a:ext uri="{FF2B5EF4-FFF2-40B4-BE49-F238E27FC236}">
                <a16:creationId xmlns:a16="http://schemas.microsoft.com/office/drawing/2014/main" id="{E7A61CDD-6B8C-4AC9-A0CC-2644E722656A}"/>
              </a:ext>
            </a:extLst>
          </p:cNvPr>
          <p:cNvSpPr/>
          <p:nvPr/>
        </p:nvSpPr>
        <p:spPr>
          <a:xfrm>
            <a:off x="271244" y="4481629"/>
            <a:ext cx="6096000" cy="261610"/>
          </a:xfrm>
          <a:prstGeom prst="rect">
            <a:avLst/>
          </a:prstGeom>
        </p:spPr>
        <p:txBody>
          <a:bodyPr>
            <a:spAutoFit/>
          </a:bodyPr>
          <a:lstStyle/>
          <a:p>
            <a:r>
              <a:rPr lang="en-US" sz="1100" dirty="0"/>
              <a:t>http://fslhdppds01/rda_ad/2018-09-23/10_703777_0_EWMA-Mean_2018092320.html</a:t>
            </a:r>
          </a:p>
        </p:txBody>
      </p:sp>
      <p:pic>
        <p:nvPicPr>
          <p:cNvPr id="9" name="Picture 8">
            <a:extLst>
              <a:ext uri="{FF2B5EF4-FFF2-40B4-BE49-F238E27FC236}">
                <a16:creationId xmlns:a16="http://schemas.microsoft.com/office/drawing/2014/main" id="{FC863F2D-9BF6-44F6-9DBA-A8DF49AE4FF8}"/>
              </a:ext>
            </a:extLst>
          </p:cNvPr>
          <p:cNvPicPr>
            <a:picLocks noChangeAspect="1"/>
          </p:cNvPicPr>
          <p:nvPr/>
        </p:nvPicPr>
        <p:blipFill>
          <a:blip r:embed="rId3"/>
          <a:stretch>
            <a:fillRect/>
          </a:stretch>
        </p:blipFill>
        <p:spPr>
          <a:xfrm>
            <a:off x="7576815" y="3526397"/>
            <a:ext cx="3903783" cy="3250734"/>
          </a:xfrm>
          <a:prstGeom prst="rect">
            <a:avLst/>
          </a:prstGeom>
        </p:spPr>
      </p:pic>
      <p:sp>
        <p:nvSpPr>
          <p:cNvPr id="10" name="TextBox 9">
            <a:extLst>
              <a:ext uri="{FF2B5EF4-FFF2-40B4-BE49-F238E27FC236}">
                <a16:creationId xmlns:a16="http://schemas.microsoft.com/office/drawing/2014/main" id="{AE7B3082-DE0E-4A6C-ABAD-BA7C129B1E23}"/>
              </a:ext>
            </a:extLst>
          </p:cNvPr>
          <p:cNvSpPr txBox="1"/>
          <p:nvPr/>
        </p:nvSpPr>
        <p:spPr>
          <a:xfrm>
            <a:off x="5494789" y="1061891"/>
            <a:ext cx="3900881" cy="369332"/>
          </a:xfrm>
          <a:prstGeom prst="rect">
            <a:avLst/>
          </a:prstGeom>
          <a:noFill/>
        </p:spPr>
        <p:txBody>
          <a:bodyPr wrap="square" rtlCol="0">
            <a:spAutoFit/>
          </a:bodyPr>
          <a:lstStyle/>
          <a:p>
            <a:r>
              <a:rPr lang="en-US" dirty="0"/>
              <a:t>3 data points missing in AD report</a:t>
            </a:r>
          </a:p>
        </p:txBody>
      </p:sp>
      <p:sp>
        <p:nvSpPr>
          <p:cNvPr id="11" name="Rectangle 10">
            <a:extLst>
              <a:ext uri="{FF2B5EF4-FFF2-40B4-BE49-F238E27FC236}">
                <a16:creationId xmlns:a16="http://schemas.microsoft.com/office/drawing/2014/main" id="{44A15C6C-E6F6-4A3F-931F-33338492D4D9}"/>
              </a:ext>
            </a:extLst>
          </p:cNvPr>
          <p:cNvSpPr/>
          <p:nvPr/>
        </p:nvSpPr>
        <p:spPr>
          <a:xfrm>
            <a:off x="5204746" y="349548"/>
            <a:ext cx="580085" cy="2163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51C4E4-43C6-42EC-A6CA-03A6057D397F}"/>
              </a:ext>
            </a:extLst>
          </p:cNvPr>
          <p:cNvSpPr/>
          <p:nvPr/>
        </p:nvSpPr>
        <p:spPr>
          <a:xfrm>
            <a:off x="9244668" y="3674377"/>
            <a:ext cx="645952" cy="218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5C1AAC0-73B7-47DC-A64C-E870FDA4DD52}"/>
              </a:ext>
            </a:extLst>
          </p:cNvPr>
          <p:cNvSpPr txBox="1"/>
          <p:nvPr/>
        </p:nvSpPr>
        <p:spPr>
          <a:xfrm>
            <a:off x="9244668" y="3892491"/>
            <a:ext cx="2592198" cy="369115"/>
          </a:xfrm>
          <a:prstGeom prst="rect">
            <a:avLst/>
          </a:prstGeom>
          <a:noFill/>
        </p:spPr>
        <p:txBody>
          <a:bodyPr wrap="square" rtlCol="0">
            <a:spAutoFit/>
          </a:bodyPr>
          <a:lstStyle/>
          <a:p>
            <a:r>
              <a:rPr lang="en-US" dirty="0"/>
              <a:t>This lot is OOC on 9/15</a:t>
            </a:r>
          </a:p>
        </p:txBody>
      </p:sp>
    </p:spTree>
    <p:extLst>
      <p:ext uri="{BB962C8B-B14F-4D97-AF65-F5344CB8AC3E}">
        <p14:creationId xmlns:p14="http://schemas.microsoft.com/office/powerpoint/2010/main" val="17335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0111-E4C5-4E23-BE3F-DB97A3DB4002}"/>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0E552862-DC47-4734-8E48-F4DF1B8B3D78}"/>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25BD251B-84FA-4884-8E74-732363080D79}"/>
              </a:ext>
            </a:extLst>
          </p:cNvPr>
          <p:cNvSpPr>
            <a:spLocks noGrp="1"/>
          </p:cNvSpPr>
          <p:nvPr>
            <p:ph type="sldNum" sz="quarter" idx="12"/>
          </p:nvPr>
        </p:nvSpPr>
        <p:spPr/>
        <p:txBody>
          <a:bodyPr/>
          <a:lstStyle/>
          <a:p>
            <a:fld id="{B7E7695C-FCF1-4AA0-9B93-7941FED13DC4}" type="slidenum">
              <a:rPr lang="en-US" smtClean="0"/>
              <a:t>8</a:t>
            </a:fld>
            <a:endParaRPr lang="en-US"/>
          </a:p>
        </p:txBody>
      </p:sp>
      <p:sp>
        <p:nvSpPr>
          <p:cNvPr id="5" name="Text Placeholder 4">
            <a:extLst>
              <a:ext uri="{FF2B5EF4-FFF2-40B4-BE49-F238E27FC236}">
                <a16:creationId xmlns:a16="http://schemas.microsoft.com/office/drawing/2014/main" id="{E19AA6BA-BB95-463F-B16E-9AA16EC8F5A4}"/>
              </a:ext>
            </a:extLst>
          </p:cNvPr>
          <p:cNvSpPr>
            <a:spLocks noGrp="1"/>
          </p:cNvSpPr>
          <p:nvPr>
            <p:ph type="body" sz="quarter" idx="13"/>
          </p:nvPr>
        </p:nvSpPr>
        <p:spPr/>
        <p:txBody>
          <a:bodyPr/>
          <a:lstStyle/>
          <a:p>
            <a:endParaRPr lang="en-US"/>
          </a:p>
        </p:txBody>
      </p:sp>
      <p:pic>
        <p:nvPicPr>
          <p:cNvPr id="8" name="Content Placeholder 7">
            <a:extLst>
              <a:ext uri="{FF2B5EF4-FFF2-40B4-BE49-F238E27FC236}">
                <a16:creationId xmlns:a16="http://schemas.microsoft.com/office/drawing/2014/main" id="{452CF962-3868-4EBA-BB75-F1651773789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1185" y="365125"/>
            <a:ext cx="10251287" cy="5048704"/>
          </a:xfrm>
        </p:spPr>
      </p:pic>
    </p:spTree>
    <p:extLst>
      <p:ext uri="{BB962C8B-B14F-4D97-AF65-F5344CB8AC3E}">
        <p14:creationId xmlns:p14="http://schemas.microsoft.com/office/powerpoint/2010/main" val="356579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408E0F-A804-42B5-811C-B1F47F5BB78C}"/>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07DCC674-7A90-4A58-8CE0-0455C3E0D21A}"/>
              </a:ext>
            </a:extLst>
          </p:cNvPr>
          <p:cNvSpPr>
            <a:spLocks noGrp="1"/>
          </p:cNvSpPr>
          <p:nvPr>
            <p:ph type="sldNum" sz="quarter" idx="12"/>
          </p:nvPr>
        </p:nvSpPr>
        <p:spPr/>
        <p:txBody>
          <a:bodyPr/>
          <a:lstStyle/>
          <a:p>
            <a:fld id="{B7E7695C-FCF1-4AA0-9B93-7941FED13DC4}" type="slidenum">
              <a:rPr lang="en-US" smtClean="0"/>
              <a:t>9</a:t>
            </a:fld>
            <a:endParaRPr lang="en-US"/>
          </a:p>
        </p:txBody>
      </p:sp>
      <p:sp>
        <p:nvSpPr>
          <p:cNvPr id="7" name="Rectangle 6">
            <a:extLst>
              <a:ext uri="{FF2B5EF4-FFF2-40B4-BE49-F238E27FC236}">
                <a16:creationId xmlns:a16="http://schemas.microsoft.com/office/drawing/2014/main" id="{ABEBAB0B-20A8-4CD3-BAEB-EA7A97304978}"/>
              </a:ext>
            </a:extLst>
          </p:cNvPr>
          <p:cNvSpPr/>
          <p:nvPr/>
        </p:nvSpPr>
        <p:spPr>
          <a:xfrm>
            <a:off x="6038637" y="590962"/>
            <a:ext cx="6096000" cy="276999"/>
          </a:xfrm>
          <a:prstGeom prst="rect">
            <a:avLst/>
          </a:prstGeom>
        </p:spPr>
        <p:txBody>
          <a:bodyPr>
            <a:spAutoFit/>
          </a:bodyPr>
          <a:lstStyle/>
          <a:p>
            <a:r>
              <a:rPr lang="en-US" sz="1200" dirty="0"/>
              <a:t>http://fslhdppds01/rda_ad/2018-10-08/10_640623_0_Mean_2018100820.html</a:t>
            </a:r>
          </a:p>
        </p:txBody>
      </p:sp>
      <p:grpSp>
        <p:nvGrpSpPr>
          <p:cNvPr id="10" name="Group 9">
            <a:extLst>
              <a:ext uri="{FF2B5EF4-FFF2-40B4-BE49-F238E27FC236}">
                <a16:creationId xmlns:a16="http://schemas.microsoft.com/office/drawing/2014/main" id="{C3BC9561-DF1A-41E2-86D1-DEEBC7E3E8D9}"/>
              </a:ext>
            </a:extLst>
          </p:cNvPr>
          <p:cNvGrpSpPr/>
          <p:nvPr/>
        </p:nvGrpSpPr>
        <p:grpSpPr>
          <a:xfrm>
            <a:off x="564542" y="452906"/>
            <a:ext cx="4984433" cy="6141662"/>
            <a:chOff x="6631387" y="270344"/>
            <a:chExt cx="4984433" cy="6141662"/>
          </a:xfrm>
        </p:grpSpPr>
        <p:pic>
          <p:nvPicPr>
            <p:cNvPr id="8" name="Picture 7">
              <a:extLst>
                <a:ext uri="{FF2B5EF4-FFF2-40B4-BE49-F238E27FC236}">
                  <a16:creationId xmlns:a16="http://schemas.microsoft.com/office/drawing/2014/main" id="{9B1B5C2A-0A73-4303-8340-87585A845E8E}"/>
                </a:ext>
              </a:extLst>
            </p:cNvPr>
            <p:cNvPicPr>
              <a:picLocks noChangeAspect="1"/>
            </p:cNvPicPr>
            <p:nvPr/>
          </p:nvPicPr>
          <p:blipFill>
            <a:blip r:embed="rId2"/>
            <a:stretch>
              <a:fillRect/>
            </a:stretch>
          </p:blipFill>
          <p:spPr>
            <a:xfrm>
              <a:off x="6631387" y="3991368"/>
              <a:ext cx="4984433" cy="2420638"/>
            </a:xfrm>
            <a:prstGeom prst="rect">
              <a:avLst/>
            </a:prstGeom>
          </p:spPr>
        </p:pic>
        <p:pic>
          <p:nvPicPr>
            <p:cNvPr id="9" name="Picture 8">
              <a:extLst>
                <a:ext uri="{FF2B5EF4-FFF2-40B4-BE49-F238E27FC236}">
                  <a16:creationId xmlns:a16="http://schemas.microsoft.com/office/drawing/2014/main" id="{DD6BF8B8-C09A-43B9-866C-BA4E939A9B90}"/>
                </a:ext>
              </a:extLst>
            </p:cNvPr>
            <p:cNvPicPr>
              <a:picLocks noChangeAspect="1"/>
            </p:cNvPicPr>
            <p:nvPr/>
          </p:nvPicPr>
          <p:blipFill>
            <a:blip r:embed="rId3"/>
            <a:stretch>
              <a:fillRect/>
            </a:stretch>
          </p:blipFill>
          <p:spPr>
            <a:xfrm>
              <a:off x="6966214" y="270344"/>
              <a:ext cx="4069278" cy="3543645"/>
            </a:xfrm>
            <a:prstGeom prst="rect">
              <a:avLst/>
            </a:prstGeom>
          </p:spPr>
        </p:pic>
      </p:grpSp>
      <p:pic>
        <p:nvPicPr>
          <p:cNvPr id="11" name="Picture 10">
            <a:extLst>
              <a:ext uri="{FF2B5EF4-FFF2-40B4-BE49-F238E27FC236}">
                <a16:creationId xmlns:a16="http://schemas.microsoft.com/office/drawing/2014/main" id="{B83EED77-5E7B-44C2-85D8-7D85FD062AD1}"/>
              </a:ext>
            </a:extLst>
          </p:cNvPr>
          <p:cNvPicPr>
            <a:picLocks noChangeAspect="1"/>
          </p:cNvPicPr>
          <p:nvPr/>
        </p:nvPicPr>
        <p:blipFill>
          <a:blip r:embed="rId4"/>
          <a:stretch>
            <a:fillRect/>
          </a:stretch>
        </p:blipFill>
        <p:spPr>
          <a:xfrm>
            <a:off x="6038637" y="4919785"/>
            <a:ext cx="5267325" cy="638175"/>
          </a:xfrm>
          <a:prstGeom prst="rect">
            <a:avLst/>
          </a:prstGeom>
        </p:spPr>
      </p:pic>
      <p:pic>
        <p:nvPicPr>
          <p:cNvPr id="12" name="Picture 11">
            <a:extLst>
              <a:ext uri="{FF2B5EF4-FFF2-40B4-BE49-F238E27FC236}">
                <a16:creationId xmlns:a16="http://schemas.microsoft.com/office/drawing/2014/main" id="{8B99FB69-1BEC-48FC-9C0A-C1BE838AD631}"/>
              </a:ext>
            </a:extLst>
          </p:cNvPr>
          <p:cNvPicPr>
            <a:picLocks noChangeAspect="1"/>
          </p:cNvPicPr>
          <p:nvPr/>
        </p:nvPicPr>
        <p:blipFill>
          <a:blip r:embed="rId5"/>
          <a:stretch>
            <a:fillRect/>
          </a:stretch>
        </p:blipFill>
        <p:spPr>
          <a:xfrm>
            <a:off x="6985630" y="5839112"/>
            <a:ext cx="3429000" cy="647700"/>
          </a:xfrm>
          <a:prstGeom prst="rect">
            <a:avLst/>
          </a:prstGeom>
        </p:spPr>
      </p:pic>
      <p:sp>
        <p:nvSpPr>
          <p:cNvPr id="13" name="Rectangle 12">
            <a:extLst>
              <a:ext uri="{FF2B5EF4-FFF2-40B4-BE49-F238E27FC236}">
                <a16:creationId xmlns:a16="http://schemas.microsoft.com/office/drawing/2014/main" id="{200C574E-9F5A-4F48-8994-E290234B52CD}"/>
              </a:ext>
            </a:extLst>
          </p:cNvPr>
          <p:cNvSpPr/>
          <p:nvPr/>
        </p:nvSpPr>
        <p:spPr>
          <a:xfrm>
            <a:off x="6985630" y="6310311"/>
            <a:ext cx="2912873" cy="1765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E80840-7583-4E8B-A71E-99DC017EA9E6}"/>
              </a:ext>
            </a:extLst>
          </p:cNvPr>
          <p:cNvSpPr/>
          <p:nvPr/>
        </p:nvSpPr>
        <p:spPr>
          <a:xfrm>
            <a:off x="564541" y="5062370"/>
            <a:ext cx="4984433" cy="217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534B9DB4-88FB-4970-ACAE-8DC6619B3210}"/>
              </a:ext>
            </a:extLst>
          </p:cNvPr>
          <p:cNvSpPr/>
          <p:nvPr/>
        </p:nvSpPr>
        <p:spPr>
          <a:xfrm>
            <a:off x="5621572" y="5160397"/>
            <a:ext cx="417065" cy="95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E7C69AF-AFC7-4CEE-BD56-D014FC98D440}"/>
              </a:ext>
            </a:extLst>
          </p:cNvPr>
          <p:cNvSpPr/>
          <p:nvPr/>
        </p:nvSpPr>
        <p:spPr>
          <a:xfrm>
            <a:off x="4293704" y="4699220"/>
            <a:ext cx="190832" cy="1895348"/>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69FB9528-817A-4B18-95DC-D9C4B0038ABD}"/>
              </a:ext>
            </a:extLst>
          </p:cNvPr>
          <p:cNvSpPr/>
          <p:nvPr/>
        </p:nvSpPr>
        <p:spPr>
          <a:xfrm rot="20367606" flipV="1">
            <a:off x="4449927" y="4251629"/>
            <a:ext cx="1853385" cy="130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E39413C-279F-43D4-9F04-F2B0AF785022}"/>
              </a:ext>
            </a:extLst>
          </p:cNvPr>
          <p:cNvSpPr txBox="1"/>
          <p:nvPr/>
        </p:nvSpPr>
        <p:spPr>
          <a:xfrm>
            <a:off x="6269610" y="3745973"/>
            <a:ext cx="243052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Machine data Missing </a:t>
            </a:r>
          </a:p>
        </p:txBody>
      </p:sp>
    </p:spTree>
    <p:extLst>
      <p:ext uri="{BB962C8B-B14F-4D97-AF65-F5344CB8AC3E}">
        <p14:creationId xmlns:p14="http://schemas.microsoft.com/office/powerpoint/2010/main" val="3258614263"/>
      </p:ext>
    </p:extLst>
  </p:cSld>
  <p:clrMapOvr>
    <a:masterClrMapping/>
  </p:clrMapOvr>
</p:sld>
</file>

<file path=ppt/theme/theme1.xml><?xml version="1.0" encoding="utf-8"?>
<a:theme xmlns:a="http://schemas.openxmlformats.org/drawingml/2006/main" name="Micron Theme 2.0">
  <a:themeElements>
    <a:clrScheme name="MU Color">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_Master_PPT_Template_2018.pptx" id="{EEF647EC-56A7-4327-BDFA-FFF2B3C5BED3}" vid="{1ED4F18A-1CAE-436E-9873-C84173CF8A74}"/>
    </a:ext>
  </a:extLst>
</a:theme>
</file>

<file path=ppt/theme/theme2.xml><?xml version="1.0" encoding="utf-8"?>
<a:theme xmlns:a="http://schemas.openxmlformats.org/drawingml/2006/main" name="CPG Theme 2.0">
  <a:themeElements>
    <a:clrScheme name="MU Color">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_Master_PPT_Template_2018.pptx" id="{EEF647EC-56A7-4327-BDFA-FFF2B3C5BED3}" vid="{E53362E6-4ECC-432A-82B7-564D69580A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189</Words>
  <Application>Microsoft Office PowerPoint</Application>
  <PresentationFormat>Widescreen</PresentationFormat>
  <Paragraphs>39</Paragraphs>
  <Slides>11</Slides>
  <Notes>0</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Segoe UI</vt:lpstr>
      <vt:lpstr>Tahoma</vt:lpstr>
      <vt:lpstr>Verdana</vt:lpstr>
      <vt:lpstr>Wingdings</vt:lpstr>
      <vt:lpstr>Micron Theme 2.0</vt:lpstr>
      <vt:lpstr>CPG Theme 2.0</vt:lpstr>
      <vt:lpstr>AD Issue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2018-09-25T09:39:33Z</dcterms:created>
  <dcterms:modified xsi:type="dcterms:W3CDTF">2018-10-22T02:11:49Z</dcterms:modified>
</cp:coreProperties>
</file>