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Lst>
  <p:notesMasterIdLst>
    <p:notesMasterId r:id="rId11"/>
  </p:notesMasterIdLst>
  <p:sldIdLst>
    <p:sldId id="257" r:id="rId3"/>
    <p:sldId id="267" r:id="rId4"/>
    <p:sldId id="266" r:id="rId5"/>
    <p:sldId id="263" r:id="rId6"/>
    <p:sldId id="265" r:id="rId7"/>
    <p:sldId id="268"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77C8"/>
    <a:srgbClr val="0090DA"/>
    <a:srgbClr val="00A3E1"/>
    <a:srgbClr val="71C5E8"/>
    <a:srgbClr val="58595B"/>
    <a:srgbClr val="808285"/>
    <a:srgbClr val="A7A9AC"/>
    <a:srgbClr val="D1D3D4"/>
    <a:srgbClr val="B7D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0" d="100"/>
          <a:sy n="90" d="100"/>
        </p:scale>
        <p:origin x="432" y="90"/>
      </p:cViewPr>
      <p:guideLst>
        <p:guide orient="horz" pos="3264"/>
        <p:guide pos="3312"/>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rgbClr val="0077C8"/>
                </a:solidFill>
              </a:defRPr>
            </a:lvl1pPr>
          </a:lstStyle>
          <a:p>
            <a:fld id="{2A0FEC12-B697-46B2-AC72-609E1FB7663B}" type="datetime4">
              <a:rPr lang="en-US" smtClean="0"/>
              <a:t>January 2, 2019</a:t>
            </a:fld>
            <a:endParaRPr lang="en-US" dirty="0"/>
          </a:p>
        </p:txBody>
      </p:sp>
      <p:sp>
        <p:nvSpPr>
          <p:cNvPr id="3" name="Footer Placeholder 2"/>
          <p:cNvSpPr>
            <a:spLocks noGrp="1"/>
          </p:cNvSpPr>
          <p:nvPr>
            <p:ph type="ftr" sz="quarter" idx="12"/>
          </p:nvPr>
        </p:nvSpPr>
        <p:spPr/>
        <p:txBody>
          <a:bodyPr/>
          <a:lstStyle>
            <a:lvl1pPr>
              <a:defRPr>
                <a:solidFill>
                  <a:srgbClr val="0077C8"/>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January 2, 2019</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January 2, 2019</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January 2, 2019</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89130DB7-029F-4471-BC7C-E4A29DE3FCB3}" type="datetime4">
              <a:rPr lang="en-US" smtClean="0"/>
              <a:t>January 2, 2019</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January 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January 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11099-C84D-4E8D-A396-A4435B145A56}" type="datetime4">
              <a:rPr lang="en-US" smtClean="0"/>
              <a:t>January 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177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January 2,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20A13-7C1D-4471-8934-00DDD5048EA1}" type="datetime4">
              <a:rPr lang="en-US" smtClean="0"/>
              <a:t>January 2,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002AD-0B31-491B-8DBE-1CA83D0D9D7D}" type="datetime4">
              <a:rPr lang="en-US" smtClean="0"/>
              <a:t>January 2, 2019</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1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January 2, 2019</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January 2, 2019</a:t>
            </a:fld>
            <a:endParaRPr lang="en-US" dirty="0"/>
          </a:p>
        </p:txBody>
      </p:sp>
      <p:sp>
        <p:nvSpPr>
          <p:cNvPr id="4" name="Footer Placeholder 3"/>
          <p:cNvSpPr>
            <a:spLocks noGrp="1"/>
          </p:cNvSpPr>
          <p:nvPr>
            <p:ph type="ftr" sz="quarter" idx="11"/>
          </p:nvPr>
        </p:nvSpPr>
        <p:spPr/>
        <p:txBody>
          <a:bodyPr/>
          <a:lstStyle>
            <a:lvl1pPr>
              <a:defRPr>
                <a:solidFill>
                  <a:srgbClr val="0077C8"/>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January 2, 2019</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January 2,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January 2, 2019</a:t>
            </a:fld>
            <a:endParaRPr lang="en-US" dirty="0"/>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January 2, 2019</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January 2, 2019</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January 2, 2019</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January 2, 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January 2, 2019</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January 2, 2019</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January 2, 2019</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January 2, 2019</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January 2, 2019</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95" r:id="rId12"/>
    <p:sldLayoutId id="2147483696" r:id="rId13"/>
    <p:sldLayoutId id="2147483672" r:id="rId14"/>
    <p:sldLayoutId id="2147483652" r:id="rId15"/>
    <p:sldLayoutId id="2147483668" r:id="rId16"/>
    <p:sldLayoutId id="2147483671" r:id="rId17"/>
    <p:sldLayoutId id="2147483654" r:id="rId18"/>
    <p:sldLayoutId id="2147483675" r:id="rId19"/>
    <p:sldLayoutId id="2147483655" r:id="rId20"/>
    <p:sldLayoutId id="2147483674" r:id="rId21"/>
    <p:sldLayoutId id="2147483700" r:id="rId22"/>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January 2, 2019</a:t>
            </a:fld>
            <a:endParaRPr lang="en-US" dirty="0"/>
          </a:p>
        </p:txBody>
      </p:sp>
      <p:sp>
        <p:nvSpPr>
          <p:cNvPr id="13"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Himavad</a:t>
            </a:r>
          </a:p>
        </p:txBody>
      </p:sp>
      <p:sp>
        <p:nvSpPr>
          <p:cNvPr id="4" name="Title 3"/>
          <p:cNvSpPr>
            <a:spLocks noGrp="1"/>
          </p:cNvSpPr>
          <p:nvPr>
            <p:ph type="ctrTitle"/>
          </p:nvPr>
        </p:nvSpPr>
        <p:spPr/>
        <p:txBody>
          <a:bodyPr/>
          <a:lstStyle/>
          <a:p>
            <a:r>
              <a:rPr lang="en-US" dirty="0"/>
              <a:t>F10W AD WINs</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177066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1979FC-758C-4445-90D7-418676076FA3}"/>
              </a:ext>
            </a:extLst>
          </p:cNvPr>
          <p:cNvSpPr>
            <a:spLocks noGrp="1"/>
          </p:cNvSpPr>
          <p:nvPr>
            <p:ph type="title"/>
          </p:nvPr>
        </p:nvSpPr>
        <p:spPr/>
        <p:txBody>
          <a:bodyPr/>
          <a:lstStyle/>
          <a:p>
            <a:r>
              <a:rPr lang="en-US" dirty="0"/>
              <a:t>Chronic OOC AD - Win</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2</a:t>
            </a:fld>
            <a:endParaRPr lang="en-US"/>
          </a:p>
        </p:txBody>
      </p:sp>
      <p:sp>
        <p:nvSpPr>
          <p:cNvPr id="8" name="Content Placeholder 7">
            <a:extLst>
              <a:ext uri="{FF2B5EF4-FFF2-40B4-BE49-F238E27FC236}">
                <a16:creationId xmlns:a16="http://schemas.microsoft.com/office/drawing/2014/main" id="{3A5C8F8A-14E9-45D6-896E-48B4A35FFB59}"/>
              </a:ext>
            </a:extLst>
          </p:cNvPr>
          <p:cNvSpPr>
            <a:spLocks noGrp="1"/>
          </p:cNvSpPr>
          <p:nvPr>
            <p:ph sz="half" idx="1"/>
          </p:nvPr>
        </p:nvSpPr>
        <p:spPr/>
        <p:txBody>
          <a:bodyPr/>
          <a:lstStyle/>
          <a:p>
            <a:r>
              <a:rPr lang="en-US" dirty="0"/>
              <a:t>S400 metro tool toggle discovered using AD result. Verified it was true &amp; got metro team to LPRO &amp; investigate on affected tool. Overall CD performance improves after problem tool is stopped</a:t>
            </a:r>
          </a:p>
        </p:txBody>
      </p:sp>
      <p:pic>
        <p:nvPicPr>
          <p:cNvPr id="1026" name="Picture 2" descr="image005">
            <a:extLst>
              <a:ext uri="{FF2B5EF4-FFF2-40B4-BE49-F238E27FC236}">
                <a16:creationId xmlns:a16="http://schemas.microsoft.com/office/drawing/2014/main" id="{10895F0D-A840-4FF1-9AE6-11FE859D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643" y="2612755"/>
            <a:ext cx="9380764" cy="370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05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shaunteohw</a:t>
            </a:r>
          </a:p>
        </p:txBody>
      </p:sp>
      <p:sp>
        <p:nvSpPr>
          <p:cNvPr id="4" name="Title 3"/>
          <p:cNvSpPr>
            <a:spLocks noGrp="1"/>
          </p:cNvSpPr>
          <p:nvPr>
            <p:ph type="ctrTitle"/>
          </p:nvPr>
        </p:nvSpPr>
        <p:spPr/>
        <p:txBody>
          <a:bodyPr/>
          <a:lstStyle/>
          <a:p>
            <a:r>
              <a:rPr lang="en-US" dirty="0"/>
              <a:t>F10N AD WINs</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3</a:t>
            </a:fld>
            <a:endParaRPr lang="en-US" dirty="0"/>
          </a:p>
        </p:txBody>
      </p:sp>
    </p:spTree>
    <p:extLst>
      <p:ext uri="{BB962C8B-B14F-4D97-AF65-F5344CB8AC3E}">
        <p14:creationId xmlns:p14="http://schemas.microsoft.com/office/powerpoint/2010/main" val="12874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20235F-A224-4D82-8042-385C200DB20B}"/>
              </a:ext>
            </a:extLst>
          </p:cNvPr>
          <p:cNvSpPr>
            <a:spLocks noGrp="1"/>
          </p:cNvSpPr>
          <p:nvPr>
            <p:ph type="title"/>
          </p:nvPr>
        </p:nvSpPr>
        <p:spPr/>
        <p:txBody>
          <a:bodyPr/>
          <a:lstStyle/>
          <a:p>
            <a:r>
              <a:rPr lang="en-US" dirty="0"/>
              <a:t>(WINs) B16A 21INT OCD Sigma OOC Issue</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4</a:t>
            </a:fld>
            <a:endParaRPr lang="en-US"/>
          </a:p>
        </p:txBody>
      </p:sp>
      <p:pic>
        <p:nvPicPr>
          <p:cNvPr id="9" name="Content Placeholder 8">
            <a:extLst>
              <a:ext uri="{FF2B5EF4-FFF2-40B4-BE49-F238E27FC236}">
                <a16:creationId xmlns:a16="http://schemas.microsoft.com/office/drawing/2014/main" id="{BE020635-1C05-4B8E-9C78-8714937C0D70}"/>
              </a:ext>
            </a:extLst>
          </p:cNvPr>
          <p:cNvPicPr>
            <a:picLocks noGrp="1" noChangeAspect="1"/>
          </p:cNvPicPr>
          <p:nvPr>
            <p:ph sz="half" idx="1"/>
          </p:nvPr>
        </p:nvPicPr>
        <p:blipFill>
          <a:blip r:embed="rId2"/>
          <a:stretch>
            <a:fillRect/>
          </a:stretch>
        </p:blipFill>
        <p:spPr>
          <a:xfrm>
            <a:off x="159607" y="1483027"/>
            <a:ext cx="3996501" cy="3741017"/>
          </a:xfrm>
          <a:prstGeom prst="rect">
            <a:avLst/>
          </a:prstGeom>
        </p:spPr>
      </p:pic>
      <p:pic>
        <p:nvPicPr>
          <p:cNvPr id="10" name="Picture 9">
            <a:extLst>
              <a:ext uri="{FF2B5EF4-FFF2-40B4-BE49-F238E27FC236}">
                <a16:creationId xmlns:a16="http://schemas.microsoft.com/office/drawing/2014/main" id="{5497B187-DC14-4E57-B81C-E91E7983AF23}"/>
              </a:ext>
            </a:extLst>
          </p:cNvPr>
          <p:cNvPicPr>
            <a:picLocks noChangeAspect="1"/>
          </p:cNvPicPr>
          <p:nvPr/>
        </p:nvPicPr>
        <p:blipFill>
          <a:blip r:embed="rId3"/>
          <a:stretch>
            <a:fillRect/>
          </a:stretch>
        </p:blipFill>
        <p:spPr>
          <a:xfrm>
            <a:off x="4283833" y="1489723"/>
            <a:ext cx="3928967" cy="2497797"/>
          </a:xfrm>
          <a:prstGeom prst="rect">
            <a:avLst/>
          </a:prstGeom>
        </p:spPr>
      </p:pic>
      <p:pic>
        <p:nvPicPr>
          <p:cNvPr id="11" name="Picture 10">
            <a:extLst>
              <a:ext uri="{FF2B5EF4-FFF2-40B4-BE49-F238E27FC236}">
                <a16:creationId xmlns:a16="http://schemas.microsoft.com/office/drawing/2014/main" id="{DDDC51A7-1764-4E48-A976-066BF82EED0F}"/>
              </a:ext>
            </a:extLst>
          </p:cNvPr>
          <p:cNvPicPr>
            <a:picLocks noChangeAspect="1"/>
          </p:cNvPicPr>
          <p:nvPr/>
        </p:nvPicPr>
        <p:blipFill>
          <a:blip r:embed="rId4"/>
          <a:stretch>
            <a:fillRect/>
          </a:stretch>
        </p:blipFill>
        <p:spPr>
          <a:xfrm>
            <a:off x="4283832" y="4081983"/>
            <a:ext cx="3928968" cy="1864672"/>
          </a:xfrm>
          <a:prstGeom prst="rect">
            <a:avLst/>
          </a:prstGeom>
        </p:spPr>
      </p:pic>
      <p:pic>
        <p:nvPicPr>
          <p:cNvPr id="12" name="Content Placeholder 6">
            <a:extLst>
              <a:ext uri="{FF2B5EF4-FFF2-40B4-BE49-F238E27FC236}">
                <a16:creationId xmlns:a16="http://schemas.microsoft.com/office/drawing/2014/main" id="{D7FD980F-50A0-4FA7-B269-3593EB8746A7}"/>
              </a:ext>
            </a:extLst>
          </p:cNvPr>
          <p:cNvPicPr>
            <a:picLocks noChangeAspect="1"/>
          </p:cNvPicPr>
          <p:nvPr/>
        </p:nvPicPr>
        <p:blipFill>
          <a:blip r:embed="rId5"/>
          <a:stretch>
            <a:fillRect/>
          </a:stretch>
        </p:blipFill>
        <p:spPr>
          <a:xfrm>
            <a:off x="8340525" y="1483025"/>
            <a:ext cx="3566959" cy="2088585"/>
          </a:xfrm>
          <a:prstGeom prst="rect">
            <a:avLst/>
          </a:prstGeom>
        </p:spPr>
      </p:pic>
      <p:sp>
        <p:nvSpPr>
          <p:cNvPr id="13" name="TextBox 12">
            <a:extLst>
              <a:ext uri="{FF2B5EF4-FFF2-40B4-BE49-F238E27FC236}">
                <a16:creationId xmlns:a16="http://schemas.microsoft.com/office/drawing/2014/main" id="{A36CF84E-9E29-482F-989A-8960A677266A}"/>
              </a:ext>
            </a:extLst>
          </p:cNvPr>
          <p:cNvSpPr txBox="1"/>
          <p:nvPr/>
        </p:nvSpPr>
        <p:spPr>
          <a:xfrm>
            <a:off x="159607" y="1206027"/>
            <a:ext cx="2625754" cy="276999"/>
          </a:xfrm>
          <a:prstGeom prst="rect">
            <a:avLst/>
          </a:prstGeom>
          <a:noFill/>
        </p:spPr>
        <p:txBody>
          <a:bodyPr wrap="square" rtlCol="0">
            <a:spAutoFit/>
          </a:bodyPr>
          <a:lstStyle/>
          <a:p>
            <a:r>
              <a:rPr lang="en-US" sz="1200" b="1" u="sng" dirty="0"/>
              <a:t>AD Report/Highlight</a:t>
            </a:r>
          </a:p>
        </p:txBody>
      </p:sp>
      <p:sp>
        <p:nvSpPr>
          <p:cNvPr id="14" name="TextBox 13">
            <a:extLst>
              <a:ext uri="{FF2B5EF4-FFF2-40B4-BE49-F238E27FC236}">
                <a16:creationId xmlns:a16="http://schemas.microsoft.com/office/drawing/2014/main" id="{851846E2-E7B7-4928-BF2B-97320FD7A7C6}"/>
              </a:ext>
            </a:extLst>
          </p:cNvPr>
          <p:cNvSpPr txBox="1"/>
          <p:nvPr/>
        </p:nvSpPr>
        <p:spPr>
          <a:xfrm>
            <a:off x="4283833" y="1206026"/>
            <a:ext cx="2625754" cy="276999"/>
          </a:xfrm>
          <a:prstGeom prst="rect">
            <a:avLst/>
          </a:prstGeom>
          <a:noFill/>
        </p:spPr>
        <p:txBody>
          <a:bodyPr wrap="square" rtlCol="0">
            <a:spAutoFit/>
          </a:bodyPr>
          <a:lstStyle/>
          <a:p>
            <a:r>
              <a:rPr lang="en-US" sz="1200" b="1" u="sng" dirty="0"/>
              <a:t>AD Analysis</a:t>
            </a:r>
          </a:p>
        </p:txBody>
      </p:sp>
      <p:sp>
        <p:nvSpPr>
          <p:cNvPr id="15" name="TextBox 14">
            <a:extLst>
              <a:ext uri="{FF2B5EF4-FFF2-40B4-BE49-F238E27FC236}">
                <a16:creationId xmlns:a16="http://schemas.microsoft.com/office/drawing/2014/main" id="{5EC233CF-7C1F-45A1-9AB0-6118EB8EDCC0}"/>
              </a:ext>
            </a:extLst>
          </p:cNvPr>
          <p:cNvSpPr txBox="1"/>
          <p:nvPr/>
        </p:nvSpPr>
        <p:spPr>
          <a:xfrm>
            <a:off x="8340525" y="1202346"/>
            <a:ext cx="2625754" cy="276999"/>
          </a:xfrm>
          <a:prstGeom prst="rect">
            <a:avLst/>
          </a:prstGeom>
          <a:noFill/>
        </p:spPr>
        <p:txBody>
          <a:bodyPr wrap="square" rtlCol="0">
            <a:spAutoFit/>
          </a:bodyPr>
          <a:lstStyle/>
          <a:p>
            <a:r>
              <a:rPr lang="en-US" sz="1200" b="1" u="sng" dirty="0"/>
              <a:t>Manual Verification (longer trend)</a:t>
            </a:r>
          </a:p>
        </p:txBody>
      </p:sp>
      <p:sp>
        <p:nvSpPr>
          <p:cNvPr id="16" name="TextBox 15">
            <a:extLst>
              <a:ext uri="{FF2B5EF4-FFF2-40B4-BE49-F238E27FC236}">
                <a16:creationId xmlns:a16="http://schemas.microsoft.com/office/drawing/2014/main" id="{5D029226-5A57-4D5A-83CC-12DC20BF34E8}"/>
              </a:ext>
            </a:extLst>
          </p:cNvPr>
          <p:cNvSpPr txBox="1"/>
          <p:nvPr/>
        </p:nvSpPr>
        <p:spPr>
          <a:xfrm>
            <a:off x="8340525" y="3808602"/>
            <a:ext cx="3566959"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B050"/>
                </a:solidFill>
              </a:rPr>
              <a:t>Root cause found i.e. incoming </a:t>
            </a:r>
            <a:r>
              <a:rPr lang="en-US" sz="1400" b="1" dirty="0">
                <a:solidFill>
                  <a:srgbClr val="00B050"/>
                </a:solidFill>
              </a:rPr>
              <a:t>21Photo scanner C42 </a:t>
            </a:r>
            <a:r>
              <a:rPr lang="en-US" sz="1400" dirty="0">
                <a:solidFill>
                  <a:srgbClr val="00B050"/>
                </a:solidFill>
              </a:rPr>
              <a:t>toggling worse off 21INT OCD sigma</a:t>
            </a:r>
            <a:endParaRPr lang="en-US" sz="1400" b="1" dirty="0">
              <a:solidFill>
                <a:srgbClr val="00B050"/>
              </a:solidFill>
            </a:endParaRPr>
          </a:p>
          <a:p>
            <a:pPr marL="285750" indent="-285750">
              <a:buFont typeface="Arial" panose="020B0604020202020204" pitchFamily="34" charset="0"/>
              <a:buChar char="•"/>
            </a:pPr>
            <a:r>
              <a:rPr lang="en-US" sz="1400" dirty="0"/>
              <a:t>AD able to identify incoming toggle through channel level analysis</a:t>
            </a:r>
          </a:p>
          <a:p>
            <a:pPr marL="285750" indent="-285750">
              <a:buFont typeface="Arial" panose="020B0604020202020204" pitchFamily="34" charset="0"/>
              <a:buChar char="•"/>
            </a:pPr>
            <a:r>
              <a:rPr lang="en-US" sz="1400" dirty="0"/>
              <a:t>Manual verification done via SPACE chart to confirm root cause </a:t>
            </a:r>
          </a:p>
        </p:txBody>
      </p:sp>
      <p:sp>
        <p:nvSpPr>
          <p:cNvPr id="17" name="Rectangle 16">
            <a:extLst>
              <a:ext uri="{FF2B5EF4-FFF2-40B4-BE49-F238E27FC236}">
                <a16:creationId xmlns:a16="http://schemas.microsoft.com/office/drawing/2014/main" id="{61415E16-3198-4080-8DAE-DA9DD3BA4695}"/>
              </a:ext>
            </a:extLst>
          </p:cNvPr>
          <p:cNvSpPr/>
          <p:nvPr/>
        </p:nvSpPr>
        <p:spPr>
          <a:xfrm>
            <a:off x="4283832" y="4312963"/>
            <a:ext cx="3928967" cy="1633692"/>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A0E6D2-5D70-468D-96F5-E9E75B1024E2}"/>
              </a:ext>
            </a:extLst>
          </p:cNvPr>
          <p:cNvSpPr/>
          <p:nvPr/>
        </p:nvSpPr>
        <p:spPr>
          <a:xfrm>
            <a:off x="4283831" y="3077934"/>
            <a:ext cx="3928967" cy="168605"/>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28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28" y="340666"/>
            <a:ext cx="10515600" cy="628788"/>
          </a:xfrm>
        </p:spPr>
        <p:txBody>
          <a:bodyPr/>
          <a:lstStyle/>
          <a:p>
            <a:r>
              <a:rPr lang="en-US" dirty="0"/>
              <a:t>(WINs) </a:t>
            </a:r>
            <a:r>
              <a:rPr lang="en-US"/>
              <a:t>N18A 59 CMP </a:t>
            </a:r>
            <a:r>
              <a:rPr lang="en-US" dirty="0"/>
              <a:t>QDR Issue</a:t>
            </a:r>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5</a:t>
            </a:fld>
            <a:endParaRPr lang="en-US"/>
          </a:p>
        </p:txBody>
      </p:sp>
      <p:pic>
        <p:nvPicPr>
          <p:cNvPr id="10" name="Picture 9">
            <a:extLst>
              <a:ext uri="{FF2B5EF4-FFF2-40B4-BE49-F238E27FC236}">
                <a16:creationId xmlns:a16="http://schemas.microsoft.com/office/drawing/2014/main" id="{5527E691-4B21-48BA-8BB3-51FD390AD9E4}"/>
              </a:ext>
            </a:extLst>
          </p:cNvPr>
          <p:cNvPicPr>
            <a:picLocks noChangeAspect="1"/>
          </p:cNvPicPr>
          <p:nvPr/>
        </p:nvPicPr>
        <p:blipFill>
          <a:blip r:embed="rId2"/>
          <a:stretch>
            <a:fillRect/>
          </a:stretch>
        </p:blipFill>
        <p:spPr>
          <a:xfrm>
            <a:off x="128597" y="1214589"/>
            <a:ext cx="5967403" cy="5197416"/>
          </a:xfrm>
          <a:prstGeom prst="rect">
            <a:avLst/>
          </a:prstGeom>
        </p:spPr>
      </p:pic>
      <p:pic>
        <p:nvPicPr>
          <p:cNvPr id="12" name="Picture 11">
            <a:extLst>
              <a:ext uri="{FF2B5EF4-FFF2-40B4-BE49-F238E27FC236}">
                <a16:creationId xmlns:a16="http://schemas.microsoft.com/office/drawing/2014/main" id="{016A173D-63E3-4156-A9FA-116DECF81F94}"/>
              </a:ext>
            </a:extLst>
          </p:cNvPr>
          <p:cNvPicPr>
            <a:picLocks noChangeAspect="1"/>
          </p:cNvPicPr>
          <p:nvPr/>
        </p:nvPicPr>
        <p:blipFill rotWithShape="1">
          <a:blip r:embed="rId3"/>
          <a:srcRect r="7778" b="-17357"/>
          <a:stretch/>
        </p:blipFill>
        <p:spPr>
          <a:xfrm>
            <a:off x="6246063" y="1635334"/>
            <a:ext cx="5011408" cy="258163"/>
          </a:xfrm>
          <a:prstGeom prst="rect">
            <a:avLst/>
          </a:prstGeom>
        </p:spPr>
      </p:pic>
      <p:pic>
        <p:nvPicPr>
          <p:cNvPr id="15" name="Picture 14">
            <a:extLst>
              <a:ext uri="{FF2B5EF4-FFF2-40B4-BE49-F238E27FC236}">
                <a16:creationId xmlns:a16="http://schemas.microsoft.com/office/drawing/2014/main" id="{1C365C89-639A-4B44-A8C7-3648BAD906B5}"/>
              </a:ext>
            </a:extLst>
          </p:cNvPr>
          <p:cNvPicPr>
            <a:picLocks noChangeAspect="1"/>
          </p:cNvPicPr>
          <p:nvPr/>
        </p:nvPicPr>
        <p:blipFill>
          <a:blip r:embed="rId4"/>
          <a:stretch>
            <a:fillRect/>
          </a:stretch>
        </p:blipFill>
        <p:spPr>
          <a:xfrm>
            <a:off x="6334810" y="1893497"/>
            <a:ext cx="4922661" cy="2114191"/>
          </a:xfrm>
          <a:prstGeom prst="rect">
            <a:avLst/>
          </a:prstGeom>
        </p:spPr>
      </p:pic>
      <p:sp>
        <p:nvSpPr>
          <p:cNvPr id="16" name="TextBox 15">
            <a:extLst>
              <a:ext uri="{FF2B5EF4-FFF2-40B4-BE49-F238E27FC236}">
                <a16:creationId xmlns:a16="http://schemas.microsoft.com/office/drawing/2014/main" id="{598B13C7-AFE6-4AA1-82DB-5EA5BE3CB540}"/>
              </a:ext>
            </a:extLst>
          </p:cNvPr>
          <p:cNvSpPr txBox="1"/>
          <p:nvPr/>
        </p:nvSpPr>
        <p:spPr>
          <a:xfrm>
            <a:off x="6246063" y="4252823"/>
            <a:ext cx="4922661" cy="1477328"/>
          </a:xfrm>
          <a:prstGeom prst="rect">
            <a:avLst/>
          </a:prstGeom>
          <a:noFill/>
        </p:spPr>
        <p:txBody>
          <a:bodyPr wrap="square" rtlCol="0">
            <a:spAutoFit/>
          </a:bodyPr>
          <a:lstStyle/>
          <a:p>
            <a:r>
              <a:rPr lang="en-US" dirty="0"/>
              <a:t>Wins:</a:t>
            </a:r>
          </a:p>
          <a:p>
            <a:pPr marL="285750" indent="-285750">
              <a:buFont typeface="Arial" panose="020B0604020202020204" pitchFamily="34" charset="0"/>
              <a:buChar char="•"/>
            </a:pPr>
            <a:r>
              <a:rPr lang="en-US" dirty="0"/>
              <a:t>Able to diagnostic the incoming QDR related toggle.</a:t>
            </a:r>
          </a:p>
          <a:p>
            <a:pPr marL="285750" indent="-285750">
              <a:buFont typeface="Arial" panose="020B0604020202020204" pitchFamily="34" charset="0"/>
              <a:buChar char="•"/>
            </a:pPr>
            <a:r>
              <a:rPr lang="en-US" dirty="0"/>
              <a:t>QDR number available for further troubleshooting and investigation. </a:t>
            </a:r>
          </a:p>
        </p:txBody>
      </p:sp>
      <p:pic>
        <p:nvPicPr>
          <p:cNvPr id="18" name="Picture 17">
            <a:extLst>
              <a:ext uri="{FF2B5EF4-FFF2-40B4-BE49-F238E27FC236}">
                <a16:creationId xmlns:a16="http://schemas.microsoft.com/office/drawing/2014/main" id="{E0FCC207-48D7-45DF-9128-F33B0CA56F19}"/>
              </a:ext>
            </a:extLst>
          </p:cNvPr>
          <p:cNvPicPr>
            <a:picLocks noChangeAspect="1"/>
          </p:cNvPicPr>
          <p:nvPr/>
        </p:nvPicPr>
        <p:blipFill>
          <a:blip r:embed="rId5"/>
          <a:stretch>
            <a:fillRect/>
          </a:stretch>
        </p:blipFill>
        <p:spPr>
          <a:xfrm>
            <a:off x="6277604" y="5884709"/>
            <a:ext cx="5076196" cy="382700"/>
          </a:xfrm>
          <a:prstGeom prst="rect">
            <a:avLst/>
          </a:prstGeom>
        </p:spPr>
      </p:pic>
    </p:spTree>
    <p:extLst>
      <p:ext uri="{BB962C8B-B14F-4D97-AF65-F5344CB8AC3E}">
        <p14:creationId xmlns:p14="http://schemas.microsoft.com/office/powerpoint/2010/main" val="65473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(WINs) N28A 22 SGDP PRE POLY DEP CLN - Mean OOC</a:t>
            </a:r>
          </a:p>
        </p:txBody>
      </p:sp>
      <p:sp>
        <p:nvSpPr>
          <p:cNvPr id="10" name="Content Placeholder 9">
            <a:extLst>
              <a:ext uri="{FF2B5EF4-FFF2-40B4-BE49-F238E27FC236}">
                <a16:creationId xmlns:a16="http://schemas.microsoft.com/office/drawing/2014/main" id="{2D189353-E5DE-4C63-B908-B8B136799E30}"/>
              </a:ext>
            </a:extLst>
          </p:cNvPr>
          <p:cNvSpPr>
            <a:spLocks noGrp="1"/>
          </p:cNvSpPr>
          <p:nvPr>
            <p:ph sz="half" idx="1"/>
          </p:nvPr>
        </p:nvSpPr>
        <p:spPr>
          <a:xfrm>
            <a:off x="838201" y="1379844"/>
            <a:ext cx="3257550" cy="4246702"/>
          </a:xfrm>
        </p:spPr>
        <p:txBody>
          <a:bodyPr/>
          <a:lstStyle/>
          <a:p>
            <a:pPr marL="0" indent="0">
              <a:buNone/>
            </a:pPr>
            <a:r>
              <a:rPr lang="en-US" sz="1800" u="sng" dirty="0"/>
              <a:t>AD Report/Highlight</a:t>
            </a:r>
          </a:p>
        </p:txBody>
      </p:sp>
      <p:sp>
        <p:nvSpPr>
          <p:cNvPr id="11" name="Content Placeholder 10">
            <a:extLst>
              <a:ext uri="{FF2B5EF4-FFF2-40B4-BE49-F238E27FC236}">
                <a16:creationId xmlns:a16="http://schemas.microsoft.com/office/drawing/2014/main" id="{DE8E6F34-E1E0-433D-B653-5C8E15434D2E}"/>
              </a:ext>
            </a:extLst>
          </p:cNvPr>
          <p:cNvSpPr>
            <a:spLocks noGrp="1"/>
          </p:cNvSpPr>
          <p:nvPr>
            <p:ph sz="half" idx="2"/>
          </p:nvPr>
        </p:nvSpPr>
        <p:spPr>
          <a:xfrm>
            <a:off x="7600953" y="1379843"/>
            <a:ext cx="3752847" cy="5032163"/>
          </a:xfrm>
        </p:spPr>
        <p:txBody>
          <a:bodyPr/>
          <a:lstStyle/>
          <a:p>
            <a:pPr marL="0" indent="0">
              <a:buNone/>
            </a:pPr>
            <a:r>
              <a:rPr lang="en-US" sz="1800" u="sng" dirty="0"/>
              <a:t>PO Investigation</a:t>
            </a:r>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lvl="0"/>
            <a:endParaRPr lang="en-US" sz="100" dirty="0">
              <a:solidFill>
                <a:srgbClr val="00B050"/>
              </a:solidFill>
            </a:endParaRPr>
          </a:p>
          <a:p>
            <a:pPr lvl="0"/>
            <a:r>
              <a:rPr lang="en-US" sz="1400" dirty="0">
                <a:solidFill>
                  <a:srgbClr val="00B050"/>
                </a:solidFill>
              </a:rPr>
              <a:t>Report strongly suggests incoming lot attribute as root cause of OOC</a:t>
            </a:r>
          </a:p>
          <a:p>
            <a:pPr lvl="0"/>
            <a:r>
              <a:rPr lang="en-US" sz="1400" dirty="0"/>
              <a:t>Helped PO to rule out possibility of process step drift. Further check via Yield3 shows OOC low lots have same attribute from incoming step </a:t>
            </a:r>
          </a:p>
          <a:p>
            <a:pPr lvl="0"/>
            <a:r>
              <a:rPr lang="en-US" sz="1400" dirty="0"/>
              <a:t>Actual root cause identified as new conversion recipe/attribute from incoming 4110-22 DHC POLY DEP.</a:t>
            </a:r>
          </a:p>
          <a:p>
            <a:endParaRPr lang="en-US" sz="1800" dirty="0"/>
          </a:p>
        </p:txBody>
      </p:sp>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6</a:t>
            </a:fld>
            <a:endParaRPr lang="en-US"/>
          </a:p>
        </p:txBody>
      </p:sp>
      <p:sp>
        <p:nvSpPr>
          <p:cNvPr id="14" name="Content Placeholder 13">
            <a:extLst>
              <a:ext uri="{FF2B5EF4-FFF2-40B4-BE49-F238E27FC236}">
                <a16:creationId xmlns:a16="http://schemas.microsoft.com/office/drawing/2014/main" id="{F0798CB0-BA2D-4D6B-972E-B93D42833158}"/>
              </a:ext>
            </a:extLst>
          </p:cNvPr>
          <p:cNvSpPr>
            <a:spLocks noGrp="1"/>
          </p:cNvSpPr>
          <p:nvPr>
            <p:ph sz="half" idx="15"/>
          </p:nvPr>
        </p:nvSpPr>
        <p:spPr>
          <a:xfrm>
            <a:off x="4095751" y="1379844"/>
            <a:ext cx="3314080" cy="4246702"/>
          </a:xfrm>
        </p:spPr>
        <p:txBody>
          <a:bodyPr/>
          <a:lstStyle/>
          <a:p>
            <a:pPr marL="0" indent="0">
              <a:buNone/>
            </a:pPr>
            <a:r>
              <a:rPr lang="en-US" sz="1800" u="sng" dirty="0"/>
              <a:t>AD Analysis</a:t>
            </a:r>
          </a:p>
        </p:txBody>
      </p:sp>
      <p:pic>
        <p:nvPicPr>
          <p:cNvPr id="16" name="Picture 15">
            <a:extLst>
              <a:ext uri="{FF2B5EF4-FFF2-40B4-BE49-F238E27FC236}">
                <a16:creationId xmlns:a16="http://schemas.microsoft.com/office/drawing/2014/main" id="{4545DC5F-5012-4838-B83A-FDCDCD86E060}"/>
              </a:ext>
            </a:extLst>
          </p:cNvPr>
          <p:cNvPicPr>
            <a:picLocks noChangeAspect="1"/>
          </p:cNvPicPr>
          <p:nvPr/>
        </p:nvPicPr>
        <p:blipFill>
          <a:blip r:embed="rId2"/>
          <a:stretch>
            <a:fillRect/>
          </a:stretch>
        </p:blipFill>
        <p:spPr>
          <a:xfrm>
            <a:off x="253701" y="1670006"/>
            <a:ext cx="3650928" cy="3453313"/>
          </a:xfrm>
          <a:prstGeom prst="rect">
            <a:avLst/>
          </a:prstGeom>
        </p:spPr>
      </p:pic>
      <p:pic>
        <p:nvPicPr>
          <p:cNvPr id="17" name="Picture 16">
            <a:extLst>
              <a:ext uri="{FF2B5EF4-FFF2-40B4-BE49-F238E27FC236}">
                <a16:creationId xmlns:a16="http://schemas.microsoft.com/office/drawing/2014/main" id="{0AC32F72-DECD-41DD-AD40-29A502198113}"/>
              </a:ext>
            </a:extLst>
          </p:cNvPr>
          <p:cNvPicPr>
            <a:picLocks noChangeAspect="1"/>
          </p:cNvPicPr>
          <p:nvPr/>
        </p:nvPicPr>
        <p:blipFill>
          <a:blip r:embed="rId3"/>
          <a:stretch>
            <a:fillRect/>
          </a:stretch>
        </p:blipFill>
        <p:spPr>
          <a:xfrm>
            <a:off x="3969080" y="1741029"/>
            <a:ext cx="3440751" cy="4375686"/>
          </a:xfrm>
          <a:prstGeom prst="rect">
            <a:avLst/>
          </a:prstGeom>
        </p:spPr>
      </p:pic>
      <p:sp>
        <p:nvSpPr>
          <p:cNvPr id="20" name="Rectangle 19">
            <a:extLst>
              <a:ext uri="{FF2B5EF4-FFF2-40B4-BE49-F238E27FC236}">
                <a16:creationId xmlns:a16="http://schemas.microsoft.com/office/drawing/2014/main" id="{40459E06-85C5-42AD-B032-084C280A9E31}"/>
              </a:ext>
            </a:extLst>
          </p:cNvPr>
          <p:cNvSpPr/>
          <p:nvPr/>
        </p:nvSpPr>
        <p:spPr>
          <a:xfrm>
            <a:off x="3969080" y="3453414"/>
            <a:ext cx="3440751" cy="887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30E8F06-95CA-4313-A195-E792E73F7952}"/>
              </a:ext>
            </a:extLst>
          </p:cNvPr>
          <p:cNvPicPr>
            <a:picLocks noChangeAspect="1"/>
          </p:cNvPicPr>
          <p:nvPr/>
        </p:nvPicPr>
        <p:blipFill rotWithShape="1">
          <a:blip r:embed="rId4">
            <a:extLst>
              <a:ext uri="{28A0092B-C50C-407E-A947-70E740481C1C}">
                <a14:useLocalDpi xmlns:a14="http://schemas.microsoft.com/office/drawing/2010/main" val="0"/>
              </a:ext>
            </a:extLst>
          </a:blip>
          <a:srcRect r="20286" b="19937"/>
          <a:stretch/>
        </p:blipFill>
        <p:spPr>
          <a:xfrm>
            <a:off x="7600953" y="1741029"/>
            <a:ext cx="4376692" cy="2340724"/>
          </a:xfrm>
          <a:prstGeom prst="rect">
            <a:avLst/>
          </a:prstGeom>
        </p:spPr>
      </p:pic>
    </p:spTree>
    <p:extLst>
      <p:ext uri="{BB962C8B-B14F-4D97-AF65-F5344CB8AC3E}">
        <p14:creationId xmlns:p14="http://schemas.microsoft.com/office/powerpoint/2010/main" val="73683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6063-532D-4401-A4FA-1C41EA4A4481}"/>
              </a:ext>
            </a:extLst>
          </p:cNvPr>
          <p:cNvSpPr>
            <a:spLocks noGrp="1"/>
          </p:cNvSpPr>
          <p:nvPr>
            <p:ph type="title"/>
          </p:nvPr>
        </p:nvSpPr>
        <p:spPr/>
        <p:txBody>
          <a:bodyPr/>
          <a:lstStyle/>
          <a:p>
            <a:r>
              <a:rPr lang="en-US" dirty="0"/>
              <a:t>Positive Experience</a:t>
            </a:r>
          </a:p>
        </p:txBody>
      </p:sp>
      <p:sp>
        <p:nvSpPr>
          <p:cNvPr id="3" name="Footer Placeholder 2">
            <a:extLst>
              <a:ext uri="{FF2B5EF4-FFF2-40B4-BE49-F238E27FC236}">
                <a16:creationId xmlns:a16="http://schemas.microsoft.com/office/drawing/2014/main" id="{111F61E5-8164-4060-BA98-3B95853259DC}"/>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EABC2C96-6510-467E-84B6-2CFC963B27F0}"/>
              </a:ext>
            </a:extLst>
          </p:cNvPr>
          <p:cNvSpPr>
            <a:spLocks noGrp="1"/>
          </p:cNvSpPr>
          <p:nvPr>
            <p:ph type="sldNum" sz="quarter" idx="12"/>
          </p:nvPr>
        </p:nvSpPr>
        <p:spPr/>
        <p:txBody>
          <a:bodyPr/>
          <a:lstStyle/>
          <a:p>
            <a:fld id="{B7E7695C-FCF1-4AA0-9B93-7941FED13DC4}" type="slidenum">
              <a:rPr lang="en-US" smtClean="0"/>
              <a:t>7</a:t>
            </a:fld>
            <a:endParaRPr lang="en-US"/>
          </a:p>
        </p:txBody>
      </p:sp>
      <p:sp>
        <p:nvSpPr>
          <p:cNvPr id="5" name="Content Placeholder 4">
            <a:extLst>
              <a:ext uri="{FF2B5EF4-FFF2-40B4-BE49-F238E27FC236}">
                <a16:creationId xmlns:a16="http://schemas.microsoft.com/office/drawing/2014/main" id="{27002213-DAD1-4D40-93BA-4D3C9CFBCCE0}"/>
              </a:ext>
            </a:extLst>
          </p:cNvPr>
          <p:cNvSpPr>
            <a:spLocks noGrp="1"/>
          </p:cNvSpPr>
          <p:nvPr>
            <p:ph sz="half" idx="1"/>
          </p:nvPr>
        </p:nvSpPr>
        <p:spPr/>
        <p:txBody>
          <a:bodyPr/>
          <a:lstStyle/>
          <a:p>
            <a:r>
              <a:rPr lang="en-US" dirty="0"/>
              <a:t>AD report is able generate/load very quickly</a:t>
            </a:r>
          </a:p>
          <a:p>
            <a:r>
              <a:rPr lang="en-US" dirty="0"/>
              <a:t>Good first pass check on potential incoming step(within loop)/current step toggles which translates to shorter troubleshooting time</a:t>
            </a:r>
          </a:p>
          <a:p>
            <a:r>
              <a:rPr lang="en-US" dirty="0"/>
              <a:t>Data available 24/7 for PEE to check any incoming toggle.</a:t>
            </a:r>
          </a:p>
          <a:p>
            <a:r>
              <a:rPr lang="en-US" dirty="0"/>
              <a:t>Convenient AD report link in the chronic OOC dashboard.</a:t>
            </a:r>
          </a:p>
          <a:p>
            <a:r>
              <a:rPr lang="en-US" dirty="0"/>
              <a:t>Improved the work efficiency, save productivity time.</a:t>
            </a:r>
          </a:p>
          <a:p>
            <a:endParaRPr lang="en-US" dirty="0"/>
          </a:p>
        </p:txBody>
      </p:sp>
    </p:spTree>
    <p:extLst>
      <p:ext uri="{BB962C8B-B14F-4D97-AF65-F5344CB8AC3E}">
        <p14:creationId xmlns:p14="http://schemas.microsoft.com/office/powerpoint/2010/main" val="65120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8</a:t>
            </a:fld>
            <a:endParaRPr lang="en-US" dirty="0"/>
          </a:p>
        </p:txBody>
      </p:sp>
    </p:spTree>
    <p:extLst>
      <p:ext uri="{BB962C8B-B14F-4D97-AF65-F5344CB8AC3E}">
        <p14:creationId xmlns:p14="http://schemas.microsoft.com/office/powerpoint/2010/main" val="2351387736"/>
      </p:ext>
    </p:extLst>
  </p:cSld>
  <p:clrMapOvr>
    <a:masterClrMapping/>
  </p:clrMapOvr>
</p:sld>
</file>

<file path=ppt/theme/theme1.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1ED4F18A-1CAE-436E-9873-C84173CF8A74}"/>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E53362E6-4ECC-432A-82B7-564D69580A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293</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Segoe UI</vt:lpstr>
      <vt:lpstr>Verdana</vt:lpstr>
      <vt:lpstr>Wingdings</vt:lpstr>
      <vt:lpstr>Micron Theme 2.0</vt:lpstr>
      <vt:lpstr>CPG Theme 2.0</vt:lpstr>
      <vt:lpstr>F10W AD WINs</vt:lpstr>
      <vt:lpstr>Chronic OOC AD - Win</vt:lpstr>
      <vt:lpstr>F10N AD WINs</vt:lpstr>
      <vt:lpstr>(WINs) B16A 21INT OCD Sigma OOC Issue</vt:lpstr>
      <vt:lpstr>(WINs) N18A 59 CMP QDR Issue</vt:lpstr>
      <vt:lpstr>(WINs) N28A 22 SGDP PRE POLY DEP CLN - Mean OOC</vt:lpstr>
      <vt:lpstr>Positive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2018-12-31T03:20:50Z</dcterms:created>
  <dcterms:modified xsi:type="dcterms:W3CDTF">2019-01-02T02:51:32Z</dcterms:modified>
</cp:coreProperties>
</file>