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 id="2147483677" r:id="rId5"/>
  </p:sldMasterIdLst>
  <p:notesMasterIdLst>
    <p:notesMasterId r:id="rId78"/>
  </p:notesMasterIdLst>
  <p:handoutMasterIdLst>
    <p:handoutMasterId r:id="rId79"/>
  </p:handoutMasterIdLst>
  <p:sldIdLst>
    <p:sldId id="257" r:id="rId6"/>
    <p:sldId id="263" r:id="rId7"/>
    <p:sldId id="265" r:id="rId8"/>
    <p:sldId id="266" r:id="rId9"/>
    <p:sldId id="267" r:id="rId10"/>
    <p:sldId id="261" r:id="rId11"/>
    <p:sldId id="270" r:id="rId12"/>
    <p:sldId id="271" r:id="rId13"/>
    <p:sldId id="268" r:id="rId14"/>
    <p:sldId id="272" r:id="rId15"/>
    <p:sldId id="317" r:id="rId16"/>
    <p:sldId id="275" r:id="rId17"/>
    <p:sldId id="287" r:id="rId18"/>
    <p:sldId id="273" r:id="rId19"/>
    <p:sldId id="274" r:id="rId20"/>
    <p:sldId id="288" r:id="rId21"/>
    <p:sldId id="319" r:id="rId22"/>
    <p:sldId id="289" r:id="rId23"/>
    <p:sldId id="290" r:id="rId24"/>
    <p:sldId id="278" r:id="rId25"/>
    <p:sldId id="282" r:id="rId26"/>
    <p:sldId id="283" r:id="rId27"/>
    <p:sldId id="284" r:id="rId28"/>
    <p:sldId id="285" r:id="rId29"/>
    <p:sldId id="286" r:id="rId30"/>
    <p:sldId id="277" r:id="rId31"/>
    <p:sldId id="276" r:id="rId32"/>
    <p:sldId id="279" r:id="rId33"/>
    <p:sldId id="280" r:id="rId34"/>
    <p:sldId id="281" r:id="rId35"/>
    <p:sldId id="305" r:id="rId36"/>
    <p:sldId id="332" r:id="rId37"/>
    <p:sldId id="331" r:id="rId38"/>
    <p:sldId id="320" r:id="rId39"/>
    <p:sldId id="321" r:id="rId40"/>
    <p:sldId id="322" r:id="rId41"/>
    <p:sldId id="323" r:id="rId42"/>
    <p:sldId id="324" r:id="rId43"/>
    <p:sldId id="325" r:id="rId44"/>
    <p:sldId id="326" r:id="rId45"/>
    <p:sldId id="327" r:id="rId46"/>
    <p:sldId id="328" r:id="rId47"/>
    <p:sldId id="329" r:id="rId48"/>
    <p:sldId id="330" r:id="rId49"/>
    <p:sldId id="262" r:id="rId50"/>
    <p:sldId id="333" r:id="rId51"/>
    <p:sldId id="334" r:id="rId52"/>
    <p:sldId id="335" r:id="rId53"/>
    <p:sldId id="336" r:id="rId54"/>
    <p:sldId id="337" r:id="rId55"/>
    <p:sldId id="338" r:id="rId56"/>
    <p:sldId id="339" r:id="rId57"/>
    <p:sldId id="340" r:id="rId58"/>
    <p:sldId id="341" r:id="rId59"/>
    <p:sldId id="342" r:id="rId60"/>
    <p:sldId id="343" r:id="rId61"/>
    <p:sldId id="344" r:id="rId62"/>
    <p:sldId id="345" r:id="rId63"/>
    <p:sldId id="346" r:id="rId64"/>
    <p:sldId id="347" r:id="rId65"/>
    <p:sldId id="348" r:id="rId66"/>
    <p:sldId id="349" r:id="rId67"/>
    <p:sldId id="350" r:id="rId68"/>
    <p:sldId id="295" r:id="rId69"/>
    <p:sldId id="294" r:id="rId70"/>
    <p:sldId id="297" r:id="rId71"/>
    <p:sldId id="298" r:id="rId72"/>
    <p:sldId id="299" r:id="rId73"/>
    <p:sldId id="300" r:id="rId74"/>
    <p:sldId id="302" r:id="rId75"/>
    <p:sldId id="303" r:id="rId76"/>
    <p:sldId id="304" r:id="rId77"/>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4" userDrawn="1">
          <p15:clr>
            <a:srgbClr val="A4A3A4"/>
          </p15:clr>
        </p15:guide>
        <p15:guide id="2"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0DA"/>
    <a:srgbClr val="9ACA3C"/>
    <a:srgbClr val="58595B"/>
    <a:srgbClr val="0077C8"/>
    <a:srgbClr val="B7D433"/>
    <a:srgbClr val="00A3E1"/>
    <a:srgbClr val="71C5E8"/>
    <a:srgbClr val="808285"/>
    <a:srgbClr val="A7A9AC"/>
    <a:srgbClr val="D1D3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06" autoAdjust="0"/>
    <p:restoredTop sz="94660"/>
  </p:normalViewPr>
  <p:slideViewPr>
    <p:cSldViewPr snapToGrid="0">
      <p:cViewPr varScale="1">
        <p:scale>
          <a:sx n="114" d="100"/>
          <a:sy n="114" d="100"/>
        </p:scale>
        <p:origin x="552" y="108"/>
      </p:cViewPr>
      <p:guideLst>
        <p:guide orient="horz" pos="3264"/>
        <p:guide pos="3312"/>
      </p:guideLst>
    </p:cSldViewPr>
  </p:slideViewPr>
  <p:notesTextViewPr>
    <p:cViewPr>
      <p:scale>
        <a:sx n="3" d="2"/>
        <a:sy n="3" d="2"/>
      </p:scale>
      <p:origin x="0" y="0"/>
    </p:cViewPr>
  </p:notesTextViewPr>
  <p:sorterViewPr>
    <p:cViewPr>
      <p:scale>
        <a:sx n="112" d="100"/>
        <a:sy n="112"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microsoft.com/office/2015/10/relationships/revisionInfo" Target="revisionInfo.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handoutMaster" Target="handoutMasters/handoutMaster1.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78B267-68D7-4383-BDD0-4D1F8589DEF4}"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3DFC7F48-CE65-4834-AC4A-612E40457941}">
      <dgm:prSet phldrT="[Text]"/>
      <dgm:spPr/>
      <dgm:t>
        <a:bodyPr/>
        <a:lstStyle/>
        <a:p>
          <a:r>
            <a:rPr lang="en-US" dirty="0"/>
            <a:t>HBase Design</a:t>
          </a:r>
        </a:p>
      </dgm:t>
    </dgm:pt>
    <dgm:pt modelId="{07A4ADD1-8CF4-4AB6-9420-E7F7FBD00361}" type="parTrans" cxnId="{F740DC6F-F8C2-4CD1-BDC2-C07153690F0E}">
      <dgm:prSet/>
      <dgm:spPr/>
      <dgm:t>
        <a:bodyPr/>
        <a:lstStyle/>
        <a:p>
          <a:endParaRPr lang="en-US"/>
        </a:p>
      </dgm:t>
    </dgm:pt>
    <dgm:pt modelId="{85950C8D-DDBA-413A-A892-532C6EA5FDC5}" type="sibTrans" cxnId="{F740DC6F-F8C2-4CD1-BDC2-C07153690F0E}">
      <dgm:prSet/>
      <dgm:spPr/>
      <dgm:t>
        <a:bodyPr/>
        <a:lstStyle/>
        <a:p>
          <a:endParaRPr lang="en-US"/>
        </a:p>
      </dgm:t>
    </dgm:pt>
    <dgm:pt modelId="{54966532-2391-4E3F-BA5C-9A641B9DA83C}">
      <dgm:prSet phldrT="[Text]"/>
      <dgm:spPr/>
      <dgm:t>
        <a:bodyPr/>
        <a:lstStyle/>
        <a:p>
          <a:r>
            <a:rPr lang="en-US" dirty="0"/>
            <a:t>HBase Data Ingestion</a:t>
          </a:r>
        </a:p>
      </dgm:t>
    </dgm:pt>
    <dgm:pt modelId="{F4A57FC8-B3CD-4C89-8978-531457EC4C1D}" type="parTrans" cxnId="{F56B04EC-34D9-437F-B112-4D3A7D35016D}">
      <dgm:prSet/>
      <dgm:spPr/>
      <dgm:t>
        <a:bodyPr/>
        <a:lstStyle/>
        <a:p>
          <a:endParaRPr lang="en-US"/>
        </a:p>
      </dgm:t>
    </dgm:pt>
    <dgm:pt modelId="{1D12A17C-DAAA-413D-8EDA-5541EDB99E87}" type="sibTrans" cxnId="{F56B04EC-34D9-437F-B112-4D3A7D35016D}">
      <dgm:prSet/>
      <dgm:spPr/>
      <dgm:t>
        <a:bodyPr/>
        <a:lstStyle/>
        <a:p>
          <a:endParaRPr lang="en-US"/>
        </a:p>
      </dgm:t>
    </dgm:pt>
    <dgm:pt modelId="{8C7A3979-A10C-4CAE-B870-DEE1C971AF3F}">
      <dgm:prSet phldrT="[Text]"/>
      <dgm:spPr/>
      <dgm:t>
        <a:bodyPr/>
        <a:lstStyle/>
        <a:p>
          <a:r>
            <a:rPr lang="en-US" dirty="0"/>
            <a:t>HBase Data Extraction</a:t>
          </a:r>
        </a:p>
      </dgm:t>
    </dgm:pt>
    <dgm:pt modelId="{914E4916-E450-4395-B104-B38B0EC87765}" type="parTrans" cxnId="{3D034B4E-0EAE-45FA-9945-65709B673DD1}">
      <dgm:prSet/>
      <dgm:spPr/>
      <dgm:t>
        <a:bodyPr/>
        <a:lstStyle/>
        <a:p>
          <a:endParaRPr lang="en-US"/>
        </a:p>
      </dgm:t>
    </dgm:pt>
    <dgm:pt modelId="{C5F3EC6E-97E8-4E93-8C50-552D2300746F}" type="sibTrans" cxnId="{3D034B4E-0EAE-45FA-9945-65709B673DD1}">
      <dgm:prSet/>
      <dgm:spPr/>
      <dgm:t>
        <a:bodyPr/>
        <a:lstStyle/>
        <a:p>
          <a:endParaRPr lang="en-US"/>
        </a:p>
      </dgm:t>
    </dgm:pt>
    <dgm:pt modelId="{793CA33E-26A9-4540-83C0-B5E4A0FA5DDA}">
      <dgm:prSet phldrT="[Text]"/>
      <dgm:spPr/>
      <dgm:t>
        <a:bodyPr/>
        <a:lstStyle/>
        <a:p>
          <a:r>
            <a:rPr lang="en-US" dirty="0">
              <a:solidFill>
                <a:schemeClr val="bg1"/>
              </a:solidFill>
            </a:rPr>
            <a:t>HBase Optimality (Developer)</a:t>
          </a:r>
        </a:p>
      </dgm:t>
    </dgm:pt>
    <dgm:pt modelId="{26399428-8BD7-48BC-AAF5-0440AD8EB96B}" type="parTrans" cxnId="{10D1241C-2AF1-4FE4-AA84-965883A76E33}">
      <dgm:prSet/>
      <dgm:spPr/>
      <dgm:t>
        <a:bodyPr/>
        <a:lstStyle/>
        <a:p>
          <a:endParaRPr lang="en-US"/>
        </a:p>
      </dgm:t>
    </dgm:pt>
    <dgm:pt modelId="{D2A75760-275F-4E16-84AE-478243E9CEFD}" type="sibTrans" cxnId="{10D1241C-2AF1-4FE4-AA84-965883A76E33}">
      <dgm:prSet/>
      <dgm:spPr/>
      <dgm:t>
        <a:bodyPr/>
        <a:lstStyle/>
        <a:p>
          <a:endParaRPr lang="en-US"/>
        </a:p>
      </dgm:t>
    </dgm:pt>
    <dgm:pt modelId="{949B7BC4-93A8-4890-8ECA-C30C816591CD}" type="pres">
      <dgm:prSet presAssocID="{8078B267-68D7-4383-BDD0-4D1F8589DEF4}" presName="Name0" presStyleCnt="0">
        <dgm:presLayoutVars>
          <dgm:chMax val="4"/>
          <dgm:resizeHandles val="exact"/>
        </dgm:presLayoutVars>
      </dgm:prSet>
      <dgm:spPr/>
    </dgm:pt>
    <dgm:pt modelId="{8D88F876-64DA-41E4-BC7D-4A45B94BBF84}" type="pres">
      <dgm:prSet presAssocID="{8078B267-68D7-4383-BDD0-4D1F8589DEF4}" presName="ellipse" presStyleLbl="trBgShp" presStyleIdx="0" presStyleCnt="1"/>
      <dgm:spPr/>
    </dgm:pt>
    <dgm:pt modelId="{9EF31152-5C64-4F8E-A1D3-12E61465711B}" type="pres">
      <dgm:prSet presAssocID="{8078B267-68D7-4383-BDD0-4D1F8589DEF4}" presName="arrow1" presStyleLbl="fgShp" presStyleIdx="0" presStyleCnt="1"/>
      <dgm:spPr/>
    </dgm:pt>
    <dgm:pt modelId="{42D1E16F-726B-49F4-BD32-FA567DF61EEB}" type="pres">
      <dgm:prSet presAssocID="{8078B267-68D7-4383-BDD0-4D1F8589DEF4}" presName="rectangle" presStyleLbl="revTx" presStyleIdx="0" presStyleCnt="1">
        <dgm:presLayoutVars>
          <dgm:bulletEnabled val="1"/>
        </dgm:presLayoutVars>
      </dgm:prSet>
      <dgm:spPr/>
    </dgm:pt>
    <dgm:pt modelId="{FF1F4FB8-DF44-4DE9-8BF9-1C3C5E47B8A1}" type="pres">
      <dgm:prSet presAssocID="{54966532-2391-4E3F-BA5C-9A641B9DA83C}" presName="item1" presStyleLbl="node1" presStyleIdx="0" presStyleCnt="3">
        <dgm:presLayoutVars>
          <dgm:bulletEnabled val="1"/>
        </dgm:presLayoutVars>
      </dgm:prSet>
      <dgm:spPr/>
    </dgm:pt>
    <dgm:pt modelId="{4A478055-8E7C-42A9-8716-FFD60BC978AD}" type="pres">
      <dgm:prSet presAssocID="{8C7A3979-A10C-4CAE-B870-DEE1C971AF3F}" presName="item2" presStyleLbl="node1" presStyleIdx="1" presStyleCnt="3">
        <dgm:presLayoutVars>
          <dgm:bulletEnabled val="1"/>
        </dgm:presLayoutVars>
      </dgm:prSet>
      <dgm:spPr/>
    </dgm:pt>
    <dgm:pt modelId="{F66B503A-3ACB-45D1-AE1A-D784958282B0}" type="pres">
      <dgm:prSet presAssocID="{793CA33E-26A9-4540-83C0-B5E4A0FA5DDA}" presName="item3" presStyleLbl="node1" presStyleIdx="2" presStyleCnt="3">
        <dgm:presLayoutVars>
          <dgm:bulletEnabled val="1"/>
        </dgm:presLayoutVars>
      </dgm:prSet>
      <dgm:spPr/>
    </dgm:pt>
    <dgm:pt modelId="{C58390DF-75A7-4156-8301-34D9DD401BC2}" type="pres">
      <dgm:prSet presAssocID="{8078B267-68D7-4383-BDD0-4D1F8589DEF4}" presName="funnel" presStyleLbl="trAlignAcc1" presStyleIdx="0" presStyleCnt="1"/>
      <dgm:spPr/>
    </dgm:pt>
  </dgm:ptLst>
  <dgm:cxnLst>
    <dgm:cxn modelId="{10D1241C-2AF1-4FE4-AA84-965883A76E33}" srcId="{8078B267-68D7-4383-BDD0-4D1F8589DEF4}" destId="{793CA33E-26A9-4540-83C0-B5E4A0FA5DDA}" srcOrd="3" destOrd="0" parTransId="{26399428-8BD7-48BC-AAF5-0440AD8EB96B}" sibTransId="{D2A75760-275F-4E16-84AE-478243E9CEFD}"/>
    <dgm:cxn modelId="{EE6F6443-795D-4CB1-88A2-FF4AEEC7B141}" type="presOf" srcId="{54966532-2391-4E3F-BA5C-9A641B9DA83C}" destId="{4A478055-8E7C-42A9-8716-FFD60BC978AD}" srcOrd="0" destOrd="0" presId="urn:microsoft.com/office/officeart/2005/8/layout/funnel1"/>
    <dgm:cxn modelId="{36BE3B68-0D45-4A9D-B1F1-F4C196BDAA75}" type="presOf" srcId="{793CA33E-26A9-4540-83C0-B5E4A0FA5DDA}" destId="{42D1E16F-726B-49F4-BD32-FA567DF61EEB}" srcOrd="0" destOrd="0" presId="urn:microsoft.com/office/officeart/2005/8/layout/funnel1"/>
    <dgm:cxn modelId="{EEE4F44C-401F-4696-8553-002CAF666905}" type="presOf" srcId="{8C7A3979-A10C-4CAE-B870-DEE1C971AF3F}" destId="{FF1F4FB8-DF44-4DE9-8BF9-1C3C5E47B8A1}" srcOrd="0" destOrd="0" presId="urn:microsoft.com/office/officeart/2005/8/layout/funnel1"/>
    <dgm:cxn modelId="{3D034B4E-0EAE-45FA-9945-65709B673DD1}" srcId="{8078B267-68D7-4383-BDD0-4D1F8589DEF4}" destId="{8C7A3979-A10C-4CAE-B870-DEE1C971AF3F}" srcOrd="2" destOrd="0" parTransId="{914E4916-E450-4395-B104-B38B0EC87765}" sibTransId="{C5F3EC6E-97E8-4E93-8C50-552D2300746F}"/>
    <dgm:cxn modelId="{F740DC6F-F8C2-4CD1-BDC2-C07153690F0E}" srcId="{8078B267-68D7-4383-BDD0-4D1F8589DEF4}" destId="{3DFC7F48-CE65-4834-AC4A-612E40457941}" srcOrd="0" destOrd="0" parTransId="{07A4ADD1-8CF4-4AB6-9420-E7F7FBD00361}" sibTransId="{85950C8D-DDBA-413A-A892-532C6EA5FDC5}"/>
    <dgm:cxn modelId="{6AB5B087-34EE-447C-A5C4-4B29E6AB8733}" type="presOf" srcId="{3DFC7F48-CE65-4834-AC4A-612E40457941}" destId="{F66B503A-3ACB-45D1-AE1A-D784958282B0}" srcOrd="0" destOrd="0" presId="urn:microsoft.com/office/officeart/2005/8/layout/funnel1"/>
    <dgm:cxn modelId="{70CBB3D8-F211-4B49-BE5C-498B3116853E}" type="presOf" srcId="{8078B267-68D7-4383-BDD0-4D1F8589DEF4}" destId="{949B7BC4-93A8-4890-8ECA-C30C816591CD}" srcOrd="0" destOrd="0" presId="urn:microsoft.com/office/officeart/2005/8/layout/funnel1"/>
    <dgm:cxn modelId="{F56B04EC-34D9-437F-B112-4D3A7D35016D}" srcId="{8078B267-68D7-4383-BDD0-4D1F8589DEF4}" destId="{54966532-2391-4E3F-BA5C-9A641B9DA83C}" srcOrd="1" destOrd="0" parTransId="{F4A57FC8-B3CD-4C89-8978-531457EC4C1D}" sibTransId="{1D12A17C-DAAA-413D-8EDA-5541EDB99E87}"/>
    <dgm:cxn modelId="{BD3C8F2B-E0FE-44F8-B0A8-C0158D677ADE}" type="presParOf" srcId="{949B7BC4-93A8-4890-8ECA-C30C816591CD}" destId="{8D88F876-64DA-41E4-BC7D-4A45B94BBF84}" srcOrd="0" destOrd="0" presId="urn:microsoft.com/office/officeart/2005/8/layout/funnel1"/>
    <dgm:cxn modelId="{995DAFDB-B67C-4297-9E78-D42BFC1B4DED}" type="presParOf" srcId="{949B7BC4-93A8-4890-8ECA-C30C816591CD}" destId="{9EF31152-5C64-4F8E-A1D3-12E61465711B}" srcOrd="1" destOrd="0" presId="urn:microsoft.com/office/officeart/2005/8/layout/funnel1"/>
    <dgm:cxn modelId="{2DBCB834-959C-401D-9FB5-D4B09547C9D2}" type="presParOf" srcId="{949B7BC4-93A8-4890-8ECA-C30C816591CD}" destId="{42D1E16F-726B-49F4-BD32-FA567DF61EEB}" srcOrd="2" destOrd="0" presId="urn:microsoft.com/office/officeart/2005/8/layout/funnel1"/>
    <dgm:cxn modelId="{37370817-E5CA-4373-BEEA-8277409172E7}" type="presParOf" srcId="{949B7BC4-93A8-4890-8ECA-C30C816591CD}" destId="{FF1F4FB8-DF44-4DE9-8BF9-1C3C5E47B8A1}" srcOrd="3" destOrd="0" presId="urn:microsoft.com/office/officeart/2005/8/layout/funnel1"/>
    <dgm:cxn modelId="{99A61187-A9A2-4DD4-A905-60AE65DC3B33}" type="presParOf" srcId="{949B7BC4-93A8-4890-8ECA-C30C816591CD}" destId="{4A478055-8E7C-42A9-8716-FFD60BC978AD}" srcOrd="4" destOrd="0" presId="urn:microsoft.com/office/officeart/2005/8/layout/funnel1"/>
    <dgm:cxn modelId="{DAE79DCA-ABE9-4EE8-B63E-9F93AA7B956D}" type="presParOf" srcId="{949B7BC4-93A8-4890-8ECA-C30C816591CD}" destId="{F66B503A-3ACB-45D1-AE1A-D784958282B0}" srcOrd="5" destOrd="0" presId="urn:microsoft.com/office/officeart/2005/8/layout/funnel1"/>
    <dgm:cxn modelId="{1032B72D-6938-4BCE-B3E5-F39B500B0477}" type="presParOf" srcId="{949B7BC4-93A8-4890-8ECA-C30C816591CD}" destId="{C58390DF-75A7-4156-8301-34D9DD401BC2}"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78B267-68D7-4383-BDD0-4D1F8589DEF4}"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3DFC7F48-CE65-4834-AC4A-612E40457941}">
      <dgm:prSet phldrT="[Text]"/>
      <dgm:spPr>
        <a:solidFill>
          <a:srgbClr val="9ACA3C"/>
        </a:solidFill>
      </dgm:spPr>
      <dgm:t>
        <a:bodyPr/>
        <a:lstStyle/>
        <a:p>
          <a:r>
            <a:rPr lang="en-US" dirty="0"/>
            <a:t>HBase Design</a:t>
          </a:r>
        </a:p>
      </dgm:t>
    </dgm:pt>
    <dgm:pt modelId="{07A4ADD1-8CF4-4AB6-9420-E7F7FBD00361}" type="parTrans" cxnId="{F740DC6F-F8C2-4CD1-BDC2-C07153690F0E}">
      <dgm:prSet/>
      <dgm:spPr/>
      <dgm:t>
        <a:bodyPr/>
        <a:lstStyle/>
        <a:p>
          <a:endParaRPr lang="en-US"/>
        </a:p>
      </dgm:t>
    </dgm:pt>
    <dgm:pt modelId="{85950C8D-DDBA-413A-A892-532C6EA5FDC5}" type="sibTrans" cxnId="{F740DC6F-F8C2-4CD1-BDC2-C07153690F0E}">
      <dgm:prSet/>
      <dgm:spPr/>
      <dgm:t>
        <a:bodyPr/>
        <a:lstStyle/>
        <a:p>
          <a:endParaRPr lang="en-US"/>
        </a:p>
      </dgm:t>
    </dgm:pt>
    <dgm:pt modelId="{54966532-2391-4E3F-BA5C-9A641B9DA83C}">
      <dgm:prSet phldrT="[Text]"/>
      <dgm:spPr/>
      <dgm:t>
        <a:bodyPr/>
        <a:lstStyle/>
        <a:p>
          <a:r>
            <a:rPr lang="en-US" dirty="0"/>
            <a:t>HBase Data Ingestion</a:t>
          </a:r>
        </a:p>
      </dgm:t>
    </dgm:pt>
    <dgm:pt modelId="{F4A57FC8-B3CD-4C89-8978-531457EC4C1D}" type="parTrans" cxnId="{F56B04EC-34D9-437F-B112-4D3A7D35016D}">
      <dgm:prSet/>
      <dgm:spPr/>
      <dgm:t>
        <a:bodyPr/>
        <a:lstStyle/>
        <a:p>
          <a:endParaRPr lang="en-US"/>
        </a:p>
      </dgm:t>
    </dgm:pt>
    <dgm:pt modelId="{1D12A17C-DAAA-413D-8EDA-5541EDB99E87}" type="sibTrans" cxnId="{F56B04EC-34D9-437F-B112-4D3A7D35016D}">
      <dgm:prSet/>
      <dgm:spPr/>
      <dgm:t>
        <a:bodyPr/>
        <a:lstStyle/>
        <a:p>
          <a:endParaRPr lang="en-US"/>
        </a:p>
      </dgm:t>
    </dgm:pt>
    <dgm:pt modelId="{8C7A3979-A10C-4CAE-B870-DEE1C971AF3F}">
      <dgm:prSet phldrT="[Text]"/>
      <dgm:spPr/>
      <dgm:t>
        <a:bodyPr/>
        <a:lstStyle/>
        <a:p>
          <a:r>
            <a:rPr lang="en-US" dirty="0"/>
            <a:t>HBase Data Extraction</a:t>
          </a:r>
        </a:p>
      </dgm:t>
    </dgm:pt>
    <dgm:pt modelId="{914E4916-E450-4395-B104-B38B0EC87765}" type="parTrans" cxnId="{3D034B4E-0EAE-45FA-9945-65709B673DD1}">
      <dgm:prSet/>
      <dgm:spPr/>
      <dgm:t>
        <a:bodyPr/>
        <a:lstStyle/>
        <a:p>
          <a:endParaRPr lang="en-US"/>
        </a:p>
      </dgm:t>
    </dgm:pt>
    <dgm:pt modelId="{C5F3EC6E-97E8-4E93-8C50-552D2300746F}" type="sibTrans" cxnId="{3D034B4E-0EAE-45FA-9945-65709B673DD1}">
      <dgm:prSet/>
      <dgm:spPr/>
      <dgm:t>
        <a:bodyPr/>
        <a:lstStyle/>
        <a:p>
          <a:endParaRPr lang="en-US"/>
        </a:p>
      </dgm:t>
    </dgm:pt>
    <dgm:pt modelId="{793CA33E-26A9-4540-83C0-B5E4A0FA5DDA}">
      <dgm:prSet phldrT="[Text]"/>
      <dgm:spPr/>
      <dgm:t>
        <a:bodyPr/>
        <a:lstStyle/>
        <a:p>
          <a:r>
            <a:rPr lang="en-US" dirty="0"/>
            <a:t>HBase Optimality (Developer)</a:t>
          </a:r>
        </a:p>
      </dgm:t>
    </dgm:pt>
    <dgm:pt modelId="{26399428-8BD7-48BC-AAF5-0440AD8EB96B}" type="parTrans" cxnId="{10D1241C-2AF1-4FE4-AA84-965883A76E33}">
      <dgm:prSet/>
      <dgm:spPr/>
      <dgm:t>
        <a:bodyPr/>
        <a:lstStyle/>
        <a:p>
          <a:endParaRPr lang="en-US"/>
        </a:p>
      </dgm:t>
    </dgm:pt>
    <dgm:pt modelId="{D2A75760-275F-4E16-84AE-478243E9CEFD}" type="sibTrans" cxnId="{10D1241C-2AF1-4FE4-AA84-965883A76E33}">
      <dgm:prSet/>
      <dgm:spPr/>
      <dgm:t>
        <a:bodyPr/>
        <a:lstStyle/>
        <a:p>
          <a:endParaRPr lang="en-US"/>
        </a:p>
      </dgm:t>
    </dgm:pt>
    <dgm:pt modelId="{949B7BC4-93A8-4890-8ECA-C30C816591CD}" type="pres">
      <dgm:prSet presAssocID="{8078B267-68D7-4383-BDD0-4D1F8589DEF4}" presName="Name0" presStyleCnt="0">
        <dgm:presLayoutVars>
          <dgm:chMax val="4"/>
          <dgm:resizeHandles val="exact"/>
        </dgm:presLayoutVars>
      </dgm:prSet>
      <dgm:spPr/>
    </dgm:pt>
    <dgm:pt modelId="{8D88F876-64DA-41E4-BC7D-4A45B94BBF84}" type="pres">
      <dgm:prSet presAssocID="{8078B267-68D7-4383-BDD0-4D1F8589DEF4}" presName="ellipse" presStyleLbl="trBgShp" presStyleIdx="0" presStyleCnt="1"/>
      <dgm:spPr/>
    </dgm:pt>
    <dgm:pt modelId="{9EF31152-5C64-4F8E-A1D3-12E61465711B}" type="pres">
      <dgm:prSet presAssocID="{8078B267-68D7-4383-BDD0-4D1F8589DEF4}" presName="arrow1" presStyleLbl="fgShp" presStyleIdx="0" presStyleCnt="1"/>
      <dgm:spPr/>
    </dgm:pt>
    <dgm:pt modelId="{42D1E16F-726B-49F4-BD32-FA567DF61EEB}" type="pres">
      <dgm:prSet presAssocID="{8078B267-68D7-4383-BDD0-4D1F8589DEF4}" presName="rectangle" presStyleLbl="revTx" presStyleIdx="0" presStyleCnt="1">
        <dgm:presLayoutVars>
          <dgm:bulletEnabled val="1"/>
        </dgm:presLayoutVars>
      </dgm:prSet>
      <dgm:spPr/>
    </dgm:pt>
    <dgm:pt modelId="{FF1F4FB8-DF44-4DE9-8BF9-1C3C5E47B8A1}" type="pres">
      <dgm:prSet presAssocID="{54966532-2391-4E3F-BA5C-9A641B9DA83C}" presName="item1" presStyleLbl="node1" presStyleIdx="0" presStyleCnt="3">
        <dgm:presLayoutVars>
          <dgm:bulletEnabled val="1"/>
        </dgm:presLayoutVars>
      </dgm:prSet>
      <dgm:spPr/>
    </dgm:pt>
    <dgm:pt modelId="{4A478055-8E7C-42A9-8716-FFD60BC978AD}" type="pres">
      <dgm:prSet presAssocID="{8C7A3979-A10C-4CAE-B870-DEE1C971AF3F}" presName="item2" presStyleLbl="node1" presStyleIdx="1" presStyleCnt="3">
        <dgm:presLayoutVars>
          <dgm:bulletEnabled val="1"/>
        </dgm:presLayoutVars>
      </dgm:prSet>
      <dgm:spPr/>
    </dgm:pt>
    <dgm:pt modelId="{F66B503A-3ACB-45D1-AE1A-D784958282B0}" type="pres">
      <dgm:prSet presAssocID="{793CA33E-26A9-4540-83C0-B5E4A0FA5DDA}" presName="item3" presStyleLbl="node1" presStyleIdx="2" presStyleCnt="3">
        <dgm:presLayoutVars>
          <dgm:bulletEnabled val="1"/>
        </dgm:presLayoutVars>
      </dgm:prSet>
      <dgm:spPr/>
    </dgm:pt>
    <dgm:pt modelId="{C58390DF-75A7-4156-8301-34D9DD401BC2}" type="pres">
      <dgm:prSet presAssocID="{8078B267-68D7-4383-BDD0-4D1F8589DEF4}" presName="funnel" presStyleLbl="trAlignAcc1" presStyleIdx="0" presStyleCnt="1"/>
      <dgm:spPr/>
    </dgm:pt>
  </dgm:ptLst>
  <dgm:cxnLst>
    <dgm:cxn modelId="{10D1241C-2AF1-4FE4-AA84-965883A76E33}" srcId="{8078B267-68D7-4383-BDD0-4D1F8589DEF4}" destId="{793CA33E-26A9-4540-83C0-B5E4A0FA5DDA}" srcOrd="3" destOrd="0" parTransId="{26399428-8BD7-48BC-AAF5-0440AD8EB96B}" sibTransId="{D2A75760-275F-4E16-84AE-478243E9CEFD}"/>
    <dgm:cxn modelId="{EE6F6443-795D-4CB1-88A2-FF4AEEC7B141}" type="presOf" srcId="{54966532-2391-4E3F-BA5C-9A641B9DA83C}" destId="{4A478055-8E7C-42A9-8716-FFD60BC978AD}" srcOrd="0" destOrd="0" presId="urn:microsoft.com/office/officeart/2005/8/layout/funnel1"/>
    <dgm:cxn modelId="{36BE3B68-0D45-4A9D-B1F1-F4C196BDAA75}" type="presOf" srcId="{793CA33E-26A9-4540-83C0-B5E4A0FA5DDA}" destId="{42D1E16F-726B-49F4-BD32-FA567DF61EEB}" srcOrd="0" destOrd="0" presId="urn:microsoft.com/office/officeart/2005/8/layout/funnel1"/>
    <dgm:cxn modelId="{EEE4F44C-401F-4696-8553-002CAF666905}" type="presOf" srcId="{8C7A3979-A10C-4CAE-B870-DEE1C971AF3F}" destId="{FF1F4FB8-DF44-4DE9-8BF9-1C3C5E47B8A1}" srcOrd="0" destOrd="0" presId="urn:microsoft.com/office/officeart/2005/8/layout/funnel1"/>
    <dgm:cxn modelId="{3D034B4E-0EAE-45FA-9945-65709B673DD1}" srcId="{8078B267-68D7-4383-BDD0-4D1F8589DEF4}" destId="{8C7A3979-A10C-4CAE-B870-DEE1C971AF3F}" srcOrd="2" destOrd="0" parTransId="{914E4916-E450-4395-B104-B38B0EC87765}" sibTransId="{C5F3EC6E-97E8-4E93-8C50-552D2300746F}"/>
    <dgm:cxn modelId="{F740DC6F-F8C2-4CD1-BDC2-C07153690F0E}" srcId="{8078B267-68D7-4383-BDD0-4D1F8589DEF4}" destId="{3DFC7F48-CE65-4834-AC4A-612E40457941}" srcOrd="0" destOrd="0" parTransId="{07A4ADD1-8CF4-4AB6-9420-E7F7FBD00361}" sibTransId="{85950C8D-DDBA-413A-A892-532C6EA5FDC5}"/>
    <dgm:cxn modelId="{6AB5B087-34EE-447C-A5C4-4B29E6AB8733}" type="presOf" srcId="{3DFC7F48-CE65-4834-AC4A-612E40457941}" destId="{F66B503A-3ACB-45D1-AE1A-D784958282B0}" srcOrd="0" destOrd="0" presId="urn:microsoft.com/office/officeart/2005/8/layout/funnel1"/>
    <dgm:cxn modelId="{70CBB3D8-F211-4B49-BE5C-498B3116853E}" type="presOf" srcId="{8078B267-68D7-4383-BDD0-4D1F8589DEF4}" destId="{949B7BC4-93A8-4890-8ECA-C30C816591CD}" srcOrd="0" destOrd="0" presId="urn:microsoft.com/office/officeart/2005/8/layout/funnel1"/>
    <dgm:cxn modelId="{F56B04EC-34D9-437F-B112-4D3A7D35016D}" srcId="{8078B267-68D7-4383-BDD0-4D1F8589DEF4}" destId="{54966532-2391-4E3F-BA5C-9A641B9DA83C}" srcOrd="1" destOrd="0" parTransId="{F4A57FC8-B3CD-4C89-8978-531457EC4C1D}" sibTransId="{1D12A17C-DAAA-413D-8EDA-5541EDB99E87}"/>
    <dgm:cxn modelId="{BD3C8F2B-E0FE-44F8-B0A8-C0158D677ADE}" type="presParOf" srcId="{949B7BC4-93A8-4890-8ECA-C30C816591CD}" destId="{8D88F876-64DA-41E4-BC7D-4A45B94BBF84}" srcOrd="0" destOrd="0" presId="urn:microsoft.com/office/officeart/2005/8/layout/funnel1"/>
    <dgm:cxn modelId="{995DAFDB-B67C-4297-9E78-D42BFC1B4DED}" type="presParOf" srcId="{949B7BC4-93A8-4890-8ECA-C30C816591CD}" destId="{9EF31152-5C64-4F8E-A1D3-12E61465711B}" srcOrd="1" destOrd="0" presId="urn:microsoft.com/office/officeart/2005/8/layout/funnel1"/>
    <dgm:cxn modelId="{2DBCB834-959C-401D-9FB5-D4B09547C9D2}" type="presParOf" srcId="{949B7BC4-93A8-4890-8ECA-C30C816591CD}" destId="{42D1E16F-726B-49F4-BD32-FA567DF61EEB}" srcOrd="2" destOrd="0" presId="urn:microsoft.com/office/officeart/2005/8/layout/funnel1"/>
    <dgm:cxn modelId="{37370817-E5CA-4373-BEEA-8277409172E7}" type="presParOf" srcId="{949B7BC4-93A8-4890-8ECA-C30C816591CD}" destId="{FF1F4FB8-DF44-4DE9-8BF9-1C3C5E47B8A1}" srcOrd="3" destOrd="0" presId="urn:microsoft.com/office/officeart/2005/8/layout/funnel1"/>
    <dgm:cxn modelId="{99A61187-A9A2-4DD4-A905-60AE65DC3B33}" type="presParOf" srcId="{949B7BC4-93A8-4890-8ECA-C30C816591CD}" destId="{4A478055-8E7C-42A9-8716-FFD60BC978AD}" srcOrd="4" destOrd="0" presId="urn:microsoft.com/office/officeart/2005/8/layout/funnel1"/>
    <dgm:cxn modelId="{DAE79DCA-ABE9-4EE8-B63E-9F93AA7B956D}" type="presParOf" srcId="{949B7BC4-93A8-4890-8ECA-C30C816591CD}" destId="{F66B503A-3ACB-45D1-AE1A-D784958282B0}" srcOrd="5" destOrd="0" presId="urn:microsoft.com/office/officeart/2005/8/layout/funnel1"/>
    <dgm:cxn modelId="{1032B72D-6938-4BCE-B3E5-F39B500B0477}" type="presParOf" srcId="{949B7BC4-93A8-4890-8ECA-C30C816591CD}" destId="{C58390DF-75A7-4156-8301-34D9DD401BC2}"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335C6E-0C4F-431B-B7A6-3C4140B3E599}"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8390510F-AE50-4C5D-AA9F-EEE7A9FE8A16}">
      <dgm:prSet phldrT="[Text]"/>
      <dgm:spPr/>
      <dgm:t>
        <a:bodyPr/>
        <a:lstStyle/>
        <a:p>
          <a:r>
            <a:rPr lang="en-US" dirty="0"/>
            <a:t>Business Use Case</a:t>
          </a:r>
        </a:p>
      </dgm:t>
    </dgm:pt>
    <dgm:pt modelId="{8145E295-6689-4EE7-832D-AB36FF51B159}" type="parTrans" cxnId="{19198F6E-2487-4352-9651-0681058510CE}">
      <dgm:prSet/>
      <dgm:spPr/>
      <dgm:t>
        <a:bodyPr/>
        <a:lstStyle/>
        <a:p>
          <a:endParaRPr lang="en-US"/>
        </a:p>
      </dgm:t>
    </dgm:pt>
    <dgm:pt modelId="{7AA12AD3-E81D-410D-B91E-CD80554678D4}" type="sibTrans" cxnId="{19198F6E-2487-4352-9651-0681058510CE}">
      <dgm:prSet/>
      <dgm:spPr/>
      <dgm:t>
        <a:bodyPr/>
        <a:lstStyle/>
        <a:p>
          <a:endParaRPr lang="en-US"/>
        </a:p>
      </dgm:t>
    </dgm:pt>
    <dgm:pt modelId="{BDBFE063-6BD8-48B5-AAAE-241013604149}">
      <dgm:prSet phldrT="[Text]"/>
      <dgm:spPr/>
      <dgm:t>
        <a:bodyPr/>
        <a:lstStyle/>
        <a:p>
          <a:r>
            <a:rPr lang="en-US" dirty="0"/>
            <a:t>Row Key</a:t>
          </a:r>
        </a:p>
      </dgm:t>
    </dgm:pt>
    <dgm:pt modelId="{8D56FEF3-2A1A-4E69-956E-12F6043365B0}" type="parTrans" cxnId="{815E0110-7302-4736-95E0-3A595228B4FE}">
      <dgm:prSet/>
      <dgm:spPr/>
      <dgm:t>
        <a:bodyPr/>
        <a:lstStyle/>
        <a:p>
          <a:endParaRPr lang="en-US"/>
        </a:p>
      </dgm:t>
    </dgm:pt>
    <dgm:pt modelId="{2F05F249-98EC-4E91-B7E6-A5E58B06F4B1}" type="sibTrans" cxnId="{815E0110-7302-4736-95E0-3A595228B4FE}">
      <dgm:prSet/>
      <dgm:spPr/>
      <dgm:t>
        <a:bodyPr/>
        <a:lstStyle/>
        <a:p>
          <a:endParaRPr lang="en-US"/>
        </a:p>
      </dgm:t>
    </dgm:pt>
    <dgm:pt modelId="{DF887FEE-0FB6-4FB5-BA6D-AFB4146EAE56}">
      <dgm:prSet phldrT="[Text]"/>
      <dgm:spPr/>
      <dgm:t>
        <a:bodyPr/>
        <a:lstStyle/>
        <a:p>
          <a:r>
            <a:rPr lang="en-US" dirty="0"/>
            <a:t>Column Qualifiers</a:t>
          </a:r>
        </a:p>
      </dgm:t>
    </dgm:pt>
    <dgm:pt modelId="{C4B2300C-7697-48B3-90D4-0A91F6F8E26D}" type="parTrans" cxnId="{AB9ECCB7-1E80-4369-9DD9-BDE09CB08280}">
      <dgm:prSet/>
      <dgm:spPr/>
      <dgm:t>
        <a:bodyPr/>
        <a:lstStyle/>
        <a:p>
          <a:endParaRPr lang="en-US"/>
        </a:p>
      </dgm:t>
    </dgm:pt>
    <dgm:pt modelId="{674A2695-EB99-45E4-BC71-5B987B0C329C}" type="sibTrans" cxnId="{AB9ECCB7-1E80-4369-9DD9-BDE09CB08280}">
      <dgm:prSet/>
      <dgm:spPr/>
      <dgm:t>
        <a:bodyPr/>
        <a:lstStyle/>
        <a:p>
          <a:endParaRPr lang="en-US"/>
        </a:p>
      </dgm:t>
    </dgm:pt>
    <dgm:pt modelId="{0751F838-4AF9-4159-9AFE-01B2E96C5B50}">
      <dgm:prSet phldrT="[Text]"/>
      <dgm:spPr/>
      <dgm:t>
        <a:bodyPr/>
        <a:lstStyle/>
        <a:p>
          <a:r>
            <a:rPr lang="en-US" dirty="0"/>
            <a:t>Row Value</a:t>
          </a:r>
        </a:p>
      </dgm:t>
    </dgm:pt>
    <dgm:pt modelId="{0DCFC299-6930-4BBB-A6A6-DAE74072AA2B}" type="parTrans" cxnId="{5A0D96FA-F316-4916-92AB-FE59679BC1B8}">
      <dgm:prSet/>
      <dgm:spPr/>
      <dgm:t>
        <a:bodyPr/>
        <a:lstStyle/>
        <a:p>
          <a:endParaRPr lang="en-US"/>
        </a:p>
      </dgm:t>
    </dgm:pt>
    <dgm:pt modelId="{2C0A69BD-CE38-4DF5-9E96-4ED2A6AD5A55}" type="sibTrans" cxnId="{5A0D96FA-F316-4916-92AB-FE59679BC1B8}">
      <dgm:prSet/>
      <dgm:spPr/>
      <dgm:t>
        <a:bodyPr/>
        <a:lstStyle/>
        <a:p>
          <a:endParaRPr lang="en-US"/>
        </a:p>
      </dgm:t>
    </dgm:pt>
    <dgm:pt modelId="{DBD33D73-4CAE-4C34-9FB7-65C89251F23B}">
      <dgm:prSet phldrT="[Text]"/>
      <dgm:spPr/>
      <dgm:t>
        <a:bodyPr/>
        <a:lstStyle/>
        <a:p>
          <a:r>
            <a:rPr lang="en-US" dirty="0"/>
            <a:t>Number of Regions</a:t>
          </a:r>
        </a:p>
      </dgm:t>
    </dgm:pt>
    <dgm:pt modelId="{8B104FB1-2639-4774-BB38-B09E9C3374FA}" type="parTrans" cxnId="{15CA16AA-B16E-4E9E-9B24-743FAAA4E459}">
      <dgm:prSet/>
      <dgm:spPr/>
      <dgm:t>
        <a:bodyPr/>
        <a:lstStyle/>
        <a:p>
          <a:endParaRPr lang="en-US"/>
        </a:p>
      </dgm:t>
    </dgm:pt>
    <dgm:pt modelId="{10FE67DA-84DB-44F8-8473-AA2E9D5BC51E}" type="sibTrans" cxnId="{15CA16AA-B16E-4E9E-9B24-743FAAA4E459}">
      <dgm:prSet/>
      <dgm:spPr/>
      <dgm:t>
        <a:bodyPr/>
        <a:lstStyle/>
        <a:p>
          <a:endParaRPr lang="en-US"/>
        </a:p>
      </dgm:t>
    </dgm:pt>
    <dgm:pt modelId="{347991D0-AA11-4FC8-8544-889E7CB65199}">
      <dgm:prSet phldrT="[Text]"/>
      <dgm:spPr/>
      <dgm:t>
        <a:bodyPr/>
        <a:lstStyle/>
        <a:p>
          <a:endParaRPr lang="en-US" dirty="0"/>
        </a:p>
      </dgm:t>
    </dgm:pt>
    <dgm:pt modelId="{3783EA86-1EDF-44D5-9D7E-AA4F8D1D7B27}" type="parTrans" cxnId="{D01510BE-3070-458A-B064-831085A5D5ED}">
      <dgm:prSet/>
      <dgm:spPr/>
      <dgm:t>
        <a:bodyPr/>
        <a:lstStyle/>
        <a:p>
          <a:endParaRPr lang="en-US"/>
        </a:p>
      </dgm:t>
    </dgm:pt>
    <dgm:pt modelId="{90E8A9F3-BFEC-48CC-8C8F-506C860AE246}" type="sibTrans" cxnId="{D01510BE-3070-458A-B064-831085A5D5ED}">
      <dgm:prSet/>
      <dgm:spPr/>
      <dgm:t>
        <a:bodyPr/>
        <a:lstStyle/>
        <a:p>
          <a:endParaRPr lang="en-US"/>
        </a:p>
      </dgm:t>
    </dgm:pt>
    <dgm:pt modelId="{6D3F3EA0-CDB8-499D-BCD4-9E314472633E}">
      <dgm:prSet phldrT="[Text]"/>
      <dgm:spPr/>
      <dgm:t>
        <a:bodyPr/>
        <a:lstStyle/>
        <a:p>
          <a:r>
            <a:rPr lang="en-US" dirty="0"/>
            <a:t>Column Family</a:t>
          </a:r>
        </a:p>
      </dgm:t>
    </dgm:pt>
    <dgm:pt modelId="{B68E6683-DDF4-4EC3-9E5D-979BF6B45600}" type="parTrans" cxnId="{21C71ED7-8EDD-4DFC-ABE8-4A92A0AEE747}">
      <dgm:prSet/>
      <dgm:spPr/>
      <dgm:t>
        <a:bodyPr/>
        <a:lstStyle/>
        <a:p>
          <a:endParaRPr lang="en-US"/>
        </a:p>
      </dgm:t>
    </dgm:pt>
    <dgm:pt modelId="{0819CE42-97BF-4AB4-81AE-17BA6035ED47}" type="sibTrans" cxnId="{21C71ED7-8EDD-4DFC-ABE8-4A92A0AEE747}">
      <dgm:prSet/>
      <dgm:spPr/>
      <dgm:t>
        <a:bodyPr/>
        <a:lstStyle/>
        <a:p>
          <a:endParaRPr lang="en-US"/>
        </a:p>
      </dgm:t>
    </dgm:pt>
    <dgm:pt modelId="{DDC65968-D52B-4709-949B-F93D64C3A6CB}">
      <dgm:prSet phldrT="[Text]"/>
      <dgm:spPr/>
      <dgm:t>
        <a:bodyPr/>
        <a:lstStyle/>
        <a:p>
          <a:r>
            <a:rPr lang="en-US" dirty="0"/>
            <a:t>Encoding</a:t>
          </a:r>
        </a:p>
      </dgm:t>
    </dgm:pt>
    <dgm:pt modelId="{6A13F7FD-5AF7-4632-9F89-5A835C24C32D}" type="parTrans" cxnId="{BA0D4223-47B6-431C-8117-53517B4FC3C9}">
      <dgm:prSet/>
      <dgm:spPr/>
      <dgm:t>
        <a:bodyPr/>
        <a:lstStyle/>
        <a:p>
          <a:endParaRPr lang="en-US"/>
        </a:p>
      </dgm:t>
    </dgm:pt>
    <dgm:pt modelId="{09DCF016-AAB4-408B-AAF2-009420250870}" type="sibTrans" cxnId="{BA0D4223-47B6-431C-8117-53517B4FC3C9}">
      <dgm:prSet/>
      <dgm:spPr/>
      <dgm:t>
        <a:bodyPr/>
        <a:lstStyle/>
        <a:p>
          <a:endParaRPr lang="en-US"/>
        </a:p>
      </dgm:t>
    </dgm:pt>
    <dgm:pt modelId="{FCD8CD00-4BA0-4901-A18B-B098170C8371}" type="pres">
      <dgm:prSet presAssocID="{95335C6E-0C4F-431B-B7A6-3C4140B3E599}" presName="cycle" presStyleCnt="0">
        <dgm:presLayoutVars>
          <dgm:chMax val="1"/>
          <dgm:dir/>
          <dgm:animLvl val="ctr"/>
          <dgm:resizeHandles val="exact"/>
        </dgm:presLayoutVars>
      </dgm:prSet>
      <dgm:spPr/>
    </dgm:pt>
    <dgm:pt modelId="{7F2A6183-3A63-4FD1-AD8C-1B6B6104573A}" type="pres">
      <dgm:prSet presAssocID="{8390510F-AE50-4C5D-AA9F-EEE7A9FE8A16}" presName="centerShape" presStyleLbl="node0" presStyleIdx="0" presStyleCnt="1"/>
      <dgm:spPr/>
    </dgm:pt>
    <dgm:pt modelId="{D10678DB-0650-47D4-AC01-6AD93CF920C5}" type="pres">
      <dgm:prSet presAssocID="{8D56FEF3-2A1A-4E69-956E-12F6043365B0}" presName="parTrans" presStyleLbl="bgSibTrans2D1" presStyleIdx="0" presStyleCnt="6"/>
      <dgm:spPr/>
    </dgm:pt>
    <dgm:pt modelId="{B51F43B5-8397-4D6C-BB15-90008CD4049E}" type="pres">
      <dgm:prSet presAssocID="{BDBFE063-6BD8-48B5-AAAE-241013604149}" presName="node" presStyleLbl="node1" presStyleIdx="0" presStyleCnt="6">
        <dgm:presLayoutVars>
          <dgm:bulletEnabled val="1"/>
        </dgm:presLayoutVars>
      </dgm:prSet>
      <dgm:spPr/>
    </dgm:pt>
    <dgm:pt modelId="{82BC255D-BC76-496B-9BD2-84F60EE3FDBA}" type="pres">
      <dgm:prSet presAssocID="{B68E6683-DDF4-4EC3-9E5D-979BF6B45600}" presName="parTrans" presStyleLbl="bgSibTrans2D1" presStyleIdx="1" presStyleCnt="6"/>
      <dgm:spPr/>
    </dgm:pt>
    <dgm:pt modelId="{274298DC-B82D-4191-B69F-83DD613F90A6}" type="pres">
      <dgm:prSet presAssocID="{6D3F3EA0-CDB8-499D-BCD4-9E314472633E}" presName="node" presStyleLbl="node1" presStyleIdx="1" presStyleCnt="6">
        <dgm:presLayoutVars>
          <dgm:bulletEnabled val="1"/>
        </dgm:presLayoutVars>
      </dgm:prSet>
      <dgm:spPr/>
    </dgm:pt>
    <dgm:pt modelId="{5CE9973B-C780-4252-811F-9839D000CF6C}" type="pres">
      <dgm:prSet presAssocID="{C4B2300C-7697-48B3-90D4-0A91F6F8E26D}" presName="parTrans" presStyleLbl="bgSibTrans2D1" presStyleIdx="2" presStyleCnt="6"/>
      <dgm:spPr/>
    </dgm:pt>
    <dgm:pt modelId="{22A42692-DC01-4455-8AC6-DCCC2651DCC7}" type="pres">
      <dgm:prSet presAssocID="{DF887FEE-0FB6-4FB5-BA6D-AFB4146EAE56}" presName="node" presStyleLbl="node1" presStyleIdx="2" presStyleCnt="6">
        <dgm:presLayoutVars>
          <dgm:bulletEnabled val="1"/>
        </dgm:presLayoutVars>
      </dgm:prSet>
      <dgm:spPr/>
    </dgm:pt>
    <dgm:pt modelId="{3FF5DBCB-C4A1-459D-B36C-9BF7FFDAE3E9}" type="pres">
      <dgm:prSet presAssocID="{0DCFC299-6930-4BBB-A6A6-DAE74072AA2B}" presName="parTrans" presStyleLbl="bgSibTrans2D1" presStyleIdx="3" presStyleCnt="6"/>
      <dgm:spPr/>
    </dgm:pt>
    <dgm:pt modelId="{76AECBC4-9309-48E7-98A9-3B9526B88F58}" type="pres">
      <dgm:prSet presAssocID="{0751F838-4AF9-4159-9AFE-01B2E96C5B50}" presName="node" presStyleLbl="node1" presStyleIdx="3" presStyleCnt="6">
        <dgm:presLayoutVars>
          <dgm:bulletEnabled val="1"/>
        </dgm:presLayoutVars>
      </dgm:prSet>
      <dgm:spPr/>
    </dgm:pt>
    <dgm:pt modelId="{2179EAC6-E9EF-4804-90CE-16A4F3F38EE6}" type="pres">
      <dgm:prSet presAssocID="{6A13F7FD-5AF7-4632-9F89-5A835C24C32D}" presName="parTrans" presStyleLbl="bgSibTrans2D1" presStyleIdx="4" presStyleCnt="6"/>
      <dgm:spPr/>
    </dgm:pt>
    <dgm:pt modelId="{3F049612-EB46-4CAC-A2CB-49FA7369E4E6}" type="pres">
      <dgm:prSet presAssocID="{DDC65968-D52B-4709-949B-F93D64C3A6CB}" presName="node" presStyleLbl="node1" presStyleIdx="4" presStyleCnt="6">
        <dgm:presLayoutVars>
          <dgm:bulletEnabled val="1"/>
        </dgm:presLayoutVars>
      </dgm:prSet>
      <dgm:spPr/>
    </dgm:pt>
    <dgm:pt modelId="{A0E2E2CA-0CC5-468B-85F4-E5BEF95028C8}" type="pres">
      <dgm:prSet presAssocID="{8B104FB1-2639-4774-BB38-B09E9C3374FA}" presName="parTrans" presStyleLbl="bgSibTrans2D1" presStyleIdx="5" presStyleCnt="6"/>
      <dgm:spPr/>
    </dgm:pt>
    <dgm:pt modelId="{A137C5E4-B15A-4A84-BD55-017AB7BD76D5}" type="pres">
      <dgm:prSet presAssocID="{DBD33D73-4CAE-4C34-9FB7-65C89251F23B}" presName="node" presStyleLbl="node1" presStyleIdx="5" presStyleCnt="6">
        <dgm:presLayoutVars>
          <dgm:bulletEnabled val="1"/>
        </dgm:presLayoutVars>
      </dgm:prSet>
      <dgm:spPr/>
    </dgm:pt>
  </dgm:ptLst>
  <dgm:cxnLst>
    <dgm:cxn modelId="{3796750F-CA4A-405E-B438-968DBE9592C0}" type="presOf" srcId="{0751F838-4AF9-4159-9AFE-01B2E96C5B50}" destId="{76AECBC4-9309-48E7-98A9-3B9526B88F58}" srcOrd="0" destOrd="0" presId="urn:microsoft.com/office/officeart/2005/8/layout/radial4"/>
    <dgm:cxn modelId="{815E0110-7302-4736-95E0-3A595228B4FE}" srcId="{8390510F-AE50-4C5D-AA9F-EEE7A9FE8A16}" destId="{BDBFE063-6BD8-48B5-AAAE-241013604149}" srcOrd="0" destOrd="0" parTransId="{8D56FEF3-2A1A-4E69-956E-12F6043365B0}" sibTransId="{2F05F249-98EC-4E91-B7E6-A5E58B06F4B1}"/>
    <dgm:cxn modelId="{CA6B2812-36C4-4378-811B-54E23C9BC82D}" type="presOf" srcId="{DDC65968-D52B-4709-949B-F93D64C3A6CB}" destId="{3F049612-EB46-4CAC-A2CB-49FA7369E4E6}" srcOrd="0" destOrd="0" presId="urn:microsoft.com/office/officeart/2005/8/layout/radial4"/>
    <dgm:cxn modelId="{34EA8912-6017-458B-844A-C2E7BDA016A6}" type="presOf" srcId="{8B104FB1-2639-4774-BB38-B09E9C3374FA}" destId="{A0E2E2CA-0CC5-468B-85F4-E5BEF95028C8}" srcOrd="0" destOrd="0" presId="urn:microsoft.com/office/officeart/2005/8/layout/radial4"/>
    <dgm:cxn modelId="{BA0D4223-47B6-431C-8117-53517B4FC3C9}" srcId="{8390510F-AE50-4C5D-AA9F-EEE7A9FE8A16}" destId="{DDC65968-D52B-4709-949B-F93D64C3A6CB}" srcOrd="4" destOrd="0" parTransId="{6A13F7FD-5AF7-4632-9F89-5A835C24C32D}" sibTransId="{09DCF016-AAB4-408B-AAF2-009420250870}"/>
    <dgm:cxn modelId="{A276C82B-A970-4E1A-A359-E9700C417B61}" type="presOf" srcId="{8D56FEF3-2A1A-4E69-956E-12F6043365B0}" destId="{D10678DB-0650-47D4-AC01-6AD93CF920C5}" srcOrd="0" destOrd="0" presId="urn:microsoft.com/office/officeart/2005/8/layout/radial4"/>
    <dgm:cxn modelId="{4544B731-CD8B-431D-A2CA-B6E59D4FC369}" type="presOf" srcId="{6D3F3EA0-CDB8-499D-BCD4-9E314472633E}" destId="{274298DC-B82D-4191-B69F-83DD613F90A6}" srcOrd="0" destOrd="0" presId="urn:microsoft.com/office/officeart/2005/8/layout/radial4"/>
    <dgm:cxn modelId="{35E5535E-DE65-4184-9C59-ECD3427E7477}" type="presOf" srcId="{6A13F7FD-5AF7-4632-9F89-5A835C24C32D}" destId="{2179EAC6-E9EF-4804-90CE-16A4F3F38EE6}" srcOrd="0" destOrd="0" presId="urn:microsoft.com/office/officeart/2005/8/layout/radial4"/>
    <dgm:cxn modelId="{83EA0F69-EFBD-4A1D-AA2F-6D28C559F769}" type="presOf" srcId="{95335C6E-0C4F-431B-B7A6-3C4140B3E599}" destId="{FCD8CD00-4BA0-4901-A18B-B098170C8371}" srcOrd="0" destOrd="0" presId="urn:microsoft.com/office/officeart/2005/8/layout/radial4"/>
    <dgm:cxn modelId="{19198F6E-2487-4352-9651-0681058510CE}" srcId="{95335C6E-0C4F-431B-B7A6-3C4140B3E599}" destId="{8390510F-AE50-4C5D-AA9F-EEE7A9FE8A16}" srcOrd="0" destOrd="0" parTransId="{8145E295-6689-4EE7-832D-AB36FF51B159}" sibTransId="{7AA12AD3-E81D-410D-B91E-CD80554678D4}"/>
    <dgm:cxn modelId="{19AFFE7D-D7DC-4B22-B97E-3C10839E5041}" type="presOf" srcId="{DF887FEE-0FB6-4FB5-BA6D-AFB4146EAE56}" destId="{22A42692-DC01-4455-8AC6-DCCC2651DCC7}" srcOrd="0" destOrd="0" presId="urn:microsoft.com/office/officeart/2005/8/layout/radial4"/>
    <dgm:cxn modelId="{E6ECEA9C-DDB2-4B6F-B932-D6373E0AA1AE}" type="presOf" srcId="{BDBFE063-6BD8-48B5-AAAE-241013604149}" destId="{B51F43B5-8397-4D6C-BB15-90008CD4049E}" srcOrd="0" destOrd="0" presId="urn:microsoft.com/office/officeart/2005/8/layout/radial4"/>
    <dgm:cxn modelId="{5FD1489E-917C-436C-BE7C-AF5A813D0C50}" type="presOf" srcId="{DBD33D73-4CAE-4C34-9FB7-65C89251F23B}" destId="{A137C5E4-B15A-4A84-BD55-017AB7BD76D5}" srcOrd="0" destOrd="0" presId="urn:microsoft.com/office/officeart/2005/8/layout/radial4"/>
    <dgm:cxn modelId="{15CA16AA-B16E-4E9E-9B24-743FAAA4E459}" srcId="{8390510F-AE50-4C5D-AA9F-EEE7A9FE8A16}" destId="{DBD33D73-4CAE-4C34-9FB7-65C89251F23B}" srcOrd="5" destOrd="0" parTransId="{8B104FB1-2639-4774-BB38-B09E9C3374FA}" sibTransId="{10FE67DA-84DB-44F8-8473-AA2E9D5BC51E}"/>
    <dgm:cxn modelId="{BC5643B2-1853-4872-A694-23C057FBD13D}" type="presOf" srcId="{B68E6683-DDF4-4EC3-9E5D-979BF6B45600}" destId="{82BC255D-BC76-496B-9BD2-84F60EE3FDBA}" srcOrd="0" destOrd="0" presId="urn:microsoft.com/office/officeart/2005/8/layout/radial4"/>
    <dgm:cxn modelId="{AB9ECCB7-1E80-4369-9DD9-BDE09CB08280}" srcId="{8390510F-AE50-4C5D-AA9F-EEE7A9FE8A16}" destId="{DF887FEE-0FB6-4FB5-BA6D-AFB4146EAE56}" srcOrd="2" destOrd="0" parTransId="{C4B2300C-7697-48B3-90D4-0A91F6F8E26D}" sibTransId="{674A2695-EB99-45E4-BC71-5B987B0C329C}"/>
    <dgm:cxn modelId="{D01510BE-3070-458A-B064-831085A5D5ED}" srcId="{95335C6E-0C4F-431B-B7A6-3C4140B3E599}" destId="{347991D0-AA11-4FC8-8544-889E7CB65199}" srcOrd="1" destOrd="0" parTransId="{3783EA86-1EDF-44D5-9D7E-AA4F8D1D7B27}" sibTransId="{90E8A9F3-BFEC-48CC-8C8F-506C860AE246}"/>
    <dgm:cxn modelId="{21C71ED7-8EDD-4DFC-ABE8-4A92A0AEE747}" srcId="{8390510F-AE50-4C5D-AA9F-EEE7A9FE8A16}" destId="{6D3F3EA0-CDB8-499D-BCD4-9E314472633E}" srcOrd="1" destOrd="0" parTransId="{B68E6683-DDF4-4EC3-9E5D-979BF6B45600}" sibTransId="{0819CE42-97BF-4AB4-81AE-17BA6035ED47}"/>
    <dgm:cxn modelId="{320431DE-66EB-447C-98F7-4CD32112E446}" type="presOf" srcId="{8390510F-AE50-4C5D-AA9F-EEE7A9FE8A16}" destId="{7F2A6183-3A63-4FD1-AD8C-1B6B6104573A}" srcOrd="0" destOrd="0" presId="urn:microsoft.com/office/officeart/2005/8/layout/radial4"/>
    <dgm:cxn modelId="{6A508FE5-D028-4355-98A2-642D77C5A095}" type="presOf" srcId="{0DCFC299-6930-4BBB-A6A6-DAE74072AA2B}" destId="{3FF5DBCB-C4A1-459D-B36C-9BF7FFDAE3E9}" srcOrd="0" destOrd="0" presId="urn:microsoft.com/office/officeart/2005/8/layout/radial4"/>
    <dgm:cxn modelId="{C9AEC2F7-C496-4492-8BF6-BBB1D09CE97A}" type="presOf" srcId="{C4B2300C-7697-48B3-90D4-0A91F6F8E26D}" destId="{5CE9973B-C780-4252-811F-9839D000CF6C}" srcOrd="0" destOrd="0" presId="urn:microsoft.com/office/officeart/2005/8/layout/radial4"/>
    <dgm:cxn modelId="{5A0D96FA-F316-4916-92AB-FE59679BC1B8}" srcId="{8390510F-AE50-4C5D-AA9F-EEE7A9FE8A16}" destId="{0751F838-4AF9-4159-9AFE-01B2E96C5B50}" srcOrd="3" destOrd="0" parTransId="{0DCFC299-6930-4BBB-A6A6-DAE74072AA2B}" sibTransId="{2C0A69BD-CE38-4DF5-9E96-4ED2A6AD5A55}"/>
    <dgm:cxn modelId="{21C2B176-5765-4C71-B782-C3F2AE501113}" type="presParOf" srcId="{FCD8CD00-4BA0-4901-A18B-B098170C8371}" destId="{7F2A6183-3A63-4FD1-AD8C-1B6B6104573A}" srcOrd="0" destOrd="0" presId="urn:microsoft.com/office/officeart/2005/8/layout/radial4"/>
    <dgm:cxn modelId="{334874C4-88FD-44D4-B700-79D34E0F8D24}" type="presParOf" srcId="{FCD8CD00-4BA0-4901-A18B-B098170C8371}" destId="{D10678DB-0650-47D4-AC01-6AD93CF920C5}" srcOrd="1" destOrd="0" presId="urn:microsoft.com/office/officeart/2005/8/layout/radial4"/>
    <dgm:cxn modelId="{B0F46684-FE96-420F-B0A4-5CBF117EF449}" type="presParOf" srcId="{FCD8CD00-4BA0-4901-A18B-B098170C8371}" destId="{B51F43B5-8397-4D6C-BB15-90008CD4049E}" srcOrd="2" destOrd="0" presId="urn:microsoft.com/office/officeart/2005/8/layout/radial4"/>
    <dgm:cxn modelId="{4444F075-0532-4529-95A9-93D55987C535}" type="presParOf" srcId="{FCD8CD00-4BA0-4901-A18B-B098170C8371}" destId="{82BC255D-BC76-496B-9BD2-84F60EE3FDBA}" srcOrd="3" destOrd="0" presId="urn:microsoft.com/office/officeart/2005/8/layout/radial4"/>
    <dgm:cxn modelId="{3F8132FE-D9C6-406F-B458-7FB99C3D92B0}" type="presParOf" srcId="{FCD8CD00-4BA0-4901-A18B-B098170C8371}" destId="{274298DC-B82D-4191-B69F-83DD613F90A6}" srcOrd="4" destOrd="0" presId="urn:microsoft.com/office/officeart/2005/8/layout/radial4"/>
    <dgm:cxn modelId="{784049C6-190C-4FBE-B162-BCA7A1B67FC4}" type="presParOf" srcId="{FCD8CD00-4BA0-4901-A18B-B098170C8371}" destId="{5CE9973B-C780-4252-811F-9839D000CF6C}" srcOrd="5" destOrd="0" presId="urn:microsoft.com/office/officeart/2005/8/layout/radial4"/>
    <dgm:cxn modelId="{499EF804-9380-43AA-AE1F-C3AEA38684BA}" type="presParOf" srcId="{FCD8CD00-4BA0-4901-A18B-B098170C8371}" destId="{22A42692-DC01-4455-8AC6-DCCC2651DCC7}" srcOrd="6" destOrd="0" presId="urn:microsoft.com/office/officeart/2005/8/layout/radial4"/>
    <dgm:cxn modelId="{E47399B9-359A-410B-BE84-9CAEA89B46B7}" type="presParOf" srcId="{FCD8CD00-4BA0-4901-A18B-B098170C8371}" destId="{3FF5DBCB-C4A1-459D-B36C-9BF7FFDAE3E9}" srcOrd="7" destOrd="0" presId="urn:microsoft.com/office/officeart/2005/8/layout/radial4"/>
    <dgm:cxn modelId="{33F6953F-B4CF-4774-BB50-328075C2F74C}" type="presParOf" srcId="{FCD8CD00-4BA0-4901-A18B-B098170C8371}" destId="{76AECBC4-9309-48E7-98A9-3B9526B88F58}" srcOrd="8" destOrd="0" presId="urn:microsoft.com/office/officeart/2005/8/layout/radial4"/>
    <dgm:cxn modelId="{2FAE6D8C-FA4F-44B3-A2CF-D93CB2685BA9}" type="presParOf" srcId="{FCD8CD00-4BA0-4901-A18B-B098170C8371}" destId="{2179EAC6-E9EF-4804-90CE-16A4F3F38EE6}" srcOrd="9" destOrd="0" presId="urn:microsoft.com/office/officeart/2005/8/layout/radial4"/>
    <dgm:cxn modelId="{C77F6297-8096-417A-BB74-3ABF9CA0214B}" type="presParOf" srcId="{FCD8CD00-4BA0-4901-A18B-B098170C8371}" destId="{3F049612-EB46-4CAC-A2CB-49FA7369E4E6}" srcOrd="10" destOrd="0" presId="urn:microsoft.com/office/officeart/2005/8/layout/radial4"/>
    <dgm:cxn modelId="{3CCA48FC-ADD9-4DC3-9C50-A764E4514575}" type="presParOf" srcId="{FCD8CD00-4BA0-4901-A18B-B098170C8371}" destId="{A0E2E2CA-0CC5-468B-85F4-E5BEF95028C8}" srcOrd="11" destOrd="0" presId="urn:microsoft.com/office/officeart/2005/8/layout/radial4"/>
    <dgm:cxn modelId="{38067439-DDD9-4FB4-A955-4519D41E12B6}" type="presParOf" srcId="{FCD8CD00-4BA0-4901-A18B-B098170C8371}" destId="{A137C5E4-B15A-4A84-BD55-017AB7BD76D5}" srcOrd="1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78B267-68D7-4383-BDD0-4D1F8589DEF4}"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3DFC7F48-CE65-4834-AC4A-612E40457941}">
      <dgm:prSet phldrT="[Text]"/>
      <dgm:spPr>
        <a:solidFill>
          <a:srgbClr val="0077C8"/>
        </a:solidFill>
      </dgm:spPr>
      <dgm:t>
        <a:bodyPr/>
        <a:lstStyle/>
        <a:p>
          <a:r>
            <a:rPr lang="en-US" dirty="0"/>
            <a:t>HBase Design</a:t>
          </a:r>
        </a:p>
      </dgm:t>
    </dgm:pt>
    <dgm:pt modelId="{07A4ADD1-8CF4-4AB6-9420-E7F7FBD00361}" type="parTrans" cxnId="{F740DC6F-F8C2-4CD1-BDC2-C07153690F0E}">
      <dgm:prSet/>
      <dgm:spPr/>
      <dgm:t>
        <a:bodyPr/>
        <a:lstStyle/>
        <a:p>
          <a:endParaRPr lang="en-US"/>
        </a:p>
      </dgm:t>
    </dgm:pt>
    <dgm:pt modelId="{85950C8D-DDBA-413A-A892-532C6EA5FDC5}" type="sibTrans" cxnId="{F740DC6F-F8C2-4CD1-BDC2-C07153690F0E}">
      <dgm:prSet/>
      <dgm:spPr/>
      <dgm:t>
        <a:bodyPr/>
        <a:lstStyle/>
        <a:p>
          <a:endParaRPr lang="en-US"/>
        </a:p>
      </dgm:t>
    </dgm:pt>
    <dgm:pt modelId="{54966532-2391-4E3F-BA5C-9A641B9DA83C}">
      <dgm:prSet phldrT="[Text]"/>
      <dgm:spPr>
        <a:solidFill>
          <a:srgbClr val="0077C8"/>
        </a:solidFill>
      </dgm:spPr>
      <dgm:t>
        <a:bodyPr/>
        <a:lstStyle/>
        <a:p>
          <a:r>
            <a:rPr lang="en-US" dirty="0"/>
            <a:t>HBase Data Ingestion</a:t>
          </a:r>
        </a:p>
      </dgm:t>
    </dgm:pt>
    <dgm:pt modelId="{F4A57FC8-B3CD-4C89-8978-531457EC4C1D}" type="parTrans" cxnId="{F56B04EC-34D9-437F-B112-4D3A7D35016D}">
      <dgm:prSet/>
      <dgm:spPr/>
      <dgm:t>
        <a:bodyPr/>
        <a:lstStyle/>
        <a:p>
          <a:endParaRPr lang="en-US"/>
        </a:p>
      </dgm:t>
    </dgm:pt>
    <dgm:pt modelId="{1D12A17C-DAAA-413D-8EDA-5541EDB99E87}" type="sibTrans" cxnId="{F56B04EC-34D9-437F-B112-4D3A7D35016D}">
      <dgm:prSet/>
      <dgm:spPr/>
      <dgm:t>
        <a:bodyPr/>
        <a:lstStyle/>
        <a:p>
          <a:endParaRPr lang="en-US"/>
        </a:p>
      </dgm:t>
    </dgm:pt>
    <dgm:pt modelId="{8C7A3979-A10C-4CAE-B870-DEE1C971AF3F}">
      <dgm:prSet phldrT="[Text]"/>
      <dgm:spPr>
        <a:solidFill>
          <a:srgbClr val="B7D433"/>
        </a:solidFill>
      </dgm:spPr>
      <dgm:t>
        <a:bodyPr/>
        <a:lstStyle/>
        <a:p>
          <a:r>
            <a:rPr lang="en-US" dirty="0"/>
            <a:t>HBase Data Extraction</a:t>
          </a:r>
        </a:p>
      </dgm:t>
    </dgm:pt>
    <dgm:pt modelId="{914E4916-E450-4395-B104-B38B0EC87765}" type="parTrans" cxnId="{3D034B4E-0EAE-45FA-9945-65709B673DD1}">
      <dgm:prSet/>
      <dgm:spPr/>
      <dgm:t>
        <a:bodyPr/>
        <a:lstStyle/>
        <a:p>
          <a:endParaRPr lang="en-US"/>
        </a:p>
      </dgm:t>
    </dgm:pt>
    <dgm:pt modelId="{C5F3EC6E-97E8-4E93-8C50-552D2300746F}" type="sibTrans" cxnId="{3D034B4E-0EAE-45FA-9945-65709B673DD1}">
      <dgm:prSet/>
      <dgm:spPr/>
      <dgm:t>
        <a:bodyPr/>
        <a:lstStyle/>
        <a:p>
          <a:endParaRPr lang="en-US"/>
        </a:p>
      </dgm:t>
    </dgm:pt>
    <dgm:pt modelId="{793CA33E-26A9-4540-83C0-B5E4A0FA5DDA}">
      <dgm:prSet phldrT="[Text]"/>
      <dgm:spPr/>
      <dgm:t>
        <a:bodyPr/>
        <a:lstStyle/>
        <a:p>
          <a:r>
            <a:rPr lang="en-US" dirty="0"/>
            <a:t>HBase Optimality (Developer)</a:t>
          </a:r>
        </a:p>
      </dgm:t>
    </dgm:pt>
    <dgm:pt modelId="{26399428-8BD7-48BC-AAF5-0440AD8EB96B}" type="parTrans" cxnId="{10D1241C-2AF1-4FE4-AA84-965883A76E33}">
      <dgm:prSet/>
      <dgm:spPr/>
      <dgm:t>
        <a:bodyPr/>
        <a:lstStyle/>
        <a:p>
          <a:endParaRPr lang="en-US"/>
        </a:p>
      </dgm:t>
    </dgm:pt>
    <dgm:pt modelId="{D2A75760-275F-4E16-84AE-478243E9CEFD}" type="sibTrans" cxnId="{10D1241C-2AF1-4FE4-AA84-965883A76E33}">
      <dgm:prSet/>
      <dgm:spPr/>
      <dgm:t>
        <a:bodyPr/>
        <a:lstStyle/>
        <a:p>
          <a:endParaRPr lang="en-US"/>
        </a:p>
      </dgm:t>
    </dgm:pt>
    <dgm:pt modelId="{949B7BC4-93A8-4890-8ECA-C30C816591CD}" type="pres">
      <dgm:prSet presAssocID="{8078B267-68D7-4383-BDD0-4D1F8589DEF4}" presName="Name0" presStyleCnt="0">
        <dgm:presLayoutVars>
          <dgm:chMax val="4"/>
          <dgm:resizeHandles val="exact"/>
        </dgm:presLayoutVars>
      </dgm:prSet>
      <dgm:spPr/>
    </dgm:pt>
    <dgm:pt modelId="{8D88F876-64DA-41E4-BC7D-4A45B94BBF84}" type="pres">
      <dgm:prSet presAssocID="{8078B267-68D7-4383-BDD0-4D1F8589DEF4}" presName="ellipse" presStyleLbl="trBgShp" presStyleIdx="0" presStyleCnt="1"/>
      <dgm:spPr/>
    </dgm:pt>
    <dgm:pt modelId="{9EF31152-5C64-4F8E-A1D3-12E61465711B}" type="pres">
      <dgm:prSet presAssocID="{8078B267-68D7-4383-BDD0-4D1F8589DEF4}" presName="arrow1" presStyleLbl="fgShp" presStyleIdx="0" presStyleCnt="1"/>
      <dgm:spPr/>
    </dgm:pt>
    <dgm:pt modelId="{42D1E16F-726B-49F4-BD32-FA567DF61EEB}" type="pres">
      <dgm:prSet presAssocID="{8078B267-68D7-4383-BDD0-4D1F8589DEF4}" presName="rectangle" presStyleLbl="revTx" presStyleIdx="0" presStyleCnt="1">
        <dgm:presLayoutVars>
          <dgm:bulletEnabled val="1"/>
        </dgm:presLayoutVars>
      </dgm:prSet>
      <dgm:spPr/>
    </dgm:pt>
    <dgm:pt modelId="{FF1F4FB8-DF44-4DE9-8BF9-1C3C5E47B8A1}" type="pres">
      <dgm:prSet presAssocID="{54966532-2391-4E3F-BA5C-9A641B9DA83C}" presName="item1" presStyleLbl="node1" presStyleIdx="0" presStyleCnt="3">
        <dgm:presLayoutVars>
          <dgm:bulletEnabled val="1"/>
        </dgm:presLayoutVars>
      </dgm:prSet>
      <dgm:spPr/>
    </dgm:pt>
    <dgm:pt modelId="{4A478055-8E7C-42A9-8716-FFD60BC978AD}" type="pres">
      <dgm:prSet presAssocID="{8C7A3979-A10C-4CAE-B870-DEE1C971AF3F}" presName="item2" presStyleLbl="node1" presStyleIdx="1" presStyleCnt="3">
        <dgm:presLayoutVars>
          <dgm:bulletEnabled val="1"/>
        </dgm:presLayoutVars>
      </dgm:prSet>
      <dgm:spPr/>
    </dgm:pt>
    <dgm:pt modelId="{F66B503A-3ACB-45D1-AE1A-D784958282B0}" type="pres">
      <dgm:prSet presAssocID="{793CA33E-26A9-4540-83C0-B5E4A0FA5DDA}" presName="item3" presStyleLbl="node1" presStyleIdx="2" presStyleCnt="3">
        <dgm:presLayoutVars>
          <dgm:bulletEnabled val="1"/>
        </dgm:presLayoutVars>
      </dgm:prSet>
      <dgm:spPr/>
    </dgm:pt>
    <dgm:pt modelId="{C58390DF-75A7-4156-8301-34D9DD401BC2}" type="pres">
      <dgm:prSet presAssocID="{8078B267-68D7-4383-BDD0-4D1F8589DEF4}" presName="funnel" presStyleLbl="trAlignAcc1" presStyleIdx="0" presStyleCnt="1"/>
      <dgm:spPr/>
    </dgm:pt>
  </dgm:ptLst>
  <dgm:cxnLst>
    <dgm:cxn modelId="{10D1241C-2AF1-4FE4-AA84-965883A76E33}" srcId="{8078B267-68D7-4383-BDD0-4D1F8589DEF4}" destId="{793CA33E-26A9-4540-83C0-B5E4A0FA5DDA}" srcOrd="3" destOrd="0" parTransId="{26399428-8BD7-48BC-AAF5-0440AD8EB96B}" sibTransId="{D2A75760-275F-4E16-84AE-478243E9CEFD}"/>
    <dgm:cxn modelId="{EE6F6443-795D-4CB1-88A2-FF4AEEC7B141}" type="presOf" srcId="{54966532-2391-4E3F-BA5C-9A641B9DA83C}" destId="{4A478055-8E7C-42A9-8716-FFD60BC978AD}" srcOrd="0" destOrd="0" presId="urn:microsoft.com/office/officeart/2005/8/layout/funnel1"/>
    <dgm:cxn modelId="{36BE3B68-0D45-4A9D-B1F1-F4C196BDAA75}" type="presOf" srcId="{793CA33E-26A9-4540-83C0-B5E4A0FA5DDA}" destId="{42D1E16F-726B-49F4-BD32-FA567DF61EEB}" srcOrd="0" destOrd="0" presId="urn:microsoft.com/office/officeart/2005/8/layout/funnel1"/>
    <dgm:cxn modelId="{EEE4F44C-401F-4696-8553-002CAF666905}" type="presOf" srcId="{8C7A3979-A10C-4CAE-B870-DEE1C971AF3F}" destId="{FF1F4FB8-DF44-4DE9-8BF9-1C3C5E47B8A1}" srcOrd="0" destOrd="0" presId="urn:microsoft.com/office/officeart/2005/8/layout/funnel1"/>
    <dgm:cxn modelId="{3D034B4E-0EAE-45FA-9945-65709B673DD1}" srcId="{8078B267-68D7-4383-BDD0-4D1F8589DEF4}" destId="{8C7A3979-A10C-4CAE-B870-DEE1C971AF3F}" srcOrd="2" destOrd="0" parTransId="{914E4916-E450-4395-B104-B38B0EC87765}" sibTransId="{C5F3EC6E-97E8-4E93-8C50-552D2300746F}"/>
    <dgm:cxn modelId="{F740DC6F-F8C2-4CD1-BDC2-C07153690F0E}" srcId="{8078B267-68D7-4383-BDD0-4D1F8589DEF4}" destId="{3DFC7F48-CE65-4834-AC4A-612E40457941}" srcOrd="0" destOrd="0" parTransId="{07A4ADD1-8CF4-4AB6-9420-E7F7FBD00361}" sibTransId="{85950C8D-DDBA-413A-A892-532C6EA5FDC5}"/>
    <dgm:cxn modelId="{6AB5B087-34EE-447C-A5C4-4B29E6AB8733}" type="presOf" srcId="{3DFC7F48-CE65-4834-AC4A-612E40457941}" destId="{F66B503A-3ACB-45D1-AE1A-D784958282B0}" srcOrd="0" destOrd="0" presId="urn:microsoft.com/office/officeart/2005/8/layout/funnel1"/>
    <dgm:cxn modelId="{70CBB3D8-F211-4B49-BE5C-498B3116853E}" type="presOf" srcId="{8078B267-68D7-4383-BDD0-4D1F8589DEF4}" destId="{949B7BC4-93A8-4890-8ECA-C30C816591CD}" srcOrd="0" destOrd="0" presId="urn:microsoft.com/office/officeart/2005/8/layout/funnel1"/>
    <dgm:cxn modelId="{F56B04EC-34D9-437F-B112-4D3A7D35016D}" srcId="{8078B267-68D7-4383-BDD0-4D1F8589DEF4}" destId="{54966532-2391-4E3F-BA5C-9A641B9DA83C}" srcOrd="1" destOrd="0" parTransId="{F4A57FC8-B3CD-4C89-8978-531457EC4C1D}" sibTransId="{1D12A17C-DAAA-413D-8EDA-5541EDB99E87}"/>
    <dgm:cxn modelId="{BD3C8F2B-E0FE-44F8-B0A8-C0158D677ADE}" type="presParOf" srcId="{949B7BC4-93A8-4890-8ECA-C30C816591CD}" destId="{8D88F876-64DA-41E4-BC7D-4A45B94BBF84}" srcOrd="0" destOrd="0" presId="urn:microsoft.com/office/officeart/2005/8/layout/funnel1"/>
    <dgm:cxn modelId="{995DAFDB-B67C-4297-9E78-D42BFC1B4DED}" type="presParOf" srcId="{949B7BC4-93A8-4890-8ECA-C30C816591CD}" destId="{9EF31152-5C64-4F8E-A1D3-12E61465711B}" srcOrd="1" destOrd="0" presId="urn:microsoft.com/office/officeart/2005/8/layout/funnel1"/>
    <dgm:cxn modelId="{2DBCB834-959C-401D-9FB5-D4B09547C9D2}" type="presParOf" srcId="{949B7BC4-93A8-4890-8ECA-C30C816591CD}" destId="{42D1E16F-726B-49F4-BD32-FA567DF61EEB}" srcOrd="2" destOrd="0" presId="urn:microsoft.com/office/officeart/2005/8/layout/funnel1"/>
    <dgm:cxn modelId="{37370817-E5CA-4373-BEEA-8277409172E7}" type="presParOf" srcId="{949B7BC4-93A8-4890-8ECA-C30C816591CD}" destId="{FF1F4FB8-DF44-4DE9-8BF9-1C3C5E47B8A1}" srcOrd="3" destOrd="0" presId="urn:microsoft.com/office/officeart/2005/8/layout/funnel1"/>
    <dgm:cxn modelId="{99A61187-A9A2-4DD4-A905-60AE65DC3B33}" type="presParOf" srcId="{949B7BC4-93A8-4890-8ECA-C30C816591CD}" destId="{4A478055-8E7C-42A9-8716-FFD60BC978AD}" srcOrd="4" destOrd="0" presId="urn:microsoft.com/office/officeart/2005/8/layout/funnel1"/>
    <dgm:cxn modelId="{DAE79DCA-ABE9-4EE8-B63E-9F93AA7B956D}" type="presParOf" srcId="{949B7BC4-93A8-4890-8ECA-C30C816591CD}" destId="{F66B503A-3ACB-45D1-AE1A-D784958282B0}" srcOrd="5" destOrd="0" presId="urn:microsoft.com/office/officeart/2005/8/layout/funnel1"/>
    <dgm:cxn modelId="{1032B72D-6938-4BCE-B3E5-F39B500B0477}" type="presParOf" srcId="{949B7BC4-93A8-4890-8ECA-C30C816591CD}" destId="{C58390DF-75A7-4156-8301-34D9DD401BC2}"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78B267-68D7-4383-BDD0-4D1F8589DEF4}"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3DFC7F48-CE65-4834-AC4A-612E40457941}">
      <dgm:prSet phldrT="[Text]"/>
      <dgm:spPr>
        <a:solidFill>
          <a:srgbClr val="0090DA"/>
        </a:solidFill>
      </dgm:spPr>
      <dgm:t>
        <a:bodyPr/>
        <a:lstStyle/>
        <a:p>
          <a:r>
            <a:rPr lang="en-US" dirty="0"/>
            <a:t>HBase Design</a:t>
          </a:r>
        </a:p>
      </dgm:t>
    </dgm:pt>
    <dgm:pt modelId="{07A4ADD1-8CF4-4AB6-9420-E7F7FBD00361}" type="parTrans" cxnId="{F740DC6F-F8C2-4CD1-BDC2-C07153690F0E}">
      <dgm:prSet/>
      <dgm:spPr/>
      <dgm:t>
        <a:bodyPr/>
        <a:lstStyle/>
        <a:p>
          <a:endParaRPr lang="en-US"/>
        </a:p>
      </dgm:t>
    </dgm:pt>
    <dgm:pt modelId="{85950C8D-DDBA-413A-A892-532C6EA5FDC5}" type="sibTrans" cxnId="{F740DC6F-F8C2-4CD1-BDC2-C07153690F0E}">
      <dgm:prSet/>
      <dgm:spPr/>
      <dgm:t>
        <a:bodyPr/>
        <a:lstStyle/>
        <a:p>
          <a:endParaRPr lang="en-US"/>
        </a:p>
      </dgm:t>
    </dgm:pt>
    <dgm:pt modelId="{54966532-2391-4E3F-BA5C-9A641B9DA83C}">
      <dgm:prSet phldrT="[Text]"/>
      <dgm:spPr>
        <a:solidFill>
          <a:srgbClr val="9ACA3C"/>
        </a:solidFill>
      </dgm:spPr>
      <dgm:t>
        <a:bodyPr/>
        <a:lstStyle/>
        <a:p>
          <a:r>
            <a:rPr lang="en-US" dirty="0"/>
            <a:t>HBase Data Ingestion</a:t>
          </a:r>
        </a:p>
      </dgm:t>
    </dgm:pt>
    <dgm:pt modelId="{F4A57FC8-B3CD-4C89-8978-531457EC4C1D}" type="parTrans" cxnId="{F56B04EC-34D9-437F-B112-4D3A7D35016D}">
      <dgm:prSet/>
      <dgm:spPr/>
      <dgm:t>
        <a:bodyPr/>
        <a:lstStyle/>
        <a:p>
          <a:endParaRPr lang="en-US"/>
        </a:p>
      </dgm:t>
    </dgm:pt>
    <dgm:pt modelId="{1D12A17C-DAAA-413D-8EDA-5541EDB99E87}" type="sibTrans" cxnId="{F56B04EC-34D9-437F-B112-4D3A7D35016D}">
      <dgm:prSet/>
      <dgm:spPr/>
      <dgm:t>
        <a:bodyPr/>
        <a:lstStyle/>
        <a:p>
          <a:endParaRPr lang="en-US"/>
        </a:p>
      </dgm:t>
    </dgm:pt>
    <dgm:pt modelId="{8C7A3979-A10C-4CAE-B870-DEE1C971AF3F}">
      <dgm:prSet phldrT="[Text]"/>
      <dgm:spPr/>
      <dgm:t>
        <a:bodyPr/>
        <a:lstStyle/>
        <a:p>
          <a:r>
            <a:rPr lang="en-US" dirty="0"/>
            <a:t>HBase Data Extraction</a:t>
          </a:r>
        </a:p>
      </dgm:t>
    </dgm:pt>
    <dgm:pt modelId="{914E4916-E450-4395-B104-B38B0EC87765}" type="parTrans" cxnId="{3D034B4E-0EAE-45FA-9945-65709B673DD1}">
      <dgm:prSet/>
      <dgm:spPr/>
      <dgm:t>
        <a:bodyPr/>
        <a:lstStyle/>
        <a:p>
          <a:endParaRPr lang="en-US"/>
        </a:p>
      </dgm:t>
    </dgm:pt>
    <dgm:pt modelId="{C5F3EC6E-97E8-4E93-8C50-552D2300746F}" type="sibTrans" cxnId="{3D034B4E-0EAE-45FA-9945-65709B673DD1}">
      <dgm:prSet/>
      <dgm:spPr/>
      <dgm:t>
        <a:bodyPr/>
        <a:lstStyle/>
        <a:p>
          <a:endParaRPr lang="en-US"/>
        </a:p>
      </dgm:t>
    </dgm:pt>
    <dgm:pt modelId="{793CA33E-26A9-4540-83C0-B5E4A0FA5DDA}">
      <dgm:prSet phldrT="[Text]"/>
      <dgm:spPr/>
      <dgm:t>
        <a:bodyPr/>
        <a:lstStyle/>
        <a:p>
          <a:r>
            <a:rPr lang="en-US" dirty="0"/>
            <a:t>HBase Optimality (Developer)</a:t>
          </a:r>
        </a:p>
      </dgm:t>
    </dgm:pt>
    <dgm:pt modelId="{26399428-8BD7-48BC-AAF5-0440AD8EB96B}" type="parTrans" cxnId="{10D1241C-2AF1-4FE4-AA84-965883A76E33}">
      <dgm:prSet/>
      <dgm:spPr/>
      <dgm:t>
        <a:bodyPr/>
        <a:lstStyle/>
        <a:p>
          <a:endParaRPr lang="en-US"/>
        </a:p>
      </dgm:t>
    </dgm:pt>
    <dgm:pt modelId="{D2A75760-275F-4E16-84AE-478243E9CEFD}" type="sibTrans" cxnId="{10D1241C-2AF1-4FE4-AA84-965883A76E33}">
      <dgm:prSet/>
      <dgm:spPr/>
      <dgm:t>
        <a:bodyPr/>
        <a:lstStyle/>
        <a:p>
          <a:endParaRPr lang="en-US"/>
        </a:p>
      </dgm:t>
    </dgm:pt>
    <dgm:pt modelId="{949B7BC4-93A8-4890-8ECA-C30C816591CD}" type="pres">
      <dgm:prSet presAssocID="{8078B267-68D7-4383-BDD0-4D1F8589DEF4}" presName="Name0" presStyleCnt="0">
        <dgm:presLayoutVars>
          <dgm:chMax val="4"/>
          <dgm:resizeHandles val="exact"/>
        </dgm:presLayoutVars>
      </dgm:prSet>
      <dgm:spPr/>
    </dgm:pt>
    <dgm:pt modelId="{8D88F876-64DA-41E4-BC7D-4A45B94BBF84}" type="pres">
      <dgm:prSet presAssocID="{8078B267-68D7-4383-BDD0-4D1F8589DEF4}" presName="ellipse" presStyleLbl="trBgShp" presStyleIdx="0" presStyleCnt="1"/>
      <dgm:spPr/>
    </dgm:pt>
    <dgm:pt modelId="{9EF31152-5C64-4F8E-A1D3-12E61465711B}" type="pres">
      <dgm:prSet presAssocID="{8078B267-68D7-4383-BDD0-4D1F8589DEF4}" presName="arrow1" presStyleLbl="fgShp" presStyleIdx="0" presStyleCnt="1"/>
      <dgm:spPr/>
    </dgm:pt>
    <dgm:pt modelId="{42D1E16F-726B-49F4-BD32-FA567DF61EEB}" type="pres">
      <dgm:prSet presAssocID="{8078B267-68D7-4383-BDD0-4D1F8589DEF4}" presName="rectangle" presStyleLbl="revTx" presStyleIdx="0" presStyleCnt="1">
        <dgm:presLayoutVars>
          <dgm:bulletEnabled val="1"/>
        </dgm:presLayoutVars>
      </dgm:prSet>
      <dgm:spPr/>
    </dgm:pt>
    <dgm:pt modelId="{FF1F4FB8-DF44-4DE9-8BF9-1C3C5E47B8A1}" type="pres">
      <dgm:prSet presAssocID="{54966532-2391-4E3F-BA5C-9A641B9DA83C}" presName="item1" presStyleLbl="node1" presStyleIdx="0" presStyleCnt="3">
        <dgm:presLayoutVars>
          <dgm:bulletEnabled val="1"/>
        </dgm:presLayoutVars>
      </dgm:prSet>
      <dgm:spPr/>
    </dgm:pt>
    <dgm:pt modelId="{4A478055-8E7C-42A9-8716-FFD60BC978AD}" type="pres">
      <dgm:prSet presAssocID="{8C7A3979-A10C-4CAE-B870-DEE1C971AF3F}" presName="item2" presStyleLbl="node1" presStyleIdx="1" presStyleCnt="3">
        <dgm:presLayoutVars>
          <dgm:bulletEnabled val="1"/>
        </dgm:presLayoutVars>
      </dgm:prSet>
      <dgm:spPr/>
    </dgm:pt>
    <dgm:pt modelId="{F66B503A-3ACB-45D1-AE1A-D784958282B0}" type="pres">
      <dgm:prSet presAssocID="{793CA33E-26A9-4540-83C0-B5E4A0FA5DDA}" presName="item3" presStyleLbl="node1" presStyleIdx="2" presStyleCnt="3">
        <dgm:presLayoutVars>
          <dgm:bulletEnabled val="1"/>
        </dgm:presLayoutVars>
      </dgm:prSet>
      <dgm:spPr/>
    </dgm:pt>
    <dgm:pt modelId="{C58390DF-75A7-4156-8301-34D9DD401BC2}" type="pres">
      <dgm:prSet presAssocID="{8078B267-68D7-4383-BDD0-4D1F8589DEF4}" presName="funnel" presStyleLbl="trAlignAcc1" presStyleIdx="0" presStyleCnt="1"/>
      <dgm:spPr/>
    </dgm:pt>
  </dgm:ptLst>
  <dgm:cxnLst>
    <dgm:cxn modelId="{10D1241C-2AF1-4FE4-AA84-965883A76E33}" srcId="{8078B267-68D7-4383-BDD0-4D1F8589DEF4}" destId="{793CA33E-26A9-4540-83C0-B5E4A0FA5DDA}" srcOrd="3" destOrd="0" parTransId="{26399428-8BD7-48BC-AAF5-0440AD8EB96B}" sibTransId="{D2A75760-275F-4E16-84AE-478243E9CEFD}"/>
    <dgm:cxn modelId="{EE6F6443-795D-4CB1-88A2-FF4AEEC7B141}" type="presOf" srcId="{54966532-2391-4E3F-BA5C-9A641B9DA83C}" destId="{4A478055-8E7C-42A9-8716-FFD60BC978AD}" srcOrd="0" destOrd="0" presId="urn:microsoft.com/office/officeart/2005/8/layout/funnel1"/>
    <dgm:cxn modelId="{36BE3B68-0D45-4A9D-B1F1-F4C196BDAA75}" type="presOf" srcId="{793CA33E-26A9-4540-83C0-B5E4A0FA5DDA}" destId="{42D1E16F-726B-49F4-BD32-FA567DF61EEB}" srcOrd="0" destOrd="0" presId="urn:microsoft.com/office/officeart/2005/8/layout/funnel1"/>
    <dgm:cxn modelId="{EEE4F44C-401F-4696-8553-002CAF666905}" type="presOf" srcId="{8C7A3979-A10C-4CAE-B870-DEE1C971AF3F}" destId="{FF1F4FB8-DF44-4DE9-8BF9-1C3C5E47B8A1}" srcOrd="0" destOrd="0" presId="urn:microsoft.com/office/officeart/2005/8/layout/funnel1"/>
    <dgm:cxn modelId="{3D034B4E-0EAE-45FA-9945-65709B673DD1}" srcId="{8078B267-68D7-4383-BDD0-4D1F8589DEF4}" destId="{8C7A3979-A10C-4CAE-B870-DEE1C971AF3F}" srcOrd="2" destOrd="0" parTransId="{914E4916-E450-4395-B104-B38B0EC87765}" sibTransId="{C5F3EC6E-97E8-4E93-8C50-552D2300746F}"/>
    <dgm:cxn modelId="{F740DC6F-F8C2-4CD1-BDC2-C07153690F0E}" srcId="{8078B267-68D7-4383-BDD0-4D1F8589DEF4}" destId="{3DFC7F48-CE65-4834-AC4A-612E40457941}" srcOrd="0" destOrd="0" parTransId="{07A4ADD1-8CF4-4AB6-9420-E7F7FBD00361}" sibTransId="{85950C8D-DDBA-413A-A892-532C6EA5FDC5}"/>
    <dgm:cxn modelId="{6AB5B087-34EE-447C-A5C4-4B29E6AB8733}" type="presOf" srcId="{3DFC7F48-CE65-4834-AC4A-612E40457941}" destId="{F66B503A-3ACB-45D1-AE1A-D784958282B0}" srcOrd="0" destOrd="0" presId="urn:microsoft.com/office/officeart/2005/8/layout/funnel1"/>
    <dgm:cxn modelId="{70CBB3D8-F211-4B49-BE5C-498B3116853E}" type="presOf" srcId="{8078B267-68D7-4383-BDD0-4D1F8589DEF4}" destId="{949B7BC4-93A8-4890-8ECA-C30C816591CD}" srcOrd="0" destOrd="0" presId="urn:microsoft.com/office/officeart/2005/8/layout/funnel1"/>
    <dgm:cxn modelId="{F56B04EC-34D9-437F-B112-4D3A7D35016D}" srcId="{8078B267-68D7-4383-BDD0-4D1F8589DEF4}" destId="{54966532-2391-4E3F-BA5C-9A641B9DA83C}" srcOrd="1" destOrd="0" parTransId="{F4A57FC8-B3CD-4C89-8978-531457EC4C1D}" sibTransId="{1D12A17C-DAAA-413D-8EDA-5541EDB99E87}"/>
    <dgm:cxn modelId="{BD3C8F2B-E0FE-44F8-B0A8-C0158D677ADE}" type="presParOf" srcId="{949B7BC4-93A8-4890-8ECA-C30C816591CD}" destId="{8D88F876-64DA-41E4-BC7D-4A45B94BBF84}" srcOrd="0" destOrd="0" presId="urn:microsoft.com/office/officeart/2005/8/layout/funnel1"/>
    <dgm:cxn modelId="{995DAFDB-B67C-4297-9E78-D42BFC1B4DED}" type="presParOf" srcId="{949B7BC4-93A8-4890-8ECA-C30C816591CD}" destId="{9EF31152-5C64-4F8E-A1D3-12E61465711B}" srcOrd="1" destOrd="0" presId="urn:microsoft.com/office/officeart/2005/8/layout/funnel1"/>
    <dgm:cxn modelId="{2DBCB834-959C-401D-9FB5-D4B09547C9D2}" type="presParOf" srcId="{949B7BC4-93A8-4890-8ECA-C30C816591CD}" destId="{42D1E16F-726B-49F4-BD32-FA567DF61EEB}" srcOrd="2" destOrd="0" presId="urn:microsoft.com/office/officeart/2005/8/layout/funnel1"/>
    <dgm:cxn modelId="{37370817-E5CA-4373-BEEA-8277409172E7}" type="presParOf" srcId="{949B7BC4-93A8-4890-8ECA-C30C816591CD}" destId="{FF1F4FB8-DF44-4DE9-8BF9-1C3C5E47B8A1}" srcOrd="3" destOrd="0" presId="urn:microsoft.com/office/officeart/2005/8/layout/funnel1"/>
    <dgm:cxn modelId="{99A61187-A9A2-4DD4-A905-60AE65DC3B33}" type="presParOf" srcId="{949B7BC4-93A8-4890-8ECA-C30C816591CD}" destId="{4A478055-8E7C-42A9-8716-FFD60BC978AD}" srcOrd="4" destOrd="0" presId="urn:microsoft.com/office/officeart/2005/8/layout/funnel1"/>
    <dgm:cxn modelId="{DAE79DCA-ABE9-4EE8-B63E-9F93AA7B956D}" type="presParOf" srcId="{949B7BC4-93A8-4890-8ECA-C30C816591CD}" destId="{F66B503A-3ACB-45D1-AE1A-D784958282B0}" srcOrd="5" destOrd="0" presId="urn:microsoft.com/office/officeart/2005/8/layout/funnel1"/>
    <dgm:cxn modelId="{1032B72D-6938-4BCE-B3E5-F39B500B0477}" type="presParOf" srcId="{949B7BC4-93A8-4890-8ECA-C30C816591CD}" destId="{C58390DF-75A7-4156-8301-34D9DD401BC2}"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078B267-68D7-4383-BDD0-4D1F8589DEF4}"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3DFC7F48-CE65-4834-AC4A-612E40457941}">
      <dgm:prSet phldrT="[Text]"/>
      <dgm:spPr>
        <a:solidFill>
          <a:srgbClr val="9ACA3C"/>
        </a:solidFill>
      </dgm:spPr>
      <dgm:t>
        <a:bodyPr/>
        <a:lstStyle/>
        <a:p>
          <a:r>
            <a:rPr lang="en-US" dirty="0"/>
            <a:t>HBase Design</a:t>
          </a:r>
        </a:p>
      </dgm:t>
    </dgm:pt>
    <dgm:pt modelId="{07A4ADD1-8CF4-4AB6-9420-E7F7FBD00361}" type="parTrans" cxnId="{F740DC6F-F8C2-4CD1-BDC2-C07153690F0E}">
      <dgm:prSet/>
      <dgm:spPr/>
      <dgm:t>
        <a:bodyPr/>
        <a:lstStyle/>
        <a:p>
          <a:endParaRPr lang="en-US"/>
        </a:p>
      </dgm:t>
    </dgm:pt>
    <dgm:pt modelId="{85950C8D-DDBA-413A-A892-532C6EA5FDC5}" type="sibTrans" cxnId="{F740DC6F-F8C2-4CD1-BDC2-C07153690F0E}">
      <dgm:prSet/>
      <dgm:spPr/>
      <dgm:t>
        <a:bodyPr/>
        <a:lstStyle/>
        <a:p>
          <a:endParaRPr lang="en-US"/>
        </a:p>
      </dgm:t>
    </dgm:pt>
    <dgm:pt modelId="{54966532-2391-4E3F-BA5C-9A641B9DA83C}">
      <dgm:prSet phldrT="[Text]"/>
      <dgm:spPr>
        <a:solidFill>
          <a:srgbClr val="92D050"/>
        </a:solidFill>
      </dgm:spPr>
      <dgm:t>
        <a:bodyPr/>
        <a:lstStyle/>
        <a:p>
          <a:r>
            <a:rPr lang="en-US" dirty="0"/>
            <a:t>HBase Data Ingestion</a:t>
          </a:r>
        </a:p>
      </dgm:t>
    </dgm:pt>
    <dgm:pt modelId="{F4A57FC8-B3CD-4C89-8978-531457EC4C1D}" type="parTrans" cxnId="{F56B04EC-34D9-437F-B112-4D3A7D35016D}">
      <dgm:prSet/>
      <dgm:spPr/>
      <dgm:t>
        <a:bodyPr/>
        <a:lstStyle/>
        <a:p>
          <a:endParaRPr lang="en-US"/>
        </a:p>
      </dgm:t>
    </dgm:pt>
    <dgm:pt modelId="{1D12A17C-DAAA-413D-8EDA-5541EDB99E87}" type="sibTrans" cxnId="{F56B04EC-34D9-437F-B112-4D3A7D35016D}">
      <dgm:prSet/>
      <dgm:spPr/>
      <dgm:t>
        <a:bodyPr/>
        <a:lstStyle/>
        <a:p>
          <a:endParaRPr lang="en-US"/>
        </a:p>
      </dgm:t>
    </dgm:pt>
    <dgm:pt modelId="{8C7A3979-A10C-4CAE-B870-DEE1C971AF3F}">
      <dgm:prSet phldrT="[Text]"/>
      <dgm:spPr>
        <a:solidFill>
          <a:srgbClr val="92D050"/>
        </a:solidFill>
      </dgm:spPr>
      <dgm:t>
        <a:bodyPr/>
        <a:lstStyle/>
        <a:p>
          <a:r>
            <a:rPr lang="en-US" dirty="0"/>
            <a:t>HBase Data Extraction</a:t>
          </a:r>
        </a:p>
      </dgm:t>
    </dgm:pt>
    <dgm:pt modelId="{914E4916-E450-4395-B104-B38B0EC87765}" type="parTrans" cxnId="{3D034B4E-0EAE-45FA-9945-65709B673DD1}">
      <dgm:prSet/>
      <dgm:spPr/>
      <dgm:t>
        <a:bodyPr/>
        <a:lstStyle/>
        <a:p>
          <a:endParaRPr lang="en-US"/>
        </a:p>
      </dgm:t>
    </dgm:pt>
    <dgm:pt modelId="{C5F3EC6E-97E8-4E93-8C50-552D2300746F}" type="sibTrans" cxnId="{3D034B4E-0EAE-45FA-9945-65709B673DD1}">
      <dgm:prSet/>
      <dgm:spPr/>
      <dgm:t>
        <a:bodyPr/>
        <a:lstStyle/>
        <a:p>
          <a:endParaRPr lang="en-US"/>
        </a:p>
      </dgm:t>
    </dgm:pt>
    <dgm:pt modelId="{793CA33E-26A9-4540-83C0-B5E4A0FA5DDA}">
      <dgm:prSet phldrT="[Text]"/>
      <dgm:spPr>
        <a:solidFill>
          <a:srgbClr val="92D050"/>
        </a:solidFill>
      </dgm:spPr>
      <dgm:t>
        <a:bodyPr/>
        <a:lstStyle/>
        <a:p>
          <a:r>
            <a:rPr lang="en-US" dirty="0"/>
            <a:t>HBase Optimality (Developer)</a:t>
          </a:r>
        </a:p>
      </dgm:t>
    </dgm:pt>
    <dgm:pt modelId="{26399428-8BD7-48BC-AAF5-0440AD8EB96B}" type="parTrans" cxnId="{10D1241C-2AF1-4FE4-AA84-965883A76E33}">
      <dgm:prSet/>
      <dgm:spPr/>
      <dgm:t>
        <a:bodyPr/>
        <a:lstStyle/>
        <a:p>
          <a:endParaRPr lang="en-US"/>
        </a:p>
      </dgm:t>
    </dgm:pt>
    <dgm:pt modelId="{D2A75760-275F-4E16-84AE-478243E9CEFD}" type="sibTrans" cxnId="{10D1241C-2AF1-4FE4-AA84-965883A76E33}">
      <dgm:prSet/>
      <dgm:spPr/>
      <dgm:t>
        <a:bodyPr/>
        <a:lstStyle/>
        <a:p>
          <a:endParaRPr lang="en-US"/>
        </a:p>
      </dgm:t>
    </dgm:pt>
    <dgm:pt modelId="{949B7BC4-93A8-4890-8ECA-C30C816591CD}" type="pres">
      <dgm:prSet presAssocID="{8078B267-68D7-4383-BDD0-4D1F8589DEF4}" presName="Name0" presStyleCnt="0">
        <dgm:presLayoutVars>
          <dgm:chMax val="4"/>
          <dgm:resizeHandles val="exact"/>
        </dgm:presLayoutVars>
      </dgm:prSet>
      <dgm:spPr/>
    </dgm:pt>
    <dgm:pt modelId="{8D88F876-64DA-41E4-BC7D-4A45B94BBF84}" type="pres">
      <dgm:prSet presAssocID="{8078B267-68D7-4383-BDD0-4D1F8589DEF4}" presName="ellipse" presStyleLbl="trBgShp" presStyleIdx="0" presStyleCnt="1"/>
      <dgm:spPr/>
    </dgm:pt>
    <dgm:pt modelId="{9EF31152-5C64-4F8E-A1D3-12E61465711B}" type="pres">
      <dgm:prSet presAssocID="{8078B267-68D7-4383-BDD0-4D1F8589DEF4}" presName="arrow1" presStyleLbl="fgShp" presStyleIdx="0" presStyleCnt="1"/>
      <dgm:spPr/>
    </dgm:pt>
    <dgm:pt modelId="{42D1E16F-726B-49F4-BD32-FA567DF61EEB}" type="pres">
      <dgm:prSet presAssocID="{8078B267-68D7-4383-BDD0-4D1F8589DEF4}" presName="rectangle" presStyleLbl="revTx" presStyleIdx="0" presStyleCnt="1">
        <dgm:presLayoutVars>
          <dgm:bulletEnabled val="1"/>
        </dgm:presLayoutVars>
      </dgm:prSet>
      <dgm:spPr/>
    </dgm:pt>
    <dgm:pt modelId="{FF1F4FB8-DF44-4DE9-8BF9-1C3C5E47B8A1}" type="pres">
      <dgm:prSet presAssocID="{54966532-2391-4E3F-BA5C-9A641B9DA83C}" presName="item1" presStyleLbl="node1" presStyleIdx="0" presStyleCnt="3">
        <dgm:presLayoutVars>
          <dgm:bulletEnabled val="1"/>
        </dgm:presLayoutVars>
      </dgm:prSet>
      <dgm:spPr/>
    </dgm:pt>
    <dgm:pt modelId="{4A478055-8E7C-42A9-8716-FFD60BC978AD}" type="pres">
      <dgm:prSet presAssocID="{8C7A3979-A10C-4CAE-B870-DEE1C971AF3F}" presName="item2" presStyleLbl="node1" presStyleIdx="1" presStyleCnt="3">
        <dgm:presLayoutVars>
          <dgm:bulletEnabled val="1"/>
        </dgm:presLayoutVars>
      </dgm:prSet>
      <dgm:spPr/>
    </dgm:pt>
    <dgm:pt modelId="{F66B503A-3ACB-45D1-AE1A-D784958282B0}" type="pres">
      <dgm:prSet presAssocID="{793CA33E-26A9-4540-83C0-B5E4A0FA5DDA}" presName="item3" presStyleLbl="node1" presStyleIdx="2" presStyleCnt="3">
        <dgm:presLayoutVars>
          <dgm:bulletEnabled val="1"/>
        </dgm:presLayoutVars>
      </dgm:prSet>
      <dgm:spPr/>
    </dgm:pt>
    <dgm:pt modelId="{C58390DF-75A7-4156-8301-34D9DD401BC2}" type="pres">
      <dgm:prSet presAssocID="{8078B267-68D7-4383-BDD0-4D1F8589DEF4}" presName="funnel" presStyleLbl="trAlignAcc1" presStyleIdx="0" presStyleCnt="1"/>
      <dgm:spPr/>
    </dgm:pt>
  </dgm:ptLst>
  <dgm:cxnLst>
    <dgm:cxn modelId="{10D1241C-2AF1-4FE4-AA84-965883A76E33}" srcId="{8078B267-68D7-4383-BDD0-4D1F8589DEF4}" destId="{793CA33E-26A9-4540-83C0-B5E4A0FA5DDA}" srcOrd="3" destOrd="0" parTransId="{26399428-8BD7-48BC-AAF5-0440AD8EB96B}" sibTransId="{D2A75760-275F-4E16-84AE-478243E9CEFD}"/>
    <dgm:cxn modelId="{EE6F6443-795D-4CB1-88A2-FF4AEEC7B141}" type="presOf" srcId="{54966532-2391-4E3F-BA5C-9A641B9DA83C}" destId="{4A478055-8E7C-42A9-8716-FFD60BC978AD}" srcOrd="0" destOrd="0" presId="urn:microsoft.com/office/officeart/2005/8/layout/funnel1"/>
    <dgm:cxn modelId="{36BE3B68-0D45-4A9D-B1F1-F4C196BDAA75}" type="presOf" srcId="{793CA33E-26A9-4540-83C0-B5E4A0FA5DDA}" destId="{42D1E16F-726B-49F4-BD32-FA567DF61EEB}" srcOrd="0" destOrd="0" presId="urn:microsoft.com/office/officeart/2005/8/layout/funnel1"/>
    <dgm:cxn modelId="{EEE4F44C-401F-4696-8553-002CAF666905}" type="presOf" srcId="{8C7A3979-A10C-4CAE-B870-DEE1C971AF3F}" destId="{FF1F4FB8-DF44-4DE9-8BF9-1C3C5E47B8A1}" srcOrd="0" destOrd="0" presId="urn:microsoft.com/office/officeart/2005/8/layout/funnel1"/>
    <dgm:cxn modelId="{3D034B4E-0EAE-45FA-9945-65709B673DD1}" srcId="{8078B267-68D7-4383-BDD0-4D1F8589DEF4}" destId="{8C7A3979-A10C-4CAE-B870-DEE1C971AF3F}" srcOrd="2" destOrd="0" parTransId="{914E4916-E450-4395-B104-B38B0EC87765}" sibTransId="{C5F3EC6E-97E8-4E93-8C50-552D2300746F}"/>
    <dgm:cxn modelId="{F740DC6F-F8C2-4CD1-BDC2-C07153690F0E}" srcId="{8078B267-68D7-4383-BDD0-4D1F8589DEF4}" destId="{3DFC7F48-CE65-4834-AC4A-612E40457941}" srcOrd="0" destOrd="0" parTransId="{07A4ADD1-8CF4-4AB6-9420-E7F7FBD00361}" sibTransId="{85950C8D-DDBA-413A-A892-532C6EA5FDC5}"/>
    <dgm:cxn modelId="{6AB5B087-34EE-447C-A5C4-4B29E6AB8733}" type="presOf" srcId="{3DFC7F48-CE65-4834-AC4A-612E40457941}" destId="{F66B503A-3ACB-45D1-AE1A-D784958282B0}" srcOrd="0" destOrd="0" presId="urn:microsoft.com/office/officeart/2005/8/layout/funnel1"/>
    <dgm:cxn modelId="{70CBB3D8-F211-4B49-BE5C-498B3116853E}" type="presOf" srcId="{8078B267-68D7-4383-BDD0-4D1F8589DEF4}" destId="{949B7BC4-93A8-4890-8ECA-C30C816591CD}" srcOrd="0" destOrd="0" presId="urn:microsoft.com/office/officeart/2005/8/layout/funnel1"/>
    <dgm:cxn modelId="{F56B04EC-34D9-437F-B112-4D3A7D35016D}" srcId="{8078B267-68D7-4383-BDD0-4D1F8589DEF4}" destId="{54966532-2391-4E3F-BA5C-9A641B9DA83C}" srcOrd="1" destOrd="0" parTransId="{F4A57FC8-B3CD-4C89-8978-531457EC4C1D}" sibTransId="{1D12A17C-DAAA-413D-8EDA-5541EDB99E87}"/>
    <dgm:cxn modelId="{BD3C8F2B-E0FE-44F8-B0A8-C0158D677ADE}" type="presParOf" srcId="{949B7BC4-93A8-4890-8ECA-C30C816591CD}" destId="{8D88F876-64DA-41E4-BC7D-4A45B94BBF84}" srcOrd="0" destOrd="0" presId="urn:microsoft.com/office/officeart/2005/8/layout/funnel1"/>
    <dgm:cxn modelId="{995DAFDB-B67C-4297-9E78-D42BFC1B4DED}" type="presParOf" srcId="{949B7BC4-93A8-4890-8ECA-C30C816591CD}" destId="{9EF31152-5C64-4F8E-A1D3-12E61465711B}" srcOrd="1" destOrd="0" presId="urn:microsoft.com/office/officeart/2005/8/layout/funnel1"/>
    <dgm:cxn modelId="{2DBCB834-959C-401D-9FB5-D4B09547C9D2}" type="presParOf" srcId="{949B7BC4-93A8-4890-8ECA-C30C816591CD}" destId="{42D1E16F-726B-49F4-BD32-FA567DF61EEB}" srcOrd="2" destOrd="0" presId="urn:microsoft.com/office/officeart/2005/8/layout/funnel1"/>
    <dgm:cxn modelId="{37370817-E5CA-4373-BEEA-8277409172E7}" type="presParOf" srcId="{949B7BC4-93A8-4890-8ECA-C30C816591CD}" destId="{FF1F4FB8-DF44-4DE9-8BF9-1C3C5E47B8A1}" srcOrd="3" destOrd="0" presId="urn:microsoft.com/office/officeart/2005/8/layout/funnel1"/>
    <dgm:cxn modelId="{99A61187-A9A2-4DD4-A905-60AE65DC3B33}" type="presParOf" srcId="{949B7BC4-93A8-4890-8ECA-C30C816591CD}" destId="{4A478055-8E7C-42A9-8716-FFD60BC978AD}" srcOrd="4" destOrd="0" presId="urn:microsoft.com/office/officeart/2005/8/layout/funnel1"/>
    <dgm:cxn modelId="{DAE79DCA-ABE9-4EE8-B63E-9F93AA7B956D}" type="presParOf" srcId="{949B7BC4-93A8-4890-8ECA-C30C816591CD}" destId="{F66B503A-3ACB-45D1-AE1A-D784958282B0}" srcOrd="5" destOrd="0" presId="urn:microsoft.com/office/officeart/2005/8/layout/funnel1"/>
    <dgm:cxn modelId="{1032B72D-6938-4BCE-B3E5-F39B500B0477}" type="presParOf" srcId="{949B7BC4-93A8-4890-8ECA-C30C816591CD}" destId="{C58390DF-75A7-4156-8301-34D9DD401BC2}"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8F876-64DA-41E4-BC7D-4A45B94BBF84}">
      <dsp:nvSpPr>
        <dsp:cNvPr id="0" name=""/>
        <dsp:cNvSpPr/>
      </dsp:nvSpPr>
      <dsp:spPr>
        <a:xfrm>
          <a:off x="2003007" y="184770"/>
          <a:ext cx="3666976" cy="1273492"/>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F31152-5C64-4F8E-A1D3-12E61465711B}">
      <dsp:nvSpPr>
        <dsp:cNvPr id="0" name=""/>
        <dsp:cNvSpPr/>
      </dsp:nvSpPr>
      <dsp:spPr>
        <a:xfrm>
          <a:off x="3486854" y="3303121"/>
          <a:ext cx="710654" cy="454818"/>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D1E16F-726B-49F4-BD32-FA567DF61EEB}">
      <dsp:nvSpPr>
        <dsp:cNvPr id="0" name=""/>
        <dsp:cNvSpPr/>
      </dsp:nvSpPr>
      <dsp:spPr>
        <a:xfrm>
          <a:off x="2136610" y="3666976"/>
          <a:ext cx="3411141" cy="852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solidFill>
            </a:rPr>
            <a:t>HBase Optimality (Developer)</a:t>
          </a:r>
        </a:p>
      </dsp:txBody>
      <dsp:txXfrm>
        <a:off x="2136610" y="3666976"/>
        <a:ext cx="3411141" cy="852785"/>
      </dsp:txXfrm>
    </dsp:sp>
    <dsp:sp modelId="{FF1F4FB8-DF44-4DE9-8BF9-1C3C5E47B8A1}">
      <dsp:nvSpPr>
        <dsp:cNvPr id="0" name=""/>
        <dsp:cNvSpPr/>
      </dsp:nvSpPr>
      <dsp:spPr>
        <a:xfrm>
          <a:off x="3336195" y="1556617"/>
          <a:ext cx="1279177" cy="127917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HBase Data Extraction</a:t>
          </a:r>
        </a:p>
      </dsp:txBody>
      <dsp:txXfrm>
        <a:off x="3523526" y="1743948"/>
        <a:ext cx="904515" cy="904515"/>
      </dsp:txXfrm>
    </dsp:sp>
    <dsp:sp modelId="{4A478055-8E7C-42A9-8716-FFD60BC978AD}">
      <dsp:nvSpPr>
        <dsp:cNvPr id="0" name=""/>
        <dsp:cNvSpPr/>
      </dsp:nvSpPr>
      <dsp:spPr>
        <a:xfrm>
          <a:off x="2420872" y="596949"/>
          <a:ext cx="1279177" cy="127917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HBase Data Ingestion</a:t>
          </a:r>
        </a:p>
      </dsp:txBody>
      <dsp:txXfrm>
        <a:off x="2608203" y="784280"/>
        <a:ext cx="904515" cy="904515"/>
      </dsp:txXfrm>
    </dsp:sp>
    <dsp:sp modelId="{F66B503A-3ACB-45D1-AE1A-D784958282B0}">
      <dsp:nvSpPr>
        <dsp:cNvPr id="0" name=""/>
        <dsp:cNvSpPr/>
      </dsp:nvSpPr>
      <dsp:spPr>
        <a:xfrm>
          <a:off x="3728476" y="287672"/>
          <a:ext cx="1279177" cy="127917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HBase Design</a:t>
          </a:r>
        </a:p>
      </dsp:txBody>
      <dsp:txXfrm>
        <a:off x="3915807" y="475003"/>
        <a:ext cx="904515" cy="904515"/>
      </dsp:txXfrm>
    </dsp:sp>
    <dsp:sp modelId="{C58390DF-75A7-4156-8301-34D9DD401BC2}">
      <dsp:nvSpPr>
        <dsp:cNvPr id="0" name=""/>
        <dsp:cNvSpPr/>
      </dsp:nvSpPr>
      <dsp:spPr>
        <a:xfrm>
          <a:off x="1852349" y="28426"/>
          <a:ext cx="3979664" cy="3183731"/>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8F876-64DA-41E4-BC7D-4A45B94BBF84}">
      <dsp:nvSpPr>
        <dsp:cNvPr id="0" name=""/>
        <dsp:cNvSpPr/>
      </dsp:nvSpPr>
      <dsp:spPr>
        <a:xfrm>
          <a:off x="3418626" y="184770"/>
          <a:ext cx="3666976" cy="1273492"/>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F31152-5C64-4F8E-A1D3-12E61465711B}">
      <dsp:nvSpPr>
        <dsp:cNvPr id="0" name=""/>
        <dsp:cNvSpPr/>
      </dsp:nvSpPr>
      <dsp:spPr>
        <a:xfrm>
          <a:off x="4902472" y="3303121"/>
          <a:ext cx="710654" cy="454818"/>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D1E16F-726B-49F4-BD32-FA567DF61EEB}">
      <dsp:nvSpPr>
        <dsp:cNvPr id="0" name=""/>
        <dsp:cNvSpPr/>
      </dsp:nvSpPr>
      <dsp:spPr>
        <a:xfrm>
          <a:off x="3552229" y="3666976"/>
          <a:ext cx="3411141" cy="852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HBase Optimality (Developer)</a:t>
          </a:r>
        </a:p>
      </dsp:txBody>
      <dsp:txXfrm>
        <a:off x="3552229" y="3666976"/>
        <a:ext cx="3411141" cy="852785"/>
      </dsp:txXfrm>
    </dsp:sp>
    <dsp:sp modelId="{FF1F4FB8-DF44-4DE9-8BF9-1C3C5E47B8A1}">
      <dsp:nvSpPr>
        <dsp:cNvPr id="0" name=""/>
        <dsp:cNvSpPr/>
      </dsp:nvSpPr>
      <dsp:spPr>
        <a:xfrm>
          <a:off x="4751814" y="1556617"/>
          <a:ext cx="1279177" cy="127917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HBase Data Extraction</a:t>
          </a:r>
        </a:p>
      </dsp:txBody>
      <dsp:txXfrm>
        <a:off x="4939145" y="1743948"/>
        <a:ext cx="904515" cy="904515"/>
      </dsp:txXfrm>
    </dsp:sp>
    <dsp:sp modelId="{4A478055-8E7C-42A9-8716-FFD60BC978AD}">
      <dsp:nvSpPr>
        <dsp:cNvPr id="0" name=""/>
        <dsp:cNvSpPr/>
      </dsp:nvSpPr>
      <dsp:spPr>
        <a:xfrm>
          <a:off x="3836491" y="596949"/>
          <a:ext cx="1279177" cy="127917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HBase Data Ingestion</a:t>
          </a:r>
        </a:p>
      </dsp:txBody>
      <dsp:txXfrm>
        <a:off x="4023822" y="784280"/>
        <a:ext cx="904515" cy="904515"/>
      </dsp:txXfrm>
    </dsp:sp>
    <dsp:sp modelId="{F66B503A-3ACB-45D1-AE1A-D784958282B0}">
      <dsp:nvSpPr>
        <dsp:cNvPr id="0" name=""/>
        <dsp:cNvSpPr/>
      </dsp:nvSpPr>
      <dsp:spPr>
        <a:xfrm>
          <a:off x="5144095" y="287672"/>
          <a:ext cx="1279177" cy="1279177"/>
        </a:xfrm>
        <a:prstGeom prst="ellipse">
          <a:avLst/>
        </a:prstGeom>
        <a:solidFill>
          <a:srgbClr val="9ACA3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HBase Design</a:t>
          </a:r>
        </a:p>
      </dsp:txBody>
      <dsp:txXfrm>
        <a:off x="5331426" y="475003"/>
        <a:ext cx="904515" cy="904515"/>
      </dsp:txXfrm>
    </dsp:sp>
    <dsp:sp modelId="{C58390DF-75A7-4156-8301-34D9DD401BC2}">
      <dsp:nvSpPr>
        <dsp:cNvPr id="0" name=""/>
        <dsp:cNvSpPr/>
      </dsp:nvSpPr>
      <dsp:spPr>
        <a:xfrm>
          <a:off x="3267967" y="28426"/>
          <a:ext cx="3979664" cy="3183731"/>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2A6183-3A63-4FD1-AD8C-1B6B6104573A}">
      <dsp:nvSpPr>
        <dsp:cNvPr id="0" name=""/>
        <dsp:cNvSpPr/>
      </dsp:nvSpPr>
      <dsp:spPr>
        <a:xfrm>
          <a:off x="2231810" y="2213490"/>
          <a:ext cx="1633310" cy="16333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Business Use Case</a:t>
          </a:r>
        </a:p>
      </dsp:txBody>
      <dsp:txXfrm>
        <a:off x="2471003" y="2452683"/>
        <a:ext cx="1154924" cy="1154924"/>
      </dsp:txXfrm>
    </dsp:sp>
    <dsp:sp modelId="{D10678DB-0650-47D4-AC01-6AD93CF920C5}">
      <dsp:nvSpPr>
        <dsp:cNvPr id="0" name=""/>
        <dsp:cNvSpPr/>
      </dsp:nvSpPr>
      <dsp:spPr>
        <a:xfrm rot="10800000">
          <a:off x="572274" y="2797398"/>
          <a:ext cx="1568261" cy="46549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51F43B5-8397-4D6C-BB15-90008CD4049E}">
      <dsp:nvSpPr>
        <dsp:cNvPr id="0" name=""/>
        <dsp:cNvSpPr/>
      </dsp:nvSpPr>
      <dsp:spPr>
        <a:xfrm>
          <a:off x="615" y="2572818"/>
          <a:ext cx="1143317" cy="9146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Row Key</a:t>
          </a:r>
        </a:p>
      </dsp:txBody>
      <dsp:txXfrm>
        <a:off x="27404" y="2599607"/>
        <a:ext cx="1089739" cy="861076"/>
      </dsp:txXfrm>
    </dsp:sp>
    <dsp:sp modelId="{82BC255D-BC76-496B-9BD2-84F60EE3FDBA}">
      <dsp:nvSpPr>
        <dsp:cNvPr id="0" name=""/>
        <dsp:cNvSpPr/>
      </dsp:nvSpPr>
      <dsp:spPr>
        <a:xfrm rot="12960000">
          <a:off x="895429" y="1802830"/>
          <a:ext cx="1568261" cy="46549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74298DC-B82D-4191-B69F-83DD613F90A6}">
      <dsp:nvSpPr>
        <dsp:cNvPr id="0" name=""/>
        <dsp:cNvSpPr/>
      </dsp:nvSpPr>
      <dsp:spPr>
        <a:xfrm>
          <a:off x="473526" y="1117349"/>
          <a:ext cx="1143317" cy="9146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Column Family</a:t>
          </a:r>
        </a:p>
      </dsp:txBody>
      <dsp:txXfrm>
        <a:off x="500315" y="1144138"/>
        <a:ext cx="1089739" cy="861076"/>
      </dsp:txXfrm>
    </dsp:sp>
    <dsp:sp modelId="{5CE9973B-C780-4252-811F-9839D000CF6C}">
      <dsp:nvSpPr>
        <dsp:cNvPr id="0" name=""/>
        <dsp:cNvSpPr/>
      </dsp:nvSpPr>
      <dsp:spPr>
        <a:xfrm rot="15120000">
          <a:off x="1741459" y="1188153"/>
          <a:ext cx="1568261" cy="46549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2A42692-DC01-4455-8AC6-DCCC2651DCC7}">
      <dsp:nvSpPr>
        <dsp:cNvPr id="0" name=""/>
        <dsp:cNvSpPr/>
      </dsp:nvSpPr>
      <dsp:spPr>
        <a:xfrm>
          <a:off x="1711621" y="217820"/>
          <a:ext cx="1143317" cy="9146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Column Qualifiers</a:t>
          </a:r>
        </a:p>
      </dsp:txBody>
      <dsp:txXfrm>
        <a:off x="1738410" y="244609"/>
        <a:ext cx="1089739" cy="861076"/>
      </dsp:txXfrm>
    </dsp:sp>
    <dsp:sp modelId="{3FF5DBCB-C4A1-459D-B36C-9BF7FFDAE3E9}">
      <dsp:nvSpPr>
        <dsp:cNvPr id="0" name=""/>
        <dsp:cNvSpPr/>
      </dsp:nvSpPr>
      <dsp:spPr>
        <a:xfrm rot="17280000">
          <a:off x="2787210" y="1188153"/>
          <a:ext cx="1568261" cy="46549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AECBC4-9309-48E7-98A9-3B9526B88F58}">
      <dsp:nvSpPr>
        <dsp:cNvPr id="0" name=""/>
        <dsp:cNvSpPr/>
      </dsp:nvSpPr>
      <dsp:spPr>
        <a:xfrm>
          <a:off x="3241992" y="217820"/>
          <a:ext cx="1143317" cy="9146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Row Value</a:t>
          </a:r>
        </a:p>
      </dsp:txBody>
      <dsp:txXfrm>
        <a:off x="3268781" y="244609"/>
        <a:ext cx="1089739" cy="861076"/>
      </dsp:txXfrm>
    </dsp:sp>
    <dsp:sp modelId="{2179EAC6-E9EF-4804-90CE-16A4F3F38EE6}">
      <dsp:nvSpPr>
        <dsp:cNvPr id="0" name=""/>
        <dsp:cNvSpPr/>
      </dsp:nvSpPr>
      <dsp:spPr>
        <a:xfrm rot="19440000">
          <a:off x="3633241" y="1802830"/>
          <a:ext cx="1568261" cy="46549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049612-EB46-4CAC-A2CB-49FA7369E4E6}">
      <dsp:nvSpPr>
        <dsp:cNvPr id="0" name=""/>
        <dsp:cNvSpPr/>
      </dsp:nvSpPr>
      <dsp:spPr>
        <a:xfrm>
          <a:off x="4480087" y="1117349"/>
          <a:ext cx="1143317" cy="9146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Encoding</a:t>
          </a:r>
        </a:p>
      </dsp:txBody>
      <dsp:txXfrm>
        <a:off x="4506876" y="1144138"/>
        <a:ext cx="1089739" cy="861076"/>
      </dsp:txXfrm>
    </dsp:sp>
    <dsp:sp modelId="{A0E2E2CA-0CC5-468B-85F4-E5BEF95028C8}">
      <dsp:nvSpPr>
        <dsp:cNvPr id="0" name=""/>
        <dsp:cNvSpPr/>
      </dsp:nvSpPr>
      <dsp:spPr>
        <a:xfrm>
          <a:off x="3956395" y="2797398"/>
          <a:ext cx="1568261" cy="46549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37C5E4-B15A-4A84-BD55-017AB7BD76D5}">
      <dsp:nvSpPr>
        <dsp:cNvPr id="0" name=""/>
        <dsp:cNvSpPr/>
      </dsp:nvSpPr>
      <dsp:spPr>
        <a:xfrm>
          <a:off x="4952998" y="2572818"/>
          <a:ext cx="1143317" cy="9146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Number of Regions</a:t>
          </a:r>
        </a:p>
      </dsp:txBody>
      <dsp:txXfrm>
        <a:off x="4979787" y="2599607"/>
        <a:ext cx="1089739" cy="8610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8F876-64DA-41E4-BC7D-4A45B94BBF84}">
      <dsp:nvSpPr>
        <dsp:cNvPr id="0" name=""/>
        <dsp:cNvSpPr/>
      </dsp:nvSpPr>
      <dsp:spPr>
        <a:xfrm>
          <a:off x="3418626" y="184770"/>
          <a:ext cx="3666976" cy="1273492"/>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F31152-5C64-4F8E-A1D3-12E61465711B}">
      <dsp:nvSpPr>
        <dsp:cNvPr id="0" name=""/>
        <dsp:cNvSpPr/>
      </dsp:nvSpPr>
      <dsp:spPr>
        <a:xfrm>
          <a:off x="4902472" y="3303121"/>
          <a:ext cx="710654" cy="454818"/>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D1E16F-726B-49F4-BD32-FA567DF61EEB}">
      <dsp:nvSpPr>
        <dsp:cNvPr id="0" name=""/>
        <dsp:cNvSpPr/>
      </dsp:nvSpPr>
      <dsp:spPr>
        <a:xfrm>
          <a:off x="3552229" y="3666976"/>
          <a:ext cx="3411141" cy="852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HBase Optimality (Developer)</a:t>
          </a:r>
        </a:p>
      </dsp:txBody>
      <dsp:txXfrm>
        <a:off x="3552229" y="3666976"/>
        <a:ext cx="3411141" cy="852785"/>
      </dsp:txXfrm>
    </dsp:sp>
    <dsp:sp modelId="{FF1F4FB8-DF44-4DE9-8BF9-1C3C5E47B8A1}">
      <dsp:nvSpPr>
        <dsp:cNvPr id="0" name=""/>
        <dsp:cNvSpPr/>
      </dsp:nvSpPr>
      <dsp:spPr>
        <a:xfrm>
          <a:off x="4751814" y="1556617"/>
          <a:ext cx="1279177" cy="1279177"/>
        </a:xfrm>
        <a:prstGeom prst="ellipse">
          <a:avLst/>
        </a:prstGeom>
        <a:solidFill>
          <a:srgbClr val="B7D4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HBase Data Extraction</a:t>
          </a:r>
        </a:p>
      </dsp:txBody>
      <dsp:txXfrm>
        <a:off x="4939145" y="1743948"/>
        <a:ext cx="904515" cy="904515"/>
      </dsp:txXfrm>
    </dsp:sp>
    <dsp:sp modelId="{4A478055-8E7C-42A9-8716-FFD60BC978AD}">
      <dsp:nvSpPr>
        <dsp:cNvPr id="0" name=""/>
        <dsp:cNvSpPr/>
      </dsp:nvSpPr>
      <dsp:spPr>
        <a:xfrm>
          <a:off x="3836491" y="596949"/>
          <a:ext cx="1279177" cy="1279177"/>
        </a:xfrm>
        <a:prstGeom prst="ellipse">
          <a:avLst/>
        </a:prstGeom>
        <a:solidFill>
          <a:srgbClr val="0077C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HBase Data Ingestion</a:t>
          </a:r>
        </a:p>
      </dsp:txBody>
      <dsp:txXfrm>
        <a:off x="4023822" y="784280"/>
        <a:ext cx="904515" cy="904515"/>
      </dsp:txXfrm>
    </dsp:sp>
    <dsp:sp modelId="{F66B503A-3ACB-45D1-AE1A-D784958282B0}">
      <dsp:nvSpPr>
        <dsp:cNvPr id="0" name=""/>
        <dsp:cNvSpPr/>
      </dsp:nvSpPr>
      <dsp:spPr>
        <a:xfrm>
          <a:off x="5144095" y="287672"/>
          <a:ext cx="1279177" cy="1279177"/>
        </a:xfrm>
        <a:prstGeom prst="ellipse">
          <a:avLst/>
        </a:prstGeom>
        <a:solidFill>
          <a:srgbClr val="0077C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HBase Design</a:t>
          </a:r>
        </a:p>
      </dsp:txBody>
      <dsp:txXfrm>
        <a:off x="5331426" y="475003"/>
        <a:ext cx="904515" cy="904515"/>
      </dsp:txXfrm>
    </dsp:sp>
    <dsp:sp modelId="{C58390DF-75A7-4156-8301-34D9DD401BC2}">
      <dsp:nvSpPr>
        <dsp:cNvPr id="0" name=""/>
        <dsp:cNvSpPr/>
      </dsp:nvSpPr>
      <dsp:spPr>
        <a:xfrm>
          <a:off x="3267967" y="28426"/>
          <a:ext cx="3979664" cy="3183731"/>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8F876-64DA-41E4-BC7D-4A45B94BBF84}">
      <dsp:nvSpPr>
        <dsp:cNvPr id="0" name=""/>
        <dsp:cNvSpPr/>
      </dsp:nvSpPr>
      <dsp:spPr>
        <a:xfrm>
          <a:off x="3418626" y="184770"/>
          <a:ext cx="3666976" cy="1273492"/>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F31152-5C64-4F8E-A1D3-12E61465711B}">
      <dsp:nvSpPr>
        <dsp:cNvPr id="0" name=""/>
        <dsp:cNvSpPr/>
      </dsp:nvSpPr>
      <dsp:spPr>
        <a:xfrm>
          <a:off x="4902472" y="3303121"/>
          <a:ext cx="710654" cy="454818"/>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D1E16F-726B-49F4-BD32-FA567DF61EEB}">
      <dsp:nvSpPr>
        <dsp:cNvPr id="0" name=""/>
        <dsp:cNvSpPr/>
      </dsp:nvSpPr>
      <dsp:spPr>
        <a:xfrm>
          <a:off x="3552229" y="3666976"/>
          <a:ext cx="3411141" cy="852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HBase Optimality (Developer)</a:t>
          </a:r>
        </a:p>
      </dsp:txBody>
      <dsp:txXfrm>
        <a:off x="3552229" y="3666976"/>
        <a:ext cx="3411141" cy="852785"/>
      </dsp:txXfrm>
    </dsp:sp>
    <dsp:sp modelId="{FF1F4FB8-DF44-4DE9-8BF9-1C3C5E47B8A1}">
      <dsp:nvSpPr>
        <dsp:cNvPr id="0" name=""/>
        <dsp:cNvSpPr/>
      </dsp:nvSpPr>
      <dsp:spPr>
        <a:xfrm>
          <a:off x="4751814" y="1556617"/>
          <a:ext cx="1279177" cy="127917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HBase Data Extraction</a:t>
          </a:r>
        </a:p>
      </dsp:txBody>
      <dsp:txXfrm>
        <a:off x="4939145" y="1743948"/>
        <a:ext cx="904515" cy="904515"/>
      </dsp:txXfrm>
    </dsp:sp>
    <dsp:sp modelId="{4A478055-8E7C-42A9-8716-FFD60BC978AD}">
      <dsp:nvSpPr>
        <dsp:cNvPr id="0" name=""/>
        <dsp:cNvSpPr/>
      </dsp:nvSpPr>
      <dsp:spPr>
        <a:xfrm>
          <a:off x="3836491" y="596949"/>
          <a:ext cx="1279177" cy="1279177"/>
        </a:xfrm>
        <a:prstGeom prst="ellipse">
          <a:avLst/>
        </a:prstGeom>
        <a:solidFill>
          <a:srgbClr val="9ACA3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HBase Data Ingestion</a:t>
          </a:r>
        </a:p>
      </dsp:txBody>
      <dsp:txXfrm>
        <a:off x="4023822" y="784280"/>
        <a:ext cx="904515" cy="904515"/>
      </dsp:txXfrm>
    </dsp:sp>
    <dsp:sp modelId="{F66B503A-3ACB-45D1-AE1A-D784958282B0}">
      <dsp:nvSpPr>
        <dsp:cNvPr id="0" name=""/>
        <dsp:cNvSpPr/>
      </dsp:nvSpPr>
      <dsp:spPr>
        <a:xfrm>
          <a:off x="5144095" y="287672"/>
          <a:ext cx="1279177" cy="1279177"/>
        </a:xfrm>
        <a:prstGeom prst="ellipse">
          <a:avLst/>
        </a:prstGeom>
        <a:solidFill>
          <a:srgbClr val="0090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HBase Design</a:t>
          </a:r>
        </a:p>
      </dsp:txBody>
      <dsp:txXfrm>
        <a:off x="5331426" y="475003"/>
        <a:ext cx="904515" cy="904515"/>
      </dsp:txXfrm>
    </dsp:sp>
    <dsp:sp modelId="{C58390DF-75A7-4156-8301-34D9DD401BC2}">
      <dsp:nvSpPr>
        <dsp:cNvPr id="0" name=""/>
        <dsp:cNvSpPr/>
      </dsp:nvSpPr>
      <dsp:spPr>
        <a:xfrm>
          <a:off x="3267967" y="28426"/>
          <a:ext cx="3979664" cy="3183731"/>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8F876-64DA-41E4-BC7D-4A45B94BBF84}">
      <dsp:nvSpPr>
        <dsp:cNvPr id="0" name=""/>
        <dsp:cNvSpPr/>
      </dsp:nvSpPr>
      <dsp:spPr>
        <a:xfrm>
          <a:off x="3418626" y="184770"/>
          <a:ext cx="3666976" cy="1273492"/>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F31152-5C64-4F8E-A1D3-12E61465711B}">
      <dsp:nvSpPr>
        <dsp:cNvPr id="0" name=""/>
        <dsp:cNvSpPr/>
      </dsp:nvSpPr>
      <dsp:spPr>
        <a:xfrm>
          <a:off x="4902472" y="3303121"/>
          <a:ext cx="710654" cy="454818"/>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D1E16F-726B-49F4-BD32-FA567DF61EEB}">
      <dsp:nvSpPr>
        <dsp:cNvPr id="0" name=""/>
        <dsp:cNvSpPr/>
      </dsp:nvSpPr>
      <dsp:spPr>
        <a:xfrm>
          <a:off x="3552229" y="3666976"/>
          <a:ext cx="3411141" cy="852785"/>
        </a:xfrm>
        <a:prstGeom prst="rect">
          <a:avLst/>
        </a:prstGeom>
        <a:solidFill>
          <a:srgbClr val="92D050"/>
        </a:solid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HBase Optimality (Developer)</a:t>
          </a:r>
        </a:p>
      </dsp:txBody>
      <dsp:txXfrm>
        <a:off x="3552229" y="3666976"/>
        <a:ext cx="3411141" cy="852785"/>
      </dsp:txXfrm>
    </dsp:sp>
    <dsp:sp modelId="{FF1F4FB8-DF44-4DE9-8BF9-1C3C5E47B8A1}">
      <dsp:nvSpPr>
        <dsp:cNvPr id="0" name=""/>
        <dsp:cNvSpPr/>
      </dsp:nvSpPr>
      <dsp:spPr>
        <a:xfrm>
          <a:off x="4751814" y="1556617"/>
          <a:ext cx="1279177" cy="1279177"/>
        </a:xfrm>
        <a:prstGeom prst="ellipse">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HBase Data Extraction</a:t>
          </a:r>
        </a:p>
      </dsp:txBody>
      <dsp:txXfrm>
        <a:off x="4939145" y="1743948"/>
        <a:ext cx="904515" cy="904515"/>
      </dsp:txXfrm>
    </dsp:sp>
    <dsp:sp modelId="{4A478055-8E7C-42A9-8716-FFD60BC978AD}">
      <dsp:nvSpPr>
        <dsp:cNvPr id="0" name=""/>
        <dsp:cNvSpPr/>
      </dsp:nvSpPr>
      <dsp:spPr>
        <a:xfrm>
          <a:off x="3836491" y="596949"/>
          <a:ext cx="1279177" cy="1279177"/>
        </a:xfrm>
        <a:prstGeom prst="ellipse">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HBase Data Ingestion</a:t>
          </a:r>
        </a:p>
      </dsp:txBody>
      <dsp:txXfrm>
        <a:off x="4023822" y="784280"/>
        <a:ext cx="904515" cy="904515"/>
      </dsp:txXfrm>
    </dsp:sp>
    <dsp:sp modelId="{F66B503A-3ACB-45D1-AE1A-D784958282B0}">
      <dsp:nvSpPr>
        <dsp:cNvPr id="0" name=""/>
        <dsp:cNvSpPr/>
      </dsp:nvSpPr>
      <dsp:spPr>
        <a:xfrm>
          <a:off x="5144095" y="287672"/>
          <a:ext cx="1279177" cy="1279177"/>
        </a:xfrm>
        <a:prstGeom prst="ellipse">
          <a:avLst/>
        </a:prstGeom>
        <a:solidFill>
          <a:srgbClr val="9ACA3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HBase Design</a:t>
          </a:r>
        </a:p>
      </dsp:txBody>
      <dsp:txXfrm>
        <a:off x="5331426" y="475003"/>
        <a:ext cx="904515" cy="904515"/>
      </dsp:txXfrm>
    </dsp:sp>
    <dsp:sp modelId="{C58390DF-75A7-4156-8301-34D9DD401BC2}">
      <dsp:nvSpPr>
        <dsp:cNvPr id="0" name=""/>
        <dsp:cNvSpPr/>
      </dsp:nvSpPr>
      <dsp:spPr>
        <a:xfrm>
          <a:off x="3267967" y="28426"/>
          <a:ext cx="3979664" cy="3183731"/>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6.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8399DB8-0EFD-48E9-AA49-3C274E720221}"/>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BA8EFD5-59E2-43F6-A97C-F83F5CFE4174}"/>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0809CCEC-8893-4026-B283-87D2D77546B8}" type="datetimeFigureOut">
              <a:rPr lang="en-US" smtClean="0"/>
              <a:t>8/1/2018</a:t>
            </a:fld>
            <a:endParaRPr lang="en-US"/>
          </a:p>
        </p:txBody>
      </p:sp>
      <p:sp>
        <p:nvSpPr>
          <p:cNvPr id="4" name="Footer Placeholder 3">
            <a:extLst>
              <a:ext uri="{FF2B5EF4-FFF2-40B4-BE49-F238E27FC236}">
                <a16:creationId xmlns:a16="http://schemas.microsoft.com/office/drawing/2014/main" id="{3B8E8B93-DCEF-4F75-AE3B-62612EB6118E}"/>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56F3745-0FEE-4B77-B2B5-358EED7C862F}"/>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678700C3-C820-4476-BA82-94A852B1D24A}" type="slidenum">
              <a:rPr lang="en-US" smtClean="0"/>
              <a:t>‹#›</a:t>
            </a:fld>
            <a:endParaRPr lang="en-US"/>
          </a:p>
        </p:txBody>
      </p:sp>
    </p:spTree>
    <p:extLst>
      <p:ext uri="{BB962C8B-B14F-4D97-AF65-F5344CB8AC3E}">
        <p14:creationId xmlns:p14="http://schemas.microsoft.com/office/powerpoint/2010/main" val="34823090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850BF96A-CBBD-4CCF-8C87-6E114B9E4329}" type="datetimeFigureOut">
              <a:rPr lang="en-US" smtClean="0"/>
              <a:t>8/1/2018</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A054870-0C88-4C71-9CDA-A7BCC1106D63}" type="slidenum">
              <a:rPr lang="en-US" smtClean="0"/>
              <a:t>‹#›</a:t>
            </a:fld>
            <a:endParaRPr lang="en-US"/>
          </a:p>
        </p:txBody>
      </p:sp>
    </p:spTree>
    <p:extLst>
      <p:ext uri="{BB962C8B-B14F-4D97-AF65-F5344CB8AC3E}">
        <p14:creationId xmlns:p14="http://schemas.microsoft.com/office/powerpoint/2010/main" val="2758115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chemeClr val="accent1"/>
        </a:solidFill>
        <a:effectLst/>
      </p:bgPr>
    </p:bg>
    <p:spTree>
      <p:nvGrpSpPr>
        <p:cNvPr id="1" name=""/>
        <p:cNvGrpSpPr/>
        <p:nvPr/>
      </p:nvGrpSpPr>
      <p:grpSpPr>
        <a:xfrm>
          <a:off x="0" y="0"/>
          <a:ext cx="0" cy="0"/>
          <a:chOff x="0" y="0"/>
          <a:chExt cx="0" cy="0"/>
        </a:xfrm>
      </p:grpSpPr>
      <p:sp>
        <p:nvSpPr>
          <p:cNvPr id="7" name="TextBox 6"/>
          <p:cNvSpPr txBox="1"/>
          <p:nvPr userDrawn="1"/>
        </p:nvSpPr>
        <p:spPr>
          <a:xfrm>
            <a:off x="968329" y="5211156"/>
            <a:ext cx="5551741"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a:t>
            </a:r>
            <a:r>
              <a:rPr lang="en-US" sz="900" b="0" baseline="0" dirty="0">
                <a:solidFill>
                  <a:schemeClr val="bg1"/>
                </a:solidFill>
                <a:latin typeface="Arial" panose="020B0604020202020204" pitchFamily="34" charset="0"/>
                <a:ea typeface="Verdana" panose="020B0604030504040204" pitchFamily="34" charset="0"/>
                <a:cs typeface="Arial" panose="020B0604020202020204" pitchFamily="34" charset="0"/>
              </a:rPr>
              <a:t> </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pic>
        <p:nvPicPr>
          <p:cNvPr id="8"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383880" y="5211156"/>
            <a:ext cx="3657600" cy="99559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a:spLocks noGrp="1"/>
          </p:cNvSpPr>
          <p:nvPr>
            <p:ph type="subTitle" idx="1" hasCustomPrompt="1"/>
          </p:nvPr>
        </p:nvSpPr>
        <p:spPr>
          <a:xfrm>
            <a:off x="968329" y="3528468"/>
            <a:ext cx="10219075" cy="606068"/>
          </a:xfrm>
        </p:spPr>
        <p:txBody>
          <a:bodyPr lIns="91440">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lIns="91440">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144988"/>
            <a:ext cx="10219075" cy="2448953"/>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lvl1pPr>
              <a:defRPr>
                <a:solidFill>
                  <a:srgbClr val="0077C8"/>
                </a:solidFill>
              </a:defRPr>
            </a:lvl1pPr>
          </a:lstStyle>
          <a:p>
            <a:fld id="{2A0FEC12-B697-46B2-AC72-609E1FB7663B}" type="datetime4">
              <a:rPr lang="en-US" smtClean="0"/>
              <a:t>August 1, 2018</a:t>
            </a:fld>
            <a:endParaRPr lang="en-US" dirty="0"/>
          </a:p>
        </p:txBody>
      </p:sp>
      <p:sp>
        <p:nvSpPr>
          <p:cNvPr id="3" name="Footer Placeholder 2"/>
          <p:cNvSpPr>
            <a:spLocks noGrp="1"/>
          </p:cNvSpPr>
          <p:nvPr>
            <p:ph type="ftr" sz="quarter" idx="12"/>
          </p:nvPr>
        </p:nvSpPr>
        <p:spPr/>
        <p:txBody>
          <a:bodyPr/>
          <a:lstStyle>
            <a:lvl1pPr>
              <a:defRPr>
                <a:solidFill>
                  <a:srgbClr val="0077C8"/>
                </a:solidFill>
              </a:defRPr>
            </a:lvl1pPr>
          </a:lstStyle>
          <a:p>
            <a:r>
              <a:rPr lang="en-US"/>
              <a:t>Micron Confidential</a:t>
            </a:r>
            <a:endParaRPr lang="en-US" dirty="0"/>
          </a:p>
        </p:txBody>
      </p:sp>
      <p:sp>
        <p:nvSpPr>
          <p:cNvPr id="4" name="Slide Number Placeholder 3"/>
          <p:cNvSpPr>
            <a:spLocks noGrp="1"/>
          </p:cNvSpPr>
          <p:nvPr>
            <p:ph type="sldNum" sz="quarter" idx="13"/>
          </p:nvPr>
        </p:nvSpPr>
        <p:spPr/>
        <p:txBody>
          <a:bodyPr/>
          <a:lstStyle>
            <a:lvl1pPr>
              <a:defRPr>
                <a:solidFill>
                  <a:srgbClr val="0077C8"/>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53568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Horizontal Image with Conten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2"/>
          </p:nvPr>
        </p:nvSpPr>
        <p:spPr/>
        <p:txBody>
          <a:bodyPr/>
          <a:lstStyle>
            <a:lvl1pPr>
              <a:defRPr>
                <a:solidFill>
                  <a:srgbClr val="58595B"/>
                </a:solidFill>
              </a:defRPr>
            </a:lvl1pPr>
          </a:lstStyle>
          <a:p>
            <a:fld id="{9DBE14A4-9EFF-44B5-B818-FBDED80DC98E}" type="datetime4">
              <a:rPr lang="en-US" smtClean="0"/>
              <a:t>August 1, 2018</a:t>
            </a:fld>
            <a:endParaRPr lang="en-US" dirty="0"/>
          </a:p>
        </p:txBody>
      </p:sp>
      <p:sp>
        <p:nvSpPr>
          <p:cNvPr id="4" name="Footer Placeholder 3"/>
          <p:cNvSpPr>
            <a:spLocks noGrp="1"/>
          </p:cNvSpPr>
          <p:nvPr>
            <p:ph type="ftr" sz="quarter" idx="13"/>
          </p:nvPr>
        </p:nvSpPr>
        <p:spPr/>
        <p:txBody>
          <a:bodyPr/>
          <a:lstStyle>
            <a:lvl1pPr>
              <a:defRPr>
                <a:solidFill>
                  <a:srgbClr val="58595B"/>
                </a:solidFill>
              </a:defRPr>
            </a:lvl1pPr>
          </a:lstStyle>
          <a:p>
            <a:r>
              <a:rPr lang="en-US"/>
              <a:t>Micron Confidential</a:t>
            </a:r>
            <a:endParaRPr lang="en-US" dirty="0"/>
          </a:p>
        </p:txBody>
      </p:sp>
      <p:sp>
        <p:nvSpPr>
          <p:cNvPr id="6" name="Slide Number Placeholder 5"/>
          <p:cNvSpPr>
            <a:spLocks noGrp="1"/>
          </p:cNvSpPr>
          <p:nvPr>
            <p:ph type="sldNum" sz="quarter" idx="14"/>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10" name="Picture Placeholder 4"/>
          <p:cNvSpPr>
            <a:spLocks noGrp="1"/>
          </p:cNvSpPr>
          <p:nvPr>
            <p:ph type="pic" sz="quarter" idx="10" hasCustomPrompt="1"/>
          </p:nvPr>
        </p:nvSpPr>
        <p:spPr>
          <a:xfrm>
            <a:off x="-1" y="0"/>
            <a:ext cx="12192001" cy="3428999"/>
          </a:xfrm>
        </p:spPr>
        <p:txBody>
          <a:bodyPr/>
          <a:lstStyle>
            <a:lvl1pPr marL="0" indent="0">
              <a:buNone/>
              <a:defRPr>
                <a:solidFill>
                  <a:schemeClr val="bg1"/>
                </a:solidFill>
              </a:defRPr>
            </a:lvl1pPr>
          </a:lstStyle>
          <a:p>
            <a:r>
              <a:rPr lang="en-US" dirty="0"/>
              <a:t>Image</a:t>
            </a:r>
          </a:p>
        </p:txBody>
      </p:sp>
      <p:sp>
        <p:nvSpPr>
          <p:cNvPr id="2" name="Title 1"/>
          <p:cNvSpPr>
            <a:spLocks noGrp="1"/>
          </p:cNvSpPr>
          <p:nvPr>
            <p:ph type="title"/>
          </p:nvPr>
        </p:nvSpPr>
        <p:spPr>
          <a:xfrm>
            <a:off x="271461" y="3429000"/>
            <a:ext cx="5689391" cy="2983005"/>
          </a:xfrm>
        </p:spPr>
        <p:txBody>
          <a:bodyPr anchor="ctr">
            <a:noAutofit/>
          </a:bodyPr>
          <a:lstStyle>
            <a:lvl1pPr algn="r">
              <a:lnSpc>
                <a:spcPct val="70000"/>
              </a:lnSpc>
              <a:defRPr sz="6000">
                <a:solidFill>
                  <a:srgbClr val="0077C8"/>
                </a:solidFill>
              </a:defRPr>
            </a:lvl1pPr>
          </a:lstStyle>
          <a:p>
            <a:r>
              <a:rPr lang="en-US"/>
              <a:t>Click to edit Master title style</a:t>
            </a:r>
            <a:endParaRPr lang="en-US" dirty="0"/>
          </a:p>
        </p:txBody>
      </p:sp>
      <p:sp>
        <p:nvSpPr>
          <p:cNvPr id="11"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1927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Horizontal Gray with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1461" y="3429000"/>
            <a:ext cx="5689391" cy="2983005"/>
          </a:xfrm>
        </p:spPr>
        <p:txBody>
          <a:bodyPr anchor="ctr">
            <a:noAutofit/>
          </a:bodyPr>
          <a:lstStyle>
            <a:lvl1pPr algn="r">
              <a:lnSpc>
                <a:spcPct val="70000"/>
              </a:lnSpc>
              <a:defRPr sz="6000">
                <a:solidFill>
                  <a:srgbClr val="0077C8"/>
                </a:solidFill>
              </a:defRPr>
            </a:lvl1pPr>
          </a:lstStyle>
          <a:p>
            <a:r>
              <a:rPr lang="en-US"/>
              <a:t>Click to edit Master title style</a:t>
            </a:r>
            <a:endParaRPr lang="en-US" dirty="0"/>
          </a:p>
        </p:txBody>
      </p:sp>
      <p:sp>
        <p:nvSpPr>
          <p:cNvPr id="3" name="Date Placeholder 2"/>
          <p:cNvSpPr>
            <a:spLocks noGrp="1"/>
          </p:cNvSpPr>
          <p:nvPr>
            <p:ph type="dt" sz="half" idx="12"/>
          </p:nvPr>
        </p:nvSpPr>
        <p:spPr/>
        <p:txBody>
          <a:bodyPr/>
          <a:lstStyle>
            <a:lvl1pPr>
              <a:defRPr>
                <a:solidFill>
                  <a:srgbClr val="58595B"/>
                </a:solidFill>
              </a:defRPr>
            </a:lvl1pPr>
          </a:lstStyle>
          <a:p>
            <a:fld id="{C51AED33-5CBD-4F65-8A5D-4E027924D1BC}" type="datetime4">
              <a:rPr lang="en-US" smtClean="0"/>
              <a:t>August 1, 2018</a:t>
            </a:fld>
            <a:endParaRPr lang="en-US" dirty="0"/>
          </a:p>
        </p:txBody>
      </p:sp>
      <p:sp>
        <p:nvSpPr>
          <p:cNvPr id="4" name="Footer Placeholder 3"/>
          <p:cNvSpPr>
            <a:spLocks noGrp="1"/>
          </p:cNvSpPr>
          <p:nvPr>
            <p:ph type="ftr" sz="quarter" idx="13"/>
          </p:nvPr>
        </p:nvSpPr>
        <p:spPr/>
        <p:txBody>
          <a:bodyPr/>
          <a:lstStyle>
            <a:lvl1pPr>
              <a:defRPr>
                <a:solidFill>
                  <a:srgbClr val="58595B"/>
                </a:solidFill>
              </a:defRPr>
            </a:lvl1pPr>
          </a:lstStyle>
          <a:p>
            <a:r>
              <a:rPr lang="en-US"/>
              <a:t>Micron Confidential</a:t>
            </a:r>
            <a:endParaRPr lang="en-US" dirty="0"/>
          </a:p>
        </p:txBody>
      </p:sp>
      <p:sp>
        <p:nvSpPr>
          <p:cNvPr id="6" name="Slide Number Placeholder 5"/>
          <p:cNvSpPr>
            <a:spLocks noGrp="1"/>
          </p:cNvSpPr>
          <p:nvPr>
            <p:ph type="sldNum" sz="quarter" idx="14"/>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9" name="Rectangle 8"/>
          <p:cNvSpPr/>
          <p:nvPr userDrawn="1"/>
        </p:nvSpPr>
        <p:spPr>
          <a:xfrm>
            <a:off x="0" y="0"/>
            <a:ext cx="12192000" cy="3429000"/>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892798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Image with Title">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1" y="0"/>
            <a:ext cx="12192001" cy="6858000"/>
          </a:xfrm>
        </p:spPr>
        <p:txBody>
          <a:bodyPr/>
          <a:lstStyle>
            <a:lvl1pPr marL="0" indent="0">
              <a:buNone/>
              <a:defRPr>
                <a:solidFill>
                  <a:schemeClr val="bg1"/>
                </a:solidFill>
              </a:defRPr>
            </a:lvl1pPr>
          </a:lstStyle>
          <a:p>
            <a:r>
              <a:rPr lang="en-US" dirty="0"/>
              <a:t>Image</a:t>
            </a:r>
          </a:p>
        </p:txBody>
      </p:sp>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78584" y="6452752"/>
            <a:ext cx="839829" cy="228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838199" y="362309"/>
            <a:ext cx="5073591" cy="6038491"/>
          </a:xfrm>
        </p:spPr>
        <p:txBody>
          <a:bodyPr anchor="ctr">
            <a:noAutofit/>
          </a:bodyPr>
          <a:lstStyle>
            <a:lvl1pPr>
              <a:lnSpc>
                <a:spcPct val="70000"/>
              </a:lnSpc>
              <a:defRPr sz="6000" baseline="0">
                <a:solidFill>
                  <a:srgbClr val="58595B"/>
                </a:solidFill>
              </a:defRPr>
            </a:lvl1pPr>
          </a:lstStyle>
          <a:p>
            <a:r>
              <a:rPr lang="en-US" dirty="0"/>
              <a:t>Click to edit Master title (white font)</a:t>
            </a:r>
          </a:p>
        </p:txBody>
      </p:sp>
      <p:sp>
        <p:nvSpPr>
          <p:cNvPr id="5" name="Date Placeholder 4"/>
          <p:cNvSpPr>
            <a:spLocks noGrp="1"/>
          </p:cNvSpPr>
          <p:nvPr>
            <p:ph type="dt" sz="half" idx="11"/>
          </p:nvPr>
        </p:nvSpPr>
        <p:spPr/>
        <p:txBody>
          <a:bodyPr/>
          <a:lstStyle/>
          <a:p>
            <a:fld id="{FA7FF47F-D05B-4A3A-B9C2-B7128175C3C3}" type="datetime4">
              <a:rPr lang="en-US" smtClean="0"/>
              <a:t>August 1, 2018</a:t>
            </a:fld>
            <a:endParaRPr lang="en-US" dirty="0"/>
          </a:p>
        </p:txBody>
      </p:sp>
      <p:sp>
        <p:nvSpPr>
          <p:cNvPr id="6" name="Footer Placeholder 5"/>
          <p:cNvSpPr>
            <a:spLocks noGrp="1"/>
          </p:cNvSpPr>
          <p:nvPr>
            <p:ph type="ftr" sz="quarter" idx="12"/>
          </p:nvPr>
        </p:nvSpPr>
        <p:spPr/>
        <p:txBody>
          <a:bodyPr/>
          <a:lstStyle/>
          <a:p>
            <a:r>
              <a:rPr lang="en-US"/>
              <a:t>Micron Confidential</a:t>
            </a:r>
            <a:endParaRPr lang="en-US" dirty="0"/>
          </a:p>
        </p:txBody>
      </p:sp>
      <p:sp>
        <p:nvSpPr>
          <p:cNvPr id="7" name="Slide Number Placeholder 6"/>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999952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with 1/2 Content">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1" y="0"/>
            <a:ext cx="12192001" cy="6858000"/>
          </a:xfrm>
        </p:spPr>
        <p:txBody>
          <a:bodyPr/>
          <a:lstStyle>
            <a:lvl1pPr marL="0" indent="0">
              <a:buNone/>
              <a:defRPr>
                <a:solidFill>
                  <a:schemeClr val="bg1"/>
                </a:solidFill>
              </a:defRPr>
            </a:lvl1pPr>
          </a:lstStyle>
          <a:p>
            <a:r>
              <a:rPr lang="en-US" dirty="0"/>
              <a:t>Image</a:t>
            </a:r>
          </a:p>
        </p:txBody>
      </p:sp>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78584" y="6452752"/>
            <a:ext cx="839829"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hasCustomPrompt="1"/>
          </p:nvPr>
        </p:nvSpPr>
        <p:spPr>
          <a:xfrm>
            <a:off x="271461" y="3429000"/>
            <a:ext cx="5689391" cy="2983005"/>
          </a:xfrm>
        </p:spPr>
        <p:txBody>
          <a:bodyPr anchor="ctr">
            <a:noAutofit/>
          </a:bodyPr>
          <a:lstStyle>
            <a:lvl1pPr algn="r">
              <a:lnSpc>
                <a:spcPct val="70000"/>
              </a:lnSpc>
              <a:defRPr sz="6000" baseline="0">
                <a:solidFill>
                  <a:srgbClr val="58595B"/>
                </a:solidFill>
              </a:defRPr>
            </a:lvl1pPr>
          </a:lstStyle>
          <a:p>
            <a:r>
              <a:rPr lang="en-US" dirty="0"/>
              <a:t>Click to edit Master title (white font)</a:t>
            </a:r>
          </a:p>
        </p:txBody>
      </p:sp>
      <p:sp>
        <p:nvSpPr>
          <p:cNvPr id="6"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6"/>
          </p:nvPr>
        </p:nvSpPr>
        <p:spPr/>
        <p:txBody>
          <a:bodyPr/>
          <a:lstStyle/>
          <a:p>
            <a:fld id="{89130DB7-029F-4471-BC7C-E4A29DE3FCB3}" type="datetime4">
              <a:rPr lang="en-US" smtClean="0"/>
              <a:t>August 1, 2018</a:t>
            </a:fld>
            <a:endParaRPr lang="en-US" dirty="0"/>
          </a:p>
        </p:txBody>
      </p:sp>
      <p:sp>
        <p:nvSpPr>
          <p:cNvPr id="7" name="Footer Placeholder 6"/>
          <p:cNvSpPr>
            <a:spLocks noGrp="1"/>
          </p:cNvSpPr>
          <p:nvPr>
            <p:ph type="ftr" sz="quarter" idx="17"/>
          </p:nvPr>
        </p:nvSpPr>
        <p:spPr/>
        <p:txBody>
          <a:bodyPr/>
          <a:lstStyle/>
          <a:p>
            <a:r>
              <a:rPr lang="en-US"/>
              <a:t>Micron Confidential</a:t>
            </a:r>
            <a:endParaRPr lang="en-US" dirty="0"/>
          </a:p>
        </p:txBody>
      </p:sp>
      <p:sp>
        <p:nvSpPr>
          <p:cNvPr id="8" name="Slide Number Placeholder 7"/>
          <p:cNvSpPr>
            <a:spLocks noGrp="1"/>
          </p:cNvSpPr>
          <p:nvPr>
            <p:ph type="sldNum" sz="quarter" idx="18"/>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120423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0C39873D-1173-4B09-AE86-AA178DB45922}" type="datetime4">
              <a:rPr lang="en-US" smtClean="0"/>
              <a:t>August 1,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8" name="Content Placeholder 2"/>
          <p:cNvSpPr>
            <a:spLocks noGrp="1"/>
          </p:cNvSpPr>
          <p:nvPr>
            <p:ph sz="half" idx="1"/>
          </p:nvPr>
        </p:nvSpPr>
        <p:spPr>
          <a:xfrm>
            <a:off x="838200" y="1447800"/>
            <a:ext cx="502034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4"/>
          </p:nvPr>
        </p:nvSpPr>
        <p:spPr>
          <a:xfrm>
            <a:off x="6333460" y="1447800"/>
            <a:ext cx="502034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9184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91AD8B7F-97C2-4888-BF1C-56C0742BA9D7}" type="datetime4">
              <a:rPr lang="en-US" smtClean="0"/>
              <a:t>August 1,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Content Placeholder 2"/>
          <p:cNvSpPr>
            <a:spLocks noGrp="1"/>
          </p:cNvSpPr>
          <p:nvPr>
            <p:ph sz="half" idx="1"/>
          </p:nvPr>
        </p:nvSpPr>
        <p:spPr>
          <a:xfrm>
            <a:off x="838200" y="1622702"/>
            <a:ext cx="5020340" cy="4554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half" idx="14"/>
          </p:nvPr>
        </p:nvSpPr>
        <p:spPr>
          <a:xfrm>
            <a:off x="6333460" y="1622702"/>
            <a:ext cx="5020340" cy="4554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8"/>
          <p:cNvSpPr>
            <a:spLocks noGrp="1"/>
          </p:cNvSpPr>
          <p:nvPr>
            <p:ph type="body" sz="quarter" idx="13"/>
          </p:nvPr>
        </p:nvSpPr>
        <p:spPr>
          <a:xfrm>
            <a:off x="838200" y="850504"/>
            <a:ext cx="10515600" cy="361950"/>
          </a:xfrm>
          <a:noFill/>
        </p:spPr>
        <p:txBody>
          <a:bodyPr anchor="ctr">
            <a:noAutofit/>
          </a:bodyPr>
          <a:lstStyle>
            <a:lvl1pPr marL="0" indent="0" algn="l">
              <a:buNone/>
              <a:defRPr sz="2000">
                <a:solidFill>
                  <a:srgbClr val="58595B"/>
                </a:solidFill>
              </a:defRPr>
            </a:lvl1pPr>
          </a:lstStyle>
          <a:p>
            <a:pPr lvl="0"/>
            <a:r>
              <a:rPr lang="en-US"/>
              <a:t>Edit Master text styles</a:t>
            </a:r>
          </a:p>
        </p:txBody>
      </p:sp>
    </p:spTree>
    <p:extLst>
      <p:ext uri="{BB962C8B-B14F-4D97-AF65-F5344CB8AC3E}">
        <p14:creationId xmlns:p14="http://schemas.microsoft.com/office/powerpoint/2010/main" val="980441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Blue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30261"/>
            <a:ext cx="502034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A11099-C84D-4E8D-A396-A4435B145A56}" type="datetime4">
              <a:rPr lang="en-US" smtClean="0"/>
              <a:t>August 1,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Text Placeholder 8"/>
          <p:cNvSpPr>
            <a:spLocks noGrp="1"/>
          </p:cNvSpPr>
          <p:nvPr>
            <p:ph type="body" sz="quarter" idx="13"/>
          </p:nvPr>
        </p:nvSpPr>
        <p:spPr>
          <a:xfrm>
            <a:off x="838200" y="1181100"/>
            <a:ext cx="502034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1" name="Content Placeholder 2"/>
          <p:cNvSpPr>
            <a:spLocks noGrp="1"/>
          </p:cNvSpPr>
          <p:nvPr>
            <p:ph sz="half" idx="14"/>
          </p:nvPr>
        </p:nvSpPr>
        <p:spPr>
          <a:xfrm>
            <a:off x="6333460" y="1930261"/>
            <a:ext cx="502034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8"/>
          <p:cNvSpPr>
            <a:spLocks noGrp="1"/>
          </p:cNvSpPr>
          <p:nvPr>
            <p:ph type="body" sz="quarter" idx="15"/>
          </p:nvPr>
        </p:nvSpPr>
        <p:spPr>
          <a:xfrm>
            <a:off x="6333460" y="1181100"/>
            <a:ext cx="502034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Tree>
    <p:extLst>
      <p:ext uri="{BB962C8B-B14F-4D97-AF65-F5344CB8AC3E}">
        <p14:creationId xmlns:p14="http://schemas.microsoft.com/office/powerpoint/2010/main" val="3117786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Blue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096250"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0A381F-3503-4BA1-84E7-A4D8C75D4BC4}" type="datetime4">
              <a:rPr lang="en-US" smtClean="0"/>
              <a:t>August 1,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Text Placeholder 8"/>
          <p:cNvSpPr>
            <a:spLocks noGrp="1"/>
          </p:cNvSpPr>
          <p:nvPr>
            <p:ph type="body" sz="quarter" idx="13"/>
          </p:nvPr>
        </p:nvSpPr>
        <p:spPr>
          <a:xfrm>
            <a:off x="838201"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0" name="Text Placeholder 8"/>
          <p:cNvSpPr>
            <a:spLocks noGrp="1"/>
          </p:cNvSpPr>
          <p:nvPr>
            <p:ph type="body" sz="quarter" idx="14"/>
          </p:nvPr>
        </p:nvSpPr>
        <p:spPr>
          <a:xfrm>
            <a:off x="8096250"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3" name="Content Placeholder 3"/>
          <p:cNvSpPr>
            <a:spLocks noGrp="1"/>
          </p:cNvSpPr>
          <p:nvPr>
            <p:ph sz="half" idx="15"/>
          </p:nvPr>
        </p:nvSpPr>
        <p:spPr>
          <a:xfrm>
            <a:off x="4467225"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8"/>
          <p:cNvSpPr>
            <a:spLocks noGrp="1"/>
          </p:cNvSpPr>
          <p:nvPr>
            <p:ph type="body" sz="quarter" idx="16"/>
          </p:nvPr>
        </p:nvSpPr>
        <p:spPr>
          <a:xfrm>
            <a:off x="4467225"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Tree>
    <p:extLst>
      <p:ext uri="{BB962C8B-B14F-4D97-AF65-F5344CB8AC3E}">
        <p14:creationId xmlns:p14="http://schemas.microsoft.com/office/powerpoint/2010/main" val="2689300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920A13-7C1D-4471-8934-00DDD5048EA1}" type="datetime4">
              <a:rPr lang="en-US" smtClean="0"/>
              <a:t>August 1, 2018</a:t>
            </a:fld>
            <a:endParaRPr lang="en-US"/>
          </a:p>
        </p:txBody>
      </p:sp>
      <p:sp>
        <p:nvSpPr>
          <p:cNvPr id="4" name="Footer Placeholder 3"/>
          <p:cNvSpPr>
            <a:spLocks noGrp="1"/>
          </p:cNvSpPr>
          <p:nvPr>
            <p:ph type="ftr" sz="quarter" idx="11"/>
          </p:nvPr>
        </p:nvSpPr>
        <p:spPr/>
        <p:txBody>
          <a:bodyPr/>
          <a:lstStyle/>
          <a:p>
            <a:r>
              <a:rPr lang="en-US"/>
              <a:t>Micron Confidential</a:t>
            </a:r>
          </a:p>
        </p:txBody>
      </p:sp>
      <p:sp>
        <p:nvSpPr>
          <p:cNvPr id="5" name="Slide Number Placeholder 4"/>
          <p:cNvSpPr>
            <a:spLocks noGrp="1"/>
          </p:cNvSpPr>
          <p:nvPr>
            <p:ph type="sldNum" sz="quarter" idx="12"/>
          </p:nvPr>
        </p:nvSpPr>
        <p:spPr/>
        <p:txBody>
          <a:bodyPr/>
          <a:lstStyle/>
          <a:p>
            <a:fld id="{B7E7695C-FCF1-4AA0-9B93-7941FED13DC4}" type="slidenum">
              <a:rPr lang="en-US" smtClean="0"/>
              <a:t>‹#›</a:t>
            </a:fld>
            <a:endParaRPr lang="en-US"/>
          </a:p>
        </p:txBody>
      </p:sp>
    </p:spTree>
    <p:extLst>
      <p:ext uri="{BB962C8B-B14F-4D97-AF65-F5344CB8AC3E}">
        <p14:creationId xmlns:p14="http://schemas.microsoft.com/office/powerpoint/2010/main" val="1553042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with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002AD-0B31-491B-8DBE-1CA83D0D9D7D}" type="datetime4">
              <a:rPr lang="en-US" smtClean="0"/>
              <a:t>August 1, 2018</a:t>
            </a:fld>
            <a:endParaRPr lang="en-US" dirty="0"/>
          </a:p>
        </p:txBody>
      </p:sp>
      <p:sp>
        <p:nvSpPr>
          <p:cNvPr id="3" name="Footer Placeholder 2"/>
          <p:cNvSpPr>
            <a:spLocks noGrp="1"/>
          </p:cNvSpPr>
          <p:nvPr>
            <p:ph type="ftr" sz="quarter" idx="11"/>
          </p:nvPr>
        </p:nvSpPr>
        <p:spPr/>
        <p:txBody>
          <a:bodyPr/>
          <a:lstStyle/>
          <a:p>
            <a:r>
              <a:rPr lang="en-US"/>
              <a:t>Micron Confidential</a:t>
            </a:r>
            <a:endParaRPr lang="en-US" dirty="0"/>
          </a:p>
        </p:txBody>
      </p:sp>
      <p:sp>
        <p:nvSpPr>
          <p:cNvPr id="4" name="Slide Number Placeholder 3"/>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89119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p:bg>
      <p:bgPr>
        <a:solidFill>
          <a:schemeClr val="bg1"/>
        </a:solidFill>
        <a:effectLst/>
      </p:bgPr>
    </p:bg>
    <p:spTree>
      <p:nvGrpSpPr>
        <p:cNvPr id="1" name=""/>
        <p:cNvGrpSpPr/>
        <p:nvPr/>
      </p:nvGrpSpPr>
      <p:grpSpPr>
        <a:xfrm>
          <a:off x="0" y="0"/>
          <a:ext cx="0" cy="0"/>
          <a:chOff x="0" y="0"/>
          <a:chExt cx="0" cy="0"/>
        </a:xfrm>
      </p:grpSpPr>
      <p:sp>
        <p:nvSpPr>
          <p:cNvPr id="7" name="TextBox 6"/>
          <p:cNvSpPr txBox="1"/>
          <p:nvPr userDrawn="1"/>
        </p:nvSpPr>
        <p:spPr>
          <a:xfrm>
            <a:off x="968329" y="5211156"/>
            <a:ext cx="5551741" cy="1061829"/>
          </a:xfrm>
          <a:prstGeom prst="rect">
            <a:avLst/>
          </a:prstGeom>
          <a:noFill/>
        </p:spPr>
        <p:txBody>
          <a:bodyPr wrap="square" rtlCol="0">
            <a:spAutoFit/>
          </a:bodyPr>
          <a:lstStyle/>
          <a:p>
            <a:r>
              <a:rPr lang="en-US" sz="900" b="0" dirty="0">
                <a:solidFill>
                  <a:srgbClr val="58595B"/>
                </a:solidFill>
                <a:latin typeface="Arial" panose="020B0604020202020204" pitchFamily="34" charset="0"/>
                <a:ea typeface="Verdana" panose="020B0604030504040204" pitchFamily="34" charset="0"/>
                <a:cs typeface="Arial" panose="020B0604020202020204" pitchFamily="34" charset="0"/>
              </a:rPr>
              <a:t>©2018</a:t>
            </a:r>
            <a:r>
              <a:rPr lang="en-US" sz="900" b="0" baseline="0" dirty="0">
                <a:solidFill>
                  <a:srgbClr val="58595B"/>
                </a:solidFill>
                <a:latin typeface="Arial" panose="020B0604020202020204" pitchFamily="34" charset="0"/>
                <a:ea typeface="Verdana" panose="020B0604030504040204" pitchFamily="34" charset="0"/>
                <a:cs typeface="Arial" panose="020B0604020202020204" pitchFamily="34" charset="0"/>
              </a:rPr>
              <a:t> </a:t>
            </a:r>
            <a:r>
              <a:rPr lang="en-US" sz="900" b="0" dirty="0">
                <a:solidFill>
                  <a:srgbClr val="58595B"/>
                </a:solidFill>
                <a:latin typeface="Arial" panose="020B0604020202020204" pitchFamily="34" charset="0"/>
                <a:ea typeface="Verdana" panose="020B0604030504040204" pitchFamily="34" charset="0"/>
                <a:cs typeface="Arial" panose="020B0604020202020204" pitchFamily="34" charset="0"/>
              </a:rPr>
              <a:t>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pic>
        <p:nvPicPr>
          <p:cNvPr id="9" name="Picture 2" descr="https://www.micron.com/~/media/brand-portal/brand-portal-logos/micron-logo_blue_rgb.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390136" y="5211156"/>
            <a:ext cx="3657600" cy="995592"/>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rgbClr val="5859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2"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rgbClr val="58595B"/>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137037"/>
            <a:ext cx="10219075" cy="2456904"/>
          </a:xfrm>
        </p:spPr>
        <p:txBody>
          <a:bodyPr anchor="b">
            <a:noAutofit/>
          </a:bodyPr>
          <a:lstStyle>
            <a:lvl1pPr algn="l">
              <a:defRPr sz="6000">
                <a:solidFill>
                  <a:srgbClr val="0077C8"/>
                </a:solidFill>
              </a:defRPr>
            </a:lvl1pPr>
          </a:lstStyle>
          <a:p>
            <a:r>
              <a:rPr lang="en-US" dirty="0"/>
              <a:t>Title</a:t>
            </a:r>
          </a:p>
        </p:txBody>
      </p:sp>
      <p:sp>
        <p:nvSpPr>
          <p:cNvPr id="2" name="Date Placeholder 1"/>
          <p:cNvSpPr>
            <a:spLocks noGrp="1"/>
          </p:cNvSpPr>
          <p:nvPr>
            <p:ph type="dt" sz="half" idx="11"/>
          </p:nvPr>
        </p:nvSpPr>
        <p:spPr/>
        <p:txBody>
          <a:bodyPr/>
          <a:lstStyle>
            <a:lvl1pPr>
              <a:defRPr>
                <a:solidFill>
                  <a:schemeClr val="bg1"/>
                </a:solidFill>
              </a:defRPr>
            </a:lvl1pPr>
          </a:lstStyle>
          <a:p>
            <a:fld id="{0CFB5DD6-B5A9-42D8-8E78-3203A252046E}" type="datetime4">
              <a:rPr lang="en-US" smtClean="0"/>
              <a:pPr/>
              <a:t>August 1, 2018</a:t>
            </a:fld>
            <a:endParaRPr lang="en-US" dirty="0"/>
          </a:p>
        </p:txBody>
      </p:sp>
      <p:sp>
        <p:nvSpPr>
          <p:cNvPr id="3" name="Footer Placeholder 2"/>
          <p:cNvSpPr>
            <a:spLocks noGrp="1"/>
          </p:cNvSpPr>
          <p:nvPr>
            <p:ph type="ftr" sz="quarter" idx="12"/>
          </p:nvPr>
        </p:nvSpPr>
        <p:spPr/>
        <p:txBody>
          <a:bodyPr/>
          <a:lstStyle>
            <a:lvl1pPr>
              <a:defRPr>
                <a:solidFill>
                  <a:schemeClr val="bg1"/>
                </a:solidFill>
              </a:defRPr>
            </a:lvl1pPr>
          </a:lstStyle>
          <a:p>
            <a:r>
              <a:rPr lang="en-US"/>
              <a:t>Micron Confidential</a:t>
            </a:r>
            <a:endParaRPr lang="en-US" dirty="0"/>
          </a:p>
        </p:txBody>
      </p:sp>
      <p:sp>
        <p:nvSpPr>
          <p:cNvPr id="4" name="Slide Number Placeholder 3"/>
          <p:cNvSpPr>
            <a:spLocks noGrp="1"/>
          </p:cNvSpPr>
          <p:nvPr>
            <p:ph type="sldNum" sz="quarter" idx="13"/>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337815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Closing Blue">
    <p:bg>
      <p:bgPr>
        <a:solidFill>
          <a:schemeClr val="accent1"/>
        </a:solidFill>
        <a:effectLst/>
      </p:bgPr>
    </p:bg>
    <p:spTree>
      <p:nvGrpSpPr>
        <p:cNvPr id="1" name=""/>
        <p:cNvGrpSpPr/>
        <p:nvPr/>
      </p:nvGrpSpPr>
      <p:grpSpPr>
        <a:xfrm>
          <a:off x="0" y="0"/>
          <a:ext cx="0" cy="0"/>
          <a:chOff x="0" y="0"/>
          <a:chExt cx="0" cy="0"/>
        </a:xfrm>
      </p:grpSpPr>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799088" y="2805542"/>
            <a:ext cx="4572000" cy="124449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lvl1pPr>
              <a:defRPr>
                <a:solidFill>
                  <a:srgbClr val="0077C8"/>
                </a:solidFill>
              </a:defRPr>
            </a:lvl1pPr>
          </a:lstStyle>
          <a:p>
            <a:fld id="{0CFB5DD6-B5A9-42D8-8E78-3203A252046E}" type="datetime4">
              <a:rPr lang="en-US" smtClean="0"/>
              <a:pPr/>
              <a:t>August 1, 2018</a:t>
            </a:fld>
            <a:endParaRPr lang="en-US" dirty="0"/>
          </a:p>
        </p:txBody>
      </p:sp>
      <p:sp>
        <p:nvSpPr>
          <p:cNvPr id="4" name="Footer Placeholder 3"/>
          <p:cNvSpPr>
            <a:spLocks noGrp="1"/>
          </p:cNvSpPr>
          <p:nvPr>
            <p:ph type="ftr" sz="quarter" idx="11"/>
          </p:nvPr>
        </p:nvSpPr>
        <p:spPr/>
        <p:txBody>
          <a:bodyPr/>
          <a:lstStyle>
            <a:lvl1pPr>
              <a:defRPr>
                <a:solidFill>
                  <a:srgbClr val="0077C8"/>
                </a:solidFill>
              </a:defRPr>
            </a:lvl1pPr>
          </a:lstStyle>
          <a:p>
            <a:r>
              <a:rPr lang="en-US"/>
              <a:t>Micron Confidential</a:t>
            </a:r>
            <a:endParaRPr lang="en-US" dirty="0"/>
          </a:p>
        </p:txBody>
      </p:sp>
      <p:sp>
        <p:nvSpPr>
          <p:cNvPr id="5" name="Slide Number Placeholder 4"/>
          <p:cNvSpPr>
            <a:spLocks noGrp="1"/>
          </p:cNvSpPr>
          <p:nvPr>
            <p:ph type="sldNum" sz="quarter" idx="12"/>
          </p:nvPr>
        </p:nvSpPr>
        <p:spPr/>
        <p:txBody>
          <a:bodyPr/>
          <a:lstStyle>
            <a:lvl1pPr>
              <a:defRPr>
                <a:solidFill>
                  <a:srgbClr val="0077C8"/>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79913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Closing White">
    <p:spTree>
      <p:nvGrpSpPr>
        <p:cNvPr id="1" name=""/>
        <p:cNvGrpSpPr/>
        <p:nvPr/>
      </p:nvGrpSpPr>
      <p:grpSpPr>
        <a:xfrm>
          <a:off x="0" y="0"/>
          <a:ext cx="0" cy="0"/>
          <a:chOff x="0" y="0"/>
          <a:chExt cx="0" cy="0"/>
        </a:xfrm>
      </p:grpSpPr>
      <p:pic>
        <p:nvPicPr>
          <p:cNvPr id="3" name="Picture 2" descr="https://www.micron.com/~/media/brand-portal/brand-portal-logos/micron-logo_blue_rgb.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810000" y="2806755"/>
            <a:ext cx="4572000" cy="124449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lvl1pPr>
              <a:defRPr>
                <a:solidFill>
                  <a:schemeClr val="bg1"/>
                </a:solidFill>
              </a:defRPr>
            </a:lvl1pPr>
          </a:lstStyle>
          <a:p>
            <a:fld id="{0CFB5DD6-B5A9-42D8-8E78-3203A252046E}" type="datetime4">
              <a:rPr lang="en-US" smtClean="0"/>
              <a:pPr/>
              <a:t>August 1, 2018</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68494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icron Color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96738-D422-416D-8C11-6DC2CEAD6704}" type="datetime4">
              <a:rPr lang="en-US" smtClean="0"/>
              <a:t>August 1, 2018</a:t>
            </a:fld>
            <a:endParaRPr lang="en-US"/>
          </a:p>
        </p:txBody>
      </p:sp>
      <p:sp>
        <p:nvSpPr>
          <p:cNvPr id="4" name="Footer Placeholder 3"/>
          <p:cNvSpPr>
            <a:spLocks noGrp="1"/>
          </p:cNvSpPr>
          <p:nvPr>
            <p:ph type="ftr" sz="quarter" idx="11"/>
          </p:nvPr>
        </p:nvSpPr>
        <p:spPr/>
        <p:txBody>
          <a:bodyPr/>
          <a:lstStyle/>
          <a:p>
            <a:r>
              <a:rPr lang="en-US"/>
              <a:t>Micron Confidential</a:t>
            </a:r>
          </a:p>
        </p:txBody>
      </p:sp>
      <p:sp>
        <p:nvSpPr>
          <p:cNvPr id="5" name="Slide Number Placeholder 4"/>
          <p:cNvSpPr>
            <a:spLocks noGrp="1"/>
          </p:cNvSpPr>
          <p:nvPr>
            <p:ph type="sldNum" sz="quarter" idx="12"/>
          </p:nvPr>
        </p:nvSpPr>
        <p:spPr/>
        <p:txBody>
          <a:bodyPr/>
          <a:lstStyle/>
          <a:p>
            <a:fld id="{B7E7695C-FCF1-4AA0-9B93-7941FED13DC4}" type="slidenum">
              <a:rPr lang="en-US" smtClean="0"/>
              <a:t>‹#›</a:t>
            </a:fld>
            <a:endParaRPr lang="en-US" dirty="0"/>
          </a:p>
        </p:txBody>
      </p:sp>
      <p:sp>
        <p:nvSpPr>
          <p:cNvPr id="27" name="TextBox 26"/>
          <p:cNvSpPr txBox="1"/>
          <p:nvPr userDrawn="1"/>
        </p:nvSpPr>
        <p:spPr>
          <a:xfrm>
            <a:off x="4786904" y="919778"/>
            <a:ext cx="6542586" cy="1421928"/>
          </a:xfrm>
          <a:prstGeom prst="rect">
            <a:avLst/>
          </a:prstGeom>
          <a:noFill/>
        </p:spPr>
        <p:txBody>
          <a:bodyPr wrap="square" rtlCol="0">
            <a:spAutoFit/>
          </a:bodyPr>
          <a:lstStyle/>
          <a:p>
            <a:pPr>
              <a:lnSpc>
                <a:spcPct val="80000"/>
              </a:lnSpc>
            </a:pPr>
            <a:r>
              <a:rPr lang="en-US" sz="5400" b="1" spc="-300" dirty="0">
                <a:latin typeface="+mj-lt"/>
              </a:rPr>
              <a:t>Micron Brand </a:t>
            </a:r>
            <a:br>
              <a:rPr lang="en-US" sz="5400" b="1" spc="-300" dirty="0">
                <a:latin typeface="+mj-lt"/>
              </a:rPr>
            </a:br>
            <a:r>
              <a:rPr lang="en-US" sz="5400" b="1" spc="-300" dirty="0">
                <a:latin typeface="+mj-lt"/>
              </a:rPr>
              <a:t>2.0 Colors (RGB)</a:t>
            </a:r>
          </a:p>
        </p:txBody>
      </p:sp>
      <p:sp>
        <p:nvSpPr>
          <p:cNvPr id="28" name="Rectangle 27"/>
          <p:cNvSpPr/>
          <p:nvPr userDrawn="1"/>
        </p:nvSpPr>
        <p:spPr>
          <a:xfrm>
            <a:off x="578581" y="949291"/>
            <a:ext cx="1199034" cy="1199034"/>
          </a:xfrm>
          <a:prstGeom prst="rect">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Micron Blue</a:t>
            </a:r>
          </a:p>
          <a:p>
            <a:pPr algn="ctr"/>
            <a:r>
              <a:rPr lang="en-US" sz="1400" b="1" dirty="0">
                <a:latin typeface="+mn-lt"/>
                <a:ea typeface="Segoe UI" panose="020B0502040204020203" pitchFamily="34" charset="0"/>
                <a:cs typeface="Segoe UI" panose="020B0502040204020203" pitchFamily="34" charset="0"/>
              </a:rPr>
              <a:t>0-119-200</a:t>
            </a:r>
          </a:p>
        </p:txBody>
      </p:sp>
      <p:sp>
        <p:nvSpPr>
          <p:cNvPr id="29" name="Rectangle 28"/>
          <p:cNvSpPr/>
          <p:nvPr userDrawn="1"/>
        </p:nvSpPr>
        <p:spPr>
          <a:xfrm>
            <a:off x="578581" y="3492223"/>
            <a:ext cx="1199034" cy="1199034"/>
          </a:xfrm>
          <a:prstGeom prst="rect">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a:t>
            </a:r>
            <a:br>
              <a:rPr lang="en-US" sz="1400" dirty="0">
                <a:latin typeface="+mn-lt"/>
                <a:ea typeface="Segoe UI" panose="020B0502040204020203" pitchFamily="34" charset="0"/>
                <a:cs typeface="Segoe UI" panose="020B0502040204020203" pitchFamily="34" charset="0"/>
              </a:rPr>
            </a:br>
            <a:r>
              <a:rPr lang="en-US" sz="1400" b="1" dirty="0">
                <a:latin typeface="+mn-lt"/>
                <a:ea typeface="Segoe UI" panose="020B0502040204020203" pitchFamily="34" charset="0"/>
                <a:cs typeface="Segoe UI" panose="020B0502040204020203" pitchFamily="34" charset="0"/>
              </a:rPr>
              <a:t>88-89-91</a:t>
            </a:r>
          </a:p>
        </p:txBody>
      </p:sp>
      <p:sp>
        <p:nvSpPr>
          <p:cNvPr id="30" name="Rectangle 29"/>
          <p:cNvSpPr/>
          <p:nvPr userDrawn="1"/>
        </p:nvSpPr>
        <p:spPr>
          <a:xfrm>
            <a:off x="578581" y="2220757"/>
            <a:ext cx="1199034" cy="1199034"/>
          </a:xfrm>
          <a:prstGeom prst="rect">
            <a:avLst/>
          </a:prstGeom>
          <a:solidFill>
            <a:srgbClr val="009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S1</a:t>
            </a:r>
          </a:p>
          <a:p>
            <a:pPr algn="ctr"/>
            <a:r>
              <a:rPr lang="en-US" sz="1400" b="1" dirty="0">
                <a:latin typeface="+mn-lt"/>
                <a:ea typeface="Segoe UI" panose="020B0502040204020203" pitchFamily="34" charset="0"/>
                <a:cs typeface="Segoe UI" panose="020B0502040204020203" pitchFamily="34" charset="0"/>
              </a:rPr>
              <a:t>0-144-218</a:t>
            </a:r>
          </a:p>
        </p:txBody>
      </p:sp>
      <p:sp>
        <p:nvSpPr>
          <p:cNvPr id="31" name="Rectangle 30"/>
          <p:cNvSpPr/>
          <p:nvPr userDrawn="1"/>
        </p:nvSpPr>
        <p:spPr>
          <a:xfrm>
            <a:off x="1856658" y="2229966"/>
            <a:ext cx="1199034" cy="1199034"/>
          </a:xfrm>
          <a:prstGeom prst="rect">
            <a:avLst/>
          </a:prstGeom>
          <a:solidFill>
            <a:srgbClr val="00A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S2</a:t>
            </a:r>
          </a:p>
          <a:p>
            <a:pPr algn="ctr"/>
            <a:r>
              <a:rPr lang="en-US" sz="1400" b="1" dirty="0">
                <a:latin typeface="+mn-lt"/>
                <a:ea typeface="Segoe UI" panose="020B0502040204020203" pitchFamily="34" charset="0"/>
                <a:cs typeface="Segoe UI" panose="020B0502040204020203" pitchFamily="34" charset="0"/>
              </a:rPr>
              <a:t>0-163-225</a:t>
            </a:r>
          </a:p>
        </p:txBody>
      </p:sp>
      <p:sp>
        <p:nvSpPr>
          <p:cNvPr id="32" name="Rectangle 31"/>
          <p:cNvSpPr/>
          <p:nvPr userDrawn="1"/>
        </p:nvSpPr>
        <p:spPr>
          <a:xfrm>
            <a:off x="3134735" y="2229966"/>
            <a:ext cx="1199034" cy="1199034"/>
          </a:xfrm>
          <a:prstGeom prst="rect">
            <a:avLst/>
          </a:prstGeom>
          <a:solidFill>
            <a:srgbClr val="71C5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S3</a:t>
            </a:r>
          </a:p>
          <a:p>
            <a:pPr algn="ctr"/>
            <a:r>
              <a:rPr lang="en-US" sz="1400" b="1" dirty="0">
                <a:latin typeface="+mn-lt"/>
                <a:ea typeface="Segoe UI" panose="020B0502040204020203" pitchFamily="34" charset="0"/>
                <a:cs typeface="Segoe UI" panose="020B0502040204020203" pitchFamily="34" charset="0"/>
              </a:rPr>
              <a:t>113-197-232</a:t>
            </a:r>
          </a:p>
        </p:txBody>
      </p:sp>
      <p:sp>
        <p:nvSpPr>
          <p:cNvPr id="33" name="Rectangle 32"/>
          <p:cNvSpPr/>
          <p:nvPr userDrawn="1"/>
        </p:nvSpPr>
        <p:spPr>
          <a:xfrm>
            <a:off x="578581" y="4770016"/>
            <a:ext cx="1199034" cy="1199034"/>
          </a:xfrm>
          <a:prstGeom prst="rect">
            <a:avLst/>
          </a:prstGeom>
          <a:solidFill>
            <a:srgbClr val="808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S1</a:t>
            </a:r>
          </a:p>
          <a:p>
            <a:pPr algn="ctr"/>
            <a:r>
              <a:rPr lang="en-US" sz="1400" b="1" dirty="0">
                <a:latin typeface="+mn-lt"/>
                <a:ea typeface="Segoe UI" panose="020B0502040204020203" pitchFamily="34" charset="0"/>
                <a:cs typeface="Segoe UI" panose="020B0502040204020203" pitchFamily="34" charset="0"/>
              </a:rPr>
              <a:t>128-130-133</a:t>
            </a:r>
          </a:p>
        </p:txBody>
      </p:sp>
      <p:sp>
        <p:nvSpPr>
          <p:cNvPr id="34" name="Rectangle 33"/>
          <p:cNvSpPr/>
          <p:nvPr userDrawn="1"/>
        </p:nvSpPr>
        <p:spPr>
          <a:xfrm>
            <a:off x="1856658" y="4770016"/>
            <a:ext cx="1199034" cy="1199034"/>
          </a:xfrm>
          <a:prstGeom prst="rect">
            <a:avLst/>
          </a:prstGeom>
          <a:solidFill>
            <a:srgbClr val="A7A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S2</a:t>
            </a:r>
          </a:p>
          <a:p>
            <a:pPr algn="ctr"/>
            <a:r>
              <a:rPr lang="en-US" sz="1400" b="1" dirty="0">
                <a:latin typeface="+mn-lt"/>
                <a:ea typeface="Segoe UI" panose="020B0502040204020203" pitchFamily="34" charset="0"/>
                <a:cs typeface="Segoe UI" panose="020B0502040204020203" pitchFamily="34" charset="0"/>
              </a:rPr>
              <a:t>167-169-172</a:t>
            </a:r>
          </a:p>
        </p:txBody>
      </p:sp>
      <p:sp>
        <p:nvSpPr>
          <p:cNvPr id="35" name="Rectangle 34"/>
          <p:cNvSpPr/>
          <p:nvPr userDrawn="1"/>
        </p:nvSpPr>
        <p:spPr>
          <a:xfrm>
            <a:off x="3134735" y="4770016"/>
            <a:ext cx="1199034" cy="1199034"/>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S3</a:t>
            </a:r>
          </a:p>
          <a:p>
            <a:pPr algn="ctr"/>
            <a:r>
              <a:rPr lang="en-US" sz="1400" b="1" dirty="0">
                <a:latin typeface="+mn-lt"/>
                <a:ea typeface="Segoe UI" panose="020B0502040204020203" pitchFamily="34" charset="0"/>
                <a:cs typeface="Segoe UI" panose="020B0502040204020203" pitchFamily="34" charset="0"/>
              </a:rPr>
              <a:t>209-211-212</a:t>
            </a:r>
          </a:p>
        </p:txBody>
      </p:sp>
      <p:sp>
        <p:nvSpPr>
          <p:cNvPr id="36" name="Rectangle 35"/>
          <p:cNvSpPr/>
          <p:nvPr userDrawn="1"/>
        </p:nvSpPr>
        <p:spPr>
          <a:xfrm>
            <a:off x="4868920" y="3416363"/>
            <a:ext cx="1199034" cy="806863"/>
          </a:xfrm>
          <a:prstGeom prst="rect">
            <a:avLst/>
          </a:prstGeom>
          <a:solidFill>
            <a:srgbClr val="9AC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A1</a:t>
            </a:r>
          </a:p>
          <a:p>
            <a:pPr algn="ctr"/>
            <a:r>
              <a:rPr lang="en-US" sz="1400" b="1" dirty="0">
                <a:latin typeface="+mn-lt"/>
                <a:ea typeface="Segoe UI" panose="020B0502040204020203" pitchFamily="34" charset="0"/>
                <a:cs typeface="Segoe UI" panose="020B0502040204020203" pitchFamily="34" charset="0"/>
              </a:rPr>
              <a:t>154-202-60</a:t>
            </a:r>
          </a:p>
        </p:txBody>
      </p:sp>
      <p:sp>
        <p:nvSpPr>
          <p:cNvPr id="37" name="Rectangle 36"/>
          <p:cNvSpPr/>
          <p:nvPr userDrawn="1"/>
        </p:nvSpPr>
        <p:spPr>
          <a:xfrm>
            <a:off x="6150321" y="3416365"/>
            <a:ext cx="1199034" cy="806863"/>
          </a:xfrm>
          <a:prstGeom prst="rect">
            <a:avLst/>
          </a:prstGeom>
          <a:solidFill>
            <a:srgbClr val="B7D4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A2</a:t>
            </a:r>
          </a:p>
          <a:p>
            <a:pPr algn="ctr"/>
            <a:r>
              <a:rPr lang="en-US" sz="1400" b="1" dirty="0">
                <a:latin typeface="+mn-lt"/>
                <a:ea typeface="Segoe UI" panose="020B0502040204020203" pitchFamily="34" charset="0"/>
                <a:cs typeface="Segoe UI" panose="020B0502040204020203" pitchFamily="34" charset="0"/>
              </a:rPr>
              <a:t>183-212-51</a:t>
            </a:r>
          </a:p>
        </p:txBody>
      </p:sp>
      <p:sp>
        <p:nvSpPr>
          <p:cNvPr id="38" name="Rectangle 37"/>
          <p:cNvSpPr/>
          <p:nvPr userDrawn="1"/>
        </p:nvSpPr>
        <p:spPr>
          <a:xfrm>
            <a:off x="4868915" y="4294324"/>
            <a:ext cx="1199034" cy="806863"/>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Amber A1</a:t>
            </a:r>
          </a:p>
          <a:p>
            <a:pPr algn="ctr"/>
            <a:r>
              <a:rPr lang="en-US" sz="1400" b="1" dirty="0">
                <a:latin typeface="+mn-lt"/>
                <a:ea typeface="Segoe UI" panose="020B0502040204020203" pitchFamily="34" charset="0"/>
                <a:cs typeface="Segoe UI" panose="020B0502040204020203" pitchFamily="34" charset="0"/>
              </a:rPr>
              <a:t>255-181-0</a:t>
            </a:r>
          </a:p>
        </p:txBody>
      </p:sp>
      <p:sp>
        <p:nvSpPr>
          <p:cNvPr id="39" name="Rectangle 38"/>
          <p:cNvSpPr/>
          <p:nvPr userDrawn="1"/>
        </p:nvSpPr>
        <p:spPr>
          <a:xfrm>
            <a:off x="6150315" y="4294324"/>
            <a:ext cx="1199034" cy="806863"/>
          </a:xfrm>
          <a:prstGeom prst="rect">
            <a:avLst/>
          </a:prstGeom>
          <a:solidFill>
            <a:srgbClr val="FFC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Amber A2</a:t>
            </a:r>
          </a:p>
          <a:p>
            <a:pPr algn="ctr"/>
            <a:r>
              <a:rPr lang="en-US" sz="1400" b="1" dirty="0">
                <a:latin typeface="+mn-lt"/>
                <a:ea typeface="Segoe UI" panose="020B0502040204020203" pitchFamily="34" charset="0"/>
                <a:cs typeface="Segoe UI" panose="020B0502040204020203" pitchFamily="34" charset="0"/>
              </a:rPr>
              <a:t>255-205-0</a:t>
            </a:r>
          </a:p>
        </p:txBody>
      </p:sp>
      <p:sp>
        <p:nvSpPr>
          <p:cNvPr id="40" name="Rectangle 39"/>
          <p:cNvSpPr/>
          <p:nvPr userDrawn="1"/>
        </p:nvSpPr>
        <p:spPr>
          <a:xfrm>
            <a:off x="4865846" y="5168685"/>
            <a:ext cx="1199034" cy="806863"/>
          </a:xfrm>
          <a:prstGeom prst="rect">
            <a:avLst/>
          </a:prstGeom>
          <a:solidFill>
            <a:srgbClr val="873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A1</a:t>
            </a:r>
          </a:p>
          <a:p>
            <a:pPr algn="ctr"/>
            <a:r>
              <a:rPr lang="en-US" sz="1400" b="1" dirty="0">
                <a:latin typeface="+mn-lt"/>
                <a:ea typeface="Segoe UI" panose="020B0502040204020203" pitchFamily="34" charset="0"/>
                <a:cs typeface="Segoe UI" panose="020B0502040204020203" pitchFamily="34" charset="0"/>
              </a:rPr>
              <a:t>135-50-153</a:t>
            </a:r>
          </a:p>
        </p:txBody>
      </p:sp>
      <p:sp>
        <p:nvSpPr>
          <p:cNvPr id="41" name="Rectangle 40"/>
          <p:cNvSpPr/>
          <p:nvPr userDrawn="1"/>
        </p:nvSpPr>
        <p:spPr>
          <a:xfrm>
            <a:off x="6147246" y="5168685"/>
            <a:ext cx="1199034" cy="806863"/>
          </a:xfrm>
          <a:prstGeom prst="rect">
            <a:avLst/>
          </a:prstGeom>
          <a:solidFill>
            <a:srgbClr val="A437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A2</a:t>
            </a:r>
          </a:p>
          <a:p>
            <a:pPr algn="ctr"/>
            <a:r>
              <a:rPr lang="en-US" sz="1400" b="1" dirty="0">
                <a:latin typeface="+mn-lt"/>
                <a:ea typeface="Segoe UI" panose="020B0502040204020203" pitchFamily="34" charset="0"/>
                <a:cs typeface="Segoe UI" panose="020B0502040204020203" pitchFamily="34" charset="0"/>
              </a:rPr>
              <a:t>164-55-138</a:t>
            </a:r>
          </a:p>
        </p:txBody>
      </p:sp>
      <p:sp>
        <p:nvSpPr>
          <p:cNvPr id="44" name="TextBox 43"/>
          <p:cNvSpPr txBox="1"/>
          <p:nvPr userDrawn="1"/>
        </p:nvSpPr>
        <p:spPr>
          <a:xfrm>
            <a:off x="4773748" y="2312153"/>
            <a:ext cx="2480434" cy="461665"/>
          </a:xfrm>
          <a:prstGeom prst="rect">
            <a:avLst/>
          </a:prstGeom>
          <a:noFill/>
        </p:spPr>
        <p:txBody>
          <a:bodyPr wrap="square" rtlCol="0">
            <a:spAutoFit/>
          </a:bodyPr>
          <a:lstStyle/>
          <a:p>
            <a:pPr algn="l"/>
            <a:r>
              <a:rPr lang="en-US" sz="2400" baseline="0" dirty="0">
                <a:latin typeface="+mn-lt"/>
              </a:rPr>
              <a:t>accent palette</a:t>
            </a:r>
            <a:endParaRPr lang="en-US" sz="2400" dirty="0">
              <a:latin typeface="+mn-lt"/>
            </a:endParaRPr>
          </a:p>
        </p:txBody>
      </p:sp>
      <p:sp>
        <p:nvSpPr>
          <p:cNvPr id="45" name="Rectangle 44"/>
          <p:cNvSpPr/>
          <p:nvPr userDrawn="1"/>
        </p:nvSpPr>
        <p:spPr>
          <a:xfrm>
            <a:off x="7911761" y="5629176"/>
            <a:ext cx="1050121" cy="347736"/>
          </a:xfrm>
          <a:prstGeom prst="rect">
            <a:avLst/>
          </a:prstGeom>
          <a:solidFill>
            <a:srgbClr val="629D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98-157-55</a:t>
            </a:r>
          </a:p>
        </p:txBody>
      </p:sp>
      <p:sp>
        <p:nvSpPr>
          <p:cNvPr id="46" name="Rectangle 45"/>
          <p:cNvSpPr/>
          <p:nvPr userDrawn="1"/>
        </p:nvSpPr>
        <p:spPr>
          <a:xfrm>
            <a:off x="9030771" y="5629175"/>
            <a:ext cx="1050121" cy="347736"/>
          </a:xfrm>
          <a:prstGeom prst="rect">
            <a:avLst/>
          </a:prstGeom>
          <a:solidFill>
            <a:srgbClr val="FFC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255-207-1</a:t>
            </a:r>
          </a:p>
        </p:txBody>
      </p:sp>
      <p:sp>
        <p:nvSpPr>
          <p:cNvPr id="47" name="Rectangle 46"/>
          <p:cNvSpPr/>
          <p:nvPr userDrawn="1"/>
        </p:nvSpPr>
        <p:spPr>
          <a:xfrm>
            <a:off x="10149781" y="5629175"/>
            <a:ext cx="1050121" cy="3477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192-0-0</a:t>
            </a:r>
          </a:p>
        </p:txBody>
      </p:sp>
      <p:sp>
        <p:nvSpPr>
          <p:cNvPr id="49" name="TextBox 48"/>
          <p:cNvSpPr txBox="1"/>
          <p:nvPr userDrawn="1"/>
        </p:nvSpPr>
        <p:spPr>
          <a:xfrm>
            <a:off x="1817080" y="1370290"/>
            <a:ext cx="2516689" cy="830997"/>
          </a:xfrm>
          <a:prstGeom prst="rect">
            <a:avLst/>
          </a:prstGeom>
          <a:noFill/>
        </p:spPr>
        <p:txBody>
          <a:bodyPr wrap="square" rtlCol="0">
            <a:spAutoFit/>
          </a:bodyPr>
          <a:lstStyle/>
          <a:p>
            <a:pPr algn="l"/>
            <a:r>
              <a:rPr lang="en-US" sz="1200" baseline="0" dirty="0">
                <a:latin typeface="+mn-lt"/>
              </a:rPr>
              <a:t>Micron’s corporate color system retains a strong sense of the original blue color has defined us from the beginning. </a:t>
            </a:r>
            <a:endParaRPr lang="en-US" sz="1200" dirty="0">
              <a:latin typeface="+mn-lt"/>
            </a:endParaRPr>
          </a:p>
        </p:txBody>
      </p:sp>
      <p:sp>
        <p:nvSpPr>
          <p:cNvPr id="50" name="TextBox 49"/>
          <p:cNvSpPr txBox="1"/>
          <p:nvPr userDrawn="1"/>
        </p:nvSpPr>
        <p:spPr>
          <a:xfrm>
            <a:off x="1791374" y="3913787"/>
            <a:ext cx="2542395" cy="830997"/>
          </a:xfrm>
          <a:prstGeom prst="rect">
            <a:avLst/>
          </a:prstGeom>
          <a:noFill/>
        </p:spPr>
        <p:txBody>
          <a:bodyPr wrap="square" rtlCol="0">
            <a:spAutoFit/>
          </a:bodyPr>
          <a:lstStyle/>
          <a:p>
            <a:pPr algn="l"/>
            <a:r>
              <a:rPr lang="en-US" sz="1200" baseline="0" dirty="0">
                <a:latin typeface="+mn-lt"/>
              </a:rPr>
              <a:t>We offer gray and a gray palette as a secondary color, which can be used with our Micron blue and blue palette. </a:t>
            </a:r>
            <a:endParaRPr lang="en-US" sz="1200" dirty="0">
              <a:latin typeface="+mn-lt"/>
            </a:endParaRPr>
          </a:p>
        </p:txBody>
      </p:sp>
      <p:sp>
        <p:nvSpPr>
          <p:cNvPr id="52" name="TextBox 51"/>
          <p:cNvSpPr txBox="1"/>
          <p:nvPr userDrawn="1"/>
        </p:nvSpPr>
        <p:spPr>
          <a:xfrm>
            <a:off x="1817080" y="949290"/>
            <a:ext cx="2480434" cy="461665"/>
          </a:xfrm>
          <a:prstGeom prst="rect">
            <a:avLst/>
          </a:prstGeom>
          <a:noFill/>
        </p:spPr>
        <p:txBody>
          <a:bodyPr wrap="square" rtlCol="0">
            <a:spAutoFit/>
          </a:bodyPr>
          <a:lstStyle/>
          <a:p>
            <a:pPr algn="l"/>
            <a:r>
              <a:rPr lang="en-US" sz="2400" baseline="0" dirty="0">
                <a:latin typeface="+mn-lt"/>
              </a:rPr>
              <a:t>blue palette</a:t>
            </a:r>
            <a:endParaRPr lang="en-US" sz="2400" dirty="0">
              <a:latin typeface="+mn-lt"/>
            </a:endParaRPr>
          </a:p>
        </p:txBody>
      </p:sp>
      <p:sp>
        <p:nvSpPr>
          <p:cNvPr id="53" name="TextBox 52"/>
          <p:cNvSpPr txBox="1"/>
          <p:nvPr userDrawn="1"/>
        </p:nvSpPr>
        <p:spPr>
          <a:xfrm>
            <a:off x="1777615" y="3501432"/>
            <a:ext cx="2480434" cy="461665"/>
          </a:xfrm>
          <a:prstGeom prst="rect">
            <a:avLst/>
          </a:prstGeom>
          <a:noFill/>
        </p:spPr>
        <p:txBody>
          <a:bodyPr wrap="square" rtlCol="0">
            <a:spAutoFit/>
          </a:bodyPr>
          <a:lstStyle/>
          <a:p>
            <a:pPr algn="l"/>
            <a:r>
              <a:rPr lang="en-US" sz="2400" baseline="0" dirty="0">
                <a:latin typeface="+mn-lt"/>
              </a:rPr>
              <a:t>gray palette</a:t>
            </a:r>
            <a:endParaRPr lang="en-US" sz="2400" dirty="0">
              <a:latin typeface="+mn-lt"/>
            </a:endParaRPr>
          </a:p>
        </p:txBody>
      </p:sp>
      <p:sp>
        <p:nvSpPr>
          <p:cNvPr id="2" name="Rectangle 1"/>
          <p:cNvSpPr/>
          <p:nvPr userDrawn="1"/>
        </p:nvSpPr>
        <p:spPr>
          <a:xfrm>
            <a:off x="4773748" y="2734879"/>
            <a:ext cx="2480434" cy="646331"/>
          </a:xfrm>
          <a:prstGeom prst="rect">
            <a:avLst/>
          </a:prstGeom>
        </p:spPr>
        <p:txBody>
          <a:bodyPr wrap="square">
            <a:spAutoFit/>
          </a:bodyPr>
          <a:lstStyle/>
          <a:p>
            <a:r>
              <a:rPr lang="en-US" sz="1200" baseline="0" dirty="0">
                <a:latin typeface="+mn-lt"/>
              </a:rPr>
              <a:t>White can also be used to lighten and balance our blue, gray and accent colors.</a:t>
            </a:r>
            <a:endParaRPr lang="en-US" sz="1200" dirty="0"/>
          </a:p>
        </p:txBody>
      </p:sp>
      <p:sp>
        <p:nvSpPr>
          <p:cNvPr id="54" name="TextBox 53"/>
          <p:cNvSpPr txBox="1"/>
          <p:nvPr userDrawn="1"/>
        </p:nvSpPr>
        <p:spPr>
          <a:xfrm>
            <a:off x="7840386" y="4744784"/>
            <a:ext cx="2480434" cy="461665"/>
          </a:xfrm>
          <a:prstGeom prst="rect">
            <a:avLst/>
          </a:prstGeom>
          <a:noFill/>
        </p:spPr>
        <p:txBody>
          <a:bodyPr wrap="square" rtlCol="0">
            <a:spAutoFit/>
          </a:bodyPr>
          <a:lstStyle/>
          <a:p>
            <a:pPr algn="l"/>
            <a:r>
              <a:rPr lang="en-US" sz="2400" baseline="0" dirty="0">
                <a:latin typeface="+mn-lt"/>
              </a:rPr>
              <a:t>status palette</a:t>
            </a:r>
            <a:endParaRPr lang="en-US" sz="2400" dirty="0">
              <a:latin typeface="+mn-lt"/>
            </a:endParaRPr>
          </a:p>
        </p:txBody>
      </p:sp>
      <p:sp>
        <p:nvSpPr>
          <p:cNvPr id="55" name="Rectangle 54"/>
          <p:cNvSpPr/>
          <p:nvPr userDrawn="1"/>
        </p:nvSpPr>
        <p:spPr>
          <a:xfrm>
            <a:off x="7840386" y="5167510"/>
            <a:ext cx="2480434" cy="461665"/>
          </a:xfrm>
          <a:prstGeom prst="rect">
            <a:avLst/>
          </a:prstGeom>
        </p:spPr>
        <p:txBody>
          <a:bodyPr wrap="square">
            <a:spAutoFit/>
          </a:bodyPr>
          <a:lstStyle/>
          <a:p>
            <a:pPr algn="l"/>
            <a:r>
              <a:rPr lang="en-US" sz="1200" dirty="0">
                <a:latin typeface="Arial" panose="020B0604020202020204" pitchFamily="34" charset="0"/>
                <a:cs typeface="Arial" panose="020B0604020202020204" pitchFamily="34" charset="0"/>
              </a:rPr>
              <a:t>Colors to be used only as status indicators. </a:t>
            </a:r>
          </a:p>
        </p:txBody>
      </p:sp>
      <p:sp>
        <p:nvSpPr>
          <p:cNvPr id="56" name="Rectangle 55"/>
          <p:cNvSpPr/>
          <p:nvPr userDrawn="1"/>
        </p:nvSpPr>
        <p:spPr>
          <a:xfrm>
            <a:off x="7911761" y="2734878"/>
            <a:ext cx="2480434" cy="646331"/>
          </a:xfrm>
          <a:prstGeom prst="rect">
            <a:avLst/>
          </a:prstGeom>
        </p:spPr>
        <p:txBody>
          <a:bodyPr wrap="square">
            <a:spAutoFit/>
          </a:bodyPr>
          <a:lstStyle/>
          <a:p>
            <a:r>
              <a:rPr lang="en-US" sz="1200" baseline="0" dirty="0">
                <a:latin typeface="+mn-lt"/>
              </a:rPr>
              <a:t>For more information on how to change colors using RGB codes, visit the ppt training page.</a:t>
            </a:r>
            <a:endParaRPr lang="en-US" sz="1200" dirty="0"/>
          </a:p>
        </p:txBody>
      </p:sp>
      <p:sp>
        <p:nvSpPr>
          <p:cNvPr id="57" name="TextBox 56"/>
          <p:cNvSpPr txBox="1"/>
          <p:nvPr userDrawn="1"/>
        </p:nvSpPr>
        <p:spPr>
          <a:xfrm>
            <a:off x="7911761" y="2312153"/>
            <a:ext cx="2480434" cy="461665"/>
          </a:xfrm>
          <a:prstGeom prst="rect">
            <a:avLst/>
          </a:prstGeom>
          <a:noFill/>
        </p:spPr>
        <p:txBody>
          <a:bodyPr wrap="square" rtlCol="0">
            <a:spAutoFit/>
          </a:bodyPr>
          <a:lstStyle/>
          <a:p>
            <a:pPr algn="l"/>
            <a:r>
              <a:rPr lang="en-US" sz="2400" baseline="0" dirty="0">
                <a:latin typeface="+mn-lt"/>
              </a:rPr>
              <a:t>how to use</a:t>
            </a:r>
            <a:endParaRPr lang="en-US" sz="2400" dirty="0">
              <a:latin typeface="+mn-lt"/>
            </a:endParaRPr>
          </a:p>
        </p:txBody>
      </p:sp>
    </p:spTree>
    <p:extLst>
      <p:ext uri="{BB962C8B-B14F-4D97-AF65-F5344CB8AC3E}">
        <p14:creationId xmlns:p14="http://schemas.microsoft.com/office/powerpoint/2010/main" val="2756165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rucial Title">
    <p:bg>
      <p:bgPr>
        <a:solidFill>
          <a:srgbClr val="58595B"/>
        </a:solidFill>
        <a:effectLst/>
      </p:bgPr>
    </p:bg>
    <p:spTree>
      <p:nvGrpSpPr>
        <p:cNvPr id="1" name=""/>
        <p:cNvGrpSpPr/>
        <p:nvPr/>
      </p:nvGrpSpPr>
      <p:grpSpPr>
        <a:xfrm>
          <a:off x="0" y="0"/>
          <a:ext cx="0" cy="0"/>
          <a:chOff x="0" y="0"/>
          <a:chExt cx="0" cy="0"/>
        </a:xfrm>
      </p:grpSpPr>
      <p:sp>
        <p:nvSpPr>
          <p:cNvPr id="9" name="TextBox 8"/>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6422" y="4807494"/>
            <a:ext cx="3980982" cy="1990491"/>
          </a:xfrm>
          <a:prstGeom prst="rect">
            <a:avLst/>
          </a:prstGeom>
        </p:spPr>
      </p:pic>
      <p:sp>
        <p:nvSpPr>
          <p:cNvPr id="7"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8"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p>
            <a:fld id="{C9AA1E17-0D0A-4F25-BF38-BAACE58E556E}" type="datetime4">
              <a:rPr lang="en-US" smtClean="0"/>
              <a:t>August 1, 2018</a:t>
            </a:fld>
            <a:endParaRPr lang="en-US" dirty="0"/>
          </a:p>
        </p:txBody>
      </p:sp>
      <p:sp>
        <p:nvSpPr>
          <p:cNvPr id="3" name="Footer Placeholder 2"/>
          <p:cNvSpPr>
            <a:spLocks noGrp="1"/>
          </p:cNvSpPr>
          <p:nvPr>
            <p:ph type="ftr" sz="quarter" idx="12"/>
          </p:nvPr>
        </p:nvSpPr>
        <p:spPr/>
        <p:txBody>
          <a:bodyPr/>
          <a:lstStyle/>
          <a:p>
            <a:r>
              <a:rPr lang="en-US"/>
              <a:t>Micron Confidential</a:t>
            </a:r>
            <a:endParaRPr lang="en-US" dirty="0"/>
          </a:p>
        </p:txBody>
      </p:sp>
      <p:sp>
        <p:nvSpPr>
          <p:cNvPr id="4" name="Slide Number Placeholder 3"/>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5864301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rucial Title with Image">
    <p:bg>
      <p:bgPr>
        <a:solidFill>
          <a:srgbClr val="58595B"/>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0" y="0"/>
            <a:ext cx="12192000" cy="3429000"/>
          </a:xfrm>
        </p:spPr>
        <p:txBody>
          <a:bodyPr/>
          <a:lstStyle>
            <a:lvl1pPr marL="0" indent="0">
              <a:buNone/>
              <a:defRPr>
                <a:solidFill>
                  <a:schemeClr val="bg1"/>
                </a:solidFill>
              </a:defRPr>
            </a:lvl1pPr>
          </a:lstStyle>
          <a:p>
            <a:r>
              <a:rPr lang="en-US" dirty="0"/>
              <a:t>Picture</a:t>
            </a:r>
          </a:p>
        </p:txBody>
      </p:sp>
      <p:sp>
        <p:nvSpPr>
          <p:cNvPr id="9" name="TextBox 8"/>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6422" y="4807494"/>
            <a:ext cx="3980982" cy="1990491"/>
          </a:xfrm>
          <a:prstGeom prst="rect">
            <a:avLst/>
          </a:prstGeom>
        </p:spPr>
      </p:pic>
      <p:sp>
        <p:nvSpPr>
          <p:cNvPr id="8"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2"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2"/>
          </p:nvPr>
        </p:nvSpPr>
        <p:spPr/>
        <p:txBody>
          <a:bodyPr/>
          <a:lstStyle/>
          <a:p>
            <a:fld id="{C9AA1E17-0D0A-4F25-BF38-BAACE58E556E}" type="datetime4">
              <a:rPr lang="en-US" smtClean="0"/>
              <a:t>August 1, 2018</a:t>
            </a:fld>
            <a:endParaRPr lang="en-US" dirty="0"/>
          </a:p>
        </p:txBody>
      </p:sp>
      <p:sp>
        <p:nvSpPr>
          <p:cNvPr id="3" name="Footer Placeholder 2"/>
          <p:cNvSpPr>
            <a:spLocks noGrp="1"/>
          </p:cNvSpPr>
          <p:nvPr>
            <p:ph type="ftr" sz="quarter" idx="13"/>
          </p:nvPr>
        </p:nvSpPr>
        <p:spPr/>
        <p:txBody>
          <a:bodyPr/>
          <a:lstStyle/>
          <a:p>
            <a:r>
              <a:rPr lang="en-US"/>
              <a:t>Micron Confidential</a:t>
            </a:r>
            <a:endParaRPr lang="en-US" dirty="0"/>
          </a:p>
        </p:txBody>
      </p:sp>
      <p:sp>
        <p:nvSpPr>
          <p:cNvPr id="4" name="Slide Number Placeholder 3"/>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94495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Crucial Closing">
    <p:bg>
      <p:bgPr>
        <a:solidFill>
          <a:srgbClr val="58595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84215" y="1973108"/>
            <a:ext cx="5823570" cy="2911785"/>
          </a:xfrm>
          <a:prstGeom prst="rect">
            <a:avLst/>
          </a:prstGeom>
        </p:spPr>
      </p:pic>
      <p:sp>
        <p:nvSpPr>
          <p:cNvPr id="2" name="Date Placeholder 1"/>
          <p:cNvSpPr>
            <a:spLocks noGrp="1"/>
          </p:cNvSpPr>
          <p:nvPr>
            <p:ph type="dt" sz="half" idx="10"/>
          </p:nvPr>
        </p:nvSpPr>
        <p:spPr/>
        <p:txBody>
          <a:bodyPr/>
          <a:lstStyle/>
          <a:p>
            <a:fld id="{C9AA1E17-0D0A-4F25-BF38-BAACE58E556E}" type="datetime4">
              <a:rPr lang="en-US" smtClean="0"/>
              <a:t>August 1, 2018</a:t>
            </a:fld>
            <a:endParaRPr lang="en-US" dirty="0"/>
          </a:p>
        </p:txBody>
      </p:sp>
      <p:sp>
        <p:nvSpPr>
          <p:cNvPr id="4" name="Footer Placeholder 3"/>
          <p:cNvSpPr>
            <a:spLocks noGrp="1"/>
          </p:cNvSpPr>
          <p:nvPr>
            <p:ph type="ftr" sz="quarter" idx="11"/>
          </p:nvPr>
        </p:nvSpPr>
        <p:spPr/>
        <p:txBody>
          <a:bodyPr/>
          <a:lstStyle/>
          <a:p>
            <a:r>
              <a:rPr lang="en-US"/>
              <a:t>Micron Confidential</a:t>
            </a:r>
            <a:endParaRPr lang="en-US" dirty="0"/>
          </a:p>
        </p:txBody>
      </p:sp>
      <p:sp>
        <p:nvSpPr>
          <p:cNvPr id="5" name="Slide Number Placeholder 4"/>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07463945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allistix Title">
    <p:bg>
      <p:bgPr>
        <a:solidFill>
          <a:srgbClr val="58595B"/>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1964" y="4883132"/>
            <a:ext cx="4110291" cy="2055146"/>
          </a:xfrm>
          <a:prstGeom prst="rect">
            <a:avLst/>
          </a:prstGeom>
        </p:spPr>
      </p:pic>
      <p:sp>
        <p:nvSpPr>
          <p:cNvPr id="8" name="TextBox 7"/>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sp>
        <p:nvSpPr>
          <p:cNvPr id="9"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p>
            <a:fld id="{C9AA1E17-0D0A-4F25-BF38-BAACE58E556E}" type="datetime4">
              <a:rPr lang="en-US" smtClean="0"/>
              <a:t>August 1, 2018</a:t>
            </a:fld>
            <a:endParaRPr lang="en-US" dirty="0"/>
          </a:p>
        </p:txBody>
      </p:sp>
      <p:sp>
        <p:nvSpPr>
          <p:cNvPr id="3" name="Footer Placeholder 2"/>
          <p:cNvSpPr>
            <a:spLocks noGrp="1"/>
          </p:cNvSpPr>
          <p:nvPr>
            <p:ph type="ftr" sz="quarter" idx="12"/>
          </p:nvPr>
        </p:nvSpPr>
        <p:spPr/>
        <p:txBody>
          <a:bodyPr/>
          <a:lstStyle/>
          <a:p>
            <a:r>
              <a:rPr lang="en-US"/>
              <a:t>Micron Confidential</a:t>
            </a:r>
            <a:endParaRPr lang="en-US" dirty="0"/>
          </a:p>
        </p:txBody>
      </p:sp>
      <p:sp>
        <p:nvSpPr>
          <p:cNvPr id="4" name="Slide Number Placeholder 3"/>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9270516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allistix Title with Image">
    <p:bg>
      <p:bgPr>
        <a:solidFill>
          <a:srgbClr val="58595B"/>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0" y="0"/>
            <a:ext cx="12192000" cy="3429000"/>
          </a:xfrm>
        </p:spPr>
        <p:txBody>
          <a:bodyPr/>
          <a:lstStyle>
            <a:lvl1pPr marL="0" indent="0">
              <a:buNone/>
              <a:defRPr>
                <a:solidFill>
                  <a:schemeClr val="bg1"/>
                </a:solidFill>
              </a:defRPr>
            </a:lvl1pPr>
          </a:lstStyle>
          <a:p>
            <a:r>
              <a:rPr lang="en-US" dirty="0"/>
              <a:t>Picture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1964" y="4883132"/>
            <a:ext cx="4110291" cy="2055146"/>
          </a:xfrm>
          <a:prstGeom prst="rect">
            <a:avLst/>
          </a:prstGeom>
        </p:spPr>
      </p:pic>
      <p:sp>
        <p:nvSpPr>
          <p:cNvPr id="12" name="TextBox 11"/>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sp>
        <p:nvSpPr>
          <p:cNvPr id="9"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2"/>
          </p:nvPr>
        </p:nvSpPr>
        <p:spPr/>
        <p:txBody>
          <a:bodyPr/>
          <a:lstStyle/>
          <a:p>
            <a:fld id="{C9AA1E17-0D0A-4F25-BF38-BAACE58E556E}" type="datetime4">
              <a:rPr lang="en-US" smtClean="0"/>
              <a:t>August 1, 2018</a:t>
            </a:fld>
            <a:endParaRPr lang="en-US" dirty="0"/>
          </a:p>
        </p:txBody>
      </p:sp>
      <p:sp>
        <p:nvSpPr>
          <p:cNvPr id="3" name="Footer Placeholder 2"/>
          <p:cNvSpPr>
            <a:spLocks noGrp="1"/>
          </p:cNvSpPr>
          <p:nvPr>
            <p:ph type="ftr" sz="quarter" idx="13"/>
          </p:nvPr>
        </p:nvSpPr>
        <p:spPr/>
        <p:txBody>
          <a:bodyPr/>
          <a:lstStyle/>
          <a:p>
            <a:r>
              <a:rPr lang="en-US"/>
              <a:t>Micron Confidential</a:t>
            </a:r>
            <a:endParaRPr lang="en-US" dirty="0"/>
          </a:p>
        </p:txBody>
      </p:sp>
      <p:sp>
        <p:nvSpPr>
          <p:cNvPr id="4" name="Slide Number Placeholder 3"/>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82787770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allistix Closing">
    <p:bg>
      <p:bgPr>
        <a:solidFill>
          <a:srgbClr val="58595B"/>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8648" y="1755324"/>
            <a:ext cx="6694704" cy="3347353"/>
          </a:xfrm>
          <a:prstGeom prst="rect">
            <a:avLst/>
          </a:prstGeom>
        </p:spPr>
      </p:pic>
      <p:sp>
        <p:nvSpPr>
          <p:cNvPr id="2" name="Date Placeholder 1"/>
          <p:cNvSpPr>
            <a:spLocks noGrp="1"/>
          </p:cNvSpPr>
          <p:nvPr>
            <p:ph type="dt" sz="half" idx="10"/>
          </p:nvPr>
        </p:nvSpPr>
        <p:spPr/>
        <p:txBody>
          <a:bodyPr/>
          <a:lstStyle/>
          <a:p>
            <a:fld id="{C9AA1E17-0D0A-4F25-BF38-BAACE58E556E}" type="datetime4">
              <a:rPr lang="en-US" smtClean="0"/>
              <a:t>August 1, 2018</a:t>
            </a:fld>
            <a:endParaRPr lang="en-US" dirty="0"/>
          </a:p>
        </p:txBody>
      </p:sp>
      <p:sp>
        <p:nvSpPr>
          <p:cNvPr id="3" name="Footer Placeholder 2"/>
          <p:cNvSpPr>
            <a:spLocks noGrp="1"/>
          </p:cNvSpPr>
          <p:nvPr>
            <p:ph type="ftr" sz="quarter" idx="11"/>
          </p:nvPr>
        </p:nvSpPr>
        <p:spPr/>
        <p:txBody>
          <a:bodyPr/>
          <a:lstStyle/>
          <a:p>
            <a:r>
              <a:rPr lang="en-US"/>
              <a:t>Micron Confidential</a:t>
            </a:r>
            <a:endParaRPr lang="en-US" dirty="0"/>
          </a:p>
        </p:txBody>
      </p:sp>
      <p:sp>
        <p:nvSpPr>
          <p:cNvPr id="5" name="Slide Number Placeholder 4"/>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7709748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AF2D2701-F78D-4095-A39E-61DF3C4A4C04}" type="datetime4">
              <a:rPr lang="en-US" smtClean="0"/>
              <a:t>August 1, 2018</a:t>
            </a:fld>
            <a:endParaRPr lang="en-US"/>
          </a:p>
        </p:txBody>
      </p:sp>
      <p:sp>
        <p:nvSpPr>
          <p:cNvPr id="5" name="Footer Placeholder 4"/>
          <p:cNvSpPr>
            <a:spLocks noGrp="1"/>
          </p:cNvSpPr>
          <p:nvPr>
            <p:ph type="ftr" sz="quarter" idx="11"/>
          </p:nvPr>
        </p:nvSpPr>
        <p:spPr/>
        <p:txBody>
          <a:bodyPr/>
          <a:lstStyle/>
          <a:p>
            <a:r>
              <a:rPr lang="en-US"/>
              <a:t>Micron Confidential</a:t>
            </a:r>
          </a:p>
        </p:txBody>
      </p:sp>
      <p:sp>
        <p:nvSpPr>
          <p:cNvPr id="6" name="Slide Number Placeholder 5"/>
          <p:cNvSpPr>
            <a:spLocks noGrp="1"/>
          </p:cNvSpPr>
          <p:nvPr>
            <p:ph type="sldNum" sz="quarter" idx="12"/>
          </p:nvPr>
        </p:nvSpPr>
        <p:spPr/>
        <p:txBody>
          <a:bodyPr/>
          <a:lstStyle/>
          <a:p>
            <a:fld id="{B7E7695C-FCF1-4AA0-9B93-7941FED13DC4}" type="slidenum">
              <a:rPr lang="en-US" smtClean="0"/>
              <a:t>‹#›</a:t>
            </a:fld>
            <a:endParaRPr lang="en-US"/>
          </a:p>
        </p:txBody>
      </p:sp>
      <p:sp>
        <p:nvSpPr>
          <p:cNvPr id="8" name="Content Placeholder 2"/>
          <p:cNvSpPr>
            <a:spLocks noGrp="1"/>
          </p:cNvSpPr>
          <p:nvPr>
            <p:ph sz="half" idx="1"/>
          </p:nvPr>
        </p:nvSpPr>
        <p:spPr>
          <a:xfrm>
            <a:off x="838200" y="1447800"/>
            <a:ext cx="1051560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477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EAA98F0A-2D28-4A84-9EAB-DBF27057C8F9}" type="datetime4">
              <a:rPr lang="en-US" smtClean="0"/>
              <a:t>August 1, 2018</a:t>
            </a:fld>
            <a:endParaRPr lang="en-US"/>
          </a:p>
        </p:txBody>
      </p:sp>
      <p:sp>
        <p:nvSpPr>
          <p:cNvPr id="5" name="Footer Placeholder 4"/>
          <p:cNvSpPr>
            <a:spLocks noGrp="1"/>
          </p:cNvSpPr>
          <p:nvPr>
            <p:ph type="ftr" sz="quarter" idx="11"/>
          </p:nvPr>
        </p:nvSpPr>
        <p:spPr/>
        <p:txBody>
          <a:bodyPr/>
          <a:lstStyle/>
          <a:p>
            <a:r>
              <a:rPr lang="en-US"/>
              <a:t>Micron Confidential</a:t>
            </a:r>
          </a:p>
        </p:txBody>
      </p:sp>
      <p:sp>
        <p:nvSpPr>
          <p:cNvPr id="6" name="Slide Number Placeholder 5"/>
          <p:cNvSpPr>
            <a:spLocks noGrp="1"/>
          </p:cNvSpPr>
          <p:nvPr>
            <p:ph type="sldNum" sz="quarter" idx="12"/>
          </p:nvPr>
        </p:nvSpPr>
        <p:spPr/>
        <p:txBody>
          <a:bodyPr/>
          <a:lstStyle/>
          <a:p>
            <a:fld id="{B7E7695C-FCF1-4AA0-9B93-7941FED13DC4}" type="slidenum">
              <a:rPr lang="en-US" smtClean="0"/>
              <a:t>‹#›</a:t>
            </a:fld>
            <a:endParaRPr lang="en-US"/>
          </a:p>
        </p:txBody>
      </p:sp>
      <p:sp>
        <p:nvSpPr>
          <p:cNvPr id="7" name="Text Placeholder 8"/>
          <p:cNvSpPr>
            <a:spLocks noGrp="1"/>
          </p:cNvSpPr>
          <p:nvPr>
            <p:ph type="body" sz="quarter" idx="13"/>
          </p:nvPr>
        </p:nvSpPr>
        <p:spPr>
          <a:xfrm>
            <a:off x="838200" y="850504"/>
            <a:ext cx="10515600" cy="361950"/>
          </a:xfrm>
          <a:noFill/>
        </p:spPr>
        <p:txBody>
          <a:bodyPr anchor="ctr">
            <a:noAutofit/>
          </a:bodyPr>
          <a:lstStyle>
            <a:lvl1pPr marL="0" indent="0" algn="l">
              <a:buNone/>
              <a:defRPr sz="2000">
                <a:solidFill>
                  <a:srgbClr val="58595B"/>
                </a:solidFill>
              </a:defRPr>
            </a:lvl1pPr>
          </a:lstStyle>
          <a:p>
            <a:pPr lvl="0"/>
            <a:r>
              <a:rPr lang="en-US"/>
              <a:t>Edit Master text styles</a:t>
            </a:r>
          </a:p>
        </p:txBody>
      </p:sp>
      <p:sp>
        <p:nvSpPr>
          <p:cNvPr id="9" name="Content Placeholder 2"/>
          <p:cNvSpPr>
            <a:spLocks noGrp="1"/>
          </p:cNvSpPr>
          <p:nvPr>
            <p:ph sz="half" idx="1"/>
          </p:nvPr>
        </p:nvSpPr>
        <p:spPr>
          <a:xfrm>
            <a:off x="838200" y="1628775"/>
            <a:ext cx="10515600" cy="4548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560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Transition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Autofit/>
          </a:bodyPr>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03202"/>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04410" y="6470556"/>
            <a:ext cx="914400" cy="248898"/>
          </a:xfrm>
          <a:prstGeom prst="rect">
            <a:avLst/>
          </a:prstGeom>
        </p:spPr>
      </p:pic>
      <p:sp>
        <p:nvSpPr>
          <p:cNvPr id="4" name="Date Placeholder 3"/>
          <p:cNvSpPr>
            <a:spLocks noGrp="1"/>
          </p:cNvSpPr>
          <p:nvPr>
            <p:ph type="dt" sz="half" idx="10"/>
          </p:nvPr>
        </p:nvSpPr>
        <p:spPr/>
        <p:txBody>
          <a:bodyPr/>
          <a:lstStyle>
            <a:lvl1pPr>
              <a:defRPr>
                <a:solidFill>
                  <a:schemeClr val="bg1"/>
                </a:solidFill>
              </a:defRPr>
            </a:lvl1pPr>
          </a:lstStyle>
          <a:p>
            <a:fld id="{FD5BF9B1-2CD5-4E0A-A036-F8A386770A6F}" type="datetime4">
              <a:rPr lang="en-US" smtClean="0"/>
              <a:t>August 1, 2018</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54051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Autofit/>
          </a:bodyPr>
          <a:lstStyle>
            <a:lvl1pPr>
              <a:defRPr sz="6000">
                <a:solidFill>
                  <a:srgbClr val="0077C8"/>
                </a:solidFill>
              </a:defRPr>
            </a:lvl1pPr>
          </a:lstStyle>
          <a:p>
            <a:r>
              <a:rPr lang="en-US"/>
              <a:t>Click to edit Master title style</a:t>
            </a:r>
            <a:endParaRPr lang="en-US" dirty="0"/>
          </a:p>
        </p:txBody>
      </p:sp>
      <p:sp>
        <p:nvSpPr>
          <p:cNvPr id="4" name="Text Placeholder 2"/>
          <p:cNvSpPr>
            <a:spLocks noGrp="1"/>
          </p:cNvSpPr>
          <p:nvPr>
            <p:ph type="body" idx="1"/>
          </p:nvPr>
        </p:nvSpPr>
        <p:spPr>
          <a:xfrm>
            <a:off x="831850" y="4503202"/>
            <a:ext cx="10515600" cy="1500187"/>
          </a:xfrm>
        </p:spPr>
        <p:txBody>
          <a:bodyPr/>
          <a:lstStyle>
            <a:lvl1pPr marL="0" indent="0">
              <a:buNone/>
              <a:defRPr sz="2400">
                <a:solidFill>
                  <a:srgbClr val="58595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591E8161-C7D8-4E89-83CF-1400BBFEB4E3}" type="datetime4">
              <a:rPr lang="en-US" smtClean="0"/>
              <a:t>August 1, 2018</a:t>
            </a:fld>
            <a:endParaRPr lang="en-US" dirty="0"/>
          </a:p>
        </p:txBody>
      </p:sp>
      <p:sp>
        <p:nvSpPr>
          <p:cNvPr id="5" name="Footer Placeholder 4"/>
          <p:cNvSpPr>
            <a:spLocks noGrp="1"/>
          </p:cNvSpPr>
          <p:nvPr>
            <p:ph type="ftr" sz="quarter" idx="11"/>
          </p:nvPr>
        </p:nvSpPr>
        <p:spPr/>
        <p:txBody>
          <a:bodyPr/>
          <a:lstStyle/>
          <a:p>
            <a:r>
              <a:rPr lang="en-US"/>
              <a:t>Micron Confidential</a:t>
            </a:r>
            <a:endParaRPr lang="en-US" dirty="0"/>
          </a:p>
        </p:txBody>
      </p:sp>
      <p:sp>
        <p:nvSpPr>
          <p:cNvPr id="6" name="Slide Number Placeholder 5"/>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4032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 Vertical Image with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62701" y="276224"/>
            <a:ext cx="5553074" cy="3071813"/>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5" name="Picture Placeholder 4"/>
          <p:cNvSpPr>
            <a:spLocks noGrp="1"/>
          </p:cNvSpPr>
          <p:nvPr>
            <p:ph type="pic" sz="quarter" idx="10" hasCustomPrompt="1"/>
          </p:nvPr>
        </p:nvSpPr>
        <p:spPr>
          <a:xfrm>
            <a:off x="-1" y="0"/>
            <a:ext cx="6096001" cy="6858000"/>
          </a:xfrm>
        </p:spPr>
        <p:txBody>
          <a:bodyPr/>
          <a:lstStyle>
            <a:lvl1pPr marL="0" indent="0">
              <a:buNone/>
              <a:defRPr>
                <a:solidFill>
                  <a:schemeClr val="bg1"/>
                </a:solidFill>
              </a:defRPr>
            </a:lvl1pPr>
          </a:lstStyle>
          <a:p>
            <a:r>
              <a:rPr lang="en-US" dirty="0"/>
              <a:t>Image</a:t>
            </a:r>
          </a:p>
        </p:txBody>
      </p:sp>
      <p:sp>
        <p:nvSpPr>
          <p:cNvPr id="8" name="Text Placeholder 4"/>
          <p:cNvSpPr>
            <a:spLocks noGrp="1"/>
          </p:cNvSpPr>
          <p:nvPr>
            <p:ph type="body" sz="quarter" idx="11"/>
          </p:nvPr>
        </p:nvSpPr>
        <p:spPr>
          <a:xfrm>
            <a:off x="6362701" y="3429000"/>
            <a:ext cx="5553073" cy="2940269"/>
          </a:xfrm>
        </p:spPr>
        <p:txBody>
          <a:bodyP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2"/>
          </p:nvPr>
        </p:nvSpPr>
        <p:spPr>
          <a:xfrm>
            <a:off x="6363543" y="6412007"/>
            <a:ext cx="1710155" cy="365125"/>
          </a:xfrm>
        </p:spPr>
        <p:txBody>
          <a:bodyPr/>
          <a:lstStyle>
            <a:lvl1pPr algn="l">
              <a:defRPr/>
            </a:lvl1pPr>
          </a:lstStyle>
          <a:p>
            <a:fld id="{4FB25FF7-E416-4516-BA11-FC11BBA2AED8}" type="datetime4">
              <a:rPr lang="en-US" smtClean="0"/>
              <a:t>August 1, 2018</a:t>
            </a:fld>
            <a:endParaRPr lang="en-US" dirty="0"/>
          </a:p>
        </p:txBody>
      </p:sp>
      <p:sp>
        <p:nvSpPr>
          <p:cNvPr id="4" name="Footer Placeholder 3"/>
          <p:cNvSpPr>
            <a:spLocks noGrp="1"/>
          </p:cNvSpPr>
          <p:nvPr>
            <p:ph type="ftr" sz="quarter" idx="13"/>
          </p:nvPr>
        </p:nvSpPr>
        <p:spPr/>
        <p:txBody>
          <a:bodyPr/>
          <a:lstStyle/>
          <a:p>
            <a:r>
              <a:rPr lang="en-US"/>
              <a:t>Micron Confidential</a:t>
            </a:r>
            <a:endParaRPr lang="en-US" dirty="0"/>
          </a:p>
        </p:txBody>
      </p:sp>
      <p:sp>
        <p:nvSpPr>
          <p:cNvPr id="6" name="Slide Number Placeholder 5"/>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31410602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3 Image with White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35365" y="378371"/>
            <a:ext cx="7480409" cy="2694901"/>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7" name="Text Placeholder 4"/>
          <p:cNvSpPr>
            <a:spLocks noGrp="1"/>
          </p:cNvSpPr>
          <p:nvPr>
            <p:ph type="body" sz="quarter" idx="12"/>
          </p:nvPr>
        </p:nvSpPr>
        <p:spPr>
          <a:xfrm>
            <a:off x="4435365" y="3142593"/>
            <a:ext cx="7480409" cy="3258206"/>
          </a:xfrm>
        </p:spPr>
        <p:txBody>
          <a:bodyPr anchor="t"/>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4"/>
          <p:cNvSpPr>
            <a:spLocks noGrp="1"/>
          </p:cNvSpPr>
          <p:nvPr>
            <p:ph type="pic" sz="quarter" idx="10" hasCustomPrompt="1"/>
          </p:nvPr>
        </p:nvSpPr>
        <p:spPr>
          <a:xfrm>
            <a:off x="0" y="0"/>
            <a:ext cx="4145280" cy="6858000"/>
          </a:xfrm>
        </p:spPr>
        <p:txBody>
          <a:bodyPr/>
          <a:lstStyle>
            <a:lvl1pPr marL="0" indent="0">
              <a:buNone/>
              <a:defRPr>
                <a:solidFill>
                  <a:schemeClr val="bg1"/>
                </a:solidFill>
              </a:defRPr>
            </a:lvl1pPr>
          </a:lstStyle>
          <a:p>
            <a:r>
              <a:rPr lang="en-US" dirty="0"/>
              <a:t>Image</a:t>
            </a:r>
          </a:p>
        </p:txBody>
      </p:sp>
      <p:sp>
        <p:nvSpPr>
          <p:cNvPr id="4" name="Date Placeholder 3"/>
          <p:cNvSpPr>
            <a:spLocks noGrp="1"/>
          </p:cNvSpPr>
          <p:nvPr>
            <p:ph type="dt" sz="half" idx="13"/>
          </p:nvPr>
        </p:nvSpPr>
        <p:spPr>
          <a:xfrm>
            <a:off x="4427734" y="6412007"/>
            <a:ext cx="1710155" cy="365125"/>
          </a:xfrm>
        </p:spPr>
        <p:txBody>
          <a:bodyPr/>
          <a:lstStyle>
            <a:lvl1pPr algn="l">
              <a:defRPr/>
            </a:lvl1pPr>
          </a:lstStyle>
          <a:p>
            <a:fld id="{AB354393-6454-4F53-97F9-CCABD1DCDDD4}" type="datetime4">
              <a:rPr lang="en-US" smtClean="0"/>
              <a:t>August 1, 2018</a:t>
            </a:fld>
            <a:endParaRPr lang="en-US" dirty="0"/>
          </a:p>
        </p:txBody>
      </p:sp>
      <p:sp>
        <p:nvSpPr>
          <p:cNvPr id="5" name="Footer Placeholder 4"/>
          <p:cNvSpPr>
            <a:spLocks noGrp="1"/>
          </p:cNvSpPr>
          <p:nvPr>
            <p:ph type="ftr" sz="quarter" idx="14"/>
          </p:nvPr>
        </p:nvSpPr>
        <p:spPr/>
        <p:txBody>
          <a:bodyPr/>
          <a:lstStyle/>
          <a:p>
            <a:r>
              <a:rPr lang="en-US"/>
              <a:t>Micron Confidential</a:t>
            </a:r>
            <a:endParaRPr lang="en-US" dirty="0"/>
          </a:p>
        </p:txBody>
      </p:sp>
      <p:sp>
        <p:nvSpPr>
          <p:cNvPr id="9" name="Slide Number Placeholder 8"/>
          <p:cNvSpPr>
            <a:spLocks noGrp="1"/>
          </p:cNvSpPr>
          <p:nvPr>
            <p:ph type="sldNum" sz="quarter" idx="15"/>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8855470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 Gray with Content">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4059936" cy="6858000"/>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435365" y="378371"/>
            <a:ext cx="7480409" cy="2694901"/>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7" name="Text Placeholder 4"/>
          <p:cNvSpPr>
            <a:spLocks noGrp="1"/>
          </p:cNvSpPr>
          <p:nvPr>
            <p:ph type="body" sz="quarter" idx="12"/>
          </p:nvPr>
        </p:nvSpPr>
        <p:spPr>
          <a:xfrm>
            <a:off x="4435365" y="3142593"/>
            <a:ext cx="7480409" cy="3258206"/>
          </a:xfrm>
        </p:spPr>
        <p:txBody>
          <a:bodyPr anchor="t"/>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3"/>
          </p:nvPr>
        </p:nvSpPr>
        <p:spPr>
          <a:xfrm>
            <a:off x="4427733" y="6412007"/>
            <a:ext cx="1710155" cy="365125"/>
          </a:xfrm>
        </p:spPr>
        <p:txBody>
          <a:bodyPr/>
          <a:lstStyle>
            <a:lvl1pPr algn="l">
              <a:defRPr/>
            </a:lvl1pPr>
          </a:lstStyle>
          <a:p>
            <a:fld id="{455A8A2E-26C9-48CC-BB2E-E40BB5F1017D}" type="datetime4">
              <a:rPr lang="en-US" smtClean="0"/>
              <a:t>August 1, 2018</a:t>
            </a:fld>
            <a:endParaRPr lang="en-US" dirty="0"/>
          </a:p>
        </p:txBody>
      </p:sp>
      <p:sp>
        <p:nvSpPr>
          <p:cNvPr id="5" name="Footer Placeholder 4"/>
          <p:cNvSpPr>
            <a:spLocks noGrp="1"/>
          </p:cNvSpPr>
          <p:nvPr>
            <p:ph type="ftr" sz="quarter" idx="14"/>
          </p:nvPr>
        </p:nvSpPr>
        <p:spPr/>
        <p:txBody>
          <a:bodyPr/>
          <a:lstStyle/>
          <a:p>
            <a:r>
              <a:rPr lang="en-US"/>
              <a:t>Micron Confidential</a:t>
            </a:r>
            <a:endParaRPr lang="en-US" dirty="0"/>
          </a:p>
        </p:txBody>
      </p:sp>
      <p:sp>
        <p:nvSpPr>
          <p:cNvPr id="8" name="Slide Number Placeholder 7"/>
          <p:cNvSpPr>
            <a:spLocks noGrp="1"/>
          </p:cNvSpPr>
          <p:nvPr>
            <p:ph type="sldNum" sz="quarter" idx="15"/>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03232563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2878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244858" y="6412007"/>
            <a:ext cx="1710155" cy="365125"/>
          </a:xfrm>
          <a:prstGeom prst="rect">
            <a:avLst/>
          </a:prstGeom>
        </p:spPr>
        <p:txBody>
          <a:bodyPr vert="horz" lIns="91440" tIns="45720" rIns="91440" bIns="45720" rtlCol="0" anchor="ctr"/>
          <a:lstStyle>
            <a:lvl1pPr algn="ctr">
              <a:defRPr sz="900">
                <a:solidFill>
                  <a:srgbClr val="58595B"/>
                </a:solidFill>
                <a:latin typeface="Arial" panose="020B0604020202020204" pitchFamily="34" charset="0"/>
                <a:cs typeface="Arial" panose="020B0604020202020204" pitchFamily="34" charset="0"/>
              </a:defRPr>
            </a:lvl1pPr>
          </a:lstStyle>
          <a:p>
            <a:fld id="{0CFB5DD6-B5A9-42D8-8E78-3203A252046E}" type="datetime4">
              <a:rPr lang="en-US" smtClean="0"/>
              <a:t>August 1, 2018</a:t>
            </a:fld>
            <a:endParaRPr lang="en-US" dirty="0"/>
          </a:p>
        </p:txBody>
      </p:sp>
      <p:sp>
        <p:nvSpPr>
          <p:cNvPr id="5" name="Footer Placeholder 4"/>
          <p:cNvSpPr>
            <a:spLocks noGrp="1"/>
          </p:cNvSpPr>
          <p:nvPr>
            <p:ph type="ftr" sz="quarter" idx="3"/>
          </p:nvPr>
        </p:nvSpPr>
        <p:spPr>
          <a:xfrm>
            <a:off x="838199" y="6412006"/>
            <a:ext cx="1387415" cy="365125"/>
          </a:xfrm>
          <a:prstGeom prst="rect">
            <a:avLst/>
          </a:prstGeom>
        </p:spPr>
        <p:txBody>
          <a:bodyPr vert="horz" lIns="91440" tIns="45720" rIns="91440" bIns="45720" rtlCol="0" anchor="ctr"/>
          <a:lstStyle>
            <a:lvl1pPr algn="l">
              <a:defRPr sz="900">
                <a:solidFill>
                  <a:srgbClr val="58595B"/>
                </a:solidFill>
                <a:latin typeface="Arial" panose="020B0604020202020204" pitchFamily="34" charset="0"/>
                <a:cs typeface="Arial" panose="020B0604020202020204" pitchFamily="34" charset="0"/>
              </a:defRPr>
            </a:lvl1pPr>
          </a:lstStyle>
          <a:p>
            <a:r>
              <a:rPr lang="en-US" dirty="0"/>
              <a:t>Micron Confidential</a:t>
            </a:r>
          </a:p>
        </p:txBody>
      </p:sp>
      <p:sp>
        <p:nvSpPr>
          <p:cNvPr id="6" name="Slide Number Placeholder 5"/>
          <p:cNvSpPr>
            <a:spLocks noGrp="1"/>
          </p:cNvSpPr>
          <p:nvPr>
            <p:ph type="sldNum" sz="quarter" idx="4"/>
          </p:nvPr>
        </p:nvSpPr>
        <p:spPr>
          <a:xfrm>
            <a:off x="1" y="6412007"/>
            <a:ext cx="838198" cy="365125"/>
          </a:xfrm>
          <a:prstGeom prst="rect">
            <a:avLst/>
          </a:prstGeom>
        </p:spPr>
        <p:txBody>
          <a:bodyPr vert="horz" lIns="91440" tIns="45720" rIns="91440" bIns="45720" rtlCol="0" anchor="ctr"/>
          <a:lstStyle>
            <a:lvl1pPr algn="ctr">
              <a:defRPr sz="1100" b="1">
                <a:solidFill>
                  <a:srgbClr val="58595B"/>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pic>
        <p:nvPicPr>
          <p:cNvPr id="8" name="Picture 7"/>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10904472" y="6470076"/>
            <a:ext cx="914400" cy="248898"/>
          </a:xfrm>
          <a:prstGeom prst="rect">
            <a:avLst/>
          </a:prstGeom>
        </p:spPr>
      </p:pic>
    </p:spTree>
    <p:extLst>
      <p:ext uri="{BB962C8B-B14F-4D97-AF65-F5344CB8AC3E}">
        <p14:creationId xmlns:p14="http://schemas.microsoft.com/office/powerpoint/2010/main" val="260006165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73" r:id="rId4"/>
    <p:sldLayoutId id="2147483651" r:id="rId5"/>
    <p:sldLayoutId id="2147483661" r:id="rId6"/>
    <p:sldLayoutId id="2147483662" r:id="rId7"/>
    <p:sldLayoutId id="2147483701" r:id="rId8"/>
    <p:sldLayoutId id="2147483698" r:id="rId9"/>
    <p:sldLayoutId id="2147483692" r:id="rId10"/>
    <p:sldLayoutId id="2147483693" r:id="rId11"/>
    <p:sldLayoutId id="2147483695" r:id="rId12"/>
    <p:sldLayoutId id="2147483696" r:id="rId13"/>
    <p:sldLayoutId id="2147483672" r:id="rId14"/>
    <p:sldLayoutId id="2147483652" r:id="rId15"/>
    <p:sldLayoutId id="2147483668" r:id="rId16"/>
    <p:sldLayoutId id="2147483671" r:id="rId17"/>
    <p:sldLayoutId id="2147483654" r:id="rId18"/>
    <p:sldLayoutId id="2147483675" r:id="rId19"/>
    <p:sldLayoutId id="2147483655" r:id="rId20"/>
    <p:sldLayoutId id="2147483674" r:id="rId21"/>
    <p:sldLayoutId id="2147483700" r:id="rId22"/>
  </p:sldLayoutIdLst>
  <p:hf hdr="0" dt="0"/>
  <p:txStyles>
    <p:titleStyle>
      <a:lvl1pPr algn="l" defTabSz="914400" rtl="0" eaLnBrk="1" latinLnBrk="0" hangingPunct="1">
        <a:lnSpc>
          <a:spcPct val="90000"/>
        </a:lnSpc>
        <a:spcBef>
          <a:spcPct val="0"/>
        </a:spcBef>
        <a:buNone/>
        <a:defRPr sz="3200" b="1" kern="1200" spc="-150">
          <a:solidFill>
            <a:srgbClr val="58595B"/>
          </a:solidFill>
          <a:latin typeface="+mj-lt"/>
          <a:ea typeface="+mj-ea"/>
          <a:cs typeface="+mj-cs"/>
        </a:defRPr>
      </a:lvl1pPr>
    </p:titleStyle>
    <p:bodyStyle>
      <a:lvl1pPr marL="274320" indent="-274320" algn="l" defTabSz="914400" rtl="0" eaLnBrk="1" latinLnBrk="0" hangingPunct="1">
        <a:lnSpc>
          <a:spcPct val="90000"/>
        </a:lnSpc>
        <a:spcBef>
          <a:spcPts val="1000"/>
        </a:spcBef>
        <a:buClr>
          <a:srgbClr val="0077C8"/>
        </a:buClr>
        <a:buFont typeface="Wingdings" panose="05000000000000000000" pitchFamily="2" charset="2"/>
        <a:buChar char="§"/>
        <a:defRPr sz="2400" kern="1200">
          <a:solidFill>
            <a:srgbClr val="58595B"/>
          </a:solidFill>
          <a:latin typeface="+mn-lt"/>
          <a:ea typeface="+mn-ea"/>
          <a:cs typeface="+mn-cs"/>
        </a:defRPr>
      </a:lvl1pPr>
      <a:lvl2pPr marL="685800" indent="-274320" algn="l" defTabSz="914400" rtl="0" eaLnBrk="1" latinLnBrk="0" hangingPunct="1">
        <a:lnSpc>
          <a:spcPct val="90000"/>
        </a:lnSpc>
        <a:spcBef>
          <a:spcPts val="500"/>
        </a:spcBef>
        <a:buClr>
          <a:srgbClr val="0077C8"/>
        </a:buClr>
        <a:buFont typeface="Arial" panose="020B0604020202020204" pitchFamily="34" charset="0"/>
        <a:buChar char="−"/>
        <a:defRPr sz="2000" kern="1200">
          <a:solidFill>
            <a:srgbClr val="58595B"/>
          </a:solidFill>
          <a:latin typeface="+mn-lt"/>
          <a:ea typeface="+mn-ea"/>
          <a:cs typeface="+mn-cs"/>
        </a:defRPr>
      </a:lvl2pPr>
      <a:lvl3pPr marL="1143000" indent="-274320" algn="l" defTabSz="914400" rtl="0" eaLnBrk="1" latinLnBrk="0" hangingPunct="1">
        <a:lnSpc>
          <a:spcPct val="90000"/>
        </a:lnSpc>
        <a:spcBef>
          <a:spcPts val="500"/>
        </a:spcBef>
        <a:buClr>
          <a:srgbClr val="0077C8"/>
        </a:buClr>
        <a:buFont typeface="Wingdings" panose="05000000000000000000" pitchFamily="2" charset="2"/>
        <a:buChar char="§"/>
        <a:defRPr sz="1800" kern="1200">
          <a:solidFill>
            <a:srgbClr val="58595B"/>
          </a:solidFill>
          <a:latin typeface="+mn-lt"/>
          <a:ea typeface="+mn-ea"/>
          <a:cs typeface="+mn-cs"/>
        </a:defRPr>
      </a:lvl3pPr>
      <a:lvl4pPr marL="1600200" indent="-274320" algn="l" defTabSz="914400" rtl="0" eaLnBrk="1" latinLnBrk="0" hangingPunct="1">
        <a:lnSpc>
          <a:spcPct val="90000"/>
        </a:lnSpc>
        <a:spcBef>
          <a:spcPts val="500"/>
        </a:spcBef>
        <a:buClr>
          <a:srgbClr val="0077C8"/>
        </a:buClr>
        <a:buFont typeface="Arial" panose="020B0604020202020204" pitchFamily="34" charset="0"/>
        <a:buChar char="−"/>
        <a:defRPr sz="1600" kern="1200">
          <a:solidFill>
            <a:srgbClr val="58595B"/>
          </a:solidFill>
          <a:latin typeface="+mn-lt"/>
          <a:ea typeface="+mn-ea"/>
          <a:cs typeface="+mn-cs"/>
        </a:defRPr>
      </a:lvl4pPr>
      <a:lvl5pPr marL="2057400" indent="-274320" algn="l" defTabSz="914400" rtl="0" eaLnBrk="1" latinLnBrk="0" hangingPunct="1">
        <a:lnSpc>
          <a:spcPct val="90000"/>
        </a:lnSpc>
        <a:spcBef>
          <a:spcPts val="500"/>
        </a:spcBef>
        <a:buClr>
          <a:srgbClr val="0077C8"/>
        </a:buClr>
        <a:buFont typeface="Wingdings" panose="05000000000000000000" pitchFamily="2" charset="2"/>
        <a:buChar char="§"/>
        <a:defRPr sz="14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2878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p:cNvSpPr>
            <a:spLocks noGrp="1"/>
          </p:cNvSpPr>
          <p:nvPr>
            <p:ph type="dt" sz="half" idx="2"/>
          </p:nvPr>
        </p:nvSpPr>
        <p:spPr>
          <a:xfrm>
            <a:off x="5244858" y="6412007"/>
            <a:ext cx="1710155" cy="365125"/>
          </a:xfrm>
          <a:prstGeom prst="rect">
            <a:avLst/>
          </a:prstGeom>
        </p:spPr>
        <p:txBody>
          <a:bodyPr vert="horz" lIns="91440" tIns="45720" rIns="91440" bIns="45720" rtlCol="0" anchor="ctr"/>
          <a:lstStyle>
            <a:lvl1pPr algn="ctr">
              <a:defRPr sz="900">
                <a:solidFill>
                  <a:srgbClr val="58595B"/>
                </a:solidFill>
                <a:latin typeface="Arial" panose="020B0604020202020204" pitchFamily="34" charset="0"/>
                <a:cs typeface="Arial" panose="020B0604020202020204" pitchFamily="34" charset="0"/>
              </a:defRPr>
            </a:lvl1pPr>
          </a:lstStyle>
          <a:p>
            <a:fld id="{C9AA1E17-0D0A-4F25-BF38-BAACE58E556E}" type="datetime4">
              <a:rPr lang="en-US" smtClean="0"/>
              <a:t>August 1, 2018</a:t>
            </a:fld>
            <a:endParaRPr lang="en-US" dirty="0"/>
          </a:p>
        </p:txBody>
      </p:sp>
      <p:sp>
        <p:nvSpPr>
          <p:cNvPr id="13" name="Footer Placeholder 4"/>
          <p:cNvSpPr>
            <a:spLocks noGrp="1"/>
          </p:cNvSpPr>
          <p:nvPr>
            <p:ph type="ftr" sz="quarter" idx="3"/>
          </p:nvPr>
        </p:nvSpPr>
        <p:spPr>
          <a:xfrm>
            <a:off x="838199" y="6412006"/>
            <a:ext cx="1387415" cy="365125"/>
          </a:xfrm>
          <a:prstGeom prst="rect">
            <a:avLst/>
          </a:prstGeom>
        </p:spPr>
        <p:txBody>
          <a:bodyPr vert="horz" lIns="91440" tIns="45720" rIns="91440" bIns="45720" rtlCol="0" anchor="ctr"/>
          <a:lstStyle>
            <a:lvl1pPr algn="l">
              <a:defRPr sz="900">
                <a:solidFill>
                  <a:srgbClr val="58595B"/>
                </a:solidFill>
                <a:latin typeface="Arial" panose="020B0604020202020204" pitchFamily="34" charset="0"/>
                <a:cs typeface="Arial" panose="020B0604020202020204" pitchFamily="34" charset="0"/>
              </a:defRPr>
            </a:lvl1pPr>
          </a:lstStyle>
          <a:p>
            <a:r>
              <a:rPr lang="en-US" dirty="0"/>
              <a:t>Micron Confidential</a:t>
            </a:r>
          </a:p>
        </p:txBody>
      </p:sp>
      <p:sp>
        <p:nvSpPr>
          <p:cNvPr id="14" name="Slide Number Placeholder 5"/>
          <p:cNvSpPr>
            <a:spLocks noGrp="1"/>
          </p:cNvSpPr>
          <p:nvPr>
            <p:ph type="sldNum" sz="quarter" idx="4"/>
          </p:nvPr>
        </p:nvSpPr>
        <p:spPr>
          <a:xfrm>
            <a:off x="1" y="6412007"/>
            <a:ext cx="838198" cy="365125"/>
          </a:xfrm>
          <a:prstGeom prst="rect">
            <a:avLst/>
          </a:prstGeom>
        </p:spPr>
        <p:txBody>
          <a:bodyPr vert="horz" lIns="91440" tIns="45720" rIns="91440" bIns="45720" rtlCol="0" anchor="ctr"/>
          <a:lstStyle>
            <a:lvl1pPr algn="ctr">
              <a:defRPr sz="1100" b="1">
                <a:solidFill>
                  <a:srgbClr val="58595B"/>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pic>
        <p:nvPicPr>
          <p:cNvPr id="8" name="Picture 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904472" y="6470076"/>
            <a:ext cx="914400" cy="248898"/>
          </a:xfrm>
          <a:prstGeom prst="rect">
            <a:avLst/>
          </a:prstGeom>
        </p:spPr>
      </p:pic>
    </p:spTree>
    <p:extLst>
      <p:ext uri="{BB962C8B-B14F-4D97-AF65-F5344CB8AC3E}">
        <p14:creationId xmlns:p14="http://schemas.microsoft.com/office/powerpoint/2010/main" val="1269711580"/>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7" r:id="rId3"/>
    <p:sldLayoutId id="2147483681" r:id="rId4"/>
    <p:sldLayoutId id="2147483683" r:id="rId5"/>
    <p:sldLayoutId id="2147483688" r:id="rId6"/>
  </p:sldLayoutIdLst>
  <p:hf hdr="0" dt="0"/>
  <p:txStyles>
    <p:titleStyle>
      <a:lvl1pPr algn="l" defTabSz="914400" rtl="0" eaLnBrk="1" latinLnBrk="0" hangingPunct="1">
        <a:lnSpc>
          <a:spcPct val="90000"/>
        </a:lnSpc>
        <a:spcBef>
          <a:spcPct val="0"/>
        </a:spcBef>
        <a:buNone/>
        <a:defRPr sz="3200" b="1" kern="1200" spc="-150">
          <a:solidFill>
            <a:srgbClr val="58595B"/>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77C8"/>
        </a:buClr>
        <a:buFont typeface="Wingdings" panose="05000000000000000000" pitchFamily="2" charset="2"/>
        <a:buChar char="§"/>
        <a:defRPr sz="2400" kern="1200">
          <a:solidFill>
            <a:srgbClr val="58595B"/>
          </a:solidFill>
          <a:latin typeface="+mn-lt"/>
          <a:ea typeface="+mn-ea"/>
          <a:cs typeface="+mn-cs"/>
        </a:defRPr>
      </a:lvl1pPr>
      <a:lvl2pPr marL="685800" indent="-228600" algn="l" defTabSz="914400" rtl="0" eaLnBrk="1" latinLnBrk="0" hangingPunct="1">
        <a:lnSpc>
          <a:spcPct val="90000"/>
        </a:lnSpc>
        <a:spcBef>
          <a:spcPts val="500"/>
        </a:spcBef>
        <a:buClr>
          <a:srgbClr val="0077C8"/>
        </a:buClr>
        <a:buFont typeface="Arial" panose="020B0604020202020204" pitchFamily="34" charset="0"/>
        <a:buChar char="−"/>
        <a:defRPr sz="2000" kern="1200">
          <a:solidFill>
            <a:srgbClr val="58595B"/>
          </a:solidFill>
          <a:latin typeface="+mn-lt"/>
          <a:ea typeface="+mn-ea"/>
          <a:cs typeface="+mn-cs"/>
        </a:defRPr>
      </a:lvl2pPr>
      <a:lvl3pPr marL="1143000" indent="-228600" algn="l" defTabSz="914400" rtl="0" eaLnBrk="1" latinLnBrk="0" hangingPunct="1">
        <a:lnSpc>
          <a:spcPct val="90000"/>
        </a:lnSpc>
        <a:spcBef>
          <a:spcPts val="500"/>
        </a:spcBef>
        <a:buClr>
          <a:srgbClr val="0077C8"/>
        </a:buClr>
        <a:buFont typeface="Wingdings" panose="05000000000000000000" pitchFamily="2" charset="2"/>
        <a:buChar char="§"/>
        <a:defRPr sz="1800" kern="1200">
          <a:solidFill>
            <a:srgbClr val="58595B"/>
          </a:solidFill>
          <a:latin typeface="+mn-lt"/>
          <a:ea typeface="+mn-ea"/>
          <a:cs typeface="+mn-cs"/>
        </a:defRPr>
      </a:lvl3pPr>
      <a:lvl4pPr marL="1600200" indent="-228600" algn="l" defTabSz="914400" rtl="0" eaLnBrk="1" latinLnBrk="0" hangingPunct="1">
        <a:lnSpc>
          <a:spcPct val="90000"/>
        </a:lnSpc>
        <a:spcBef>
          <a:spcPts val="500"/>
        </a:spcBef>
        <a:buClr>
          <a:srgbClr val="0077C8"/>
        </a:buClr>
        <a:buFont typeface="Arial" panose="020B0604020202020204" pitchFamily="34" charset="0"/>
        <a:buChar char="−"/>
        <a:defRPr sz="1600" kern="1200">
          <a:solidFill>
            <a:srgbClr val="58595B"/>
          </a:solidFill>
          <a:latin typeface="+mn-lt"/>
          <a:ea typeface="+mn-ea"/>
          <a:cs typeface="+mn-cs"/>
        </a:defRPr>
      </a:lvl4pPr>
      <a:lvl5pPr marL="2057400" indent="-228600" algn="l" defTabSz="914400" rtl="0" eaLnBrk="1" latinLnBrk="0" hangingPunct="1">
        <a:lnSpc>
          <a:spcPct val="90000"/>
        </a:lnSpc>
        <a:spcBef>
          <a:spcPts val="500"/>
        </a:spcBef>
        <a:buClr>
          <a:srgbClr val="0077C8"/>
        </a:buClr>
        <a:buFont typeface="Wingdings" panose="05000000000000000000" pitchFamily="2" charset="2"/>
        <a:buChar char="§"/>
        <a:defRPr sz="14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hyperlink" Target="https://issues.apache.org/jira/browse/HBASE-12596" TargetMode="External"/><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hyperlink" Target="https://jira.micron.com/jira/projects/BDOPS/issues/BDOPS-277?filter=allopenissues" TargetMode="External"/><Relationship Id="rId2" Type="http://schemas.openxmlformats.org/officeDocument/2006/relationships/hyperlink" Target="https://docs.hortonworks.com/HDPDocuments/HDP2/HDP-2.6.4/bk_yarn-resource-management/content/about_yarn_resource_allocation.html" TargetMode="Externa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issues.apache.org/jira/browse/HBASE-11625"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hyperlink" Target="https://hortonworks.com/blog/hbase-blockcache-101/" TargetMode="External"/><Relationship Id="rId2" Type="http://schemas.openxmlformats.org/officeDocument/2006/relationships/hyperlink" Target="http://fslhdppname5.imfs.micron.com:3000/dashboard/db/hbase-regionservers" TargetMode="Externa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hyperlink" Target="https://community.hortonworks.com/articles/74766/optimizing-hbase-for-large-scale-hbase-implementat.ht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s://community.hortonworks.com/content/supportkb/146511/errorjavalangillegalstateexception-queue-full-when.html" TargetMode="External"/><Relationship Id="rId2" Type="http://schemas.openxmlformats.org/officeDocument/2006/relationships/hyperlink" Target="https://github.com/hortonworks" TargetMode="Externa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hyperlink" Target="https://issues.apache.org/jira/browse/HDFS-10303" TargetMode="External"/><Relationship Id="rId4" Type="http://schemas.openxmlformats.org/officeDocument/2006/relationships/hyperlink" Target="https://issues.apache.org/jira/browse/HBASE-19756"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issues.apache.org/jira/browse/HBASE-15332" TargetMode="External"/><Relationship Id="rId2" Type="http://schemas.openxmlformats.org/officeDocument/2006/relationships/hyperlink" Target="https://issues.apache.org/jira/secure/attachment/12790013/HBASE-15332-v1.patch" TargetMode="Externa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Sharing of Insights</a:t>
            </a:r>
          </a:p>
          <a:p>
            <a:endParaRPr lang="en-US" dirty="0"/>
          </a:p>
        </p:txBody>
      </p:sp>
      <p:sp>
        <p:nvSpPr>
          <p:cNvPr id="3" name="Text Placeholder 2"/>
          <p:cNvSpPr>
            <a:spLocks noGrp="1"/>
          </p:cNvSpPr>
          <p:nvPr>
            <p:ph type="body" sz="quarter" idx="10"/>
          </p:nvPr>
        </p:nvSpPr>
        <p:spPr/>
        <p:txBody>
          <a:bodyPr/>
          <a:lstStyle/>
          <a:p>
            <a:r>
              <a:rPr lang="en-US" dirty="0"/>
              <a:t>Bernard/Tan Peng/Yim Sio Kek(Jack)</a:t>
            </a:r>
          </a:p>
        </p:txBody>
      </p:sp>
      <p:sp>
        <p:nvSpPr>
          <p:cNvPr id="4" name="Title 3"/>
          <p:cNvSpPr>
            <a:spLocks noGrp="1"/>
          </p:cNvSpPr>
          <p:nvPr>
            <p:ph type="ctrTitle"/>
          </p:nvPr>
        </p:nvSpPr>
        <p:spPr/>
        <p:txBody>
          <a:bodyPr/>
          <a:lstStyle/>
          <a:p>
            <a:r>
              <a:rPr lang="en-US" dirty="0"/>
              <a:t>HBASE Consulting Sharing</a:t>
            </a:r>
          </a:p>
        </p:txBody>
      </p:sp>
      <p:sp>
        <p:nvSpPr>
          <p:cNvPr id="5" name="Footer Placeholder 4"/>
          <p:cNvSpPr>
            <a:spLocks noGrp="1"/>
          </p:cNvSpPr>
          <p:nvPr>
            <p:ph type="ftr" sz="quarter" idx="12"/>
          </p:nvPr>
        </p:nvSpPr>
        <p:spPr/>
        <p:txBody>
          <a:bodyPr/>
          <a:lstStyle/>
          <a:p>
            <a:r>
              <a:rPr lang="en-US" dirty="0"/>
              <a:t>Micron Confidential</a:t>
            </a:r>
          </a:p>
        </p:txBody>
      </p:sp>
      <p:sp>
        <p:nvSpPr>
          <p:cNvPr id="6" name="Slide Number Placeholder 5"/>
          <p:cNvSpPr>
            <a:spLocks noGrp="1"/>
          </p:cNvSpPr>
          <p:nvPr>
            <p:ph type="sldNum" sz="quarter" idx="13"/>
          </p:nvPr>
        </p:nvSpPr>
        <p:spPr/>
        <p:txBody>
          <a:bodyPr/>
          <a:lstStyle/>
          <a:p>
            <a:fld id="{B7E7695C-FCF1-4AA0-9B93-7941FED13DC4}" type="slidenum">
              <a:rPr lang="en-US" smtClean="0"/>
              <a:pPr/>
              <a:t>1</a:t>
            </a:fld>
            <a:endParaRPr lang="en-US" dirty="0"/>
          </a:p>
        </p:txBody>
      </p:sp>
    </p:spTree>
    <p:extLst>
      <p:ext uri="{BB962C8B-B14F-4D97-AF65-F5344CB8AC3E}">
        <p14:creationId xmlns:p14="http://schemas.microsoft.com/office/powerpoint/2010/main" val="177066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B38F-C25C-4A7B-85EB-E9A25C3EBF1E}"/>
              </a:ext>
            </a:extLst>
          </p:cNvPr>
          <p:cNvSpPr>
            <a:spLocks noGrp="1"/>
          </p:cNvSpPr>
          <p:nvPr>
            <p:ph type="title"/>
          </p:nvPr>
        </p:nvSpPr>
        <p:spPr/>
        <p:txBody>
          <a:bodyPr/>
          <a:lstStyle/>
          <a:p>
            <a:r>
              <a:rPr lang="en-US" dirty="0"/>
              <a:t>Column Families</a:t>
            </a:r>
          </a:p>
        </p:txBody>
      </p:sp>
      <p:sp>
        <p:nvSpPr>
          <p:cNvPr id="3" name="Footer Placeholder 2">
            <a:extLst>
              <a:ext uri="{FF2B5EF4-FFF2-40B4-BE49-F238E27FC236}">
                <a16:creationId xmlns:a16="http://schemas.microsoft.com/office/drawing/2014/main" id="{832B1E9A-A6C2-4944-9A1F-84E4E35B7C12}"/>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876C8043-5387-47A3-9756-F1EB5C16B5D7}"/>
              </a:ext>
            </a:extLst>
          </p:cNvPr>
          <p:cNvSpPr>
            <a:spLocks noGrp="1"/>
          </p:cNvSpPr>
          <p:nvPr>
            <p:ph type="sldNum" sz="quarter" idx="12"/>
          </p:nvPr>
        </p:nvSpPr>
        <p:spPr/>
        <p:txBody>
          <a:bodyPr/>
          <a:lstStyle/>
          <a:p>
            <a:fld id="{B7E7695C-FCF1-4AA0-9B93-7941FED13DC4}" type="slidenum">
              <a:rPr lang="en-US" smtClean="0"/>
              <a:t>10</a:t>
            </a:fld>
            <a:endParaRPr lang="en-US"/>
          </a:p>
        </p:txBody>
      </p:sp>
      <p:sp>
        <p:nvSpPr>
          <p:cNvPr id="5" name="Content Placeholder 4">
            <a:extLst>
              <a:ext uri="{FF2B5EF4-FFF2-40B4-BE49-F238E27FC236}">
                <a16:creationId xmlns:a16="http://schemas.microsoft.com/office/drawing/2014/main" id="{38C28F81-6A1E-4BD1-86A7-A48BA5903826}"/>
              </a:ext>
            </a:extLst>
          </p:cNvPr>
          <p:cNvSpPr>
            <a:spLocks noGrp="1"/>
          </p:cNvSpPr>
          <p:nvPr>
            <p:ph sz="half" idx="1"/>
          </p:nvPr>
        </p:nvSpPr>
        <p:spPr/>
        <p:txBody>
          <a:bodyPr/>
          <a:lstStyle/>
          <a:p>
            <a:r>
              <a:rPr lang="en-US" dirty="0"/>
              <a:t>For column family, the number should not be large. </a:t>
            </a:r>
            <a:r>
              <a:rPr lang="en-US" b="1" i="1" dirty="0">
                <a:solidFill>
                  <a:srgbClr val="FF0000"/>
                </a:solidFill>
              </a:rPr>
              <a:t>It suggests to be less than 10.</a:t>
            </a:r>
          </a:p>
          <a:p>
            <a:endParaRPr lang="en-US" b="1" i="1" dirty="0">
              <a:solidFill>
                <a:srgbClr val="FF0000"/>
              </a:solidFill>
            </a:endParaRPr>
          </a:p>
          <a:p>
            <a:r>
              <a:rPr lang="en-US" dirty="0"/>
              <a:t>1 </a:t>
            </a:r>
            <a:r>
              <a:rPr lang="en-US" dirty="0" err="1"/>
              <a:t>memstore</a:t>
            </a:r>
            <a:r>
              <a:rPr lang="en-US" dirty="0"/>
              <a:t> control 1 column family. If there is too many column families and when </a:t>
            </a:r>
            <a:r>
              <a:rPr lang="en-US" dirty="0" err="1"/>
              <a:t>memstore</a:t>
            </a:r>
            <a:r>
              <a:rPr lang="en-US" dirty="0"/>
              <a:t> is full, it will result in a lot of </a:t>
            </a:r>
            <a:r>
              <a:rPr lang="en-US" dirty="0" err="1"/>
              <a:t>HFiles</a:t>
            </a:r>
            <a:r>
              <a:rPr lang="en-US" dirty="0"/>
              <a:t> during the flushing process at similar time. It will trigger frequent </a:t>
            </a:r>
            <a:r>
              <a:rPr lang="en-US" dirty="0" err="1"/>
              <a:t>HFile</a:t>
            </a:r>
            <a:r>
              <a:rPr lang="en-US" dirty="0"/>
              <a:t> compaction.</a:t>
            </a:r>
          </a:p>
        </p:txBody>
      </p:sp>
      <p:pic>
        <p:nvPicPr>
          <p:cNvPr id="8" name="Picture 7">
            <a:extLst>
              <a:ext uri="{FF2B5EF4-FFF2-40B4-BE49-F238E27FC236}">
                <a16:creationId xmlns:a16="http://schemas.microsoft.com/office/drawing/2014/main" id="{AA49B3AB-0A88-418B-BA0B-63B03FF4AA89}"/>
              </a:ext>
            </a:extLst>
          </p:cNvPr>
          <p:cNvPicPr>
            <a:picLocks noChangeAspect="1"/>
          </p:cNvPicPr>
          <p:nvPr/>
        </p:nvPicPr>
        <p:blipFill>
          <a:blip r:embed="rId2"/>
          <a:stretch>
            <a:fillRect/>
          </a:stretch>
        </p:blipFill>
        <p:spPr>
          <a:xfrm>
            <a:off x="5770484" y="3801922"/>
            <a:ext cx="6421515" cy="2492562"/>
          </a:xfrm>
          <a:prstGeom prst="rect">
            <a:avLst/>
          </a:prstGeom>
        </p:spPr>
      </p:pic>
    </p:spTree>
    <p:extLst>
      <p:ext uri="{BB962C8B-B14F-4D97-AF65-F5344CB8AC3E}">
        <p14:creationId xmlns:p14="http://schemas.microsoft.com/office/powerpoint/2010/main" val="2389345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B38F-C25C-4A7B-85EB-E9A25C3EBF1E}"/>
              </a:ext>
            </a:extLst>
          </p:cNvPr>
          <p:cNvSpPr>
            <a:spLocks noGrp="1"/>
          </p:cNvSpPr>
          <p:nvPr>
            <p:ph type="title"/>
          </p:nvPr>
        </p:nvSpPr>
        <p:spPr/>
        <p:txBody>
          <a:bodyPr/>
          <a:lstStyle/>
          <a:p>
            <a:r>
              <a:rPr lang="en-US" dirty="0"/>
              <a:t>Column Qualifiers</a:t>
            </a:r>
          </a:p>
        </p:txBody>
      </p:sp>
      <p:sp>
        <p:nvSpPr>
          <p:cNvPr id="3" name="Footer Placeholder 2">
            <a:extLst>
              <a:ext uri="{FF2B5EF4-FFF2-40B4-BE49-F238E27FC236}">
                <a16:creationId xmlns:a16="http://schemas.microsoft.com/office/drawing/2014/main" id="{832B1E9A-A6C2-4944-9A1F-84E4E35B7C12}"/>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876C8043-5387-47A3-9756-F1EB5C16B5D7}"/>
              </a:ext>
            </a:extLst>
          </p:cNvPr>
          <p:cNvSpPr>
            <a:spLocks noGrp="1"/>
          </p:cNvSpPr>
          <p:nvPr>
            <p:ph type="sldNum" sz="quarter" idx="12"/>
          </p:nvPr>
        </p:nvSpPr>
        <p:spPr/>
        <p:txBody>
          <a:bodyPr/>
          <a:lstStyle/>
          <a:p>
            <a:fld id="{B7E7695C-FCF1-4AA0-9B93-7941FED13DC4}" type="slidenum">
              <a:rPr lang="en-US" smtClean="0"/>
              <a:t>11</a:t>
            </a:fld>
            <a:endParaRPr lang="en-US"/>
          </a:p>
        </p:txBody>
      </p:sp>
      <p:sp>
        <p:nvSpPr>
          <p:cNvPr id="5" name="Content Placeholder 4">
            <a:extLst>
              <a:ext uri="{FF2B5EF4-FFF2-40B4-BE49-F238E27FC236}">
                <a16:creationId xmlns:a16="http://schemas.microsoft.com/office/drawing/2014/main" id="{38C28F81-6A1E-4BD1-86A7-A48BA5903826}"/>
              </a:ext>
            </a:extLst>
          </p:cNvPr>
          <p:cNvSpPr>
            <a:spLocks noGrp="1"/>
          </p:cNvSpPr>
          <p:nvPr>
            <p:ph sz="half" idx="1"/>
          </p:nvPr>
        </p:nvSpPr>
        <p:spPr/>
        <p:txBody>
          <a:bodyPr/>
          <a:lstStyle/>
          <a:p>
            <a:r>
              <a:rPr lang="en-US" dirty="0"/>
              <a:t>Do we put one field into </a:t>
            </a:r>
            <a:r>
              <a:rPr lang="en-US" dirty="0" err="1"/>
              <a:t>rowkey</a:t>
            </a:r>
            <a:r>
              <a:rPr lang="en-US" dirty="0"/>
              <a:t> (</a:t>
            </a:r>
            <a:r>
              <a:rPr lang="en-US" b="1" dirty="0">
                <a:solidFill>
                  <a:srgbClr val="0070C0"/>
                </a:solidFill>
              </a:rPr>
              <a:t>long</a:t>
            </a:r>
            <a:r>
              <a:rPr lang="en-US" dirty="0"/>
              <a:t> format table) or into column qualifier (</a:t>
            </a:r>
            <a:r>
              <a:rPr lang="en-US" b="1" dirty="0">
                <a:solidFill>
                  <a:srgbClr val="0070C0"/>
                </a:solidFill>
              </a:rPr>
              <a:t>wide</a:t>
            </a:r>
            <a:r>
              <a:rPr lang="en-US" dirty="0"/>
              <a:t> format table)?</a:t>
            </a:r>
          </a:p>
          <a:p>
            <a:pPr lvl="1"/>
            <a:r>
              <a:rPr lang="en-US" dirty="0"/>
              <a:t>Assuming if one row occupies 1 GB of data.</a:t>
            </a:r>
          </a:p>
          <a:p>
            <a:pPr lvl="1"/>
            <a:r>
              <a:rPr lang="en-US" dirty="0" err="1"/>
              <a:t>HFile</a:t>
            </a:r>
            <a:r>
              <a:rPr lang="en-US" dirty="0"/>
              <a:t> will be 1 GB.</a:t>
            </a:r>
          </a:p>
          <a:p>
            <a:pPr lvl="1"/>
            <a:r>
              <a:rPr lang="en-US" dirty="0"/>
              <a:t>Entire block of </a:t>
            </a:r>
            <a:r>
              <a:rPr lang="en-US" dirty="0" err="1"/>
              <a:t>HFile</a:t>
            </a:r>
            <a:r>
              <a:rPr lang="en-US" dirty="0"/>
              <a:t> will be loaded in-memory for scanning.</a:t>
            </a:r>
          </a:p>
          <a:p>
            <a:pPr lvl="2"/>
            <a:r>
              <a:rPr lang="en-US" dirty="0"/>
              <a:t>If you only require a small subset of the column qualifiers, then it is a waste.</a:t>
            </a:r>
          </a:p>
          <a:p>
            <a:pPr lvl="2"/>
            <a:r>
              <a:rPr lang="en-US" dirty="0"/>
              <a:t>If you need majority of the column qualifiers at a time, then it might be OK. </a:t>
            </a:r>
          </a:p>
          <a:p>
            <a:pPr lvl="2"/>
            <a:r>
              <a:rPr lang="en-US" dirty="0"/>
              <a:t>Understanding your business use case on how you want to query the data!</a:t>
            </a:r>
          </a:p>
          <a:p>
            <a:endParaRPr lang="en-US" dirty="0"/>
          </a:p>
          <a:p>
            <a:pPr lvl="1"/>
            <a:endParaRPr lang="en-US" dirty="0"/>
          </a:p>
          <a:p>
            <a:endParaRPr lang="en-US" dirty="0"/>
          </a:p>
        </p:txBody>
      </p:sp>
      <p:pic>
        <p:nvPicPr>
          <p:cNvPr id="6" name="Picture 2" descr="https://www.opencore.com/team/larsf1web.jpg">
            <a:extLst>
              <a:ext uri="{FF2B5EF4-FFF2-40B4-BE49-F238E27FC236}">
                <a16:creationId xmlns:a16="http://schemas.microsoft.com/office/drawing/2014/main" id="{E0094A08-A1C1-4B65-87BE-BB8DD5B8C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4836" y="4481839"/>
            <a:ext cx="1930167" cy="1930167"/>
          </a:xfrm>
          <a:prstGeom prst="rect">
            <a:avLst/>
          </a:prstGeom>
          <a:noFill/>
          <a:extLst>
            <a:ext uri="{909E8E84-426E-40DD-AFC4-6F175D3DCCD1}">
              <a14:hiddenFill xmlns:a14="http://schemas.microsoft.com/office/drawing/2010/main">
                <a:solidFill>
                  <a:srgbClr val="FFFFFF"/>
                </a:solidFill>
              </a14:hiddenFill>
            </a:ext>
          </a:extLst>
        </p:spPr>
      </p:pic>
      <p:sp>
        <p:nvSpPr>
          <p:cNvPr id="7" name="Cloud 6">
            <a:extLst>
              <a:ext uri="{FF2B5EF4-FFF2-40B4-BE49-F238E27FC236}">
                <a16:creationId xmlns:a16="http://schemas.microsoft.com/office/drawing/2014/main" id="{2ED59208-6D79-4B24-8816-BD9B3CCE0AE5}"/>
              </a:ext>
            </a:extLst>
          </p:cNvPr>
          <p:cNvSpPr/>
          <p:nvPr/>
        </p:nvSpPr>
        <p:spPr>
          <a:xfrm>
            <a:off x="9994166" y="3211591"/>
            <a:ext cx="2046914" cy="109056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 depends</a:t>
            </a:r>
          </a:p>
        </p:txBody>
      </p:sp>
    </p:spTree>
    <p:extLst>
      <p:ext uri="{BB962C8B-B14F-4D97-AF65-F5344CB8AC3E}">
        <p14:creationId xmlns:p14="http://schemas.microsoft.com/office/powerpoint/2010/main" val="143434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1086-0725-4047-BEE6-DDBAB33EFE3E}"/>
              </a:ext>
            </a:extLst>
          </p:cNvPr>
          <p:cNvSpPr>
            <a:spLocks noGrp="1"/>
          </p:cNvSpPr>
          <p:nvPr>
            <p:ph type="title"/>
          </p:nvPr>
        </p:nvSpPr>
        <p:spPr/>
        <p:txBody>
          <a:bodyPr/>
          <a:lstStyle/>
          <a:p>
            <a:r>
              <a:rPr lang="en-US" dirty="0"/>
              <a:t>Enable </a:t>
            </a:r>
            <a:r>
              <a:rPr lang="en-US" dirty="0">
                <a:solidFill>
                  <a:schemeClr val="accent2"/>
                </a:solidFill>
              </a:rPr>
              <a:t>DATA_BLOCK_ENCODING</a:t>
            </a:r>
          </a:p>
        </p:txBody>
      </p:sp>
      <p:sp>
        <p:nvSpPr>
          <p:cNvPr id="3" name="Footer Placeholder 2">
            <a:extLst>
              <a:ext uri="{FF2B5EF4-FFF2-40B4-BE49-F238E27FC236}">
                <a16:creationId xmlns:a16="http://schemas.microsoft.com/office/drawing/2014/main" id="{AE2D5FE6-7785-4859-B079-DA4F118C34D1}"/>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3CE39471-1401-4534-841D-7159F809F1B2}"/>
              </a:ext>
            </a:extLst>
          </p:cNvPr>
          <p:cNvSpPr>
            <a:spLocks noGrp="1"/>
          </p:cNvSpPr>
          <p:nvPr>
            <p:ph type="sldNum" sz="quarter" idx="12"/>
          </p:nvPr>
        </p:nvSpPr>
        <p:spPr/>
        <p:txBody>
          <a:bodyPr/>
          <a:lstStyle/>
          <a:p>
            <a:fld id="{B7E7695C-FCF1-4AA0-9B93-7941FED13DC4}" type="slidenum">
              <a:rPr lang="en-US" smtClean="0"/>
              <a:t>12</a:t>
            </a:fld>
            <a:endParaRPr lang="en-US"/>
          </a:p>
        </p:txBody>
      </p:sp>
      <p:sp>
        <p:nvSpPr>
          <p:cNvPr id="5" name="Text Placeholder 4">
            <a:extLst>
              <a:ext uri="{FF2B5EF4-FFF2-40B4-BE49-F238E27FC236}">
                <a16:creationId xmlns:a16="http://schemas.microsoft.com/office/drawing/2014/main" id="{AADEF216-A916-4090-8D5A-B61932E0254C}"/>
              </a:ext>
            </a:extLst>
          </p:cNvPr>
          <p:cNvSpPr>
            <a:spLocks noGrp="1"/>
          </p:cNvSpPr>
          <p:nvPr>
            <p:ph type="body" sz="quarter" idx="13"/>
          </p:nvPr>
        </p:nvSpPr>
        <p:spPr/>
        <p:txBody>
          <a:bodyPr/>
          <a:lstStyle/>
          <a:p>
            <a:r>
              <a:rPr lang="en-US" dirty="0"/>
              <a:t>Create Table</a:t>
            </a:r>
          </a:p>
        </p:txBody>
      </p:sp>
      <p:sp>
        <p:nvSpPr>
          <p:cNvPr id="6" name="Content Placeholder 5">
            <a:extLst>
              <a:ext uri="{FF2B5EF4-FFF2-40B4-BE49-F238E27FC236}">
                <a16:creationId xmlns:a16="http://schemas.microsoft.com/office/drawing/2014/main" id="{AF78DBB3-E5AA-48C2-8640-1FAF759FA452}"/>
              </a:ext>
            </a:extLst>
          </p:cNvPr>
          <p:cNvSpPr>
            <a:spLocks noGrp="1"/>
          </p:cNvSpPr>
          <p:nvPr>
            <p:ph sz="half" idx="1"/>
          </p:nvPr>
        </p:nvSpPr>
        <p:spPr>
          <a:xfrm>
            <a:off x="838200" y="1628775"/>
            <a:ext cx="5334000" cy="4548188"/>
          </a:xfrm>
        </p:spPr>
        <p:txBody>
          <a:bodyPr/>
          <a:lstStyle/>
          <a:p>
            <a:r>
              <a:rPr lang="en-US" dirty="0"/>
              <a:t>In HBASE, in a block, it can be configured encoding or not. </a:t>
            </a:r>
          </a:p>
          <a:p>
            <a:pPr lvl="1"/>
            <a:r>
              <a:rPr lang="en-US" dirty="0"/>
              <a:t>If </a:t>
            </a:r>
            <a:r>
              <a:rPr lang="en-US" dirty="0">
                <a:solidFill>
                  <a:schemeClr val="accent2"/>
                </a:solidFill>
              </a:rPr>
              <a:t>DATA_BLOCK_ENCODING</a:t>
            </a:r>
            <a:r>
              <a:rPr lang="en-US" dirty="0"/>
              <a:t> is not enabled, all information is stored in the block.</a:t>
            </a:r>
          </a:p>
          <a:p>
            <a:pPr lvl="1"/>
            <a:r>
              <a:rPr lang="en-US" dirty="0"/>
              <a:t>If </a:t>
            </a:r>
            <a:r>
              <a:rPr lang="en-US" dirty="0">
                <a:solidFill>
                  <a:schemeClr val="accent2"/>
                </a:solidFill>
              </a:rPr>
              <a:t>DATA_BLOCK_ENCODING</a:t>
            </a:r>
            <a:r>
              <a:rPr lang="en-US" dirty="0"/>
              <a:t> is enabled, only difference compared to previous cell is stored. This will reduce the size of space required. </a:t>
            </a:r>
          </a:p>
          <a:p>
            <a:r>
              <a:rPr lang="en-US" b="1" i="1" dirty="0">
                <a:solidFill>
                  <a:srgbClr val="FF0000"/>
                </a:solidFill>
              </a:rPr>
              <a:t>Suggest to enable </a:t>
            </a:r>
            <a:r>
              <a:rPr lang="en-US" sz="2000" b="1" i="1" dirty="0">
                <a:solidFill>
                  <a:srgbClr val="FF0000"/>
                </a:solidFill>
              </a:rPr>
              <a:t>DATA_BLOCK_ENCODING</a:t>
            </a:r>
            <a:r>
              <a:rPr lang="en-US" b="1" i="1" dirty="0">
                <a:solidFill>
                  <a:srgbClr val="FF0000"/>
                </a:solidFill>
              </a:rPr>
              <a:t> by default when create new tables.</a:t>
            </a:r>
            <a:r>
              <a:rPr lang="en-US" dirty="0"/>
              <a:t> </a:t>
            </a:r>
          </a:p>
          <a:p>
            <a:pPr lvl="1"/>
            <a:endParaRPr lang="en-US" dirty="0">
              <a:solidFill>
                <a:schemeClr val="accent2"/>
              </a:solidFill>
            </a:endParaRPr>
          </a:p>
        </p:txBody>
      </p:sp>
      <p:pic>
        <p:nvPicPr>
          <p:cNvPr id="1026" name="Picture 2" descr="ii_jg4ifsf20_162d6b2e6d4260c6">
            <a:extLst>
              <a:ext uri="{FF2B5EF4-FFF2-40B4-BE49-F238E27FC236}">
                <a16:creationId xmlns:a16="http://schemas.microsoft.com/office/drawing/2014/main" id="{1C584E28-97F8-4931-8AA5-6AF6A62CEF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915" y="1854504"/>
            <a:ext cx="5181600" cy="23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ii_jg4ifsiq1_162d6b2e6d4260c6">
            <a:extLst>
              <a:ext uri="{FF2B5EF4-FFF2-40B4-BE49-F238E27FC236}">
                <a16:creationId xmlns:a16="http://schemas.microsoft.com/office/drawing/2014/main" id="{1D5CCE14-5711-4739-83D0-E25F59259D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8915" y="4495847"/>
            <a:ext cx="5181600"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61E2365A-2A79-4F4D-9705-F7A83CDF1EC6}"/>
              </a:ext>
            </a:extLst>
          </p:cNvPr>
          <p:cNvSpPr txBox="1"/>
          <p:nvPr/>
        </p:nvSpPr>
        <p:spPr>
          <a:xfrm>
            <a:off x="6268915" y="1529324"/>
            <a:ext cx="4574714" cy="369332"/>
          </a:xfrm>
          <a:prstGeom prst="rect">
            <a:avLst/>
          </a:prstGeom>
          <a:noFill/>
        </p:spPr>
        <p:txBody>
          <a:bodyPr wrap="none" rtlCol="0">
            <a:spAutoFit/>
          </a:bodyPr>
          <a:lstStyle/>
          <a:p>
            <a:r>
              <a:rPr lang="en-US" dirty="0"/>
              <a:t>DATA_BLOCK_ENCODING is not Enabled</a:t>
            </a:r>
          </a:p>
        </p:txBody>
      </p:sp>
      <p:sp>
        <p:nvSpPr>
          <p:cNvPr id="10" name="TextBox 9">
            <a:extLst>
              <a:ext uri="{FF2B5EF4-FFF2-40B4-BE49-F238E27FC236}">
                <a16:creationId xmlns:a16="http://schemas.microsoft.com/office/drawing/2014/main" id="{0B918313-59DB-47A4-BF65-7BA25435C139}"/>
              </a:ext>
            </a:extLst>
          </p:cNvPr>
          <p:cNvSpPr txBox="1"/>
          <p:nvPr/>
        </p:nvSpPr>
        <p:spPr>
          <a:xfrm>
            <a:off x="6268915" y="4170667"/>
            <a:ext cx="4189993" cy="369332"/>
          </a:xfrm>
          <a:prstGeom prst="rect">
            <a:avLst/>
          </a:prstGeom>
          <a:noFill/>
        </p:spPr>
        <p:txBody>
          <a:bodyPr wrap="none" rtlCol="0">
            <a:spAutoFit/>
          </a:bodyPr>
          <a:lstStyle/>
          <a:p>
            <a:r>
              <a:rPr lang="en-US" dirty="0"/>
              <a:t>DATA_BLOCK_ENCODING is Enabled</a:t>
            </a:r>
          </a:p>
        </p:txBody>
      </p:sp>
    </p:spTree>
    <p:extLst>
      <p:ext uri="{BB962C8B-B14F-4D97-AF65-F5344CB8AC3E}">
        <p14:creationId xmlns:p14="http://schemas.microsoft.com/office/powerpoint/2010/main" val="956281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4F54D-EED7-4A91-9997-EB3EF750317E}"/>
              </a:ext>
            </a:extLst>
          </p:cNvPr>
          <p:cNvSpPr>
            <a:spLocks noGrp="1"/>
          </p:cNvSpPr>
          <p:nvPr>
            <p:ph type="title"/>
          </p:nvPr>
        </p:nvSpPr>
        <p:spPr/>
        <p:txBody>
          <a:bodyPr/>
          <a:lstStyle/>
          <a:p>
            <a:r>
              <a:rPr lang="en-US" b="0" dirty="0"/>
              <a:t>Data Retention</a:t>
            </a:r>
          </a:p>
        </p:txBody>
      </p:sp>
      <p:sp>
        <p:nvSpPr>
          <p:cNvPr id="3" name="Footer Placeholder 2">
            <a:extLst>
              <a:ext uri="{FF2B5EF4-FFF2-40B4-BE49-F238E27FC236}">
                <a16:creationId xmlns:a16="http://schemas.microsoft.com/office/drawing/2014/main" id="{A0B62EAE-0E53-449B-8C08-4F4243F0FE9F}"/>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EB3F4971-EA86-480B-BA30-32691C52E2DD}"/>
              </a:ext>
            </a:extLst>
          </p:cNvPr>
          <p:cNvSpPr>
            <a:spLocks noGrp="1"/>
          </p:cNvSpPr>
          <p:nvPr>
            <p:ph type="sldNum" sz="quarter" idx="12"/>
          </p:nvPr>
        </p:nvSpPr>
        <p:spPr/>
        <p:txBody>
          <a:bodyPr/>
          <a:lstStyle/>
          <a:p>
            <a:fld id="{B7E7695C-FCF1-4AA0-9B93-7941FED13DC4}" type="slidenum">
              <a:rPr lang="en-US" smtClean="0"/>
              <a:t>13</a:t>
            </a:fld>
            <a:endParaRPr lang="en-US"/>
          </a:p>
        </p:txBody>
      </p:sp>
      <p:sp>
        <p:nvSpPr>
          <p:cNvPr id="5" name="Text Placeholder 4">
            <a:extLst>
              <a:ext uri="{FF2B5EF4-FFF2-40B4-BE49-F238E27FC236}">
                <a16:creationId xmlns:a16="http://schemas.microsoft.com/office/drawing/2014/main" id="{09CAAC5B-B3AA-421C-927E-9025FB87A35F}"/>
              </a:ext>
            </a:extLst>
          </p:cNvPr>
          <p:cNvSpPr>
            <a:spLocks noGrp="1"/>
          </p:cNvSpPr>
          <p:nvPr>
            <p:ph type="body" sz="quarter" idx="13"/>
          </p:nvPr>
        </p:nvSpPr>
        <p:spPr/>
        <p:txBody>
          <a:bodyPr/>
          <a:lstStyle/>
          <a:p>
            <a:r>
              <a:rPr lang="en-US" dirty="0"/>
              <a:t>Create Table</a:t>
            </a:r>
          </a:p>
        </p:txBody>
      </p:sp>
      <p:sp>
        <p:nvSpPr>
          <p:cNvPr id="6" name="Content Placeholder 5">
            <a:extLst>
              <a:ext uri="{FF2B5EF4-FFF2-40B4-BE49-F238E27FC236}">
                <a16:creationId xmlns:a16="http://schemas.microsoft.com/office/drawing/2014/main" id="{BA438E11-ED59-43F1-A710-C650E937CF26}"/>
              </a:ext>
            </a:extLst>
          </p:cNvPr>
          <p:cNvSpPr>
            <a:spLocks noGrp="1"/>
          </p:cNvSpPr>
          <p:nvPr>
            <p:ph sz="half" idx="1"/>
          </p:nvPr>
        </p:nvSpPr>
        <p:spPr/>
        <p:txBody>
          <a:bodyPr/>
          <a:lstStyle/>
          <a:p>
            <a:r>
              <a:rPr lang="en-US" dirty="0"/>
              <a:t>Configure meaningful timestamp </a:t>
            </a:r>
          </a:p>
          <a:p>
            <a:r>
              <a:rPr lang="en-US" b="1" i="1" dirty="0">
                <a:solidFill>
                  <a:srgbClr val="FF0000"/>
                </a:solidFill>
              </a:rPr>
              <a:t>Set Time-to-live(TTL) if appropriate</a:t>
            </a:r>
          </a:p>
          <a:p>
            <a:endParaRPr lang="en-US" dirty="0"/>
          </a:p>
        </p:txBody>
      </p:sp>
      <p:pic>
        <p:nvPicPr>
          <p:cNvPr id="8" name="Picture 7">
            <a:extLst>
              <a:ext uri="{FF2B5EF4-FFF2-40B4-BE49-F238E27FC236}">
                <a16:creationId xmlns:a16="http://schemas.microsoft.com/office/drawing/2014/main" id="{1CF56A43-8B74-436E-8063-D933A04C9964}"/>
              </a:ext>
            </a:extLst>
          </p:cNvPr>
          <p:cNvPicPr>
            <a:picLocks noChangeAspect="1"/>
          </p:cNvPicPr>
          <p:nvPr/>
        </p:nvPicPr>
        <p:blipFill>
          <a:blip r:embed="rId2"/>
          <a:stretch>
            <a:fillRect/>
          </a:stretch>
        </p:blipFill>
        <p:spPr>
          <a:xfrm>
            <a:off x="838199" y="2939226"/>
            <a:ext cx="10594019" cy="2236839"/>
          </a:xfrm>
          <a:prstGeom prst="rect">
            <a:avLst/>
          </a:prstGeom>
        </p:spPr>
      </p:pic>
    </p:spTree>
    <p:extLst>
      <p:ext uri="{BB962C8B-B14F-4D97-AF65-F5344CB8AC3E}">
        <p14:creationId xmlns:p14="http://schemas.microsoft.com/office/powerpoint/2010/main" val="264626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347C6-10A6-4E81-9ABD-90DFAD20404D}"/>
              </a:ext>
            </a:extLst>
          </p:cNvPr>
          <p:cNvSpPr>
            <a:spLocks noGrp="1"/>
          </p:cNvSpPr>
          <p:nvPr>
            <p:ph type="title"/>
          </p:nvPr>
        </p:nvSpPr>
        <p:spPr/>
        <p:txBody>
          <a:bodyPr/>
          <a:lstStyle/>
          <a:p>
            <a:r>
              <a:rPr lang="en-US" dirty="0"/>
              <a:t>Generic design for different business use cases?</a:t>
            </a:r>
          </a:p>
        </p:txBody>
      </p:sp>
      <p:sp>
        <p:nvSpPr>
          <p:cNvPr id="3" name="Footer Placeholder 2">
            <a:extLst>
              <a:ext uri="{FF2B5EF4-FFF2-40B4-BE49-F238E27FC236}">
                <a16:creationId xmlns:a16="http://schemas.microsoft.com/office/drawing/2014/main" id="{61ABB782-6466-422F-A78F-C907D34FA34E}"/>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5D70B76C-31F4-44D7-98B2-50E4B52B27A8}"/>
              </a:ext>
            </a:extLst>
          </p:cNvPr>
          <p:cNvSpPr>
            <a:spLocks noGrp="1"/>
          </p:cNvSpPr>
          <p:nvPr>
            <p:ph type="sldNum" sz="quarter" idx="12"/>
          </p:nvPr>
        </p:nvSpPr>
        <p:spPr/>
        <p:txBody>
          <a:bodyPr/>
          <a:lstStyle/>
          <a:p>
            <a:fld id="{B7E7695C-FCF1-4AA0-9B93-7941FED13DC4}" type="slidenum">
              <a:rPr lang="en-US" smtClean="0"/>
              <a:t>14</a:t>
            </a:fld>
            <a:endParaRPr lang="en-US"/>
          </a:p>
        </p:txBody>
      </p:sp>
      <p:sp>
        <p:nvSpPr>
          <p:cNvPr id="5" name="Content Placeholder 4">
            <a:extLst>
              <a:ext uri="{FF2B5EF4-FFF2-40B4-BE49-F238E27FC236}">
                <a16:creationId xmlns:a16="http://schemas.microsoft.com/office/drawing/2014/main" id="{8BD413A9-3B00-41EC-9D89-83EBDB03945C}"/>
              </a:ext>
            </a:extLst>
          </p:cNvPr>
          <p:cNvSpPr>
            <a:spLocks noGrp="1"/>
          </p:cNvSpPr>
          <p:nvPr>
            <p:ph sz="half" idx="1"/>
          </p:nvPr>
        </p:nvSpPr>
        <p:spPr/>
        <p:txBody>
          <a:bodyPr/>
          <a:lstStyle/>
          <a:p>
            <a:r>
              <a:rPr lang="en-US" dirty="0"/>
              <a:t>Might require multiple copies for different use-cases.</a:t>
            </a:r>
          </a:p>
          <a:p>
            <a:r>
              <a:rPr lang="en-US" dirty="0"/>
              <a:t>If required information is available in the HBase and row key design requirement is different:</a:t>
            </a:r>
          </a:p>
          <a:p>
            <a:pPr lvl="1"/>
            <a:r>
              <a:rPr lang="en-US" dirty="0"/>
              <a:t>Create indexing HBase table based on requirements, like time index or step index.</a:t>
            </a:r>
            <a:r>
              <a:rPr lang="en-US" i="1" dirty="0">
                <a:solidFill>
                  <a:srgbClr val="FF0000"/>
                </a:solidFill>
              </a:rPr>
              <a:t> [Not Recommended]</a:t>
            </a:r>
          </a:p>
          <a:p>
            <a:pPr lvl="2"/>
            <a:r>
              <a:rPr lang="en-US" dirty="0"/>
              <a:t>Search indexing HBase table and find row key first and then query by row key.</a:t>
            </a:r>
          </a:p>
          <a:p>
            <a:pPr lvl="2"/>
            <a:r>
              <a:rPr lang="en-US" dirty="0"/>
              <a:t>Multiple indexing table created for different indexing requirements</a:t>
            </a:r>
          </a:p>
          <a:p>
            <a:pPr lvl="2"/>
            <a:endParaRPr lang="en-US" dirty="0"/>
          </a:p>
        </p:txBody>
      </p:sp>
      <p:pic>
        <p:nvPicPr>
          <p:cNvPr id="7" name="Picture 6">
            <a:extLst>
              <a:ext uri="{FF2B5EF4-FFF2-40B4-BE49-F238E27FC236}">
                <a16:creationId xmlns:a16="http://schemas.microsoft.com/office/drawing/2014/main" id="{DD5FC910-075C-449C-9FBB-D7D3CBEB420B}"/>
              </a:ext>
            </a:extLst>
          </p:cNvPr>
          <p:cNvPicPr>
            <a:picLocks noChangeAspect="1"/>
          </p:cNvPicPr>
          <p:nvPr/>
        </p:nvPicPr>
        <p:blipFill>
          <a:blip r:embed="rId2"/>
          <a:stretch>
            <a:fillRect/>
          </a:stretch>
        </p:blipFill>
        <p:spPr>
          <a:xfrm>
            <a:off x="7229192" y="4163626"/>
            <a:ext cx="4678722" cy="1809149"/>
          </a:xfrm>
          <a:prstGeom prst="rect">
            <a:avLst/>
          </a:prstGeom>
        </p:spPr>
      </p:pic>
      <p:pic>
        <p:nvPicPr>
          <p:cNvPr id="9" name="Picture 8">
            <a:extLst>
              <a:ext uri="{FF2B5EF4-FFF2-40B4-BE49-F238E27FC236}">
                <a16:creationId xmlns:a16="http://schemas.microsoft.com/office/drawing/2014/main" id="{67CEA5D4-D6D6-4CF7-BCFB-20DF5893808F}"/>
              </a:ext>
            </a:extLst>
          </p:cNvPr>
          <p:cNvPicPr>
            <a:picLocks noChangeAspect="1"/>
          </p:cNvPicPr>
          <p:nvPr/>
        </p:nvPicPr>
        <p:blipFill>
          <a:blip r:embed="rId3"/>
          <a:stretch>
            <a:fillRect/>
          </a:stretch>
        </p:blipFill>
        <p:spPr>
          <a:xfrm>
            <a:off x="838199" y="4163626"/>
            <a:ext cx="5070079" cy="1148536"/>
          </a:xfrm>
          <a:prstGeom prst="rect">
            <a:avLst/>
          </a:prstGeom>
        </p:spPr>
      </p:pic>
      <p:pic>
        <p:nvPicPr>
          <p:cNvPr id="12" name="Picture 11">
            <a:extLst>
              <a:ext uri="{FF2B5EF4-FFF2-40B4-BE49-F238E27FC236}">
                <a16:creationId xmlns:a16="http://schemas.microsoft.com/office/drawing/2014/main" id="{C56E389C-D5A9-4CCB-8EE9-3069D34CE331}"/>
              </a:ext>
            </a:extLst>
          </p:cNvPr>
          <p:cNvPicPr>
            <a:picLocks noChangeAspect="1"/>
          </p:cNvPicPr>
          <p:nvPr/>
        </p:nvPicPr>
        <p:blipFill>
          <a:blip r:embed="rId4"/>
          <a:stretch>
            <a:fillRect/>
          </a:stretch>
        </p:blipFill>
        <p:spPr>
          <a:xfrm>
            <a:off x="838199" y="5766048"/>
            <a:ext cx="5070079" cy="287059"/>
          </a:xfrm>
          <a:prstGeom prst="rect">
            <a:avLst/>
          </a:prstGeom>
        </p:spPr>
      </p:pic>
      <p:cxnSp>
        <p:nvCxnSpPr>
          <p:cNvPr id="14" name="Straight Arrow Connector 13">
            <a:extLst>
              <a:ext uri="{FF2B5EF4-FFF2-40B4-BE49-F238E27FC236}">
                <a16:creationId xmlns:a16="http://schemas.microsoft.com/office/drawing/2014/main" id="{D3B3912C-2F38-427E-83BE-78075C9C9989}"/>
              </a:ext>
            </a:extLst>
          </p:cNvPr>
          <p:cNvCxnSpPr/>
          <p:nvPr/>
        </p:nvCxnSpPr>
        <p:spPr>
          <a:xfrm>
            <a:off x="5988177" y="4350058"/>
            <a:ext cx="11317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2276D21-98E8-4E94-AC94-40D40B8702ED}"/>
              </a:ext>
            </a:extLst>
          </p:cNvPr>
          <p:cNvCxnSpPr>
            <a:cxnSpLocks/>
          </p:cNvCxnSpPr>
          <p:nvPr/>
        </p:nvCxnSpPr>
        <p:spPr>
          <a:xfrm flipV="1">
            <a:off x="5988177" y="4803945"/>
            <a:ext cx="1131714" cy="11688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68B53F7-E7A1-42DE-9B1C-ADC3FC452EAE}"/>
              </a:ext>
            </a:extLst>
          </p:cNvPr>
          <p:cNvSpPr txBox="1"/>
          <p:nvPr/>
        </p:nvSpPr>
        <p:spPr>
          <a:xfrm>
            <a:off x="914400" y="3790765"/>
            <a:ext cx="1531188" cy="369332"/>
          </a:xfrm>
          <a:prstGeom prst="rect">
            <a:avLst/>
          </a:prstGeom>
          <a:noFill/>
        </p:spPr>
        <p:txBody>
          <a:bodyPr wrap="none" rtlCol="0">
            <a:spAutoFit/>
          </a:bodyPr>
          <a:lstStyle/>
          <a:p>
            <a:r>
              <a:rPr lang="en-US" dirty="0"/>
              <a:t>Search by lot</a:t>
            </a:r>
          </a:p>
        </p:txBody>
      </p:sp>
      <p:sp>
        <p:nvSpPr>
          <p:cNvPr id="19" name="TextBox 18">
            <a:extLst>
              <a:ext uri="{FF2B5EF4-FFF2-40B4-BE49-F238E27FC236}">
                <a16:creationId xmlns:a16="http://schemas.microsoft.com/office/drawing/2014/main" id="{538D7422-2DB8-46FC-AF8B-F68EC6A5D13B}"/>
              </a:ext>
            </a:extLst>
          </p:cNvPr>
          <p:cNvSpPr txBox="1"/>
          <p:nvPr/>
        </p:nvSpPr>
        <p:spPr>
          <a:xfrm>
            <a:off x="891996" y="5388360"/>
            <a:ext cx="1723549" cy="369332"/>
          </a:xfrm>
          <a:prstGeom prst="rect">
            <a:avLst/>
          </a:prstGeom>
          <a:noFill/>
        </p:spPr>
        <p:txBody>
          <a:bodyPr wrap="none" rtlCol="0">
            <a:spAutoFit/>
          </a:bodyPr>
          <a:lstStyle/>
          <a:p>
            <a:r>
              <a:rPr lang="en-US" dirty="0"/>
              <a:t>Search by time</a:t>
            </a:r>
          </a:p>
        </p:txBody>
      </p:sp>
    </p:spTree>
    <p:extLst>
      <p:ext uri="{BB962C8B-B14F-4D97-AF65-F5344CB8AC3E}">
        <p14:creationId xmlns:p14="http://schemas.microsoft.com/office/powerpoint/2010/main" val="952523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7821-A15A-46C0-B38C-2AE30BB52EFB}"/>
              </a:ext>
            </a:extLst>
          </p:cNvPr>
          <p:cNvSpPr>
            <a:spLocks noGrp="1"/>
          </p:cNvSpPr>
          <p:nvPr>
            <p:ph type="title"/>
          </p:nvPr>
        </p:nvSpPr>
        <p:spPr/>
        <p:txBody>
          <a:bodyPr/>
          <a:lstStyle/>
          <a:p>
            <a:r>
              <a:rPr lang="en-US" dirty="0"/>
              <a:t>Table Schema Design</a:t>
            </a:r>
          </a:p>
        </p:txBody>
      </p:sp>
      <p:sp>
        <p:nvSpPr>
          <p:cNvPr id="3" name="Footer Placeholder 2">
            <a:extLst>
              <a:ext uri="{FF2B5EF4-FFF2-40B4-BE49-F238E27FC236}">
                <a16:creationId xmlns:a16="http://schemas.microsoft.com/office/drawing/2014/main" id="{1B1F8742-2C58-489D-9733-D0C5B58A2F75}"/>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55DCC1B5-CEBA-4523-96A1-D58FBC553724}"/>
              </a:ext>
            </a:extLst>
          </p:cNvPr>
          <p:cNvSpPr>
            <a:spLocks noGrp="1"/>
          </p:cNvSpPr>
          <p:nvPr>
            <p:ph type="sldNum" sz="quarter" idx="12"/>
          </p:nvPr>
        </p:nvSpPr>
        <p:spPr/>
        <p:txBody>
          <a:bodyPr/>
          <a:lstStyle/>
          <a:p>
            <a:fld id="{B7E7695C-FCF1-4AA0-9B93-7941FED13DC4}" type="slidenum">
              <a:rPr lang="en-US" smtClean="0"/>
              <a:t>15</a:t>
            </a:fld>
            <a:endParaRPr lang="en-US"/>
          </a:p>
        </p:txBody>
      </p:sp>
      <p:sp>
        <p:nvSpPr>
          <p:cNvPr id="5" name="Text Placeholder 4">
            <a:extLst>
              <a:ext uri="{FF2B5EF4-FFF2-40B4-BE49-F238E27FC236}">
                <a16:creationId xmlns:a16="http://schemas.microsoft.com/office/drawing/2014/main" id="{AC1CB5BA-6873-46F8-8309-00BB05CB1256}"/>
              </a:ext>
            </a:extLst>
          </p:cNvPr>
          <p:cNvSpPr>
            <a:spLocks noGrp="1"/>
          </p:cNvSpPr>
          <p:nvPr>
            <p:ph type="body" sz="quarter" idx="13"/>
          </p:nvPr>
        </p:nvSpPr>
        <p:spPr/>
        <p:txBody>
          <a:bodyPr/>
          <a:lstStyle/>
          <a:p>
            <a:r>
              <a:rPr lang="en-US" dirty="0"/>
              <a:t>Create Table</a:t>
            </a:r>
          </a:p>
        </p:txBody>
      </p:sp>
      <p:sp>
        <p:nvSpPr>
          <p:cNvPr id="6" name="Content Placeholder 5">
            <a:extLst>
              <a:ext uri="{FF2B5EF4-FFF2-40B4-BE49-F238E27FC236}">
                <a16:creationId xmlns:a16="http://schemas.microsoft.com/office/drawing/2014/main" id="{B2E538A6-E143-4289-B92B-392E10538780}"/>
              </a:ext>
            </a:extLst>
          </p:cNvPr>
          <p:cNvSpPr>
            <a:spLocks noGrp="1"/>
          </p:cNvSpPr>
          <p:nvPr>
            <p:ph sz="half" idx="1"/>
          </p:nvPr>
        </p:nvSpPr>
        <p:spPr>
          <a:xfrm>
            <a:off x="838200" y="1628775"/>
            <a:ext cx="5257800" cy="4548188"/>
          </a:xfrm>
        </p:spPr>
        <p:txBody>
          <a:bodyPr/>
          <a:lstStyle/>
          <a:p>
            <a:r>
              <a:rPr lang="en-US" dirty="0"/>
              <a:t>The use of </a:t>
            </a:r>
            <a:r>
              <a:rPr lang="en-US" dirty="0" err="1"/>
              <a:t>Solr</a:t>
            </a:r>
            <a:r>
              <a:rPr lang="en-US" dirty="0"/>
              <a:t> is to build index/lookup table to prevent unnecessary dependency on HBase and avoid unnecessary hit to HBase.</a:t>
            </a:r>
          </a:p>
          <a:p>
            <a:r>
              <a:rPr lang="en-US" dirty="0"/>
              <a:t>The use case is cater different query pattern for same HBase Table.</a:t>
            </a:r>
          </a:p>
          <a:p>
            <a:r>
              <a:rPr lang="en-US" dirty="0"/>
              <a:t>Based on the field provided to </a:t>
            </a:r>
            <a:r>
              <a:rPr lang="en-US" dirty="0" err="1"/>
              <a:t>Solr</a:t>
            </a:r>
            <a:r>
              <a:rPr lang="en-US" dirty="0"/>
              <a:t>, it can return corresponding </a:t>
            </a:r>
            <a:r>
              <a:rPr lang="en-US" dirty="0" err="1"/>
              <a:t>rowkey</a:t>
            </a:r>
            <a:r>
              <a:rPr lang="en-US" dirty="0"/>
              <a:t>.</a:t>
            </a:r>
          </a:p>
          <a:p>
            <a:endParaRPr lang="en-US" dirty="0"/>
          </a:p>
        </p:txBody>
      </p:sp>
      <p:pic>
        <p:nvPicPr>
          <p:cNvPr id="7" name="Picture 2">
            <a:extLst>
              <a:ext uri="{FF2B5EF4-FFF2-40B4-BE49-F238E27FC236}">
                <a16:creationId xmlns:a16="http://schemas.microsoft.com/office/drawing/2014/main" id="{B6696BEC-BDA9-4CDC-8EB9-18E5FCD0A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12454"/>
            <a:ext cx="5304692" cy="3789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6BED70F5-2922-4A5F-BDBF-1ECDCE61E8B7}"/>
              </a:ext>
            </a:extLst>
          </p:cNvPr>
          <p:cNvPicPr>
            <a:picLocks noChangeAspect="1"/>
          </p:cNvPicPr>
          <p:nvPr/>
        </p:nvPicPr>
        <p:blipFill>
          <a:blip r:embed="rId3"/>
          <a:stretch>
            <a:fillRect/>
          </a:stretch>
        </p:blipFill>
        <p:spPr>
          <a:xfrm>
            <a:off x="9045388" y="3765391"/>
            <a:ext cx="941293" cy="747497"/>
          </a:xfrm>
          <a:prstGeom prst="rect">
            <a:avLst/>
          </a:prstGeom>
        </p:spPr>
      </p:pic>
    </p:spTree>
    <p:extLst>
      <p:ext uri="{BB962C8B-B14F-4D97-AF65-F5344CB8AC3E}">
        <p14:creationId xmlns:p14="http://schemas.microsoft.com/office/powerpoint/2010/main" val="74229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D80E-27B2-426E-9F21-EA7E69EA20CF}"/>
              </a:ext>
            </a:extLst>
          </p:cNvPr>
          <p:cNvSpPr>
            <a:spLocks noGrp="1"/>
          </p:cNvSpPr>
          <p:nvPr>
            <p:ph type="title"/>
          </p:nvPr>
        </p:nvSpPr>
        <p:spPr/>
        <p:txBody>
          <a:bodyPr/>
          <a:lstStyle/>
          <a:p>
            <a:r>
              <a:rPr lang="en-US" dirty="0"/>
              <a:t>Sigma HBase Table Redesign</a:t>
            </a:r>
          </a:p>
        </p:txBody>
      </p:sp>
      <p:sp>
        <p:nvSpPr>
          <p:cNvPr id="3" name="Footer Placeholder 2">
            <a:extLst>
              <a:ext uri="{FF2B5EF4-FFF2-40B4-BE49-F238E27FC236}">
                <a16:creationId xmlns:a16="http://schemas.microsoft.com/office/drawing/2014/main" id="{DBEC2486-B93A-46C1-B13A-961402ACB632}"/>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40D5DC12-4EA8-4B38-9A66-8E60770B6329}"/>
              </a:ext>
            </a:extLst>
          </p:cNvPr>
          <p:cNvSpPr>
            <a:spLocks noGrp="1"/>
          </p:cNvSpPr>
          <p:nvPr>
            <p:ph type="sldNum" sz="quarter" idx="12"/>
          </p:nvPr>
        </p:nvSpPr>
        <p:spPr/>
        <p:txBody>
          <a:bodyPr/>
          <a:lstStyle/>
          <a:p>
            <a:fld id="{B7E7695C-FCF1-4AA0-9B93-7941FED13DC4}" type="slidenum">
              <a:rPr lang="en-US" smtClean="0"/>
              <a:t>16</a:t>
            </a:fld>
            <a:endParaRPr lang="en-US"/>
          </a:p>
        </p:txBody>
      </p:sp>
      <p:sp>
        <p:nvSpPr>
          <p:cNvPr id="5" name="Text Placeholder 4">
            <a:extLst>
              <a:ext uri="{FF2B5EF4-FFF2-40B4-BE49-F238E27FC236}">
                <a16:creationId xmlns:a16="http://schemas.microsoft.com/office/drawing/2014/main" id="{5F5132D4-5D0D-4A88-8882-AA8BA131BB68}"/>
              </a:ext>
            </a:extLst>
          </p:cNvPr>
          <p:cNvSpPr>
            <a:spLocks noGrp="1"/>
          </p:cNvSpPr>
          <p:nvPr>
            <p:ph type="body" sz="quarter" idx="13"/>
          </p:nvPr>
        </p:nvSpPr>
        <p:spPr/>
        <p:txBody>
          <a:bodyPr/>
          <a:lstStyle/>
          <a:p>
            <a:endParaRPr lang="en-US"/>
          </a:p>
        </p:txBody>
      </p:sp>
      <p:sp>
        <p:nvSpPr>
          <p:cNvPr id="6" name="Content Placeholder 5">
            <a:extLst>
              <a:ext uri="{FF2B5EF4-FFF2-40B4-BE49-F238E27FC236}">
                <a16:creationId xmlns:a16="http://schemas.microsoft.com/office/drawing/2014/main" id="{C92C47F8-1638-4766-9F7D-1D7622D0D14C}"/>
              </a:ext>
            </a:extLst>
          </p:cNvPr>
          <p:cNvSpPr>
            <a:spLocks noGrp="1"/>
          </p:cNvSpPr>
          <p:nvPr>
            <p:ph sz="half" idx="1"/>
          </p:nvPr>
        </p:nvSpPr>
        <p:spPr/>
        <p:txBody>
          <a:bodyPr/>
          <a:lstStyle/>
          <a:p>
            <a:r>
              <a:rPr lang="en-US" dirty="0"/>
              <a:t>Old Schema Design</a:t>
            </a:r>
          </a:p>
          <a:p>
            <a:pPr lvl="1"/>
            <a:r>
              <a:rPr lang="en-US" sz="1200" b="1" dirty="0"/>
              <a:t>ROW KEY </a:t>
            </a:r>
            <a:r>
              <a:rPr lang="en-US" sz="1200" dirty="0"/>
              <a:t>: LOT_ID_WAFER_ID</a:t>
            </a:r>
          </a:p>
          <a:p>
            <a:pPr lvl="1"/>
            <a:r>
              <a:rPr lang="en-US" sz="1200" b="1" dirty="0"/>
              <a:t>COLUMN FAMILY</a:t>
            </a:r>
            <a:r>
              <a:rPr lang="en-US" sz="1200" dirty="0"/>
              <a:t>: </a:t>
            </a:r>
            <a:r>
              <a:rPr lang="en-US" sz="1200" dirty="0" err="1"/>
              <a:t>cf</a:t>
            </a:r>
            <a:endParaRPr lang="en-US" sz="1200" dirty="0"/>
          </a:p>
          <a:p>
            <a:pPr lvl="1"/>
            <a:r>
              <a:rPr lang="en-US" sz="1200" b="1" dirty="0"/>
              <a:t>COLUMN QUALIFIER</a:t>
            </a:r>
            <a:r>
              <a:rPr lang="en-US" sz="1200" dirty="0"/>
              <a:t>: EPOC + “:::LS:” + MFG_PROCESS_STEP_INDEX + “::” + COMMON_TEST_ID + “::” + ITEM_SEQ_NO</a:t>
            </a:r>
          </a:p>
          <a:p>
            <a:pPr lvl="1"/>
            <a:r>
              <a:rPr lang="en-US" sz="1200" b="1" dirty="0"/>
              <a:t>COLUMN VALUE: </a:t>
            </a:r>
            <a:r>
              <a:rPr lang="en-US" sz="1200" dirty="0"/>
              <a:t>TEST VALUE</a:t>
            </a:r>
          </a:p>
          <a:p>
            <a:pPr lvl="1"/>
            <a:r>
              <a:rPr lang="en-US" sz="1200" b="1" dirty="0"/>
              <a:t>TIMESTAMP</a:t>
            </a:r>
            <a:r>
              <a:rPr lang="en-US" sz="1200" dirty="0"/>
              <a:t>: HBase insert record time</a:t>
            </a:r>
          </a:p>
          <a:p>
            <a:endParaRPr lang="en-US" dirty="0"/>
          </a:p>
        </p:txBody>
      </p:sp>
      <p:pic>
        <p:nvPicPr>
          <p:cNvPr id="7" name="Content Placeholder 5">
            <a:extLst>
              <a:ext uri="{FF2B5EF4-FFF2-40B4-BE49-F238E27FC236}">
                <a16:creationId xmlns:a16="http://schemas.microsoft.com/office/drawing/2014/main" id="{8C24E5DD-32A0-41DA-9687-1DE4D63AEDF2}"/>
              </a:ext>
            </a:extLst>
          </p:cNvPr>
          <p:cNvPicPr>
            <a:picLocks noChangeAspect="1"/>
          </p:cNvPicPr>
          <p:nvPr/>
        </p:nvPicPr>
        <p:blipFill>
          <a:blip r:embed="rId2"/>
          <a:stretch>
            <a:fillRect/>
          </a:stretch>
        </p:blipFill>
        <p:spPr>
          <a:xfrm>
            <a:off x="1353104" y="3378367"/>
            <a:ext cx="8393082" cy="2425832"/>
          </a:xfrm>
          <a:prstGeom prst="rect">
            <a:avLst/>
          </a:prstGeom>
        </p:spPr>
      </p:pic>
    </p:spTree>
    <p:extLst>
      <p:ext uri="{BB962C8B-B14F-4D97-AF65-F5344CB8AC3E}">
        <p14:creationId xmlns:p14="http://schemas.microsoft.com/office/powerpoint/2010/main" val="69229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3543-149E-49DE-A4EA-0B8B8416A003}"/>
              </a:ext>
            </a:extLst>
          </p:cNvPr>
          <p:cNvSpPr>
            <a:spLocks noGrp="1"/>
          </p:cNvSpPr>
          <p:nvPr>
            <p:ph type="title"/>
          </p:nvPr>
        </p:nvSpPr>
        <p:spPr/>
        <p:txBody>
          <a:bodyPr/>
          <a:lstStyle/>
          <a:p>
            <a:r>
              <a:rPr lang="en-US" dirty="0"/>
              <a:t>Sigma HBase Table Redesign</a:t>
            </a:r>
          </a:p>
        </p:txBody>
      </p:sp>
      <p:sp>
        <p:nvSpPr>
          <p:cNvPr id="3" name="Footer Placeholder 2">
            <a:extLst>
              <a:ext uri="{FF2B5EF4-FFF2-40B4-BE49-F238E27FC236}">
                <a16:creationId xmlns:a16="http://schemas.microsoft.com/office/drawing/2014/main" id="{F0C73F45-25B9-4582-BA51-BA98B8D1220A}"/>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6A51350F-DA74-4D3B-BA4A-72C890BDB589}"/>
              </a:ext>
            </a:extLst>
          </p:cNvPr>
          <p:cNvSpPr>
            <a:spLocks noGrp="1"/>
          </p:cNvSpPr>
          <p:nvPr>
            <p:ph type="sldNum" sz="quarter" idx="12"/>
          </p:nvPr>
        </p:nvSpPr>
        <p:spPr/>
        <p:txBody>
          <a:bodyPr/>
          <a:lstStyle/>
          <a:p>
            <a:fld id="{B7E7695C-FCF1-4AA0-9B93-7941FED13DC4}" type="slidenum">
              <a:rPr lang="en-US" smtClean="0"/>
              <a:t>17</a:t>
            </a:fld>
            <a:endParaRPr lang="en-US"/>
          </a:p>
        </p:txBody>
      </p:sp>
      <p:sp>
        <p:nvSpPr>
          <p:cNvPr id="5" name="Text Placeholder 4">
            <a:extLst>
              <a:ext uri="{FF2B5EF4-FFF2-40B4-BE49-F238E27FC236}">
                <a16:creationId xmlns:a16="http://schemas.microsoft.com/office/drawing/2014/main" id="{3F2E15E0-7475-4791-8C47-30BA655F80CE}"/>
              </a:ext>
            </a:extLst>
          </p:cNvPr>
          <p:cNvSpPr>
            <a:spLocks noGrp="1"/>
          </p:cNvSpPr>
          <p:nvPr>
            <p:ph type="body" sz="quarter" idx="13"/>
          </p:nvPr>
        </p:nvSpPr>
        <p:spPr/>
        <p:txBody>
          <a:bodyPr/>
          <a:lstStyle/>
          <a:p>
            <a:r>
              <a:rPr lang="en-US" dirty="0"/>
              <a:t>Sigma HBase Table – Old Schema </a:t>
            </a:r>
          </a:p>
        </p:txBody>
      </p:sp>
      <p:sp>
        <p:nvSpPr>
          <p:cNvPr id="6" name="Content Placeholder 5">
            <a:extLst>
              <a:ext uri="{FF2B5EF4-FFF2-40B4-BE49-F238E27FC236}">
                <a16:creationId xmlns:a16="http://schemas.microsoft.com/office/drawing/2014/main" id="{8D9D6C1F-B712-4B39-A410-8036F0209A40}"/>
              </a:ext>
            </a:extLst>
          </p:cNvPr>
          <p:cNvSpPr>
            <a:spLocks noGrp="1"/>
          </p:cNvSpPr>
          <p:nvPr>
            <p:ph sz="half" idx="1"/>
          </p:nvPr>
        </p:nvSpPr>
        <p:spPr/>
        <p:txBody>
          <a:bodyPr/>
          <a:lstStyle/>
          <a:p>
            <a:r>
              <a:rPr lang="en-US" dirty="0"/>
              <a:t>Schema Design</a:t>
            </a:r>
          </a:p>
          <a:p>
            <a:pPr lvl="1"/>
            <a:r>
              <a:rPr lang="en-US" dirty="0"/>
              <a:t>This design is intended to query all steps’ signal value by a cut-off time. That is why </a:t>
            </a:r>
            <a:r>
              <a:rPr lang="en-US" dirty="0" err="1"/>
              <a:t>epoc</a:t>
            </a:r>
            <a:r>
              <a:rPr lang="en-US" dirty="0"/>
              <a:t> time is put at the beginning of column qualifier. </a:t>
            </a:r>
          </a:p>
          <a:p>
            <a:r>
              <a:rPr lang="en-US" dirty="0"/>
              <a:t>  </a:t>
            </a:r>
          </a:p>
          <a:p>
            <a:endParaRPr lang="en-US" dirty="0"/>
          </a:p>
          <a:p>
            <a:pPr lvl="1"/>
            <a:endParaRPr lang="en-US" dirty="0"/>
          </a:p>
        </p:txBody>
      </p:sp>
      <p:graphicFrame>
        <p:nvGraphicFramePr>
          <p:cNvPr id="8" name="Table 7">
            <a:extLst>
              <a:ext uri="{FF2B5EF4-FFF2-40B4-BE49-F238E27FC236}">
                <a16:creationId xmlns:a16="http://schemas.microsoft.com/office/drawing/2014/main" id="{14B39416-00A5-45DD-B423-2535EB721CCB}"/>
              </a:ext>
            </a:extLst>
          </p:cNvPr>
          <p:cNvGraphicFramePr>
            <a:graphicFrameLocks noGrp="1"/>
          </p:cNvGraphicFramePr>
          <p:nvPr>
            <p:extLst/>
          </p:nvPr>
        </p:nvGraphicFramePr>
        <p:xfrm>
          <a:off x="1217353" y="2781223"/>
          <a:ext cx="8128000" cy="3662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54358711"/>
                    </a:ext>
                  </a:extLst>
                </a:gridCol>
                <a:gridCol w="4064000">
                  <a:extLst>
                    <a:ext uri="{9D8B030D-6E8A-4147-A177-3AD203B41FA5}">
                      <a16:colId xmlns:a16="http://schemas.microsoft.com/office/drawing/2014/main" val="4073549669"/>
                    </a:ext>
                  </a:extLst>
                </a:gridCol>
              </a:tblGrid>
              <a:tr h="370840">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4223847647"/>
                  </a:ext>
                </a:extLst>
              </a:tr>
              <a:tr h="370840">
                <a:tc>
                  <a:txBody>
                    <a:bodyPr/>
                    <a:lstStyle/>
                    <a:p>
                      <a:r>
                        <a:rPr lang="en-US" dirty="0" err="1"/>
                        <a:t>Epoc</a:t>
                      </a:r>
                      <a:r>
                        <a:rPr lang="en-US" dirty="0"/>
                        <a:t> time is put as the beginning of column qualifier. Easier filtering by time. </a:t>
                      </a:r>
                    </a:p>
                  </a:txBody>
                  <a:tcPr/>
                </a:tc>
                <a:tc>
                  <a:txBody>
                    <a:bodyPr/>
                    <a:lstStyle/>
                    <a:p>
                      <a:r>
                        <a:rPr lang="en-US" dirty="0"/>
                        <a:t>Not optimal to query by MFG_PROCESS_STEP(Probe Auto Diagnostic and MicA use case.)</a:t>
                      </a:r>
                    </a:p>
                  </a:txBody>
                  <a:tcPr/>
                </a:tc>
                <a:extLst>
                  <a:ext uri="{0D108BD9-81ED-4DB2-BD59-A6C34878D82A}">
                    <a16:rowId xmlns:a16="http://schemas.microsoft.com/office/drawing/2014/main" val="1200838621"/>
                  </a:ext>
                </a:extLst>
              </a:tr>
              <a:tr h="370840">
                <a:tc>
                  <a:txBody>
                    <a:bodyPr/>
                    <a:lstStyle/>
                    <a:p>
                      <a:endParaRPr lang="en-US" dirty="0"/>
                    </a:p>
                    <a:p>
                      <a:endParaRPr lang="en-US" dirty="0"/>
                    </a:p>
                  </a:txBody>
                  <a:tcPr/>
                </a:tc>
                <a:tc>
                  <a:txBody>
                    <a:bodyPr/>
                    <a:lstStyle/>
                    <a:p>
                      <a:r>
                        <a:rPr lang="en-US" dirty="0"/>
                        <a:t>In order to filtering by signal name, all column data has to download from HBase first and then do the filter. Not memory efficient. </a:t>
                      </a:r>
                    </a:p>
                  </a:txBody>
                  <a:tcPr/>
                </a:tc>
                <a:extLst>
                  <a:ext uri="{0D108BD9-81ED-4DB2-BD59-A6C34878D82A}">
                    <a16:rowId xmlns:a16="http://schemas.microsoft.com/office/drawing/2014/main" val="2941252355"/>
                  </a:ext>
                </a:extLst>
              </a:tr>
              <a:tr h="370840">
                <a:tc>
                  <a:txBody>
                    <a:bodyPr/>
                    <a:lstStyle/>
                    <a:p>
                      <a:endParaRPr lang="en-US" dirty="0"/>
                    </a:p>
                  </a:txBody>
                  <a:tcPr/>
                </a:tc>
                <a:tc>
                  <a:txBody>
                    <a:bodyPr/>
                    <a:lstStyle/>
                    <a:p>
                      <a:r>
                        <a:rPr lang="en-US" dirty="0"/>
                        <a:t>Need to read index table first to convert MFG_PROCESS_STEP_INDEX to actual MFG_PROCESS_STEP.</a:t>
                      </a:r>
                    </a:p>
                  </a:txBody>
                  <a:tcPr/>
                </a:tc>
                <a:extLst>
                  <a:ext uri="{0D108BD9-81ED-4DB2-BD59-A6C34878D82A}">
                    <a16:rowId xmlns:a16="http://schemas.microsoft.com/office/drawing/2014/main" val="398270852"/>
                  </a:ext>
                </a:extLst>
              </a:tr>
            </a:tbl>
          </a:graphicData>
        </a:graphic>
      </p:graphicFrame>
    </p:spTree>
    <p:extLst>
      <p:ext uri="{BB962C8B-B14F-4D97-AF65-F5344CB8AC3E}">
        <p14:creationId xmlns:p14="http://schemas.microsoft.com/office/powerpoint/2010/main" val="166153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D80E-27B2-426E-9F21-EA7E69EA20CF}"/>
              </a:ext>
            </a:extLst>
          </p:cNvPr>
          <p:cNvSpPr>
            <a:spLocks noGrp="1"/>
          </p:cNvSpPr>
          <p:nvPr>
            <p:ph type="title"/>
          </p:nvPr>
        </p:nvSpPr>
        <p:spPr/>
        <p:txBody>
          <a:bodyPr/>
          <a:lstStyle/>
          <a:p>
            <a:r>
              <a:rPr lang="en-US" dirty="0"/>
              <a:t>Sigma HBase Table Redesign Test</a:t>
            </a:r>
          </a:p>
        </p:txBody>
      </p:sp>
      <p:sp>
        <p:nvSpPr>
          <p:cNvPr id="3" name="Footer Placeholder 2">
            <a:extLst>
              <a:ext uri="{FF2B5EF4-FFF2-40B4-BE49-F238E27FC236}">
                <a16:creationId xmlns:a16="http://schemas.microsoft.com/office/drawing/2014/main" id="{DBEC2486-B93A-46C1-B13A-961402ACB632}"/>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40D5DC12-4EA8-4B38-9A66-8E60770B6329}"/>
              </a:ext>
            </a:extLst>
          </p:cNvPr>
          <p:cNvSpPr>
            <a:spLocks noGrp="1"/>
          </p:cNvSpPr>
          <p:nvPr>
            <p:ph type="sldNum" sz="quarter" idx="12"/>
          </p:nvPr>
        </p:nvSpPr>
        <p:spPr/>
        <p:txBody>
          <a:bodyPr/>
          <a:lstStyle/>
          <a:p>
            <a:fld id="{B7E7695C-FCF1-4AA0-9B93-7941FED13DC4}" type="slidenum">
              <a:rPr lang="en-US" smtClean="0"/>
              <a:t>18</a:t>
            </a:fld>
            <a:endParaRPr lang="en-US"/>
          </a:p>
        </p:txBody>
      </p:sp>
      <p:sp>
        <p:nvSpPr>
          <p:cNvPr id="5" name="Text Placeholder 4">
            <a:extLst>
              <a:ext uri="{FF2B5EF4-FFF2-40B4-BE49-F238E27FC236}">
                <a16:creationId xmlns:a16="http://schemas.microsoft.com/office/drawing/2014/main" id="{5F5132D4-5D0D-4A88-8882-AA8BA131BB68}"/>
              </a:ext>
            </a:extLst>
          </p:cNvPr>
          <p:cNvSpPr>
            <a:spLocks noGrp="1"/>
          </p:cNvSpPr>
          <p:nvPr>
            <p:ph type="body" sz="quarter" idx="13"/>
          </p:nvPr>
        </p:nvSpPr>
        <p:spPr/>
        <p:txBody>
          <a:bodyPr/>
          <a:lstStyle/>
          <a:p>
            <a:endParaRPr lang="en-US"/>
          </a:p>
        </p:txBody>
      </p:sp>
      <p:sp>
        <p:nvSpPr>
          <p:cNvPr id="6" name="Content Placeholder 5">
            <a:extLst>
              <a:ext uri="{FF2B5EF4-FFF2-40B4-BE49-F238E27FC236}">
                <a16:creationId xmlns:a16="http://schemas.microsoft.com/office/drawing/2014/main" id="{C92C47F8-1638-4766-9F7D-1D7622D0D14C}"/>
              </a:ext>
            </a:extLst>
          </p:cNvPr>
          <p:cNvSpPr>
            <a:spLocks noGrp="1"/>
          </p:cNvSpPr>
          <p:nvPr>
            <p:ph sz="half" idx="1"/>
          </p:nvPr>
        </p:nvSpPr>
        <p:spPr/>
        <p:txBody>
          <a:bodyPr/>
          <a:lstStyle/>
          <a:p>
            <a:r>
              <a:rPr lang="en-US" dirty="0"/>
              <a:t>New Schema Design</a:t>
            </a:r>
          </a:p>
          <a:p>
            <a:pPr lvl="1"/>
            <a:r>
              <a:rPr lang="en-US" sz="1200" b="1" dirty="0"/>
              <a:t>ROW KEY </a:t>
            </a:r>
            <a:r>
              <a:rPr lang="en-US" sz="1200" dirty="0"/>
              <a:t>: LOT_ID_WAFER_ID</a:t>
            </a:r>
            <a:r>
              <a:rPr lang="en-US" sz="1200" b="1" dirty="0">
                <a:solidFill>
                  <a:srgbClr val="0070C0"/>
                </a:solidFill>
              </a:rPr>
              <a:t>_ MFG_PROCESS_STEP</a:t>
            </a:r>
          </a:p>
          <a:p>
            <a:pPr lvl="1"/>
            <a:r>
              <a:rPr lang="en-US" sz="1200" b="1" dirty="0"/>
              <a:t>COLUMN FAMILY</a:t>
            </a:r>
            <a:r>
              <a:rPr lang="en-US" sz="1200" dirty="0"/>
              <a:t>: </a:t>
            </a:r>
            <a:r>
              <a:rPr lang="en-US" sz="1200" dirty="0" err="1"/>
              <a:t>cf</a:t>
            </a:r>
            <a:endParaRPr lang="en-US" sz="1200" dirty="0"/>
          </a:p>
          <a:p>
            <a:pPr lvl="1"/>
            <a:r>
              <a:rPr lang="en-US" sz="1200" b="1" dirty="0"/>
              <a:t>COLUMN QUALIFIER</a:t>
            </a:r>
            <a:r>
              <a:rPr lang="en-US" sz="1200" dirty="0"/>
              <a:t>: </a:t>
            </a:r>
            <a:r>
              <a:rPr lang="en-US" sz="1200" b="1" dirty="0">
                <a:solidFill>
                  <a:srgbClr val="0070C0"/>
                </a:solidFill>
              </a:rPr>
              <a:t>COMMON_TEST_ID||ITEM_SEQ_NO</a:t>
            </a:r>
          </a:p>
          <a:p>
            <a:pPr lvl="1"/>
            <a:r>
              <a:rPr lang="en-US" sz="1200" b="1" dirty="0"/>
              <a:t>COLUMN VALUE: </a:t>
            </a:r>
            <a:r>
              <a:rPr lang="en-US" sz="1200" dirty="0"/>
              <a:t>TEST VALUE</a:t>
            </a:r>
          </a:p>
          <a:p>
            <a:pPr lvl="1"/>
            <a:r>
              <a:rPr lang="en-US" sz="1200" b="1" dirty="0"/>
              <a:t>TIMESTAMP</a:t>
            </a:r>
            <a:r>
              <a:rPr lang="en-US" sz="1200" dirty="0"/>
              <a:t>: </a:t>
            </a:r>
            <a:r>
              <a:rPr lang="en-US" sz="1200" b="1" dirty="0">
                <a:solidFill>
                  <a:srgbClr val="0070C0"/>
                </a:solidFill>
              </a:rPr>
              <a:t>RUN_COMPLETE_DATETIME</a:t>
            </a:r>
          </a:p>
          <a:p>
            <a:endParaRPr lang="en-US" dirty="0"/>
          </a:p>
        </p:txBody>
      </p:sp>
      <p:pic>
        <p:nvPicPr>
          <p:cNvPr id="8" name="Picture 7">
            <a:extLst>
              <a:ext uri="{FF2B5EF4-FFF2-40B4-BE49-F238E27FC236}">
                <a16:creationId xmlns:a16="http://schemas.microsoft.com/office/drawing/2014/main" id="{2E59E06D-0AC2-4E99-82FF-86F0BC13C88E}"/>
              </a:ext>
            </a:extLst>
          </p:cNvPr>
          <p:cNvPicPr>
            <a:picLocks noChangeAspect="1"/>
          </p:cNvPicPr>
          <p:nvPr/>
        </p:nvPicPr>
        <p:blipFill>
          <a:blip r:embed="rId2"/>
          <a:stretch>
            <a:fillRect/>
          </a:stretch>
        </p:blipFill>
        <p:spPr>
          <a:xfrm>
            <a:off x="838199" y="3794197"/>
            <a:ext cx="10650071" cy="1930526"/>
          </a:xfrm>
          <a:prstGeom prst="rect">
            <a:avLst/>
          </a:prstGeom>
        </p:spPr>
      </p:pic>
    </p:spTree>
    <p:extLst>
      <p:ext uri="{BB962C8B-B14F-4D97-AF65-F5344CB8AC3E}">
        <p14:creationId xmlns:p14="http://schemas.microsoft.com/office/powerpoint/2010/main" val="2729619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163B-4256-4D6D-B29C-8F1A38250504}"/>
              </a:ext>
            </a:extLst>
          </p:cNvPr>
          <p:cNvSpPr>
            <a:spLocks noGrp="1"/>
          </p:cNvSpPr>
          <p:nvPr>
            <p:ph type="title"/>
          </p:nvPr>
        </p:nvSpPr>
        <p:spPr/>
        <p:txBody>
          <a:bodyPr/>
          <a:lstStyle/>
          <a:p>
            <a:r>
              <a:rPr lang="en-US" dirty="0"/>
              <a:t>Comparison Result</a:t>
            </a:r>
          </a:p>
        </p:txBody>
      </p:sp>
      <p:sp>
        <p:nvSpPr>
          <p:cNvPr id="3" name="Footer Placeholder 2">
            <a:extLst>
              <a:ext uri="{FF2B5EF4-FFF2-40B4-BE49-F238E27FC236}">
                <a16:creationId xmlns:a16="http://schemas.microsoft.com/office/drawing/2014/main" id="{48104007-8690-4EC9-96DE-2E8D3235FCAC}"/>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DF9BFC49-828B-415A-9DBB-17227CDC2673}"/>
              </a:ext>
            </a:extLst>
          </p:cNvPr>
          <p:cNvSpPr>
            <a:spLocks noGrp="1"/>
          </p:cNvSpPr>
          <p:nvPr>
            <p:ph type="sldNum" sz="quarter" idx="12"/>
          </p:nvPr>
        </p:nvSpPr>
        <p:spPr/>
        <p:txBody>
          <a:bodyPr/>
          <a:lstStyle/>
          <a:p>
            <a:fld id="{B7E7695C-FCF1-4AA0-9B93-7941FED13DC4}" type="slidenum">
              <a:rPr lang="en-US" smtClean="0"/>
              <a:t>19</a:t>
            </a:fld>
            <a:endParaRPr lang="en-US"/>
          </a:p>
        </p:txBody>
      </p:sp>
      <p:sp>
        <p:nvSpPr>
          <p:cNvPr id="5" name="Text Placeholder 4">
            <a:extLst>
              <a:ext uri="{FF2B5EF4-FFF2-40B4-BE49-F238E27FC236}">
                <a16:creationId xmlns:a16="http://schemas.microsoft.com/office/drawing/2014/main" id="{E5246181-9D51-4058-9E7B-FF2777F69814}"/>
              </a:ext>
            </a:extLst>
          </p:cNvPr>
          <p:cNvSpPr>
            <a:spLocks noGrp="1"/>
          </p:cNvSpPr>
          <p:nvPr>
            <p:ph type="body" sz="quarter" idx="13"/>
          </p:nvPr>
        </p:nvSpPr>
        <p:spPr/>
        <p:txBody>
          <a:bodyPr/>
          <a:lstStyle/>
          <a:p>
            <a:r>
              <a:rPr lang="en-US" dirty="0"/>
              <a:t>Old schema versus new schema query speed</a:t>
            </a:r>
          </a:p>
        </p:txBody>
      </p:sp>
      <p:sp>
        <p:nvSpPr>
          <p:cNvPr id="6" name="Content Placeholder 5">
            <a:extLst>
              <a:ext uri="{FF2B5EF4-FFF2-40B4-BE49-F238E27FC236}">
                <a16:creationId xmlns:a16="http://schemas.microsoft.com/office/drawing/2014/main" id="{C5DDCA43-4B46-4E86-AC81-E0E135A577E3}"/>
              </a:ext>
            </a:extLst>
          </p:cNvPr>
          <p:cNvSpPr>
            <a:spLocks noGrp="1"/>
          </p:cNvSpPr>
          <p:nvPr>
            <p:ph sz="half" idx="1"/>
          </p:nvPr>
        </p:nvSpPr>
        <p:spPr/>
        <p:txBody>
          <a:bodyPr/>
          <a:lstStyle/>
          <a:p>
            <a:r>
              <a:rPr lang="en-US" dirty="0"/>
              <a:t>TTMY48 Query Test Cases:</a:t>
            </a:r>
          </a:p>
          <a:p>
            <a:pPr marL="411480" lvl="1" indent="0">
              <a:buNone/>
            </a:pPr>
            <a:r>
              <a:rPr lang="en-US" dirty="0"/>
              <a:t>To query 2359 lots same required data:</a:t>
            </a:r>
          </a:p>
          <a:p>
            <a:pPr lvl="1"/>
            <a:r>
              <a:rPr lang="en-US" dirty="0"/>
              <a:t>Old schema: &gt; 30 min</a:t>
            </a:r>
          </a:p>
          <a:p>
            <a:pPr lvl="1"/>
            <a:r>
              <a:rPr lang="en-US" dirty="0"/>
              <a:t>New schema: ~ 5min</a:t>
            </a:r>
          </a:p>
          <a:p>
            <a:endParaRPr lang="en-US" dirty="0"/>
          </a:p>
          <a:p>
            <a:r>
              <a:rPr lang="en-US" dirty="0"/>
              <a:t>Inline Auto Diagnostics Test Cases:</a:t>
            </a:r>
          </a:p>
          <a:p>
            <a:pPr marL="411480" lvl="1" indent="0">
              <a:buNone/>
            </a:pPr>
            <a:r>
              <a:rPr lang="en-US" dirty="0"/>
              <a:t>To query ~2359 wafers same required data:</a:t>
            </a:r>
          </a:p>
          <a:p>
            <a:pPr lvl="1"/>
            <a:r>
              <a:rPr lang="en-US" dirty="0"/>
              <a:t>Old schema: &gt; 2 hours</a:t>
            </a:r>
          </a:p>
          <a:p>
            <a:pPr lvl="1"/>
            <a:r>
              <a:rPr lang="en-US" dirty="0"/>
              <a:t>New schema: ~ 6 min</a:t>
            </a:r>
          </a:p>
          <a:p>
            <a:pPr lvl="1"/>
            <a:endParaRPr lang="en-US" dirty="0"/>
          </a:p>
        </p:txBody>
      </p:sp>
    </p:spTree>
    <p:extLst>
      <p:ext uri="{BB962C8B-B14F-4D97-AF65-F5344CB8AC3E}">
        <p14:creationId xmlns:p14="http://schemas.microsoft.com/office/powerpoint/2010/main" val="40135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2</a:t>
            </a:fld>
            <a:endParaRPr lang="en-US"/>
          </a:p>
        </p:txBody>
      </p:sp>
      <p:sp>
        <p:nvSpPr>
          <p:cNvPr id="5" name="Text Placeholder 4"/>
          <p:cNvSpPr>
            <a:spLocks noGrp="1"/>
          </p:cNvSpPr>
          <p:nvPr>
            <p:ph type="body" sz="quarter" idx="13"/>
          </p:nvPr>
        </p:nvSpPr>
        <p:spPr/>
        <p:txBody>
          <a:bodyPr/>
          <a:lstStyle/>
          <a:p>
            <a:endParaRPr lang="en-US" dirty="0"/>
          </a:p>
        </p:txBody>
      </p:sp>
      <p:sp>
        <p:nvSpPr>
          <p:cNvPr id="6" name="Content Placeholder 5"/>
          <p:cNvSpPr>
            <a:spLocks noGrp="1"/>
          </p:cNvSpPr>
          <p:nvPr>
            <p:ph sz="half" idx="1"/>
          </p:nvPr>
        </p:nvSpPr>
        <p:spPr/>
        <p:txBody>
          <a:bodyPr/>
          <a:lstStyle/>
          <a:p>
            <a:r>
              <a:rPr lang="en-US" dirty="0"/>
              <a:t>Hadoop HBASE Development Sharing</a:t>
            </a:r>
          </a:p>
          <a:p>
            <a:pPr lvl="1"/>
            <a:r>
              <a:rPr lang="en-US" dirty="0"/>
              <a:t>Quick Introduction to HBASE </a:t>
            </a:r>
          </a:p>
          <a:p>
            <a:pPr lvl="1"/>
            <a:r>
              <a:rPr lang="en-US" dirty="0"/>
              <a:t>HBASE Insights (Developers)</a:t>
            </a:r>
          </a:p>
          <a:p>
            <a:pPr lvl="2"/>
            <a:r>
              <a:rPr lang="en-US" dirty="0"/>
              <a:t>HBASE Design</a:t>
            </a:r>
          </a:p>
          <a:p>
            <a:pPr lvl="2"/>
            <a:r>
              <a:rPr lang="en-US" dirty="0"/>
              <a:t>HBASE Data Ingestion</a:t>
            </a:r>
          </a:p>
          <a:p>
            <a:pPr lvl="2"/>
            <a:r>
              <a:rPr lang="en-US" dirty="0"/>
              <a:t>HBASE Data Extraction</a:t>
            </a:r>
          </a:p>
          <a:p>
            <a:pPr lvl="1"/>
            <a:r>
              <a:rPr lang="en-US" dirty="0"/>
              <a:t>Consultation Take-away</a:t>
            </a:r>
          </a:p>
          <a:p>
            <a:r>
              <a:rPr lang="en-US" dirty="0"/>
              <a:t>Hadoop HBASE Admin Sharing</a:t>
            </a:r>
          </a:p>
        </p:txBody>
      </p:sp>
    </p:spTree>
    <p:extLst>
      <p:ext uri="{BB962C8B-B14F-4D97-AF65-F5344CB8AC3E}">
        <p14:creationId xmlns:p14="http://schemas.microsoft.com/office/powerpoint/2010/main" val="2419285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HBASE Insights</a:t>
            </a:r>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20</a:t>
            </a:fld>
            <a:endParaRPr lang="en-US"/>
          </a:p>
        </p:txBody>
      </p:sp>
      <p:sp>
        <p:nvSpPr>
          <p:cNvPr id="5" name="Text Placeholder 4"/>
          <p:cNvSpPr>
            <a:spLocks noGrp="1"/>
          </p:cNvSpPr>
          <p:nvPr>
            <p:ph type="body" sz="quarter" idx="13"/>
          </p:nvPr>
        </p:nvSpPr>
        <p:spPr>
          <a:xfrm>
            <a:off x="838200" y="930461"/>
            <a:ext cx="10515600" cy="361950"/>
          </a:xfrm>
        </p:spPr>
        <p:txBody>
          <a:bodyPr/>
          <a:lstStyle/>
          <a:p>
            <a:r>
              <a:rPr lang="en-US" dirty="0"/>
              <a:t>(HBase Design)</a:t>
            </a:r>
          </a:p>
        </p:txBody>
      </p:sp>
      <p:graphicFrame>
        <p:nvGraphicFramePr>
          <p:cNvPr id="7" name="Content Placeholder 6">
            <a:extLst>
              <a:ext uri="{FF2B5EF4-FFF2-40B4-BE49-F238E27FC236}">
                <a16:creationId xmlns:a16="http://schemas.microsoft.com/office/drawing/2014/main" id="{9AA4807A-7958-49D2-A6ED-C9309BB1A9E1}"/>
              </a:ext>
            </a:extLst>
          </p:cNvPr>
          <p:cNvGraphicFramePr>
            <a:graphicFrameLocks noGrp="1"/>
          </p:cNvGraphicFramePr>
          <p:nvPr>
            <p:ph sz="half" idx="1"/>
            <p:extLst>
              <p:ext uri="{D42A27DB-BD31-4B8C-83A1-F6EECF244321}">
                <p14:modId xmlns:p14="http://schemas.microsoft.com/office/powerpoint/2010/main" val="3331505320"/>
              </p:ext>
            </p:extLst>
          </p:nvPr>
        </p:nvGraphicFramePr>
        <p:xfrm>
          <a:off x="838200" y="1628775"/>
          <a:ext cx="10515600" cy="4548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8428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DDB6-C14A-410F-8E67-663A6D9BF08B}"/>
              </a:ext>
            </a:extLst>
          </p:cNvPr>
          <p:cNvSpPr>
            <a:spLocks noGrp="1"/>
          </p:cNvSpPr>
          <p:nvPr>
            <p:ph type="title"/>
          </p:nvPr>
        </p:nvSpPr>
        <p:spPr/>
        <p:txBody>
          <a:bodyPr/>
          <a:lstStyle/>
          <a:p>
            <a:r>
              <a:rPr lang="en-US" dirty="0"/>
              <a:t>Data Query from HBase</a:t>
            </a:r>
          </a:p>
        </p:txBody>
      </p:sp>
      <p:sp>
        <p:nvSpPr>
          <p:cNvPr id="3" name="Footer Placeholder 2">
            <a:extLst>
              <a:ext uri="{FF2B5EF4-FFF2-40B4-BE49-F238E27FC236}">
                <a16:creationId xmlns:a16="http://schemas.microsoft.com/office/drawing/2014/main" id="{EA2851A6-F794-4395-BD3A-4001BC08992F}"/>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4656B50F-EDFE-48C7-BF43-7B7EDB78169D}"/>
              </a:ext>
            </a:extLst>
          </p:cNvPr>
          <p:cNvSpPr>
            <a:spLocks noGrp="1"/>
          </p:cNvSpPr>
          <p:nvPr>
            <p:ph type="sldNum" sz="quarter" idx="12"/>
          </p:nvPr>
        </p:nvSpPr>
        <p:spPr/>
        <p:txBody>
          <a:bodyPr/>
          <a:lstStyle/>
          <a:p>
            <a:fld id="{B7E7695C-FCF1-4AA0-9B93-7941FED13DC4}" type="slidenum">
              <a:rPr lang="en-US" smtClean="0"/>
              <a:t>21</a:t>
            </a:fld>
            <a:endParaRPr lang="en-US"/>
          </a:p>
        </p:txBody>
      </p:sp>
      <p:sp>
        <p:nvSpPr>
          <p:cNvPr id="5" name="Text Placeholder 4">
            <a:extLst>
              <a:ext uri="{FF2B5EF4-FFF2-40B4-BE49-F238E27FC236}">
                <a16:creationId xmlns:a16="http://schemas.microsoft.com/office/drawing/2014/main" id="{3300CE15-6DC6-48AB-9E96-84E5AEBD11E8}"/>
              </a:ext>
            </a:extLst>
          </p:cNvPr>
          <p:cNvSpPr>
            <a:spLocks noGrp="1"/>
          </p:cNvSpPr>
          <p:nvPr>
            <p:ph type="body" sz="quarter" idx="13"/>
          </p:nvPr>
        </p:nvSpPr>
        <p:spPr/>
        <p:txBody>
          <a:bodyPr/>
          <a:lstStyle/>
          <a:p>
            <a:r>
              <a:rPr lang="en-US" dirty="0"/>
              <a:t>Data Query</a:t>
            </a:r>
          </a:p>
        </p:txBody>
      </p:sp>
      <p:sp>
        <p:nvSpPr>
          <p:cNvPr id="6" name="Content Placeholder 5">
            <a:extLst>
              <a:ext uri="{FF2B5EF4-FFF2-40B4-BE49-F238E27FC236}">
                <a16:creationId xmlns:a16="http://schemas.microsoft.com/office/drawing/2014/main" id="{67E55E70-851C-497A-9AC9-A078CF864A1E}"/>
              </a:ext>
            </a:extLst>
          </p:cNvPr>
          <p:cNvSpPr>
            <a:spLocks noGrp="1"/>
          </p:cNvSpPr>
          <p:nvPr>
            <p:ph sz="half" idx="1"/>
          </p:nvPr>
        </p:nvSpPr>
        <p:spPr/>
        <p:txBody>
          <a:bodyPr/>
          <a:lstStyle/>
          <a:p>
            <a:r>
              <a:rPr lang="en-US" dirty="0"/>
              <a:t>When we use HBase API to do the query, we need to apply new version of API. HBase connection API is changed in recent 1.x version. Old connection API is expected to retired in 2.x version. </a:t>
            </a:r>
          </a:p>
        </p:txBody>
      </p:sp>
      <p:graphicFrame>
        <p:nvGraphicFramePr>
          <p:cNvPr id="7" name="Content Placeholder 5">
            <a:extLst>
              <a:ext uri="{FF2B5EF4-FFF2-40B4-BE49-F238E27FC236}">
                <a16:creationId xmlns:a16="http://schemas.microsoft.com/office/drawing/2014/main" id="{72ED9E4E-C6EC-4CC3-92DC-549F5E1661AC}"/>
              </a:ext>
            </a:extLst>
          </p:cNvPr>
          <p:cNvGraphicFramePr>
            <a:graphicFrameLocks/>
          </p:cNvGraphicFramePr>
          <p:nvPr>
            <p:extLst/>
          </p:nvPr>
        </p:nvGraphicFramePr>
        <p:xfrm>
          <a:off x="838199" y="2725416"/>
          <a:ext cx="10515602" cy="3451547"/>
        </p:xfrm>
        <a:graphic>
          <a:graphicData uri="http://schemas.openxmlformats.org/drawingml/2006/table">
            <a:tbl>
              <a:tblPr firstRow="1" bandRow="1">
                <a:tableStyleId>{5C22544A-7EE6-4342-B048-85BDC9FD1C3A}</a:tableStyleId>
              </a:tblPr>
              <a:tblGrid>
                <a:gridCol w="2628901">
                  <a:extLst>
                    <a:ext uri="{9D8B030D-6E8A-4147-A177-3AD203B41FA5}">
                      <a16:colId xmlns:a16="http://schemas.microsoft.com/office/drawing/2014/main" val="1612617851"/>
                    </a:ext>
                  </a:extLst>
                </a:gridCol>
                <a:gridCol w="1725330">
                  <a:extLst>
                    <a:ext uri="{9D8B030D-6E8A-4147-A177-3AD203B41FA5}">
                      <a16:colId xmlns:a16="http://schemas.microsoft.com/office/drawing/2014/main" val="2596326508"/>
                    </a:ext>
                  </a:extLst>
                </a:gridCol>
                <a:gridCol w="3532470">
                  <a:extLst>
                    <a:ext uri="{9D8B030D-6E8A-4147-A177-3AD203B41FA5}">
                      <a16:colId xmlns:a16="http://schemas.microsoft.com/office/drawing/2014/main" val="3867388578"/>
                    </a:ext>
                  </a:extLst>
                </a:gridCol>
                <a:gridCol w="2628901">
                  <a:extLst>
                    <a:ext uri="{9D8B030D-6E8A-4147-A177-3AD203B41FA5}">
                      <a16:colId xmlns:a16="http://schemas.microsoft.com/office/drawing/2014/main" val="2321567698"/>
                    </a:ext>
                  </a:extLst>
                </a:gridCol>
              </a:tblGrid>
              <a:tr h="313777">
                <a:tc>
                  <a:txBody>
                    <a:bodyPr/>
                    <a:lstStyle/>
                    <a:p>
                      <a:r>
                        <a:rPr lang="en-US" sz="1500" dirty="0"/>
                        <a:t>Name</a:t>
                      </a:r>
                    </a:p>
                  </a:txBody>
                  <a:tcPr marL="77813" marR="77813" marT="38906" marB="38906"/>
                </a:tc>
                <a:tc>
                  <a:txBody>
                    <a:bodyPr/>
                    <a:lstStyle/>
                    <a:p>
                      <a:r>
                        <a:rPr lang="en-US" sz="1500" dirty="0"/>
                        <a:t>Old Type</a:t>
                      </a:r>
                    </a:p>
                  </a:txBody>
                  <a:tcPr marL="77813" marR="77813" marT="38906" marB="38906"/>
                </a:tc>
                <a:tc>
                  <a:txBody>
                    <a:bodyPr/>
                    <a:lstStyle/>
                    <a:p>
                      <a:r>
                        <a:rPr lang="en-US" sz="1500" dirty="0"/>
                        <a:t>Replacement</a:t>
                      </a:r>
                    </a:p>
                  </a:txBody>
                  <a:tcPr marL="77813" marR="77813" marT="38906" marB="38906"/>
                </a:tc>
                <a:tc>
                  <a:txBody>
                    <a:bodyPr/>
                    <a:lstStyle/>
                    <a:p>
                      <a:r>
                        <a:rPr lang="en-US" sz="1500" dirty="0"/>
                        <a:t>New Type</a:t>
                      </a:r>
                    </a:p>
                  </a:txBody>
                  <a:tcPr marL="77813" marR="77813" marT="38906" marB="38906"/>
                </a:tc>
                <a:extLst>
                  <a:ext uri="{0D108BD9-81ED-4DB2-BD59-A6C34878D82A}">
                    <a16:rowId xmlns:a16="http://schemas.microsoft.com/office/drawing/2014/main" val="2214369362"/>
                  </a:ext>
                </a:extLst>
              </a:tr>
              <a:tr h="313777">
                <a:tc>
                  <a:txBody>
                    <a:bodyPr/>
                    <a:lstStyle/>
                    <a:p>
                      <a:r>
                        <a:rPr lang="en-US" sz="1500" dirty="0" err="1"/>
                        <a:t>HTable</a:t>
                      </a:r>
                      <a:endParaRPr lang="en-US" sz="1500" dirty="0"/>
                    </a:p>
                  </a:txBody>
                  <a:tcPr marL="77813" marR="77813" marT="38906" marB="38906"/>
                </a:tc>
                <a:tc>
                  <a:txBody>
                    <a:bodyPr/>
                    <a:lstStyle/>
                    <a:p>
                      <a:r>
                        <a:rPr lang="en-US" sz="1500" dirty="0"/>
                        <a:t>Class</a:t>
                      </a:r>
                    </a:p>
                  </a:txBody>
                  <a:tcPr marL="77813" marR="77813" marT="38906" marB="38906"/>
                </a:tc>
                <a:tc>
                  <a:txBody>
                    <a:bodyPr/>
                    <a:lstStyle/>
                    <a:p>
                      <a:r>
                        <a:rPr lang="en-US" sz="1500" dirty="0"/>
                        <a:t>Table</a:t>
                      </a:r>
                    </a:p>
                  </a:txBody>
                  <a:tcPr marL="77813" marR="77813" marT="38906" marB="38906"/>
                </a:tc>
                <a:tc>
                  <a:txBody>
                    <a:bodyPr/>
                    <a:lstStyle/>
                    <a:p>
                      <a:r>
                        <a:rPr lang="en-US" sz="1500" dirty="0"/>
                        <a:t>Interface</a:t>
                      </a:r>
                    </a:p>
                  </a:txBody>
                  <a:tcPr marL="77813" marR="77813" marT="38906" marB="38906"/>
                </a:tc>
                <a:extLst>
                  <a:ext uri="{0D108BD9-81ED-4DB2-BD59-A6C34878D82A}">
                    <a16:rowId xmlns:a16="http://schemas.microsoft.com/office/drawing/2014/main" val="2258858858"/>
                  </a:ext>
                </a:extLst>
              </a:tr>
              <a:tr h="313777">
                <a:tc>
                  <a:txBody>
                    <a:bodyPr/>
                    <a:lstStyle/>
                    <a:p>
                      <a:r>
                        <a:rPr lang="en-US" sz="1500" dirty="0" err="1"/>
                        <a:t>HTable</a:t>
                      </a:r>
                      <a:endParaRPr lang="en-US" sz="1500" dirty="0"/>
                    </a:p>
                  </a:txBody>
                  <a:tcPr marL="77813" marR="77813" marT="38906" marB="38906"/>
                </a:tc>
                <a:tc>
                  <a:txBody>
                    <a:bodyPr/>
                    <a:lstStyle/>
                    <a:p>
                      <a:r>
                        <a:rPr lang="en-US" sz="1500" dirty="0"/>
                        <a:t>Class</a:t>
                      </a:r>
                    </a:p>
                  </a:txBody>
                  <a:tcPr marL="77813" marR="77813" marT="38906" marB="38906"/>
                </a:tc>
                <a:tc>
                  <a:txBody>
                    <a:bodyPr/>
                    <a:lstStyle/>
                    <a:p>
                      <a:r>
                        <a:rPr lang="en-US" sz="1500" dirty="0" err="1"/>
                        <a:t>RegionLocator</a:t>
                      </a:r>
                      <a:endParaRPr lang="en-US" sz="1500" dirty="0"/>
                    </a:p>
                  </a:txBody>
                  <a:tcPr marL="77813" marR="77813" marT="38906" marB="38906"/>
                </a:tc>
                <a:tc>
                  <a:txBody>
                    <a:bodyPr/>
                    <a:lstStyle/>
                    <a:p>
                      <a:r>
                        <a:rPr lang="en-US" sz="1500" dirty="0" err="1"/>
                        <a:t>Interfafce</a:t>
                      </a:r>
                      <a:endParaRPr lang="en-US" sz="1500" dirty="0"/>
                    </a:p>
                  </a:txBody>
                  <a:tcPr marL="77813" marR="77813" marT="38906" marB="38906"/>
                </a:tc>
                <a:extLst>
                  <a:ext uri="{0D108BD9-81ED-4DB2-BD59-A6C34878D82A}">
                    <a16:rowId xmlns:a16="http://schemas.microsoft.com/office/drawing/2014/main" val="2051297131"/>
                  </a:ext>
                </a:extLst>
              </a:tr>
              <a:tr h="313777">
                <a:tc>
                  <a:txBody>
                    <a:bodyPr/>
                    <a:lstStyle/>
                    <a:p>
                      <a:r>
                        <a:rPr lang="en-US" sz="1500" dirty="0" err="1"/>
                        <a:t>Htable.setAutoFlush</a:t>
                      </a:r>
                      <a:r>
                        <a:rPr lang="en-US" sz="1500" dirty="0"/>
                        <a:t>(false)</a:t>
                      </a:r>
                    </a:p>
                  </a:txBody>
                  <a:tcPr marL="77813" marR="77813" marT="38906" marB="38906"/>
                </a:tc>
                <a:tc>
                  <a:txBody>
                    <a:bodyPr/>
                    <a:lstStyle/>
                    <a:p>
                      <a:r>
                        <a:rPr lang="en-US" sz="1500" dirty="0"/>
                        <a:t>Method</a:t>
                      </a:r>
                    </a:p>
                  </a:txBody>
                  <a:tcPr marL="77813" marR="77813" marT="38906" marB="38906"/>
                </a:tc>
                <a:tc>
                  <a:txBody>
                    <a:bodyPr/>
                    <a:lstStyle/>
                    <a:p>
                      <a:r>
                        <a:rPr lang="en-US" sz="1500" dirty="0" err="1"/>
                        <a:t>BufferedMutator</a:t>
                      </a:r>
                      <a:endParaRPr lang="en-US" sz="1500" dirty="0"/>
                    </a:p>
                  </a:txBody>
                  <a:tcPr marL="77813" marR="77813" marT="38906" marB="38906"/>
                </a:tc>
                <a:tc>
                  <a:txBody>
                    <a:bodyPr/>
                    <a:lstStyle/>
                    <a:p>
                      <a:r>
                        <a:rPr lang="en-US" sz="1500" dirty="0"/>
                        <a:t>Interface</a:t>
                      </a:r>
                    </a:p>
                  </a:txBody>
                  <a:tcPr marL="77813" marR="77813" marT="38906" marB="38906"/>
                </a:tc>
                <a:extLst>
                  <a:ext uri="{0D108BD9-81ED-4DB2-BD59-A6C34878D82A}">
                    <a16:rowId xmlns:a16="http://schemas.microsoft.com/office/drawing/2014/main" val="2806193381"/>
                  </a:ext>
                </a:extLst>
              </a:tr>
              <a:tr h="313777">
                <a:tc>
                  <a:txBody>
                    <a:bodyPr/>
                    <a:lstStyle/>
                    <a:p>
                      <a:r>
                        <a:rPr lang="en-US" sz="1500" dirty="0" err="1"/>
                        <a:t>HConnection</a:t>
                      </a:r>
                      <a:endParaRPr lang="en-US" sz="1500" dirty="0"/>
                    </a:p>
                  </a:txBody>
                  <a:tcPr marL="77813" marR="77813" marT="38906" marB="38906"/>
                </a:tc>
                <a:tc>
                  <a:txBody>
                    <a:bodyPr/>
                    <a:lstStyle/>
                    <a:p>
                      <a:r>
                        <a:rPr lang="en-US" sz="1500" dirty="0"/>
                        <a:t>Interface</a:t>
                      </a:r>
                    </a:p>
                  </a:txBody>
                  <a:tcPr marL="77813" marR="77813" marT="38906" marB="38906"/>
                </a:tc>
                <a:tc>
                  <a:txBody>
                    <a:bodyPr/>
                    <a:lstStyle/>
                    <a:p>
                      <a:r>
                        <a:rPr lang="en-US" sz="1500" dirty="0"/>
                        <a:t>Connection</a:t>
                      </a:r>
                    </a:p>
                  </a:txBody>
                  <a:tcPr marL="77813" marR="77813" marT="38906" marB="38906"/>
                </a:tc>
                <a:tc>
                  <a:txBody>
                    <a:bodyPr/>
                    <a:lstStyle/>
                    <a:p>
                      <a:r>
                        <a:rPr lang="en-US" sz="1500" dirty="0"/>
                        <a:t>Interface</a:t>
                      </a:r>
                    </a:p>
                  </a:txBody>
                  <a:tcPr marL="77813" marR="77813" marT="38906" marB="38906"/>
                </a:tc>
                <a:extLst>
                  <a:ext uri="{0D108BD9-81ED-4DB2-BD59-A6C34878D82A}">
                    <a16:rowId xmlns:a16="http://schemas.microsoft.com/office/drawing/2014/main" val="536373725"/>
                  </a:ext>
                </a:extLst>
              </a:tr>
              <a:tr h="313777">
                <a:tc>
                  <a:txBody>
                    <a:bodyPr/>
                    <a:lstStyle/>
                    <a:p>
                      <a:r>
                        <a:rPr lang="en-US" sz="1500" dirty="0" err="1"/>
                        <a:t>HConnectionManager</a:t>
                      </a:r>
                      <a:endParaRPr lang="en-US" sz="1500" dirty="0"/>
                    </a:p>
                  </a:txBody>
                  <a:tcPr marL="77813" marR="77813" marT="38906" marB="38906"/>
                </a:tc>
                <a:tc>
                  <a:txBody>
                    <a:bodyPr/>
                    <a:lstStyle/>
                    <a:p>
                      <a:r>
                        <a:rPr lang="en-US" sz="1500" dirty="0"/>
                        <a:t>Class</a:t>
                      </a:r>
                    </a:p>
                  </a:txBody>
                  <a:tcPr marL="77813" marR="77813" marT="38906" marB="38906"/>
                </a:tc>
                <a:tc>
                  <a:txBody>
                    <a:bodyPr/>
                    <a:lstStyle/>
                    <a:p>
                      <a:r>
                        <a:rPr lang="en-US" sz="1500" dirty="0" err="1"/>
                        <a:t>ConnectionFactory</a:t>
                      </a:r>
                      <a:endParaRPr lang="en-US" sz="1500" dirty="0"/>
                    </a:p>
                  </a:txBody>
                  <a:tcPr marL="77813" marR="77813" marT="38906" marB="38906"/>
                </a:tc>
                <a:tc>
                  <a:txBody>
                    <a:bodyPr/>
                    <a:lstStyle/>
                    <a:p>
                      <a:r>
                        <a:rPr lang="en-US" sz="1500" dirty="0"/>
                        <a:t>Class</a:t>
                      </a:r>
                    </a:p>
                  </a:txBody>
                  <a:tcPr marL="77813" marR="77813" marT="38906" marB="38906"/>
                </a:tc>
                <a:extLst>
                  <a:ext uri="{0D108BD9-81ED-4DB2-BD59-A6C34878D82A}">
                    <a16:rowId xmlns:a16="http://schemas.microsoft.com/office/drawing/2014/main" val="961870782"/>
                  </a:ext>
                </a:extLst>
              </a:tr>
              <a:tr h="313777">
                <a:tc>
                  <a:txBody>
                    <a:bodyPr/>
                    <a:lstStyle/>
                    <a:p>
                      <a:r>
                        <a:rPr lang="en-US" sz="1500" dirty="0" err="1"/>
                        <a:t>HTableFactory</a:t>
                      </a:r>
                      <a:endParaRPr lang="en-US" sz="1500" dirty="0"/>
                    </a:p>
                  </a:txBody>
                  <a:tcPr marL="77813" marR="77813" marT="38906" marB="38906"/>
                </a:tc>
                <a:tc>
                  <a:txBody>
                    <a:bodyPr/>
                    <a:lstStyle/>
                    <a:p>
                      <a:r>
                        <a:rPr lang="en-US" sz="1500" dirty="0"/>
                        <a:t>Class</a:t>
                      </a:r>
                    </a:p>
                  </a:txBody>
                  <a:tcPr marL="77813" marR="77813" marT="38906" marB="38906"/>
                </a:tc>
                <a:tc>
                  <a:txBody>
                    <a:bodyPr/>
                    <a:lstStyle/>
                    <a:p>
                      <a:r>
                        <a:rPr lang="en-US" sz="1500" dirty="0" err="1"/>
                        <a:t>ConnectionFactory.createConnection</a:t>
                      </a:r>
                      <a:r>
                        <a:rPr lang="en-US" sz="1500" dirty="0"/>
                        <a:t>()</a:t>
                      </a:r>
                    </a:p>
                  </a:txBody>
                  <a:tcPr marL="77813" marR="77813" marT="38906" marB="38906"/>
                </a:tc>
                <a:tc>
                  <a:txBody>
                    <a:bodyPr/>
                    <a:lstStyle/>
                    <a:p>
                      <a:r>
                        <a:rPr lang="en-US" sz="1500" dirty="0"/>
                        <a:t>Method</a:t>
                      </a:r>
                    </a:p>
                  </a:txBody>
                  <a:tcPr marL="77813" marR="77813" marT="38906" marB="38906"/>
                </a:tc>
                <a:extLst>
                  <a:ext uri="{0D108BD9-81ED-4DB2-BD59-A6C34878D82A}">
                    <a16:rowId xmlns:a16="http://schemas.microsoft.com/office/drawing/2014/main" val="3894454262"/>
                  </a:ext>
                </a:extLst>
              </a:tr>
              <a:tr h="313777">
                <a:tc>
                  <a:txBody>
                    <a:bodyPr/>
                    <a:lstStyle/>
                    <a:p>
                      <a:r>
                        <a:rPr lang="en-US" sz="1500" dirty="0" err="1"/>
                        <a:t>HTableInterface</a:t>
                      </a:r>
                      <a:endParaRPr lang="en-US" sz="1500" dirty="0"/>
                    </a:p>
                  </a:txBody>
                  <a:tcPr marL="77813" marR="77813" marT="38906" marB="38906"/>
                </a:tc>
                <a:tc>
                  <a:txBody>
                    <a:bodyPr/>
                    <a:lstStyle/>
                    <a:p>
                      <a:r>
                        <a:rPr lang="en-US" sz="1500" dirty="0"/>
                        <a:t>Interface</a:t>
                      </a:r>
                    </a:p>
                  </a:txBody>
                  <a:tcPr marL="77813" marR="77813" marT="38906" marB="38906"/>
                </a:tc>
                <a:tc>
                  <a:txBody>
                    <a:bodyPr/>
                    <a:lstStyle/>
                    <a:p>
                      <a:r>
                        <a:rPr lang="en-US" sz="1500" dirty="0"/>
                        <a:t>Table</a:t>
                      </a:r>
                    </a:p>
                  </a:txBody>
                  <a:tcPr marL="77813" marR="77813" marT="38906" marB="38906"/>
                </a:tc>
                <a:tc>
                  <a:txBody>
                    <a:bodyPr/>
                    <a:lstStyle/>
                    <a:p>
                      <a:r>
                        <a:rPr lang="en-US" sz="1500" dirty="0"/>
                        <a:t>Interface</a:t>
                      </a:r>
                    </a:p>
                  </a:txBody>
                  <a:tcPr marL="77813" marR="77813" marT="38906" marB="38906"/>
                </a:tc>
                <a:extLst>
                  <a:ext uri="{0D108BD9-81ED-4DB2-BD59-A6C34878D82A}">
                    <a16:rowId xmlns:a16="http://schemas.microsoft.com/office/drawing/2014/main" val="679098863"/>
                  </a:ext>
                </a:extLst>
              </a:tr>
              <a:tr h="313777">
                <a:tc>
                  <a:txBody>
                    <a:bodyPr/>
                    <a:lstStyle/>
                    <a:p>
                      <a:r>
                        <a:rPr lang="en-US" sz="1500" dirty="0" err="1"/>
                        <a:t>HTablePool</a:t>
                      </a:r>
                      <a:endParaRPr lang="en-US" sz="1500" dirty="0"/>
                    </a:p>
                  </a:txBody>
                  <a:tcPr marL="77813" marR="77813" marT="38906" marB="38906"/>
                </a:tc>
                <a:tc>
                  <a:txBody>
                    <a:bodyPr/>
                    <a:lstStyle/>
                    <a:p>
                      <a:r>
                        <a:rPr lang="en-US" sz="1500" dirty="0"/>
                        <a:t>Class</a:t>
                      </a:r>
                    </a:p>
                  </a:txBody>
                  <a:tcPr marL="77813" marR="77813" marT="38906" marB="38906"/>
                </a:tc>
                <a:tc>
                  <a:txBody>
                    <a:bodyPr/>
                    <a:lstStyle/>
                    <a:p>
                      <a:r>
                        <a:rPr lang="en-US" sz="1500" dirty="0" err="1"/>
                        <a:t>Connection.getTable</a:t>
                      </a:r>
                      <a:r>
                        <a:rPr lang="en-US" sz="1500" dirty="0"/>
                        <a:t>()</a:t>
                      </a:r>
                    </a:p>
                  </a:txBody>
                  <a:tcPr marL="77813" marR="77813" marT="38906" marB="38906"/>
                </a:tc>
                <a:tc>
                  <a:txBody>
                    <a:bodyPr/>
                    <a:lstStyle/>
                    <a:p>
                      <a:r>
                        <a:rPr lang="en-US" sz="1500" dirty="0"/>
                        <a:t>Method</a:t>
                      </a:r>
                    </a:p>
                  </a:txBody>
                  <a:tcPr marL="77813" marR="77813" marT="38906" marB="38906"/>
                </a:tc>
                <a:extLst>
                  <a:ext uri="{0D108BD9-81ED-4DB2-BD59-A6C34878D82A}">
                    <a16:rowId xmlns:a16="http://schemas.microsoft.com/office/drawing/2014/main" val="822603796"/>
                  </a:ext>
                </a:extLst>
              </a:tr>
              <a:tr h="313777">
                <a:tc>
                  <a:txBody>
                    <a:bodyPr/>
                    <a:lstStyle/>
                    <a:p>
                      <a:r>
                        <a:rPr lang="en-US" sz="1500" dirty="0"/>
                        <a:t>&lt;</a:t>
                      </a:r>
                      <a:r>
                        <a:rPr lang="en-US" sz="1500" dirty="0" err="1"/>
                        <a:t>tablename</a:t>
                      </a:r>
                      <a:r>
                        <a:rPr lang="en-US" sz="1500" dirty="0"/>
                        <a:t>&gt;</a:t>
                      </a:r>
                    </a:p>
                  </a:txBody>
                  <a:tcPr marL="77813" marR="77813" marT="38906" marB="38906"/>
                </a:tc>
                <a:tc>
                  <a:txBody>
                    <a:bodyPr/>
                    <a:lstStyle/>
                    <a:p>
                      <a:r>
                        <a:rPr lang="en-US" sz="1500" dirty="0"/>
                        <a:t>String</a:t>
                      </a:r>
                    </a:p>
                  </a:txBody>
                  <a:tcPr marL="77813" marR="77813" marT="38906" marB="38906"/>
                </a:tc>
                <a:tc>
                  <a:txBody>
                    <a:bodyPr/>
                    <a:lstStyle/>
                    <a:p>
                      <a:r>
                        <a:rPr lang="en-US" sz="1500" dirty="0" err="1"/>
                        <a:t>TableName</a:t>
                      </a:r>
                      <a:endParaRPr lang="en-US" sz="1500" dirty="0"/>
                    </a:p>
                  </a:txBody>
                  <a:tcPr marL="77813" marR="77813" marT="38906" marB="38906"/>
                </a:tc>
                <a:tc>
                  <a:txBody>
                    <a:bodyPr/>
                    <a:lstStyle/>
                    <a:p>
                      <a:r>
                        <a:rPr lang="en-US" sz="1500" dirty="0"/>
                        <a:t>Class</a:t>
                      </a:r>
                    </a:p>
                  </a:txBody>
                  <a:tcPr marL="77813" marR="77813" marT="38906" marB="38906"/>
                </a:tc>
                <a:extLst>
                  <a:ext uri="{0D108BD9-81ED-4DB2-BD59-A6C34878D82A}">
                    <a16:rowId xmlns:a16="http://schemas.microsoft.com/office/drawing/2014/main" val="4593761"/>
                  </a:ext>
                </a:extLst>
              </a:tr>
              <a:tr h="313777">
                <a:tc>
                  <a:txBody>
                    <a:bodyPr/>
                    <a:lstStyle/>
                    <a:p>
                      <a:r>
                        <a:rPr lang="en-US" sz="1500" dirty="0" err="1"/>
                        <a:t>HBaseAdmin</a:t>
                      </a:r>
                      <a:endParaRPr lang="en-US" sz="1500" dirty="0"/>
                    </a:p>
                  </a:txBody>
                  <a:tcPr marL="77813" marR="77813" marT="38906" marB="38906"/>
                </a:tc>
                <a:tc>
                  <a:txBody>
                    <a:bodyPr/>
                    <a:lstStyle/>
                    <a:p>
                      <a:r>
                        <a:rPr lang="en-US" sz="1500" dirty="0"/>
                        <a:t>Class</a:t>
                      </a:r>
                    </a:p>
                  </a:txBody>
                  <a:tcPr marL="77813" marR="77813" marT="38906" marB="38906"/>
                </a:tc>
                <a:tc>
                  <a:txBody>
                    <a:bodyPr/>
                    <a:lstStyle/>
                    <a:p>
                      <a:r>
                        <a:rPr lang="en-US" sz="1500" dirty="0"/>
                        <a:t>Admin</a:t>
                      </a:r>
                    </a:p>
                  </a:txBody>
                  <a:tcPr marL="77813" marR="77813" marT="38906" marB="38906"/>
                </a:tc>
                <a:tc>
                  <a:txBody>
                    <a:bodyPr/>
                    <a:lstStyle/>
                    <a:p>
                      <a:r>
                        <a:rPr lang="en-US" sz="1500" dirty="0"/>
                        <a:t>Interface</a:t>
                      </a:r>
                    </a:p>
                  </a:txBody>
                  <a:tcPr marL="77813" marR="77813" marT="38906" marB="38906"/>
                </a:tc>
                <a:extLst>
                  <a:ext uri="{0D108BD9-81ED-4DB2-BD59-A6C34878D82A}">
                    <a16:rowId xmlns:a16="http://schemas.microsoft.com/office/drawing/2014/main" val="2141082572"/>
                  </a:ext>
                </a:extLst>
              </a:tr>
            </a:tbl>
          </a:graphicData>
        </a:graphic>
      </p:graphicFrame>
    </p:spTree>
    <p:extLst>
      <p:ext uri="{BB962C8B-B14F-4D97-AF65-F5344CB8AC3E}">
        <p14:creationId xmlns:p14="http://schemas.microsoft.com/office/powerpoint/2010/main" val="1247868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4E5B952-9207-4CD4-84F2-A548BAA2245E}"/>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5FEED4D8-CB07-4D15-AE74-4559F280EE97}"/>
              </a:ext>
            </a:extLst>
          </p:cNvPr>
          <p:cNvSpPr>
            <a:spLocks noGrp="1"/>
          </p:cNvSpPr>
          <p:nvPr>
            <p:ph type="sldNum" sz="quarter" idx="12"/>
          </p:nvPr>
        </p:nvSpPr>
        <p:spPr/>
        <p:txBody>
          <a:bodyPr/>
          <a:lstStyle/>
          <a:p>
            <a:fld id="{B7E7695C-FCF1-4AA0-9B93-7941FED13DC4}" type="slidenum">
              <a:rPr lang="en-US" smtClean="0"/>
              <a:t>22</a:t>
            </a:fld>
            <a:endParaRPr lang="en-US"/>
          </a:p>
        </p:txBody>
      </p:sp>
      <p:sp>
        <p:nvSpPr>
          <p:cNvPr id="6" name="Content Placeholder 5">
            <a:extLst>
              <a:ext uri="{FF2B5EF4-FFF2-40B4-BE49-F238E27FC236}">
                <a16:creationId xmlns:a16="http://schemas.microsoft.com/office/drawing/2014/main" id="{92A4A3B4-9080-4F09-A593-1F11251F3737}"/>
              </a:ext>
            </a:extLst>
          </p:cNvPr>
          <p:cNvSpPr>
            <a:spLocks noGrp="1"/>
          </p:cNvSpPr>
          <p:nvPr>
            <p:ph sz="half" idx="1"/>
          </p:nvPr>
        </p:nvSpPr>
        <p:spPr/>
        <p:txBody>
          <a:bodyPr/>
          <a:lstStyle/>
          <a:p>
            <a:r>
              <a:rPr lang="en-US" dirty="0"/>
              <a:t>Example Code for HBase Create Connection:</a:t>
            </a:r>
          </a:p>
          <a:p>
            <a:r>
              <a:rPr lang="en-US" b="1" i="1" dirty="0">
                <a:solidFill>
                  <a:srgbClr val="FF0000"/>
                </a:solidFill>
              </a:rPr>
              <a:t>Close the connection when connection no need anymore.  </a:t>
            </a:r>
          </a:p>
          <a:p>
            <a:pPr lvl="1"/>
            <a:endParaRPr lang="en-US" dirty="0"/>
          </a:p>
        </p:txBody>
      </p:sp>
      <p:sp>
        <p:nvSpPr>
          <p:cNvPr id="9" name="Title 1">
            <a:extLst>
              <a:ext uri="{FF2B5EF4-FFF2-40B4-BE49-F238E27FC236}">
                <a16:creationId xmlns:a16="http://schemas.microsoft.com/office/drawing/2014/main" id="{18DB5A7D-3DAF-4CED-918A-D47F61F88A3C}"/>
              </a:ext>
            </a:extLst>
          </p:cNvPr>
          <p:cNvSpPr>
            <a:spLocks noGrp="1"/>
          </p:cNvSpPr>
          <p:nvPr>
            <p:ph type="title"/>
          </p:nvPr>
        </p:nvSpPr>
        <p:spPr>
          <a:xfrm>
            <a:off x="838200" y="365126"/>
            <a:ext cx="10515600" cy="628788"/>
          </a:xfrm>
        </p:spPr>
        <p:txBody>
          <a:bodyPr/>
          <a:lstStyle/>
          <a:p>
            <a:r>
              <a:rPr lang="en-US" dirty="0"/>
              <a:t>Data Query from HBase</a:t>
            </a:r>
          </a:p>
        </p:txBody>
      </p:sp>
      <p:sp>
        <p:nvSpPr>
          <p:cNvPr id="10" name="Text Placeholder 4">
            <a:extLst>
              <a:ext uri="{FF2B5EF4-FFF2-40B4-BE49-F238E27FC236}">
                <a16:creationId xmlns:a16="http://schemas.microsoft.com/office/drawing/2014/main" id="{36CB5E61-45E2-4537-9475-B52860E1B515}"/>
              </a:ext>
            </a:extLst>
          </p:cNvPr>
          <p:cNvSpPr>
            <a:spLocks noGrp="1"/>
          </p:cNvSpPr>
          <p:nvPr>
            <p:ph type="body" sz="quarter" idx="13"/>
          </p:nvPr>
        </p:nvSpPr>
        <p:spPr>
          <a:xfrm>
            <a:off x="838200" y="850504"/>
            <a:ext cx="10515600" cy="361950"/>
          </a:xfrm>
        </p:spPr>
        <p:txBody>
          <a:bodyPr/>
          <a:lstStyle/>
          <a:p>
            <a:r>
              <a:rPr lang="en-US" dirty="0"/>
              <a:t>Data Query</a:t>
            </a:r>
          </a:p>
        </p:txBody>
      </p:sp>
      <p:sp>
        <p:nvSpPr>
          <p:cNvPr id="11" name="TextBox 10">
            <a:extLst>
              <a:ext uri="{FF2B5EF4-FFF2-40B4-BE49-F238E27FC236}">
                <a16:creationId xmlns:a16="http://schemas.microsoft.com/office/drawing/2014/main" id="{2C6EBAD1-AD2C-4AE4-9310-1F2171D22E4A}"/>
              </a:ext>
            </a:extLst>
          </p:cNvPr>
          <p:cNvSpPr txBox="1"/>
          <p:nvPr/>
        </p:nvSpPr>
        <p:spPr>
          <a:xfrm>
            <a:off x="838199" y="2893200"/>
            <a:ext cx="8416086" cy="3139321"/>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Configuration </a:t>
            </a:r>
            <a:r>
              <a:rPr lang="en-US" dirty="0" err="1">
                <a:latin typeface="Consolas" panose="020B0609020204030204" pitchFamily="49" charset="0"/>
                <a:cs typeface="Consolas" panose="020B0609020204030204" pitchFamily="49" charset="0"/>
              </a:rPr>
              <a:t>conf</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HBaseConfiguration.create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Connection </a:t>
            </a:r>
            <a:r>
              <a:rPr lang="en-US" dirty="0" err="1">
                <a:latin typeface="Consolas" panose="020B0609020204030204" pitchFamily="49" charset="0"/>
                <a:cs typeface="Consolas" panose="020B0609020204030204" pitchFamily="49" charset="0"/>
              </a:rPr>
              <a:t>connection</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ConnectionFactory.createConnection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conf</a:t>
            </a:r>
            <a:r>
              <a:rPr lang="en-US" dirty="0">
                <a:latin typeface="Consolas" panose="020B0609020204030204" pitchFamily="49" charset="0"/>
                <a:cs typeface="Consolas" panose="020B0609020204030204" pitchFamily="49" charset="0"/>
              </a:rPr>
              <a:t>);</a:t>
            </a:r>
          </a:p>
          <a:p>
            <a:r>
              <a:rPr lang="en-US" dirty="0" err="1">
                <a:latin typeface="Consolas" panose="020B0609020204030204" pitchFamily="49" charset="0"/>
                <a:cs typeface="Consolas" panose="020B0609020204030204" pitchFamily="49" charset="0"/>
              </a:rPr>
              <a:t>TableName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tableName</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TableName.valueOf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testtable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Table </a:t>
            </a:r>
            <a:r>
              <a:rPr lang="en-US" dirty="0" err="1">
                <a:latin typeface="Consolas" panose="020B0609020204030204" pitchFamily="49" charset="0"/>
                <a:cs typeface="Consolas" panose="020B0609020204030204" pitchFamily="49" charset="0"/>
              </a:rPr>
              <a:t>table</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connection.getTable</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tableName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Result </a:t>
            </a:r>
            <a:r>
              <a:rPr lang="en-US" dirty="0" err="1">
                <a:latin typeface="Consolas" panose="020B0609020204030204" pitchFamily="49" charset="0"/>
                <a:cs typeface="Consolas" panose="020B0609020204030204" pitchFamily="49" charset="0"/>
              </a:rPr>
              <a:t>result</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table.get</a:t>
            </a:r>
            <a:r>
              <a:rPr lang="en-US" dirty="0">
                <a:latin typeface="Consolas" panose="020B0609020204030204" pitchFamily="49" charset="0"/>
                <a:cs typeface="Consolas" panose="020B0609020204030204" pitchFamily="49" charset="0"/>
              </a:rPr>
              <a:t>(get);</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p>
          <a:p>
            <a:r>
              <a:rPr lang="en-US" dirty="0" err="1">
                <a:latin typeface="Consolas" panose="020B0609020204030204" pitchFamily="49" charset="0"/>
                <a:cs typeface="Consolas" panose="020B0609020204030204" pitchFamily="49" charset="0"/>
              </a:rPr>
              <a:t>table.close</a:t>
            </a:r>
            <a:r>
              <a:rPr lang="en-US" dirty="0">
                <a:latin typeface="Consolas" panose="020B0609020204030204" pitchFamily="49" charset="0"/>
                <a:cs typeface="Consolas" panose="020B0609020204030204" pitchFamily="49" charset="0"/>
              </a:rPr>
              <a:t>();</a:t>
            </a:r>
          </a:p>
          <a:p>
            <a:r>
              <a:rPr lang="en-US" dirty="0" err="1">
                <a:latin typeface="Consolas" panose="020B0609020204030204" pitchFamily="49" charset="0"/>
                <a:cs typeface="Consolas" panose="020B0609020204030204" pitchFamily="49" charset="0"/>
              </a:rPr>
              <a:t>connection.close</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928388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41DD0-749B-44E4-83E5-18394AB6B0E4}"/>
              </a:ext>
            </a:extLst>
          </p:cNvPr>
          <p:cNvSpPr>
            <a:spLocks noGrp="1"/>
          </p:cNvSpPr>
          <p:nvPr>
            <p:ph type="title"/>
          </p:nvPr>
        </p:nvSpPr>
        <p:spPr/>
        <p:txBody>
          <a:bodyPr/>
          <a:lstStyle/>
          <a:p>
            <a:r>
              <a:rPr lang="en-US" dirty="0"/>
              <a:t>Data Query from HBase</a:t>
            </a:r>
          </a:p>
        </p:txBody>
      </p:sp>
      <p:sp>
        <p:nvSpPr>
          <p:cNvPr id="3" name="Footer Placeholder 2">
            <a:extLst>
              <a:ext uri="{FF2B5EF4-FFF2-40B4-BE49-F238E27FC236}">
                <a16:creationId xmlns:a16="http://schemas.microsoft.com/office/drawing/2014/main" id="{2E209903-A086-4595-BE9B-AE28E574A911}"/>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039ADF88-3F0D-4C68-A0E1-0E20116AE302}"/>
              </a:ext>
            </a:extLst>
          </p:cNvPr>
          <p:cNvSpPr>
            <a:spLocks noGrp="1"/>
          </p:cNvSpPr>
          <p:nvPr>
            <p:ph type="sldNum" sz="quarter" idx="12"/>
          </p:nvPr>
        </p:nvSpPr>
        <p:spPr/>
        <p:txBody>
          <a:bodyPr/>
          <a:lstStyle/>
          <a:p>
            <a:fld id="{B7E7695C-FCF1-4AA0-9B93-7941FED13DC4}" type="slidenum">
              <a:rPr lang="en-US" smtClean="0"/>
              <a:t>23</a:t>
            </a:fld>
            <a:endParaRPr lang="en-US"/>
          </a:p>
        </p:txBody>
      </p:sp>
      <p:sp>
        <p:nvSpPr>
          <p:cNvPr id="5" name="Text Placeholder 4">
            <a:extLst>
              <a:ext uri="{FF2B5EF4-FFF2-40B4-BE49-F238E27FC236}">
                <a16:creationId xmlns:a16="http://schemas.microsoft.com/office/drawing/2014/main" id="{A9F46C70-1859-4F8F-AE43-59E4D721D929}"/>
              </a:ext>
            </a:extLst>
          </p:cNvPr>
          <p:cNvSpPr>
            <a:spLocks noGrp="1"/>
          </p:cNvSpPr>
          <p:nvPr>
            <p:ph type="body" sz="quarter" idx="13"/>
          </p:nvPr>
        </p:nvSpPr>
        <p:spPr/>
        <p:txBody>
          <a:bodyPr/>
          <a:lstStyle/>
          <a:p>
            <a:r>
              <a:rPr lang="en-US" dirty="0"/>
              <a:t>Data Query</a:t>
            </a:r>
          </a:p>
        </p:txBody>
      </p:sp>
      <p:sp>
        <p:nvSpPr>
          <p:cNvPr id="6" name="Content Placeholder 5">
            <a:extLst>
              <a:ext uri="{FF2B5EF4-FFF2-40B4-BE49-F238E27FC236}">
                <a16:creationId xmlns:a16="http://schemas.microsoft.com/office/drawing/2014/main" id="{1B1E5ACF-638E-4B2C-8A15-ADEA6B908E29}"/>
              </a:ext>
            </a:extLst>
          </p:cNvPr>
          <p:cNvSpPr>
            <a:spLocks noGrp="1"/>
          </p:cNvSpPr>
          <p:nvPr>
            <p:ph sz="half" idx="1"/>
          </p:nvPr>
        </p:nvSpPr>
        <p:spPr/>
        <p:txBody>
          <a:bodyPr/>
          <a:lstStyle/>
          <a:p>
            <a:r>
              <a:rPr lang="en-US" dirty="0"/>
              <a:t>To limit the size of query, below two methods are available. </a:t>
            </a:r>
          </a:p>
          <a:p>
            <a:pPr lvl="1"/>
            <a:r>
              <a:rPr lang="en-US" dirty="0" err="1">
                <a:latin typeface="Consolas" panose="020B0609020204030204" pitchFamily="49" charset="0"/>
                <a:cs typeface="Consolas" panose="020B0609020204030204" pitchFamily="49" charset="0"/>
              </a:rPr>
              <a:t>setCaching</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a:t>
            </a:r>
            <a:endParaRPr lang="en-US" dirty="0"/>
          </a:p>
          <a:p>
            <a:pPr lvl="2"/>
            <a:r>
              <a:rPr lang="en-US" dirty="0"/>
              <a:t>Set the number of rows for caching that will be passed to scanners.</a:t>
            </a:r>
          </a:p>
          <a:p>
            <a:pPr lvl="1"/>
            <a:r>
              <a:rPr lang="en-US" b="1" i="1" dirty="0" err="1">
                <a:solidFill>
                  <a:srgbClr val="FF0000"/>
                </a:solidFill>
                <a:latin typeface="Consolas" panose="020B0609020204030204" pitchFamily="49" charset="0"/>
                <a:cs typeface="Consolas" panose="020B0609020204030204" pitchFamily="49" charset="0"/>
              </a:rPr>
              <a:t>setMaxResultSize</a:t>
            </a:r>
            <a:r>
              <a:rPr lang="en-US" b="1" i="1" dirty="0">
                <a:solidFill>
                  <a:srgbClr val="FF0000"/>
                </a:solidFill>
                <a:latin typeface="Consolas" panose="020B0609020204030204" pitchFamily="49" charset="0"/>
                <a:cs typeface="Consolas" panose="020B0609020204030204" pitchFamily="49" charset="0"/>
              </a:rPr>
              <a:t>(long)</a:t>
            </a:r>
            <a:endParaRPr lang="en-US" b="1" i="1" dirty="0">
              <a:solidFill>
                <a:srgbClr val="FF0000"/>
              </a:solidFill>
            </a:endParaRPr>
          </a:p>
          <a:p>
            <a:pPr lvl="2"/>
            <a:r>
              <a:rPr lang="en-US" dirty="0"/>
              <a:t>Set the maximum result size.</a:t>
            </a:r>
          </a:p>
          <a:p>
            <a:r>
              <a:rPr lang="en-US" dirty="0"/>
              <a:t>Instead of </a:t>
            </a:r>
            <a:r>
              <a:rPr lang="en-US" dirty="0" err="1">
                <a:latin typeface="Consolas" panose="020B0609020204030204" pitchFamily="49" charset="0"/>
                <a:cs typeface="Consolas" panose="020B0609020204030204" pitchFamily="49" charset="0"/>
              </a:rPr>
              <a:t>setCaching</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),better to</a:t>
            </a:r>
            <a:r>
              <a:rPr lang="en-US" dirty="0"/>
              <a:t> use </a:t>
            </a:r>
            <a:r>
              <a:rPr lang="en-US" dirty="0" err="1">
                <a:latin typeface="Consolas" panose="020B0609020204030204" pitchFamily="49" charset="0"/>
                <a:cs typeface="Consolas" panose="020B0609020204030204" pitchFamily="49" charset="0"/>
              </a:rPr>
              <a:t>setMaxResultSize</a:t>
            </a:r>
            <a:r>
              <a:rPr lang="en-US" dirty="0">
                <a:latin typeface="Consolas" panose="020B0609020204030204" pitchFamily="49" charset="0"/>
                <a:cs typeface="Consolas" panose="020B0609020204030204" pitchFamily="49" charset="0"/>
              </a:rPr>
              <a:t>(long), </a:t>
            </a:r>
            <a:r>
              <a:rPr lang="en-US" dirty="0"/>
              <a:t>Or use its default (2MB)</a:t>
            </a:r>
          </a:p>
          <a:p>
            <a:pPr lvl="1"/>
            <a:r>
              <a:rPr lang="en-US" dirty="0"/>
              <a:t>You never know how much memory X rows will use so it's better to base it on a size.</a:t>
            </a:r>
          </a:p>
          <a:p>
            <a:pPr lvl="1"/>
            <a:r>
              <a:rPr lang="en-US" dirty="0"/>
              <a:t>Each call to </a:t>
            </a:r>
            <a:r>
              <a:rPr lang="en-US" dirty="0">
                <a:latin typeface="Consolas" panose="020B0609020204030204" pitchFamily="49" charset="0"/>
                <a:cs typeface="Consolas" panose="020B0609020204030204" pitchFamily="49" charset="0"/>
              </a:rPr>
              <a:t>next()</a:t>
            </a:r>
            <a:r>
              <a:rPr lang="en-US" dirty="0"/>
              <a:t> will retrieve at most "</a:t>
            </a:r>
            <a:r>
              <a:rPr lang="en-US" dirty="0" err="1"/>
              <a:t>maxResultSize</a:t>
            </a:r>
            <a:r>
              <a:rPr lang="en-US" dirty="0"/>
              <a:t>" bytes worth of data.</a:t>
            </a:r>
          </a:p>
          <a:p>
            <a:endParaRPr lang="en-US" dirty="0">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3354665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424A-643E-41D8-A09E-D73D0E172399}"/>
              </a:ext>
            </a:extLst>
          </p:cNvPr>
          <p:cNvSpPr>
            <a:spLocks noGrp="1"/>
          </p:cNvSpPr>
          <p:nvPr>
            <p:ph type="title"/>
          </p:nvPr>
        </p:nvSpPr>
        <p:spPr/>
        <p:txBody>
          <a:bodyPr/>
          <a:lstStyle/>
          <a:p>
            <a:r>
              <a:rPr lang="en-US" dirty="0"/>
              <a:t>Data Filtering in HBase</a:t>
            </a:r>
          </a:p>
        </p:txBody>
      </p:sp>
      <p:sp>
        <p:nvSpPr>
          <p:cNvPr id="3" name="Footer Placeholder 2">
            <a:extLst>
              <a:ext uri="{FF2B5EF4-FFF2-40B4-BE49-F238E27FC236}">
                <a16:creationId xmlns:a16="http://schemas.microsoft.com/office/drawing/2014/main" id="{9E6F193D-0A02-4376-9D93-30E862A7A53D}"/>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4852DF93-FB71-4394-92DB-0642021228B0}"/>
              </a:ext>
            </a:extLst>
          </p:cNvPr>
          <p:cNvSpPr>
            <a:spLocks noGrp="1"/>
          </p:cNvSpPr>
          <p:nvPr>
            <p:ph type="sldNum" sz="quarter" idx="12"/>
          </p:nvPr>
        </p:nvSpPr>
        <p:spPr/>
        <p:txBody>
          <a:bodyPr/>
          <a:lstStyle/>
          <a:p>
            <a:fld id="{B7E7695C-FCF1-4AA0-9B93-7941FED13DC4}" type="slidenum">
              <a:rPr lang="en-US" smtClean="0"/>
              <a:t>24</a:t>
            </a:fld>
            <a:endParaRPr lang="en-US"/>
          </a:p>
        </p:txBody>
      </p:sp>
      <p:sp>
        <p:nvSpPr>
          <p:cNvPr id="5" name="Text Placeholder 4">
            <a:extLst>
              <a:ext uri="{FF2B5EF4-FFF2-40B4-BE49-F238E27FC236}">
                <a16:creationId xmlns:a16="http://schemas.microsoft.com/office/drawing/2014/main" id="{D4CFBA24-40C9-438B-8651-8B7563E433B8}"/>
              </a:ext>
            </a:extLst>
          </p:cNvPr>
          <p:cNvSpPr>
            <a:spLocks noGrp="1"/>
          </p:cNvSpPr>
          <p:nvPr>
            <p:ph type="body" sz="quarter" idx="13"/>
          </p:nvPr>
        </p:nvSpPr>
        <p:spPr/>
        <p:txBody>
          <a:bodyPr/>
          <a:lstStyle/>
          <a:p>
            <a:r>
              <a:rPr lang="en-US" dirty="0"/>
              <a:t>Data Query</a:t>
            </a:r>
          </a:p>
        </p:txBody>
      </p:sp>
      <p:sp>
        <p:nvSpPr>
          <p:cNvPr id="6" name="Content Placeholder 5">
            <a:extLst>
              <a:ext uri="{FF2B5EF4-FFF2-40B4-BE49-F238E27FC236}">
                <a16:creationId xmlns:a16="http://schemas.microsoft.com/office/drawing/2014/main" id="{8DBF43B5-D31D-42AD-9553-600BD29BA1CA}"/>
              </a:ext>
            </a:extLst>
          </p:cNvPr>
          <p:cNvSpPr>
            <a:spLocks noGrp="1"/>
          </p:cNvSpPr>
          <p:nvPr>
            <p:ph sz="half" idx="1"/>
          </p:nvPr>
        </p:nvSpPr>
        <p:spPr/>
        <p:txBody>
          <a:bodyPr/>
          <a:lstStyle/>
          <a:p>
            <a:r>
              <a:rPr lang="en-US" dirty="0"/>
              <a:t>Timestamp can be used as filter. </a:t>
            </a:r>
          </a:p>
          <a:p>
            <a:r>
              <a:rPr lang="en-US" dirty="0"/>
              <a:t>If Column A = Value B is desired filter, apply </a:t>
            </a:r>
            <a:r>
              <a:rPr lang="en-US" dirty="0" err="1">
                <a:solidFill>
                  <a:srgbClr val="0090DA"/>
                </a:solidFill>
              </a:rPr>
              <a:t>SingleColumnValueFilter</a:t>
            </a:r>
            <a:r>
              <a:rPr lang="en-US" dirty="0"/>
              <a:t>.</a:t>
            </a:r>
          </a:p>
          <a:p>
            <a:r>
              <a:rPr lang="en-US" b="1" dirty="0">
                <a:solidFill>
                  <a:srgbClr val="FF0000"/>
                </a:solidFill>
              </a:rPr>
              <a:t>If Regex filter is necessary, think twice. </a:t>
            </a:r>
            <a:r>
              <a:rPr lang="en-US" dirty="0"/>
              <a:t>Try to avoid it by using other filters or apply </a:t>
            </a:r>
            <a:r>
              <a:rPr lang="en-US" dirty="0" err="1"/>
              <a:t>Solr</a:t>
            </a:r>
            <a:r>
              <a:rPr lang="en-US" dirty="0"/>
              <a:t>. Custom filter or comparator is also possible. </a:t>
            </a:r>
          </a:p>
          <a:p>
            <a:r>
              <a:rPr lang="en-US" dirty="0"/>
              <a:t>If multiple prefix filter are necessary, use </a:t>
            </a:r>
            <a:r>
              <a:rPr lang="en-US" dirty="0" err="1">
                <a:solidFill>
                  <a:srgbClr val="0090DA"/>
                </a:solidFill>
              </a:rPr>
              <a:t>MultiColumnPrefixFilter</a:t>
            </a:r>
            <a:r>
              <a:rPr lang="en-US" dirty="0"/>
              <a:t>.</a:t>
            </a:r>
          </a:p>
          <a:p>
            <a:r>
              <a:rPr lang="en-US" dirty="0"/>
              <a:t>Queries only take a single </a:t>
            </a:r>
            <a:r>
              <a:rPr lang="en-US" dirty="0">
                <a:solidFill>
                  <a:srgbClr val="0090DA"/>
                </a:solidFill>
              </a:rPr>
              <a:t>Filter</a:t>
            </a:r>
            <a:r>
              <a:rPr lang="en-US" dirty="0"/>
              <a:t> object! If multiple filters are necessary, use </a:t>
            </a:r>
            <a:r>
              <a:rPr lang="en-US" dirty="0" err="1">
                <a:solidFill>
                  <a:srgbClr val="0090DA"/>
                </a:solidFill>
              </a:rPr>
              <a:t>FilterList</a:t>
            </a:r>
            <a:r>
              <a:rPr lang="en-US" dirty="0"/>
              <a:t> and set this </a:t>
            </a:r>
            <a:r>
              <a:rPr lang="en-US" dirty="0" err="1">
                <a:solidFill>
                  <a:srgbClr val="0090DA"/>
                </a:solidFill>
              </a:rPr>
              <a:t>FilterList</a:t>
            </a:r>
            <a:r>
              <a:rPr lang="en-US" dirty="0"/>
              <a:t> as filter for Scan object.</a:t>
            </a:r>
          </a:p>
        </p:txBody>
      </p:sp>
    </p:spTree>
    <p:extLst>
      <p:ext uri="{BB962C8B-B14F-4D97-AF65-F5344CB8AC3E}">
        <p14:creationId xmlns:p14="http://schemas.microsoft.com/office/powerpoint/2010/main" val="1129963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AA52-DC87-4507-8E54-8430FF1C46E0}"/>
              </a:ext>
            </a:extLst>
          </p:cNvPr>
          <p:cNvSpPr>
            <a:spLocks noGrp="1"/>
          </p:cNvSpPr>
          <p:nvPr>
            <p:ph type="title"/>
          </p:nvPr>
        </p:nvSpPr>
        <p:spPr/>
        <p:txBody>
          <a:bodyPr/>
          <a:lstStyle/>
          <a:p>
            <a:r>
              <a:rPr lang="en-US" dirty="0"/>
              <a:t>Data Filtering in HBase</a:t>
            </a:r>
          </a:p>
        </p:txBody>
      </p:sp>
      <p:sp>
        <p:nvSpPr>
          <p:cNvPr id="3" name="Footer Placeholder 2">
            <a:extLst>
              <a:ext uri="{FF2B5EF4-FFF2-40B4-BE49-F238E27FC236}">
                <a16:creationId xmlns:a16="http://schemas.microsoft.com/office/drawing/2014/main" id="{DCC05E24-99A0-454B-AEAB-FA726E457EEB}"/>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71648CC4-5643-4FB8-A24E-25925CF846C5}"/>
              </a:ext>
            </a:extLst>
          </p:cNvPr>
          <p:cNvSpPr>
            <a:spLocks noGrp="1"/>
          </p:cNvSpPr>
          <p:nvPr>
            <p:ph type="sldNum" sz="quarter" idx="12"/>
          </p:nvPr>
        </p:nvSpPr>
        <p:spPr/>
        <p:txBody>
          <a:bodyPr/>
          <a:lstStyle/>
          <a:p>
            <a:fld id="{B7E7695C-FCF1-4AA0-9B93-7941FED13DC4}" type="slidenum">
              <a:rPr lang="en-US" smtClean="0"/>
              <a:t>25</a:t>
            </a:fld>
            <a:endParaRPr lang="en-US"/>
          </a:p>
        </p:txBody>
      </p:sp>
      <p:sp>
        <p:nvSpPr>
          <p:cNvPr id="5" name="Text Placeholder 4">
            <a:extLst>
              <a:ext uri="{FF2B5EF4-FFF2-40B4-BE49-F238E27FC236}">
                <a16:creationId xmlns:a16="http://schemas.microsoft.com/office/drawing/2014/main" id="{B501D7B3-4039-4EA5-86EC-887F2F07BA15}"/>
              </a:ext>
            </a:extLst>
          </p:cNvPr>
          <p:cNvSpPr>
            <a:spLocks noGrp="1"/>
          </p:cNvSpPr>
          <p:nvPr>
            <p:ph type="body" sz="quarter" idx="13"/>
          </p:nvPr>
        </p:nvSpPr>
        <p:spPr/>
        <p:txBody>
          <a:bodyPr/>
          <a:lstStyle/>
          <a:p>
            <a:r>
              <a:rPr lang="en-US" dirty="0"/>
              <a:t>Data Query</a:t>
            </a:r>
          </a:p>
        </p:txBody>
      </p:sp>
      <p:pic>
        <p:nvPicPr>
          <p:cNvPr id="2052" name="Picture 4" descr="ColumnFilterTest.PNG">
            <a:extLst>
              <a:ext uri="{FF2B5EF4-FFF2-40B4-BE49-F238E27FC236}">
                <a16:creationId xmlns:a16="http://schemas.microsoft.com/office/drawing/2014/main" id="{689C07DE-62D6-440A-B131-D8AB708E29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85" t="5910" r="15900" b="12930"/>
          <a:stretch/>
        </p:blipFill>
        <p:spPr bwMode="auto">
          <a:xfrm>
            <a:off x="5190391" y="1294655"/>
            <a:ext cx="6163409" cy="366420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5">
            <a:extLst>
              <a:ext uri="{FF2B5EF4-FFF2-40B4-BE49-F238E27FC236}">
                <a16:creationId xmlns:a16="http://schemas.microsoft.com/office/drawing/2014/main" id="{E84B87DC-C5A9-471C-B783-0F5AC510B271}"/>
              </a:ext>
            </a:extLst>
          </p:cNvPr>
          <p:cNvSpPr>
            <a:spLocks noGrp="1"/>
          </p:cNvSpPr>
          <p:nvPr>
            <p:ph sz="half" idx="1"/>
          </p:nvPr>
        </p:nvSpPr>
        <p:spPr>
          <a:xfrm>
            <a:off x="838200" y="1628775"/>
            <a:ext cx="4850423" cy="4548188"/>
          </a:xfrm>
        </p:spPr>
        <p:txBody>
          <a:bodyPr/>
          <a:lstStyle/>
          <a:p>
            <a:pPr marL="0" indent="0">
              <a:buNone/>
            </a:pPr>
            <a:endParaRPr lang="en-US" dirty="0"/>
          </a:p>
          <a:p>
            <a:r>
              <a:rPr lang="en-US" dirty="0"/>
              <a:t>If multiple prefix filter are necessary, use </a:t>
            </a:r>
            <a:r>
              <a:rPr lang="en-US" dirty="0" err="1"/>
              <a:t>MultiColumnPrefixFilter</a:t>
            </a:r>
            <a:r>
              <a:rPr lang="en-US" dirty="0"/>
              <a:t>.</a:t>
            </a:r>
          </a:p>
          <a:p>
            <a:endParaRPr lang="en-US" dirty="0"/>
          </a:p>
          <a:p>
            <a:pPr marL="0" indent="0">
              <a:buNone/>
            </a:pPr>
            <a:endParaRPr lang="en-US" dirty="0"/>
          </a:p>
          <a:p>
            <a:r>
              <a:rPr lang="en-US" dirty="0"/>
              <a:t>If Column A = Value B is desired filter, apply </a:t>
            </a:r>
            <a:r>
              <a:rPr lang="en-US" dirty="0" err="1"/>
              <a:t>SingleColumnValueFilter</a:t>
            </a:r>
            <a:r>
              <a:rPr lang="en-US" dirty="0"/>
              <a:t>.</a:t>
            </a:r>
          </a:p>
          <a:p>
            <a:endParaRPr lang="en-US" dirty="0"/>
          </a:p>
        </p:txBody>
      </p:sp>
    </p:spTree>
    <p:extLst>
      <p:ext uri="{BB962C8B-B14F-4D97-AF65-F5344CB8AC3E}">
        <p14:creationId xmlns:p14="http://schemas.microsoft.com/office/powerpoint/2010/main" val="2446232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HBASE Insights</a:t>
            </a:r>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26</a:t>
            </a:fld>
            <a:endParaRPr lang="en-US"/>
          </a:p>
        </p:txBody>
      </p:sp>
      <p:sp>
        <p:nvSpPr>
          <p:cNvPr id="5" name="Text Placeholder 4"/>
          <p:cNvSpPr>
            <a:spLocks noGrp="1"/>
          </p:cNvSpPr>
          <p:nvPr>
            <p:ph type="body" sz="quarter" idx="13"/>
          </p:nvPr>
        </p:nvSpPr>
        <p:spPr>
          <a:xfrm>
            <a:off x="838200" y="930461"/>
            <a:ext cx="10515600" cy="361950"/>
          </a:xfrm>
        </p:spPr>
        <p:txBody>
          <a:bodyPr/>
          <a:lstStyle/>
          <a:p>
            <a:r>
              <a:rPr lang="en-US" dirty="0"/>
              <a:t>(HBase Design)</a:t>
            </a:r>
          </a:p>
        </p:txBody>
      </p:sp>
      <p:graphicFrame>
        <p:nvGraphicFramePr>
          <p:cNvPr id="7" name="Content Placeholder 6">
            <a:extLst>
              <a:ext uri="{FF2B5EF4-FFF2-40B4-BE49-F238E27FC236}">
                <a16:creationId xmlns:a16="http://schemas.microsoft.com/office/drawing/2014/main" id="{9AA4807A-7958-49D2-A6ED-C9309BB1A9E1}"/>
              </a:ext>
            </a:extLst>
          </p:cNvPr>
          <p:cNvGraphicFramePr>
            <a:graphicFrameLocks noGrp="1"/>
          </p:cNvGraphicFramePr>
          <p:nvPr>
            <p:ph sz="half" idx="1"/>
            <p:extLst>
              <p:ext uri="{D42A27DB-BD31-4B8C-83A1-F6EECF244321}">
                <p14:modId xmlns:p14="http://schemas.microsoft.com/office/powerpoint/2010/main" val="2274406713"/>
              </p:ext>
            </p:extLst>
          </p:nvPr>
        </p:nvGraphicFramePr>
        <p:xfrm>
          <a:off x="838200" y="1628775"/>
          <a:ext cx="10515600" cy="4548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6859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A1ED3-DEC7-466B-A76F-626CB3CFA832}"/>
              </a:ext>
            </a:extLst>
          </p:cNvPr>
          <p:cNvSpPr>
            <a:spLocks noGrp="1"/>
          </p:cNvSpPr>
          <p:nvPr>
            <p:ph type="title"/>
          </p:nvPr>
        </p:nvSpPr>
        <p:spPr/>
        <p:txBody>
          <a:bodyPr/>
          <a:lstStyle/>
          <a:p>
            <a:r>
              <a:rPr lang="en-US" dirty="0"/>
              <a:t>Use Put or </a:t>
            </a:r>
            <a:r>
              <a:rPr lang="en-US" dirty="0" err="1"/>
              <a:t>Bulkloading</a:t>
            </a:r>
            <a:r>
              <a:rPr lang="en-US" dirty="0"/>
              <a:t>?</a:t>
            </a:r>
          </a:p>
        </p:txBody>
      </p:sp>
      <p:sp>
        <p:nvSpPr>
          <p:cNvPr id="3" name="Footer Placeholder 2">
            <a:extLst>
              <a:ext uri="{FF2B5EF4-FFF2-40B4-BE49-F238E27FC236}">
                <a16:creationId xmlns:a16="http://schemas.microsoft.com/office/drawing/2014/main" id="{47B3E0BA-C137-485D-A2EE-B12BAFB51211}"/>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CA7602A9-8A55-467D-B482-8E14DEF599C4}"/>
              </a:ext>
            </a:extLst>
          </p:cNvPr>
          <p:cNvSpPr>
            <a:spLocks noGrp="1"/>
          </p:cNvSpPr>
          <p:nvPr>
            <p:ph type="sldNum" sz="quarter" idx="12"/>
          </p:nvPr>
        </p:nvSpPr>
        <p:spPr/>
        <p:txBody>
          <a:bodyPr/>
          <a:lstStyle/>
          <a:p>
            <a:fld id="{B7E7695C-FCF1-4AA0-9B93-7941FED13DC4}" type="slidenum">
              <a:rPr lang="en-US" smtClean="0"/>
              <a:t>27</a:t>
            </a:fld>
            <a:endParaRPr lang="en-US"/>
          </a:p>
        </p:txBody>
      </p:sp>
      <p:sp>
        <p:nvSpPr>
          <p:cNvPr id="5" name="Text Placeholder 4">
            <a:extLst>
              <a:ext uri="{FF2B5EF4-FFF2-40B4-BE49-F238E27FC236}">
                <a16:creationId xmlns:a16="http://schemas.microsoft.com/office/drawing/2014/main" id="{E51EBB77-7C34-4642-92DE-F50847D5C179}"/>
              </a:ext>
            </a:extLst>
          </p:cNvPr>
          <p:cNvSpPr>
            <a:spLocks noGrp="1"/>
          </p:cNvSpPr>
          <p:nvPr>
            <p:ph type="body" sz="quarter" idx="13"/>
          </p:nvPr>
        </p:nvSpPr>
        <p:spPr/>
        <p:txBody>
          <a:bodyPr/>
          <a:lstStyle/>
          <a:p>
            <a:r>
              <a:rPr lang="en-US" dirty="0"/>
              <a:t>Data Ingestion</a:t>
            </a:r>
          </a:p>
        </p:txBody>
      </p:sp>
      <p:pic>
        <p:nvPicPr>
          <p:cNvPr id="8" name="Content Placeholder 7">
            <a:extLst>
              <a:ext uri="{FF2B5EF4-FFF2-40B4-BE49-F238E27FC236}">
                <a16:creationId xmlns:a16="http://schemas.microsoft.com/office/drawing/2014/main" id="{6659DE5B-8619-4AFB-BD12-B10085C4A89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19065" y="1538136"/>
            <a:ext cx="4334735" cy="4548188"/>
          </a:xfrm>
        </p:spPr>
      </p:pic>
      <p:sp>
        <p:nvSpPr>
          <p:cNvPr id="9" name="Content Placeholder 5">
            <a:extLst>
              <a:ext uri="{FF2B5EF4-FFF2-40B4-BE49-F238E27FC236}">
                <a16:creationId xmlns:a16="http://schemas.microsoft.com/office/drawing/2014/main" id="{17B6AE38-528B-4809-8909-D87F734A4E43}"/>
              </a:ext>
            </a:extLst>
          </p:cNvPr>
          <p:cNvSpPr txBox="1">
            <a:spLocks/>
          </p:cNvSpPr>
          <p:nvPr/>
        </p:nvSpPr>
        <p:spPr>
          <a:xfrm>
            <a:off x="838200" y="1628775"/>
            <a:ext cx="6180865" cy="4548188"/>
          </a:xfrm>
          <a:prstGeom prst="rect">
            <a:avLst/>
          </a:prstGeom>
        </p:spPr>
        <p:txBody>
          <a:bodyPr vert="horz" lIns="91440" tIns="45720" rIns="91440" bIns="45720" rtlCol="0">
            <a:noAutofit/>
          </a:bodyPr>
          <a:lstStyle>
            <a:lvl1pPr marL="274320" indent="-274320" algn="l" defTabSz="914400" rtl="0" eaLnBrk="1" latinLnBrk="0" hangingPunct="1">
              <a:lnSpc>
                <a:spcPct val="90000"/>
              </a:lnSpc>
              <a:spcBef>
                <a:spcPts val="1000"/>
              </a:spcBef>
              <a:buClr>
                <a:srgbClr val="0077C8"/>
              </a:buClr>
              <a:buFont typeface="Wingdings" panose="05000000000000000000" pitchFamily="2" charset="2"/>
              <a:buChar char="§"/>
              <a:defRPr sz="2400" kern="1200">
                <a:solidFill>
                  <a:srgbClr val="58595B"/>
                </a:solidFill>
                <a:latin typeface="+mn-lt"/>
                <a:ea typeface="+mn-ea"/>
                <a:cs typeface="+mn-cs"/>
              </a:defRPr>
            </a:lvl1pPr>
            <a:lvl2pPr marL="685800" indent="-274320" algn="l" defTabSz="914400" rtl="0" eaLnBrk="1" latinLnBrk="0" hangingPunct="1">
              <a:lnSpc>
                <a:spcPct val="90000"/>
              </a:lnSpc>
              <a:spcBef>
                <a:spcPts val="500"/>
              </a:spcBef>
              <a:buClr>
                <a:srgbClr val="0077C8"/>
              </a:buClr>
              <a:buFont typeface="Arial" panose="020B0604020202020204" pitchFamily="34" charset="0"/>
              <a:buChar char="−"/>
              <a:defRPr sz="2000" kern="1200">
                <a:solidFill>
                  <a:srgbClr val="58595B"/>
                </a:solidFill>
                <a:latin typeface="+mn-lt"/>
                <a:ea typeface="+mn-ea"/>
                <a:cs typeface="+mn-cs"/>
              </a:defRPr>
            </a:lvl2pPr>
            <a:lvl3pPr marL="1143000" indent="-274320" algn="l" defTabSz="914400" rtl="0" eaLnBrk="1" latinLnBrk="0" hangingPunct="1">
              <a:lnSpc>
                <a:spcPct val="90000"/>
              </a:lnSpc>
              <a:spcBef>
                <a:spcPts val="500"/>
              </a:spcBef>
              <a:buClr>
                <a:srgbClr val="0077C8"/>
              </a:buClr>
              <a:buFont typeface="Wingdings" panose="05000000000000000000" pitchFamily="2" charset="2"/>
              <a:buChar char="§"/>
              <a:defRPr sz="1800" kern="1200">
                <a:solidFill>
                  <a:srgbClr val="58595B"/>
                </a:solidFill>
                <a:latin typeface="+mn-lt"/>
                <a:ea typeface="+mn-ea"/>
                <a:cs typeface="+mn-cs"/>
              </a:defRPr>
            </a:lvl3pPr>
            <a:lvl4pPr marL="1600200" indent="-274320" algn="l" defTabSz="914400" rtl="0" eaLnBrk="1" latinLnBrk="0" hangingPunct="1">
              <a:lnSpc>
                <a:spcPct val="90000"/>
              </a:lnSpc>
              <a:spcBef>
                <a:spcPts val="500"/>
              </a:spcBef>
              <a:buClr>
                <a:srgbClr val="0077C8"/>
              </a:buClr>
              <a:buFont typeface="Arial" panose="020B0604020202020204" pitchFamily="34" charset="0"/>
              <a:buChar char="−"/>
              <a:defRPr sz="1600" kern="1200">
                <a:solidFill>
                  <a:srgbClr val="58595B"/>
                </a:solidFill>
                <a:latin typeface="+mn-lt"/>
                <a:ea typeface="+mn-ea"/>
                <a:cs typeface="+mn-cs"/>
              </a:defRPr>
            </a:lvl4pPr>
            <a:lvl5pPr marL="2057400" indent="-274320" algn="l" defTabSz="914400" rtl="0" eaLnBrk="1" latinLnBrk="0" hangingPunct="1">
              <a:lnSpc>
                <a:spcPct val="90000"/>
              </a:lnSpc>
              <a:spcBef>
                <a:spcPts val="500"/>
              </a:spcBef>
              <a:buClr>
                <a:srgbClr val="0077C8"/>
              </a:buClr>
              <a:buFont typeface="Wingdings" panose="05000000000000000000" pitchFamily="2" charset="2"/>
              <a:buChar char="§"/>
              <a:defRPr sz="14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When adding data into HBase, two methods are commonly used. </a:t>
            </a:r>
          </a:p>
          <a:p>
            <a:r>
              <a:rPr lang="en-US" dirty="0"/>
              <a:t>In HBase, region server will start to compact </a:t>
            </a:r>
            <a:r>
              <a:rPr lang="en-US" dirty="0" err="1"/>
              <a:t>HFiles</a:t>
            </a:r>
            <a:r>
              <a:rPr lang="en-US" dirty="0"/>
              <a:t> if default number of </a:t>
            </a:r>
            <a:r>
              <a:rPr lang="en-US" dirty="0" err="1"/>
              <a:t>HFiles</a:t>
            </a:r>
            <a:r>
              <a:rPr lang="en-US" dirty="0"/>
              <a:t> are reached (</a:t>
            </a:r>
            <a:r>
              <a:rPr lang="en-US" dirty="0" err="1"/>
              <a:t>eg</a:t>
            </a:r>
            <a:r>
              <a:rPr lang="en-US" dirty="0"/>
              <a:t>. 10). Generating too many small files will cause region server to continuing compacting </a:t>
            </a:r>
            <a:r>
              <a:rPr lang="en-US" dirty="0" err="1"/>
              <a:t>HFiles</a:t>
            </a:r>
            <a:r>
              <a:rPr lang="en-US" dirty="0"/>
              <a:t>. </a:t>
            </a:r>
          </a:p>
          <a:p>
            <a:r>
              <a:rPr lang="en-US" dirty="0"/>
              <a:t>Bulk Loading vs Put </a:t>
            </a:r>
          </a:p>
          <a:p>
            <a:pPr lvl="1"/>
            <a:r>
              <a:rPr lang="en-US" b="1" i="1" dirty="0">
                <a:solidFill>
                  <a:srgbClr val="FF0000"/>
                </a:solidFill>
              </a:rPr>
              <a:t>Use PUT when per ingest is &lt;=128MB per region server</a:t>
            </a:r>
          </a:p>
          <a:p>
            <a:pPr lvl="1"/>
            <a:r>
              <a:rPr lang="en-US" dirty="0"/>
              <a:t>Bulk Loading comes with side effect of hitting into data locality issue</a:t>
            </a:r>
          </a:p>
          <a:p>
            <a:pPr lvl="1"/>
            <a:r>
              <a:rPr lang="en-US" dirty="0"/>
              <a:t>Bulk Loading issue: </a:t>
            </a:r>
            <a:r>
              <a:rPr lang="en-US" dirty="0">
                <a:hlinkClick r:id="rId3"/>
              </a:rPr>
              <a:t>JIRA Link</a:t>
            </a:r>
            <a:endParaRPr lang="en-US" dirty="0"/>
          </a:p>
          <a:p>
            <a:pPr marL="411480" lvl="1" indent="0">
              <a:buNone/>
            </a:pPr>
            <a:endParaRPr lang="en-US" dirty="0"/>
          </a:p>
          <a:p>
            <a:endParaRPr lang="en-US" dirty="0"/>
          </a:p>
          <a:p>
            <a:endParaRPr lang="en-US" dirty="0"/>
          </a:p>
        </p:txBody>
      </p:sp>
    </p:spTree>
    <p:extLst>
      <p:ext uri="{BB962C8B-B14F-4D97-AF65-F5344CB8AC3E}">
        <p14:creationId xmlns:p14="http://schemas.microsoft.com/office/powerpoint/2010/main" val="142262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35CA-99B3-4DF2-A41D-5B329E4BF59D}"/>
              </a:ext>
            </a:extLst>
          </p:cNvPr>
          <p:cNvSpPr>
            <a:spLocks noGrp="1"/>
          </p:cNvSpPr>
          <p:nvPr>
            <p:ph type="title"/>
          </p:nvPr>
        </p:nvSpPr>
        <p:spPr/>
        <p:txBody>
          <a:bodyPr/>
          <a:lstStyle/>
          <a:p>
            <a:r>
              <a:rPr lang="en-US" dirty="0"/>
              <a:t>Use one Put for all columns</a:t>
            </a:r>
          </a:p>
        </p:txBody>
      </p:sp>
      <p:sp>
        <p:nvSpPr>
          <p:cNvPr id="3" name="Footer Placeholder 2">
            <a:extLst>
              <a:ext uri="{FF2B5EF4-FFF2-40B4-BE49-F238E27FC236}">
                <a16:creationId xmlns:a16="http://schemas.microsoft.com/office/drawing/2014/main" id="{4AF3D684-12EC-4A7D-847D-1F251DCA3104}"/>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A745238D-8758-4905-9191-6E9CAACEAB7D}"/>
              </a:ext>
            </a:extLst>
          </p:cNvPr>
          <p:cNvSpPr>
            <a:spLocks noGrp="1"/>
          </p:cNvSpPr>
          <p:nvPr>
            <p:ph type="sldNum" sz="quarter" idx="12"/>
          </p:nvPr>
        </p:nvSpPr>
        <p:spPr/>
        <p:txBody>
          <a:bodyPr/>
          <a:lstStyle/>
          <a:p>
            <a:fld id="{B7E7695C-FCF1-4AA0-9B93-7941FED13DC4}" type="slidenum">
              <a:rPr lang="en-US" smtClean="0"/>
              <a:t>28</a:t>
            </a:fld>
            <a:endParaRPr lang="en-US"/>
          </a:p>
        </p:txBody>
      </p:sp>
      <p:sp>
        <p:nvSpPr>
          <p:cNvPr id="5" name="Text Placeholder 4">
            <a:extLst>
              <a:ext uri="{FF2B5EF4-FFF2-40B4-BE49-F238E27FC236}">
                <a16:creationId xmlns:a16="http://schemas.microsoft.com/office/drawing/2014/main" id="{0F77D635-BC77-4E82-ADD3-3BEC58F85CFA}"/>
              </a:ext>
            </a:extLst>
          </p:cNvPr>
          <p:cNvSpPr>
            <a:spLocks noGrp="1"/>
          </p:cNvSpPr>
          <p:nvPr>
            <p:ph type="body" sz="quarter" idx="13"/>
          </p:nvPr>
        </p:nvSpPr>
        <p:spPr/>
        <p:txBody>
          <a:bodyPr/>
          <a:lstStyle/>
          <a:p>
            <a:r>
              <a:rPr lang="en-US" dirty="0"/>
              <a:t>Data Ingestion</a:t>
            </a:r>
          </a:p>
        </p:txBody>
      </p:sp>
      <p:sp>
        <p:nvSpPr>
          <p:cNvPr id="6" name="Content Placeholder 5">
            <a:extLst>
              <a:ext uri="{FF2B5EF4-FFF2-40B4-BE49-F238E27FC236}">
                <a16:creationId xmlns:a16="http://schemas.microsoft.com/office/drawing/2014/main" id="{07EB7137-0960-421A-AAE4-2A0F4065C8F3}"/>
              </a:ext>
            </a:extLst>
          </p:cNvPr>
          <p:cNvSpPr>
            <a:spLocks noGrp="1"/>
          </p:cNvSpPr>
          <p:nvPr>
            <p:ph sz="half" idx="1"/>
          </p:nvPr>
        </p:nvSpPr>
        <p:spPr/>
        <p:txBody>
          <a:bodyPr/>
          <a:lstStyle/>
          <a:p>
            <a:r>
              <a:rPr lang="en-US" dirty="0"/>
              <a:t>When using PUT, add all columns’ value first and put all columns’ data once. Do not put cell by cell. This can avoid the waiting time between puts. </a:t>
            </a:r>
          </a:p>
        </p:txBody>
      </p:sp>
      <p:sp>
        <p:nvSpPr>
          <p:cNvPr id="7" name="TextBox 6">
            <a:extLst>
              <a:ext uri="{FF2B5EF4-FFF2-40B4-BE49-F238E27FC236}">
                <a16:creationId xmlns:a16="http://schemas.microsoft.com/office/drawing/2014/main" id="{EB2804CB-F47F-4613-BB1D-01A73567A29D}"/>
              </a:ext>
            </a:extLst>
          </p:cNvPr>
          <p:cNvSpPr txBox="1"/>
          <p:nvPr/>
        </p:nvSpPr>
        <p:spPr>
          <a:xfrm>
            <a:off x="838199" y="2610207"/>
            <a:ext cx="5879124" cy="2585323"/>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Put </a:t>
            </a:r>
            <a:r>
              <a:rPr lang="en-US" dirty="0" err="1">
                <a:latin typeface="Consolas" panose="020B0609020204030204" pitchFamily="49" charset="0"/>
                <a:cs typeface="Consolas" panose="020B0609020204030204" pitchFamily="49" charset="0"/>
              </a:rPr>
              <a:t>put</a:t>
            </a:r>
            <a:r>
              <a:rPr lang="en-US" dirty="0">
                <a:latin typeface="Consolas" panose="020B0609020204030204" pitchFamily="49" charset="0"/>
                <a:cs typeface="Consolas" panose="020B0609020204030204" pitchFamily="49" charset="0"/>
              </a:rPr>
              <a:t> = new Put(</a:t>
            </a:r>
            <a:r>
              <a:rPr lang="en-US" dirty="0" err="1">
                <a:latin typeface="Consolas" panose="020B0609020204030204" pitchFamily="49" charset="0"/>
                <a:cs typeface="Consolas" panose="020B0609020204030204" pitchFamily="49" charset="0"/>
              </a:rPr>
              <a:t>Bytes.toBytes</a:t>
            </a:r>
            <a:r>
              <a:rPr lang="en-US" dirty="0">
                <a:latin typeface="Consolas" panose="020B0609020204030204" pitchFamily="49" charset="0"/>
                <a:cs typeface="Consolas" panose="020B0609020204030204" pitchFamily="49" charset="0"/>
              </a:rPr>
              <a:t>("row1")); </a:t>
            </a:r>
          </a:p>
          <a:p>
            <a:r>
              <a:rPr lang="en-US" dirty="0" err="1">
                <a:latin typeface="Consolas" panose="020B0609020204030204" pitchFamily="49" charset="0"/>
                <a:cs typeface="Consolas" panose="020B0609020204030204" pitchFamily="49" charset="0"/>
              </a:rPr>
              <a:t>put.addColumn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Bytes.toBytes</a:t>
            </a:r>
            <a:r>
              <a:rPr lang="en-US" dirty="0">
                <a:latin typeface="Consolas" panose="020B0609020204030204" pitchFamily="49" charset="0"/>
                <a:cs typeface="Consolas" panose="020B0609020204030204" pitchFamily="49" charset="0"/>
              </a:rPr>
              <a:t>("colfam1"), 			</a:t>
            </a:r>
            <a:r>
              <a:rPr lang="en-US" dirty="0" err="1">
                <a:latin typeface="Consolas" panose="020B0609020204030204" pitchFamily="49" charset="0"/>
                <a:cs typeface="Consolas" panose="020B0609020204030204" pitchFamily="49" charset="0"/>
              </a:rPr>
              <a:t>Bytes.toBytes</a:t>
            </a:r>
            <a:r>
              <a:rPr lang="en-US" dirty="0">
                <a:latin typeface="Consolas" panose="020B0609020204030204" pitchFamily="49" charset="0"/>
                <a:cs typeface="Consolas" panose="020B0609020204030204" pitchFamily="49" charset="0"/>
              </a:rPr>
              <a:t>("qual1"), 			</a:t>
            </a:r>
            <a:r>
              <a:rPr lang="en-US" dirty="0" err="1">
                <a:latin typeface="Consolas" panose="020B0609020204030204" pitchFamily="49" charset="0"/>
                <a:cs typeface="Consolas" panose="020B0609020204030204" pitchFamily="49" charset="0"/>
              </a:rPr>
              <a:t>Bytes.toBytes</a:t>
            </a:r>
            <a:r>
              <a:rPr lang="en-US" dirty="0">
                <a:latin typeface="Consolas" panose="020B0609020204030204" pitchFamily="49" charset="0"/>
                <a:cs typeface="Consolas" panose="020B0609020204030204" pitchFamily="49" charset="0"/>
              </a:rPr>
              <a:t>("val1"));</a:t>
            </a:r>
          </a:p>
          <a:p>
            <a:r>
              <a:rPr lang="en-US" dirty="0" err="1">
                <a:latin typeface="Consolas" panose="020B0609020204030204" pitchFamily="49" charset="0"/>
                <a:cs typeface="Consolas" panose="020B0609020204030204" pitchFamily="49" charset="0"/>
              </a:rPr>
              <a:t>put.addColumn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Bytes.toBytes</a:t>
            </a:r>
            <a:r>
              <a:rPr lang="en-US" dirty="0">
                <a:latin typeface="Consolas" panose="020B0609020204030204" pitchFamily="49" charset="0"/>
                <a:cs typeface="Consolas" panose="020B0609020204030204" pitchFamily="49" charset="0"/>
              </a:rPr>
              <a:t>("colfam1"), 			</a:t>
            </a:r>
            <a:r>
              <a:rPr lang="en-US" dirty="0" err="1">
                <a:latin typeface="Consolas" panose="020B0609020204030204" pitchFamily="49" charset="0"/>
                <a:cs typeface="Consolas" panose="020B0609020204030204" pitchFamily="49" charset="0"/>
              </a:rPr>
              <a:t>Bytes.toBytes</a:t>
            </a:r>
            <a:r>
              <a:rPr lang="en-US" dirty="0">
                <a:latin typeface="Consolas" panose="020B0609020204030204" pitchFamily="49" charset="0"/>
                <a:cs typeface="Consolas" panose="020B0609020204030204" pitchFamily="49" charset="0"/>
              </a:rPr>
              <a:t>("qual2"), 			</a:t>
            </a:r>
            <a:r>
              <a:rPr lang="en-US" dirty="0" err="1">
                <a:latin typeface="Consolas" panose="020B0609020204030204" pitchFamily="49" charset="0"/>
                <a:cs typeface="Consolas" panose="020B0609020204030204" pitchFamily="49" charset="0"/>
              </a:rPr>
              <a:t>Bytes.toBytes</a:t>
            </a:r>
            <a:r>
              <a:rPr lang="en-US" dirty="0">
                <a:latin typeface="Consolas" panose="020B0609020204030204" pitchFamily="49" charset="0"/>
                <a:cs typeface="Consolas" panose="020B0609020204030204" pitchFamily="49" charset="0"/>
              </a:rPr>
              <a:t>("val2"));</a:t>
            </a:r>
          </a:p>
          <a:p>
            <a:r>
              <a:rPr lang="en-US" dirty="0" err="1">
                <a:latin typeface="Consolas" panose="020B0609020204030204" pitchFamily="49" charset="0"/>
                <a:cs typeface="Consolas" panose="020B0609020204030204" pitchFamily="49" charset="0"/>
              </a:rPr>
              <a:t>table.put</a:t>
            </a:r>
            <a:r>
              <a:rPr lang="en-US" dirty="0">
                <a:latin typeface="Consolas" panose="020B0609020204030204" pitchFamily="49" charset="0"/>
                <a:cs typeface="Consolas" panose="020B0609020204030204" pitchFamily="49" charset="0"/>
              </a:rPr>
              <a:t>(put);</a:t>
            </a:r>
          </a:p>
          <a:p>
            <a:endParaRPr lang="en-US" dirty="0"/>
          </a:p>
        </p:txBody>
      </p:sp>
    </p:spTree>
    <p:extLst>
      <p:ext uri="{BB962C8B-B14F-4D97-AF65-F5344CB8AC3E}">
        <p14:creationId xmlns:p14="http://schemas.microsoft.com/office/powerpoint/2010/main" val="748970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D77C-4123-4EFC-8D13-5336200448A4}"/>
              </a:ext>
            </a:extLst>
          </p:cNvPr>
          <p:cNvSpPr>
            <a:spLocks noGrp="1"/>
          </p:cNvSpPr>
          <p:nvPr>
            <p:ph type="title"/>
          </p:nvPr>
        </p:nvSpPr>
        <p:spPr/>
        <p:txBody>
          <a:bodyPr/>
          <a:lstStyle/>
          <a:p>
            <a:r>
              <a:rPr lang="en-US" dirty="0"/>
              <a:t>Pre-split Data</a:t>
            </a:r>
          </a:p>
        </p:txBody>
      </p:sp>
      <p:sp>
        <p:nvSpPr>
          <p:cNvPr id="3" name="Footer Placeholder 2">
            <a:extLst>
              <a:ext uri="{FF2B5EF4-FFF2-40B4-BE49-F238E27FC236}">
                <a16:creationId xmlns:a16="http://schemas.microsoft.com/office/drawing/2014/main" id="{897A648D-19C7-49B4-A6F3-3E6C622CEAA1}"/>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0C06EDB2-49B8-429A-94D5-37528679CF24}"/>
              </a:ext>
            </a:extLst>
          </p:cNvPr>
          <p:cNvSpPr>
            <a:spLocks noGrp="1"/>
          </p:cNvSpPr>
          <p:nvPr>
            <p:ph type="sldNum" sz="quarter" idx="12"/>
          </p:nvPr>
        </p:nvSpPr>
        <p:spPr/>
        <p:txBody>
          <a:bodyPr/>
          <a:lstStyle/>
          <a:p>
            <a:fld id="{B7E7695C-FCF1-4AA0-9B93-7941FED13DC4}" type="slidenum">
              <a:rPr lang="en-US" smtClean="0"/>
              <a:t>29</a:t>
            </a:fld>
            <a:endParaRPr lang="en-US"/>
          </a:p>
        </p:txBody>
      </p:sp>
      <p:sp>
        <p:nvSpPr>
          <p:cNvPr id="5" name="Text Placeholder 4">
            <a:extLst>
              <a:ext uri="{FF2B5EF4-FFF2-40B4-BE49-F238E27FC236}">
                <a16:creationId xmlns:a16="http://schemas.microsoft.com/office/drawing/2014/main" id="{5FD71F42-8738-4C5B-8144-9BD39C41E118}"/>
              </a:ext>
            </a:extLst>
          </p:cNvPr>
          <p:cNvSpPr>
            <a:spLocks noGrp="1"/>
          </p:cNvSpPr>
          <p:nvPr>
            <p:ph type="body" sz="quarter" idx="13"/>
          </p:nvPr>
        </p:nvSpPr>
        <p:spPr/>
        <p:txBody>
          <a:bodyPr/>
          <a:lstStyle/>
          <a:p>
            <a:r>
              <a:rPr lang="en-US" dirty="0"/>
              <a:t>Data Ingestion</a:t>
            </a:r>
          </a:p>
        </p:txBody>
      </p:sp>
      <p:sp>
        <p:nvSpPr>
          <p:cNvPr id="6" name="Content Placeholder 5">
            <a:extLst>
              <a:ext uri="{FF2B5EF4-FFF2-40B4-BE49-F238E27FC236}">
                <a16:creationId xmlns:a16="http://schemas.microsoft.com/office/drawing/2014/main" id="{51C41F79-0257-4DCB-A630-782BA047CACE}"/>
              </a:ext>
            </a:extLst>
          </p:cNvPr>
          <p:cNvSpPr>
            <a:spLocks noGrp="1"/>
          </p:cNvSpPr>
          <p:nvPr>
            <p:ph sz="half" idx="1"/>
          </p:nvPr>
        </p:nvSpPr>
        <p:spPr/>
        <p:txBody>
          <a:bodyPr/>
          <a:lstStyle/>
          <a:p>
            <a:r>
              <a:rPr lang="en-US" dirty="0"/>
              <a:t>Splitting data into different Region Server can leverage more resource and avoid hotspot issue (query large amount of data from small number of regions.). </a:t>
            </a:r>
          </a:p>
          <a:p>
            <a:r>
              <a:rPr lang="en-US" dirty="0"/>
              <a:t>Default splitting strategy is quite good. For frequent hit table, pre-split can be used. </a:t>
            </a:r>
          </a:p>
          <a:p>
            <a:r>
              <a:rPr lang="en-US" b="1" i="1" dirty="0">
                <a:solidFill>
                  <a:srgbClr val="FF0000"/>
                </a:solidFill>
              </a:rPr>
              <a:t>In case pre-split is applied, number of region after splitting should be carefully chosen. The result HBase file should be 60% to 80% of region size. </a:t>
            </a:r>
          </a:p>
        </p:txBody>
      </p:sp>
    </p:spTree>
    <p:extLst>
      <p:ext uri="{BB962C8B-B14F-4D97-AF65-F5344CB8AC3E}">
        <p14:creationId xmlns:p14="http://schemas.microsoft.com/office/powerpoint/2010/main" val="1163679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Apache HBase ™?</a:t>
            </a:r>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3</a:t>
            </a:fld>
            <a:endParaRPr lang="en-US"/>
          </a:p>
        </p:txBody>
      </p:sp>
      <p:sp>
        <p:nvSpPr>
          <p:cNvPr id="5" name="Text Placeholder 4"/>
          <p:cNvSpPr>
            <a:spLocks noGrp="1"/>
          </p:cNvSpPr>
          <p:nvPr>
            <p:ph type="body" sz="quarter" idx="13"/>
          </p:nvPr>
        </p:nvSpPr>
        <p:spPr/>
        <p:txBody>
          <a:bodyPr/>
          <a:lstStyle/>
          <a:p>
            <a:endParaRPr lang="en-US" dirty="0"/>
          </a:p>
        </p:txBody>
      </p:sp>
      <p:sp>
        <p:nvSpPr>
          <p:cNvPr id="6" name="Content Placeholder 5"/>
          <p:cNvSpPr>
            <a:spLocks noGrp="1"/>
          </p:cNvSpPr>
          <p:nvPr>
            <p:ph sz="half" idx="1"/>
          </p:nvPr>
        </p:nvSpPr>
        <p:spPr/>
        <p:txBody>
          <a:bodyPr/>
          <a:lstStyle/>
          <a:p>
            <a:r>
              <a:rPr lang="en-US" dirty="0"/>
              <a:t>Apache HBase™ is the </a:t>
            </a:r>
            <a:r>
              <a:rPr lang="en-US" b="1" dirty="0"/>
              <a:t>Hadoop database</a:t>
            </a:r>
            <a:r>
              <a:rPr lang="en-US" dirty="0"/>
              <a:t>, a </a:t>
            </a:r>
            <a:r>
              <a:rPr lang="en-US" b="1" dirty="0"/>
              <a:t>distributed</a:t>
            </a:r>
            <a:r>
              <a:rPr lang="en-US" dirty="0"/>
              <a:t>, </a:t>
            </a:r>
            <a:r>
              <a:rPr lang="en-US" b="1" dirty="0"/>
              <a:t>scalable</a:t>
            </a:r>
            <a:r>
              <a:rPr lang="en-US" dirty="0"/>
              <a:t>, big data store.</a:t>
            </a:r>
          </a:p>
          <a:p>
            <a:r>
              <a:rPr lang="en-US" dirty="0"/>
              <a:t>Use Apache HBase™ when you need </a:t>
            </a:r>
            <a:r>
              <a:rPr lang="en-US" b="1" dirty="0"/>
              <a:t>random</a:t>
            </a:r>
            <a:r>
              <a:rPr lang="en-US" dirty="0"/>
              <a:t>, </a:t>
            </a:r>
            <a:r>
              <a:rPr lang="en-US" b="1" dirty="0"/>
              <a:t>real-time</a:t>
            </a:r>
            <a:r>
              <a:rPr lang="en-US" dirty="0"/>
              <a:t> read/write access to your Big Data. </a:t>
            </a:r>
          </a:p>
          <a:p>
            <a:endParaRPr lang="en-US" dirty="0"/>
          </a:p>
          <a:p>
            <a:endParaRPr lang="en-US" dirty="0"/>
          </a:p>
          <a:p>
            <a:endParaRPr lang="en-US" dirty="0"/>
          </a:p>
          <a:p>
            <a:endParaRPr lang="en-US" dirty="0"/>
          </a:p>
          <a:p>
            <a:endParaRPr lang="en-US" dirty="0"/>
          </a:p>
          <a:p>
            <a:endParaRPr lang="en-US" dirty="0"/>
          </a:p>
          <a:p>
            <a:pPr marL="0" indent="0">
              <a:buNone/>
            </a:pPr>
            <a:r>
              <a:rPr lang="en-US" sz="1100" dirty="0"/>
              <a:t>https://hbase.apache.org/</a:t>
            </a:r>
            <a:endParaRPr lang="en-US" dirty="0"/>
          </a:p>
        </p:txBody>
      </p:sp>
    </p:spTree>
    <p:extLst>
      <p:ext uri="{BB962C8B-B14F-4D97-AF65-F5344CB8AC3E}">
        <p14:creationId xmlns:p14="http://schemas.microsoft.com/office/powerpoint/2010/main" val="2665103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3C57E-E4EE-4CF9-A903-FB0760055391}"/>
              </a:ext>
            </a:extLst>
          </p:cNvPr>
          <p:cNvSpPr>
            <a:spLocks noGrp="1"/>
          </p:cNvSpPr>
          <p:nvPr>
            <p:ph type="title"/>
          </p:nvPr>
        </p:nvSpPr>
        <p:spPr/>
        <p:txBody>
          <a:bodyPr/>
          <a:lstStyle/>
          <a:p>
            <a:r>
              <a:rPr lang="en-US" dirty="0"/>
              <a:t>Empty Regions</a:t>
            </a:r>
          </a:p>
        </p:txBody>
      </p:sp>
      <p:sp>
        <p:nvSpPr>
          <p:cNvPr id="3" name="Footer Placeholder 2">
            <a:extLst>
              <a:ext uri="{FF2B5EF4-FFF2-40B4-BE49-F238E27FC236}">
                <a16:creationId xmlns:a16="http://schemas.microsoft.com/office/drawing/2014/main" id="{BDDFB1B4-DC2C-4ADD-9363-9A13B7879544}"/>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6C6CC66D-A6A7-46AE-A024-DCED156DC6FD}"/>
              </a:ext>
            </a:extLst>
          </p:cNvPr>
          <p:cNvSpPr>
            <a:spLocks noGrp="1"/>
          </p:cNvSpPr>
          <p:nvPr>
            <p:ph type="sldNum" sz="quarter" idx="12"/>
          </p:nvPr>
        </p:nvSpPr>
        <p:spPr/>
        <p:txBody>
          <a:bodyPr/>
          <a:lstStyle/>
          <a:p>
            <a:fld id="{B7E7695C-FCF1-4AA0-9B93-7941FED13DC4}" type="slidenum">
              <a:rPr lang="en-US" smtClean="0"/>
              <a:t>30</a:t>
            </a:fld>
            <a:endParaRPr lang="en-US"/>
          </a:p>
        </p:txBody>
      </p:sp>
      <p:sp>
        <p:nvSpPr>
          <p:cNvPr id="5" name="Text Placeholder 4">
            <a:extLst>
              <a:ext uri="{FF2B5EF4-FFF2-40B4-BE49-F238E27FC236}">
                <a16:creationId xmlns:a16="http://schemas.microsoft.com/office/drawing/2014/main" id="{1A0D5724-3E42-4213-AD6F-4BB243189AD3}"/>
              </a:ext>
            </a:extLst>
          </p:cNvPr>
          <p:cNvSpPr>
            <a:spLocks noGrp="1"/>
          </p:cNvSpPr>
          <p:nvPr>
            <p:ph type="body" sz="quarter" idx="13"/>
          </p:nvPr>
        </p:nvSpPr>
        <p:spPr/>
        <p:txBody>
          <a:bodyPr/>
          <a:lstStyle/>
          <a:p>
            <a:r>
              <a:rPr lang="en-US" dirty="0"/>
              <a:t>Data Ingestion</a:t>
            </a:r>
          </a:p>
        </p:txBody>
      </p:sp>
      <p:sp>
        <p:nvSpPr>
          <p:cNvPr id="6" name="Content Placeholder 5">
            <a:extLst>
              <a:ext uri="{FF2B5EF4-FFF2-40B4-BE49-F238E27FC236}">
                <a16:creationId xmlns:a16="http://schemas.microsoft.com/office/drawing/2014/main" id="{183D8D65-DE45-4824-8C88-EAC1208C50F4}"/>
              </a:ext>
            </a:extLst>
          </p:cNvPr>
          <p:cNvSpPr>
            <a:spLocks noGrp="1"/>
          </p:cNvSpPr>
          <p:nvPr>
            <p:ph sz="half" idx="1"/>
          </p:nvPr>
        </p:nvSpPr>
        <p:spPr/>
        <p:txBody>
          <a:bodyPr/>
          <a:lstStyle/>
          <a:p>
            <a:r>
              <a:rPr lang="en-US" dirty="0"/>
              <a:t>Regions are never removed or merged automatically</a:t>
            </a:r>
          </a:p>
          <a:p>
            <a:r>
              <a:rPr lang="en-US" dirty="0"/>
              <a:t>Pre-splits may create more regions than necessary. </a:t>
            </a:r>
          </a:p>
          <a:p>
            <a:r>
              <a:rPr lang="en-US" dirty="0"/>
              <a:t>There is a new feature in HBase called the "Normalizer" that allows you to run a process that automatically merges adjacent regions if it makes sense.</a:t>
            </a:r>
          </a:p>
          <a:p>
            <a:r>
              <a:rPr lang="en-US" dirty="0"/>
              <a:t>Empty Regions can only be merged manually. (IT is doing this.)</a:t>
            </a:r>
          </a:p>
          <a:p>
            <a:endParaRPr lang="en-US" dirty="0"/>
          </a:p>
        </p:txBody>
      </p:sp>
    </p:spTree>
    <p:extLst>
      <p:ext uri="{BB962C8B-B14F-4D97-AF65-F5344CB8AC3E}">
        <p14:creationId xmlns:p14="http://schemas.microsoft.com/office/powerpoint/2010/main" val="1516267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HBASE Insights</a:t>
            </a:r>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31</a:t>
            </a:fld>
            <a:endParaRPr lang="en-US"/>
          </a:p>
        </p:txBody>
      </p:sp>
      <p:sp>
        <p:nvSpPr>
          <p:cNvPr id="5" name="Text Placeholder 4"/>
          <p:cNvSpPr>
            <a:spLocks noGrp="1"/>
          </p:cNvSpPr>
          <p:nvPr>
            <p:ph type="body" sz="quarter" idx="13"/>
          </p:nvPr>
        </p:nvSpPr>
        <p:spPr>
          <a:xfrm>
            <a:off x="838200" y="930461"/>
            <a:ext cx="10515600" cy="361950"/>
          </a:xfrm>
        </p:spPr>
        <p:txBody>
          <a:bodyPr/>
          <a:lstStyle/>
          <a:p>
            <a:endParaRPr lang="en-US" dirty="0"/>
          </a:p>
        </p:txBody>
      </p:sp>
      <p:graphicFrame>
        <p:nvGraphicFramePr>
          <p:cNvPr id="7" name="Content Placeholder 6">
            <a:extLst>
              <a:ext uri="{FF2B5EF4-FFF2-40B4-BE49-F238E27FC236}">
                <a16:creationId xmlns:a16="http://schemas.microsoft.com/office/drawing/2014/main" id="{9AA4807A-7958-49D2-A6ED-C9309BB1A9E1}"/>
              </a:ext>
            </a:extLst>
          </p:cNvPr>
          <p:cNvGraphicFramePr>
            <a:graphicFrameLocks noGrp="1"/>
          </p:cNvGraphicFramePr>
          <p:nvPr>
            <p:ph sz="half" idx="1"/>
            <p:extLst>
              <p:ext uri="{D42A27DB-BD31-4B8C-83A1-F6EECF244321}">
                <p14:modId xmlns:p14="http://schemas.microsoft.com/office/powerpoint/2010/main" val="2515417469"/>
              </p:ext>
            </p:extLst>
          </p:nvPr>
        </p:nvGraphicFramePr>
        <p:xfrm>
          <a:off x="838200" y="1628775"/>
          <a:ext cx="10515600" cy="4548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2371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FABF7-FDEB-403C-9BA2-F91C9931AD46}"/>
              </a:ext>
            </a:extLst>
          </p:cNvPr>
          <p:cNvSpPr>
            <a:spLocks noGrp="1"/>
          </p:cNvSpPr>
          <p:nvPr>
            <p:ph type="title"/>
          </p:nvPr>
        </p:nvSpPr>
        <p:spPr/>
        <p:txBody>
          <a:bodyPr/>
          <a:lstStyle/>
          <a:p>
            <a:r>
              <a:rPr lang="en-US" dirty="0"/>
              <a:t>Summary of Thumb Rules</a:t>
            </a:r>
          </a:p>
        </p:txBody>
      </p:sp>
      <p:sp>
        <p:nvSpPr>
          <p:cNvPr id="3" name="Footer Placeholder 2">
            <a:extLst>
              <a:ext uri="{FF2B5EF4-FFF2-40B4-BE49-F238E27FC236}">
                <a16:creationId xmlns:a16="http://schemas.microsoft.com/office/drawing/2014/main" id="{00353673-421D-4FDD-8E9D-8591F6437E7C}"/>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2E602506-E41A-404F-B7D4-1DC746B29844}"/>
              </a:ext>
            </a:extLst>
          </p:cNvPr>
          <p:cNvSpPr>
            <a:spLocks noGrp="1"/>
          </p:cNvSpPr>
          <p:nvPr>
            <p:ph type="sldNum" sz="quarter" idx="12"/>
          </p:nvPr>
        </p:nvSpPr>
        <p:spPr/>
        <p:txBody>
          <a:bodyPr/>
          <a:lstStyle/>
          <a:p>
            <a:fld id="{B7E7695C-FCF1-4AA0-9B93-7941FED13DC4}" type="slidenum">
              <a:rPr lang="en-US" smtClean="0"/>
              <a:t>32</a:t>
            </a:fld>
            <a:endParaRPr lang="en-US"/>
          </a:p>
        </p:txBody>
      </p:sp>
      <p:sp>
        <p:nvSpPr>
          <p:cNvPr id="5" name="Text Placeholder 4">
            <a:extLst>
              <a:ext uri="{FF2B5EF4-FFF2-40B4-BE49-F238E27FC236}">
                <a16:creationId xmlns:a16="http://schemas.microsoft.com/office/drawing/2014/main" id="{2E2B31E9-3199-432C-848C-536809F8B926}"/>
              </a:ext>
            </a:extLst>
          </p:cNvPr>
          <p:cNvSpPr>
            <a:spLocks noGrp="1"/>
          </p:cNvSpPr>
          <p:nvPr>
            <p:ph type="body" sz="quarter" idx="13"/>
          </p:nvPr>
        </p:nvSpPr>
        <p:spPr/>
        <p:txBody>
          <a:bodyPr/>
          <a:lstStyle/>
          <a:p>
            <a:endParaRPr lang="en-US"/>
          </a:p>
        </p:txBody>
      </p:sp>
      <p:sp>
        <p:nvSpPr>
          <p:cNvPr id="6" name="Content Placeholder 5">
            <a:extLst>
              <a:ext uri="{FF2B5EF4-FFF2-40B4-BE49-F238E27FC236}">
                <a16:creationId xmlns:a16="http://schemas.microsoft.com/office/drawing/2014/main" id="{CAD84199-3D94-4F6C-BC7A-AA97497EACD9}"/>
              </a:ext>
            </a:extLst>
          </p:cNvPr>
          <p:cNvSpPr>
            <a:spLocks noGrp="1"/>
          </p:cNvSpPr>
          <p:nvPr>
            <p:ph sz="half" idx="1"/>
          </p:nvPr>
        </p:nvSpPr>
        <p:spPr/>
        <p:txBody>
          <a:bodyPr/>
          <a:lstStyle/>
          <a:p>
            <a:r>
              <a:rPr lang="en-US" sz="2000" dirty="0"/>
              <a:t>Row key should not be more than 100KB.</a:t>
            </a:r>
          </a:p>
          <a:p>
            <a:r>
              <a:rPr lang="en-US" sz="2000" dirty="0"/>
              <a:t>Total length of the cell (</a:t>
            </a:r>
            <a:r>
              <a:rPr lang="en-US" sz="2000" dirty="0" err="1"/>
              <a:t>rowkey</a:t>
            </a:r>
            <a:r>
              <a:rPr lang="en-US" sz="2000" dirty="0"/>
              <a:t>, column family, column qualifier, value, timestamp) maximum size is 10MB.</a:t>
            </a:r>
          </a:p>
          <a:p>
            <a:r>
              <a:rPr lang="en-US" sz="2000" dirty="0"/>
              <a:t>Enable DATA_BLOCK_ENCODING by default when create new tables.</a:t>
            </a:r>
          </a:p>
          <a:p>
            <a:r>
              <a:rPr lang="en-US" sz="2000" dirty="0"/>
              <a:t>Set Time-to-live(TTL) if appropriate</a:t>
            </a:r>
          </a:p>
          <a:p>
            <a:r>
              <a:rPr lang="en-US" sz="2000" dirty="0"/>
              <a:t>Avoid Regex filter</a:t>
            </a:r>
          </a:p>
          <a:p>
            <a:r>
              <a:rPr lang="en-US" sz="2000" dirty="0"/>
              <a:t>Close the connection when connection no need anymore.  </a:t>
            </a:r>
          </a:p>
          <a:p>
            <a:r>
              <a:rPr lang="en-US" sz="2000" dirty="0"/>
              <a:t>Use PUT when per ingest is &lt;=128MB per region server</a:t>
            </a:r>
          </a:p>
          <a:p>
            <a:r>
              <a:rPr lang="en-US" sz="2000" dirty="0"/>
              <a:t>When using PUT, add all columns’ value first and put all columns’ data once.</a:t>
            </a:r>
          </a:p>
          <a:p>
            <a:r>
              <a:rPr lang="en-US" sz="2000" dirty="0"/>
              <a:t>In case pre-split is applied, number of regions after splitting should be carefully chosen. The result HBase file should be 60% to 80% of region size. </a:t>
            </a:r>
          </a:p>
          <a:p>
            <a:endParaRPr lang="en-US" sz="2000" dirty="0"/>
          </a:p>
          <a:p>
            <a:endParaRPr lang="en-US" sz="2000" dirty="0"/>
          </a:p>
          <a:p>
            <a:endParaRPr lang="en-US" sz="2000" dirty="0"/>
          </a:p>
        </p:txBody>
      </p:sp>
    </p:spTree>
    <p:extLst>
      <p:ext uri="{BB962C8B-B14F-4D97-AF65-F5344CB8AC3E}">
        <p14:creationId xmlns:p14="http://schemas.microsoft.com/office/powerpoint/2010/main" val="1386396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2A60-3529-4449-80ED-B7510CCCA52C}"/>
              </a:ext>
            </a:extLst>
          </p:cNvPr>
          <p:cNvSpPr>
            <a:spLocks noGrp="1"/>
          </p:cNvSpPr>
          <p:nvPr>
            <p:ph type="title"/>
          </p:nvPr>
        </p:nvSpPr>
        <p:spPr/>
        <p:txBody>
          <a:bodyPr/>
          <a:lstStyle/>
          <a:p>
            <a:r>
              <a:rPr lang="en-US" dirty="0"/>
              <a:t>Consultation Takeaways</a:t>
            </a:r>
          </a:p>
        </p:txBody>
      </p:sp>
      <p:sp>
        <p:nvSpPr>
          <p:cNvPr id="3" name="Footer Placeholder 2">
            <a:extLst>
              <a:ext uri="{FF2B5EF4-FFF2-40B4-BE49-F238E27FC236}">
                <a16:creationId xmlns:a16="http://schemas.microsoft.com/office/drawing/2014/main" id="{517C3054-E81A-4A14-9BC9-0116AE90EC6F}"/>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772AD267-68F5-463C-B927-54E446605E68}"/>
              </a:ext>
            </a:extLst>
          </p:cNvPr>
          <p:cNvSpPr>
            <a:spLocks noGrp="1"/>
          </p:cNvSpPr>
          <p:nvPr>
            <p:ph type="sldNum" sz="quarter" idx="12"/>
          </p:nvPr>
        </p:nvSpPr>
        <p:spPr/>
        <p:txBody>
          <a:bodyPr/>
          <a:lstStyle/>
          <a:p>
            <a:fld id="{B7E7695C-FCF1-4AA0-9B93-7941FED13DC4}" type="slidenum">
              <a:rPr lang="en-US" smtClean="0"/>
              <a:t>33</a:t>
            </a:fld>
            <a:endParaRPr lang="en-US"/>
          </a:p>
        </p:txBody>
      </p:sp>
      <p:sp>
        <p:nvSpPr>
          <p:cNvPr id="5" name="Text Placeholder 4">
            <a:extLst>
              <a:ext uri="{FF2B5EF4-FFF2-40B4-BE49-F238E27FC236}">
                <a16:creationId xmlns:a16="http://schemas.microsoft.com/office/drawing/2014/main" id="{D1A8EBB7-076C-4B7B-AEA8-D4D3BDD6E3C4}"/>
              </a:ext>
            </a:extLst>
          </p:cNvPr>
          <p:cNvSpPr>
            <a:spLocks noGrp="1"/>
          </p:cNvSpPr>
          <p:nvPr>
            <p:ph type="body" sz="quarter" idx="13"/>
          </p:nvPr>
        </p:nvSpPr>
        <p:spPr/>
        <p:txBody>
          <a:bodyPr/>
          <a:lstStyle/>
          <a:p>
            <a:endParaRPr lang="en-US"/>
          </a:p>
        </p:txBody>
      </p:sp>
      <p:sp>
        <p:nvSpPr>
          <p:cNvPr id="6" name="Content Placeholder 5">
            <a:extLst>
              <a:ext uri="{FF2B5EF4-FFF2-40B4-BE49-F238E27FC236}">
                <a16:creationId xmlns:a16="http://schemas.microsoft.com/office/drawing/2014/main" id="{7BA8BB86-7C76-47E1-ABEE-B8C79954B35E}"/>
              </a:ext>
            </a:extLst>
          </p:cNvPr>
          <p:cNvSpPr>
            <a:spLocks noGrp="1"/>
          </p:cNvSpPr>
          <p:nvPr>
            <p:ph sz="half" idx="1"/>
          </p:nvPr>
        </p:nvSpPr>
        <p:spPr/>
        <p:txBody>
          <a:bodyPr/>
          <a:lstStyle/>
          <a:p>
            <a:r>
              <a:rPr lang="en-US" dirty="0"/>
              <a:t>HBASE Table design is very important. Understanding your business use case on how you want to query the data before creating the table!</a:t>
            </a:r>
          </a:p>
          <a:p>
            <a:pPr lvl="1"/>
            <a:r>
              <a:rPr lang="en-US" dirty="0"/>
              <a:t>Carefully design your </a:t>
            </a:r>
            <a:r>
              <a:rPr lang="en-US" dirty="0" err="1"/>
              <a:t>rowkey</a:t>
            </a:r>
            <a:r>
              <a:rPr lang="en-US" dirty="0"/>
              <a:t>, column family, column qualifier</a:t>
            </a:r>
          </a:p>
          <a:p>
            <a:r>
              <a:rPr lang="en-US" dirty="0"/>
              <a:t>Software updated, code needs to be updated. </a:t>
            </a:r>
          </a:p>
          <a:p>
            <a:pPr lvl="1"/>
            <a:r>
              <a:rPr lang="en-US" dirty="0"/>
              <a:t>Regularly checking any new API or better way for implementation. </a:t>
            </a:r>
          </a:p>
          <a:p>
            <a:pPr lvl="1"/>
            <a:r>
              <a:rPr lang="en-US" dirty="0"/>
              <a:t>Old API is not efficient.</a:t>
            </a:r>
          </a:p>
          <a:p>
            <a:pPr lvl="1"/>
            <a:r>
              <a:rPr lang="en-US" dirty="0"/>
              <a:t>Old API will be retired and not compatible any more.</a:t>
            </a:r>
          </a:p>
          <a:p>
            <a:r>
              <a:rPr lang="en-US" dirty="0"/>
              <a:t>Troubleshooting is never easy, even for HBase pioneer developer. </a:t>
            </a:r>
          </a:p>
          <a:p>
            <a:pPr lvl="1"/>
            <a:r>
              <a:rPr lang="en-US" dirty="0"/>
              <a:t>MICA Pro issue spent 2+ days troubleshooting with Lars and the root cause is still not clear. </a:t>
            </a:r>
          </a:p>
          <a:p>
            <a:endParaRPr lang="en-US" dirty="0"/>
          </a:p>
        </p:txBody>
      </p:sp>
    </p:spTree>
    <p:extLst>
      <p:ext uri="{BB962C8B-B14F-4D97-AF65-F5344CB8AC3E}">
        <p14:creationId xmlns:p14="http://schemas.microsoft.com/office/powerpoint/2010/main" val="3495246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646FD-71AD-4192-A2E5-8DCB82F92C2F}"/>
              </a:ext>
            </a:extLst>
          </p:cNvPr>
          <p:cNvSpPr>
            <a:spLocks noGrp="1"/>
          </p:cNvSpPr>
          <p:nvPr>
            <p:ph type="title"/>
          </p:nvPr>
        </p:nvSpPr>
        <p:spPr/>
        <p:txBody>
          <a:bodyPr/>
          <a:lstStyle/>
          <a:p>
            <a:r>
              <a:rPr lang="en-US" dirty="0"/>
              <a:t>Hadoop HBASE Admin Sharing</a:t>
            </a:r>
          </a:p>
        </p:txBody>
      </p:sp>
      <p:sp>
        <p:nvSpPr>
          <p:cNvPr id="3" name="Text Placeholder 2">
            <a:extLst>
              <a:ext uri="{FF2B5EF4-FFF2-40B4-BE49-F238E27FC236}">
                <a16:creationId xmlns:a16="http://schemas.microsoft.com/office/drawing/2014/main" id="{39E30C81-5A19-45B5-91F9-CC418DFDD26A}"/>
              </a:ext>
            </a:extLst>
          </p:cNvPr>
          <p:cNvSpPr>
            <a:spLocks noGrp="1"/>
          </p:cNvSpPr>
          <p:nvPr>
            <p:ph type="body" idx="1"/>
          </p:nvPr>
        </p:nvSpPr>
        <p:spPr/>
        <p:txBody>
          <a:bodyPr/>
          <a:lstStyle/>
          <a:p>
            <a:r>
              <a:rPr lang="en-US" dirty="0"/>
              <a:t>Sio Kok Yim</a:t>
            </a:r>
          </a:p>
        </p:txBody>
      </p:sp>
      <p:sp>
        <p:nvSpPr>
          <p:cNvPr id="4" name="Footer Placeholder 3">
            <a:extLst>
              <a:ext uri="{FF2B5EF4-FFF2-40B4-BE49-F238E27FC236}">
                <a16:creationId xmlns:a16="http://schemas.microsoft.com/office/drawing/2014/main" id="{4D242A5A-53F2-4D9B-AB2E-AFF941A8DD4E}"/>
              </a:ext>
            </a:extLst>
          </p:cNvPr>
          <p:cNvSpPr>
            <a:spLocks noGrp="1"/>
          </p:cNvSpPr>
          <p:nvPr>
            <p:ph type="ftr" sz="quarter" idx="11"/>
          </p:nvPr>
        </p:nvSpPr>
        <p:spPr/>
        <p:txBody>
          <a:bodyPr/>
          <a:lstStyle/>
          <a:p>
            <a:r>
              <a:rPr lang="en-US"/>
              <a:t>Micron Confidential</a:t>
            </a:r>
            <a:endParaRPr lang="en-US" dirty="0"/>
          </a:p>
        </p:txBody>
      </p:sp>
      <p:sp>
        <p:nvSpPr>
          <p:cNvPr id="5" name="Slide Number Placeholder 4">
            <a:extLst>
              <a:ext uri="{FF2B5EF4-FFF2-40B4-BE49-F238E27FC236}">
                <a16:creationId xmlns:a16="http://schemas.microsoft.com/office/drawing/2014/main" id="{EFA9F46F-10CC-46CF-BCCB-C5D86AC3BF1A}"/>
              </a:ext>
            </a:extLst>
          </p:cNvPr>
          <p:cNvSpPr>
            <a:spLocks noGrp="1"/>
          </p:cNvSpPr>
          <p:nvPr>
            <p:ph type="sldNum" sz="quarter" idx="12"/>
          </p:nvPr>
        </p:nvSpPr>
        <p:spPr/>
        <p:txBody>
          <a:bodyPr/>
          <a:lstStyle/>
          <a:p>
            <a:fld id="{B7E7695C-FCF1-4AA0-9B93-7941FED13DC4}" type="slidenum">
              <a:rPr lang="en-US" smtClean="0"/>
              <a:pPr/>
              <a:t>34</a:t>
            </a:fld>
            <a:endParaRPr lang="en-US" dirty="0"/>
          </a:p>
        </p:txBody>
      </p:sp>
    </p:spTree>
    <p:extLst>
      <p:ext uri="{BB962C8B-B14F-4D97-AF65-F5344CB8AC3E}">
        <p14:creationId xmlns:p14="http://schemas.microsoft.com/office/powerpoint/2010/main" val="3198124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Admins Updates</a:t>
            </a:r>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35</a:t>
            </a:fld>
            <a:endParaRPr lang="en-US"/>
          </a:p>
        </p:txBody>
      </p:sp>
      <p:sp>
        <p:nvSpPr>
          <p:cNvPr id="6" name="Content Placeholder 5"/>
          <p:cNvSpPr>
            <a:spLocks noGrp="1"/>
          </p:cNvSpPr>
          <p:nvPr>
            <p:ph sz="half" idx="1"/>
          </p:nvPr>
        </p:nvSpPr>
        <p:spPr>
          <a:xfrm>
            <a:off x="838200" y="993914"/>
            <a:ext cx="10515600" cy="5199864"/>
          </a:xfrm>
        </p:spPr>
        <p:txBody>
          <a:bodyPr/>
          <a:lstStyle/>
          <a:p>
            <a:pPr marL="0" indent="0">
              <a:buNone/>
            </a:pPr>
            <a:r>
              <a:rPr lang="en-US" sz="1400" b="1" dirty="0"/>
              <a:t>#1 Yarn: CPU Scheduling is disabled  - </a:t>
            </a:r>
            <a:r>
              <a:rPr lang="en-US" sz="1400" b="1" dirty="0">
                <a:solidFill>
                  <a:srgbClr val="FF0000"/>
                </a:solidFill>
              </a:rPr>
              <a:t>This was attempted but ran queues out of space.</a:t>
            </a:r>
          </a:p>
          <a:p>
            <a:r>
              <a:rPr lang="en-US" sz="1400" dirty="0"/>
              <a:t>Default resource calculator (DefaultResourceCalculator) resources are allocated based on memory alone. Meaning yarn will just ignore the allocation CPU resources and you will see the symptoms as below</a:t>
            </a:r>
            <a:br>
              <a:rPr lang="en-US" sz="1400" dirty="0"/>
            </a:br>
            <a:br>
              <a:rPr lang="en-US" sz="1400" dirty="0"/>
            </a:br>
            <a:endParaRPr lang="en-US" sz="1400" dirty="0"/>
          </a:p>
          <a:p>
            <a:endParaRPr lang="en-US" sz="1400" dirty="0"/>
          </a:p>
          <a:p>
            <a:pPr marL="0" indent="0">
              <a:buNone/>
            </a:pPr>
            <a:endParaRPr lang="en-US" sz="1400" dirty="0"/>
          </a:p>
          <a:p>
            <a:r>
              <a:rPr lang="en-US" sz="1400" dirty="0"/>
              <a:t>Lars strongly recommended enable this feature and compare the resources in scheduler. More details </a:t>
            </a:r>
            <a:r>
              <a:rPr lang="en-US" sz="1400" dirty="0">
                <a:hlinkClick r:id="rId2"/>
              </a:rPr>
              <a:t>URL</a:t>
            </a:r>
            <a:r>
              <a:rPr lang="en-US" sz="1400" dirty="0"/>
              <a:t> </a:t>
            </a:r>
          </a:p>
          <a:p>
            <a:r>
              <a:rPr lang="en-US" sz="1400" dirty="0"/>
              <a:t>Jira ticket for Hadoop Admins: </a:t>
            </a:r>
            <a:r>
              <a:rPr lang="en-US" sz="1400" dirty="0">
                <a:hlinkClick r:id="rId3"/>
              </a:rPr>
              <a:t>JIRA BDOPS-319</a:t>
            </a:r>
            <a:endParaRPr lang="en-US" sz="1400" dirty="0"/>
          </a:p>
          <a:p>
            <a:r>
              <a:rPr lang="en-US" sz="1400" b="1" dirty="0"/>
              <a:t>Summary:</a:t>
            </a:r>
          </a:p>
          <a:p>
            <a:pPr marL="411480" lvl="1" indent="0">
              <a:buNone/>
            </a:pPr>
            <a:r>
              <a:rPr lang="en-US" sz="1400" dirty="0"/>
              <a:t>While CPU Scheduling is </a:t>
            </a:r>
            <a:r>
              <a:rPr lang="en-US" sz="1400" u="sng" dirty="0"/>
              <a:t>disabled</a:t>
            </a:r>
            <a:r>
              <a:rPr lang="en-US" sz="1400" dirty="0"/>
              <a:t>, only memory is taken into Yarn Resources consideration. Meaning jobs can use all the available memory with 4GB per container size but the </a:t>
            </a:r>
            <a:r>
              <a:rPr lang="en-US" sz="1400" dirty="0" err="1"/>
              <a:t>vcores</a:t>
            </a:r>
            <a:r>
              <a:rPr lang="en-US" sz="1400" dirty="0"/>
              <a:t> will have negative value or overhead. </a:t>
            </a:r>
          </a:p>
          <a:p>
            <a:pPr marL="411480" lvl="1" indent="0">
              <a:buNone/>
            </a:pPr>
            <a:r>
              <a:rPr lang="en-US" sz="1400" dirty="0"/>
              <a:t>While CPU Scheduling is </a:t>
            </a:r>
            <a:r>
              <a:rPr lang="en-US" sz="1400" u="sng" dirty="0"/>
              <a:t>enabled</a:t>
            </a:r>
            <a:r>
              <a:rPr lang="en-US" sz="1400" dirty="0"/>
              <a:t>, both CPU and memory are taken into Yarn Resources consideration. In order to optimize cluster resources with achievement 1:1 ratio to for 4GB per container, we need to add about 180 datanodes to cluster else CPU will become the bottleneck.</a:t>
            </a:r>
          </a:p>
          <a:p>
            <a:pPr marL="411480" lvl="1" indent="0">
              <a:buNone/>
            </a:pPr>
            <a:endParaRPr lang="en-US" sz="1400" dirty="0"/>
          </a:p>
          <a:p>
            <a:pPr marL="411480" lvl="1" indent="0">
              <a:buNone/>
            </a:pPr>
            <a:r>
              <a:rPr lang="en-US" sz="1400" dirty="0"/>
              <a:t>Hadoop admin decided to disabled CPU scheduling and adjusted the minimum container size from 4GB to 12GB which is the best fit of container size = total memory / total </a:t>
            </a:r>
            <a:r>
              <a:rPr lang="en-US" sz="1400" dirty="0" err="1"/>
              <a:t>vcores</a:t>
            </a:r>
            <a:r>
              <a:rPr lang="en-US" sz="1400" dirty="0"/>
              <a:t>. Conclusion, CPU scheduling is good if we have good ratio fit in CPU and memory.</a:t>
            </a:r>
          </a:p>
          <a:p>
            <a:pPr marL="411480" lvl="1" indent="0">
              <a:buNone/>
            </a:pPr>
            <a:endParaRPr lang="en-US" sz="1000" dirty="0"/>
          </a:p>
        </p:txBody>
      </p:sp>
      <p:pic>
        <p:nvPicPr>
          <p:cNvPr id="7" name="Picture 6">
            <a:extLst>
              <a:ext uri="{FF2B5EF4-FFF2-40B4-BE49-F238E27FC236}">
                <a16:creationId xmlns:a16="http://schemas.microsoft.com/office/drawing/2014/main" id="{C6FFA7AD-369E-417C-A777-B616400E4F68}"/>
              </a:ext>
            </a:extLst>
          </p:cNvPr>
          <p:cNvPicPr>
            <a:picLocks noChangeAspect="1"/>
          </p:cNvPicPr>
          <p:nvPr/>
        </p:nvPicPr>
        <p:blipFill>
          <a:blip r:embed="rId4"/>
          <a:stretch>
            <a:fillRect/>
          </a:stretch>
        </p:blipFill>
        <p:spPr>
          <a:xfrm>
            <a:off x="1185363" y="1823882"/>
            <a:ext cx="9521785" cy="996790"/>
          </a:xfrm>
          <a:prstGeom prst="rect">
            <a:avLst/>
          </a:prstGeom>
        </p:spPr>
      </p:pic>
    </p:spTree>
    <p:extLst>
      <p:ext uri="{BB962C8B-B14F-4D97-AF65-F5344CB8AC3E}">
        <p14:creationId xmlns:p14="http://schemas.microsoft.com/office/powerpoint/2010/main" val="1677771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Admins Updates</a:t>
            </a:r>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36</a:t>
            </a:fld>
            <a:endParaRPr lang="en-US"/>
          </a:p>
        </p:txBody>
      </p:sp>
      <p:sp>
        <p:nvSpPr>
          <p:cNvPr id="6" name="Content Placeholder 5"/>
          <p:cNvSpPr>
            <a:spLocks noGrp="1"/>
          </p:cNvSpPr>
          <p:nvPr>
            <p:ph sz="half" idx="1"/>
          </p:nvPr>
        </p:nvSpPr>
        <p:spPr>
          <a:xfrm>
            <a:off x="838200" y="993914"/>
            <a:ext cx="10515600" cy="5199864"/>
          </a:xfrm>
        </p:spPr>
        <p:txBody>
          <a:bodyPr/>
          <a:lstStyle/>
          <a:p>
            <a:pPr marL="0" indent="0">
              <a:buNone/>
            </a:pPr>
            <a:r>
              <a:rPr lang="en-US" sz="1400" b="1" dirty="0"/>
              <a:t>#2 Hardware: Monitoring on low performance HDD – </a:t>
            </a:r>
            <a:r>
              <a:rPr lang="en-US" sz="1400" b="1" dirty="0">
                <a:solidFill>
                  <a:srgbClr val="FF0000"/>
                </a:solidFill>
              </a:rPr>
              <a:t>Currently are using existing patrol alerts to Unix admins hard drives are replaced when they fail</a:t>
            </a:r>
            <a:endParaRPr lang="en-US" sz="1400" b="1" dirty="0"/>
          </a:p>
          <a:p>
            <a:r>
              <a:rPr lang="en-US" sz="1400" b="1" dirty="0"/>
              <a:t>Background:</a:t>
            </a:r>
            <a:br>
              <a:rPr lang="en-US" sz="1400" dirty="0"/>
            </a:br>
            <a:r>
              <a:rPr lang="en-US" sz="1400" dirty="0"/>
              <a:t>During the troubleshooting session with Lars, he found a bad hard drive causing slowness while the application was reading / writing data. Normally we will receive hard drive failure alert when the disk totally failed but for low performance disk (says performance only have 6.4kb/sec) will not able to get notify.</a:t>
            </a:r>
          </a:p>
          <a:p>
            <a:r>
              <a:rPr lang="en-US" sz="1400" dirty="0"/>
              <a:t>Lars recommended to monitor each of the disk performance and get alert for replacement if performance is low.</a:t>
            </a:r>
          </a:p>
          <a:p>
            <a:r>
              <a:rPr lang="en-US" sz="1400" b="1" dirty="0"/>
              <a:t>Summary:</a:t>
            </a:r>
          </a:p>
          <a:p>
            <a:pPr marL="411480" lvl="1" indent="0">
              <a:buNone/>
            </a:pPr>
            <a:r>
              <a:rPr lang="en-US" sz="1400" dirty="0"/>
              <a:t>Added monitoring script on Splunk dashboard. Remedy will auto generated once slowness detected and relevant teams will arrange for disk replacement. Below is the example:</a:t>
            </a:r>
          </a:p>
        </p:txBody>
      </p:sp>
      <p:pic>
        <p:nvPicPr>
          <p:cNvPr id="5" name="Picture 4">
            <a:extLst>
              <a:ext uri="{FF2B5EF4-FFF2-40B4-BE49-F238E27FC236}">
                <a16:creationId xmlns:a16="http://schemas.microsoft.com/office/drawing/2014/main" id="{D590F8F1-DF0A-4DAB-9C40-A61D6B0F3A69}"/>
              </a:ext>
            </a:extLst>
          </p:cNvPr>
          <p:cNvPicPr>
            <a:picLocks noChangeAspect="1"/>
          </p:cNvPicPr>
          <p:nvPr/>
        </p:nvPicPr>
        <p:blipFill>
          <a:blip r:embed="rId2"/>
          <a:stretch>
            <a:fillRect/>
          </a:stretch>
        </p:blipFill>
        <p:spPr>
          <a:xfrm>
            <a:off x="3354199" y="3593846"/>
            <a:ext cx="4419600"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296213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37</a:t>
            </a:fld>
            <a:endParaRPr lang="en-US"/>
          </a:p>
        </p:txBody>
      </p:sp>
      <p:sp>
        <p:nvSpPr>
          <p:cNvPr id="6" name="Content Placeholder 5"/>
          <p:cNvSpPr>
            <a:spLocks noGrp="1"/>
          </p:cNvSpPr>
          <p:nvPr>
            <p:ph sz="half" idx="1"/>
          </p:nvPr>
        </p:nvSpPr>
        <p:spPr>
          <a:xfrm>
            <a:off x="419100" y="395588"/>
            <a:ext cx="10671496" cy="5636092"/>
          </a:xfrm>
        </p:spPr>
        <p:txBody>
          <a:bodyPr/>
          <a:lstStyle/>
          <a:p>
            <a:pPr marL="0" indent="0">
              <a:buNone/>
            </a:pPr>
            <a:r>
              <a:rPr lang="en-US" b="1" dirty="0"/>
              <a:t>#3 HBase: Bug in Apache HBase 1.1.2 – </a:t>
            </a:r>
            <a:r>
              <a:rPr lang="en-US" sz="2000" b="1" dirty="0">
                <a:solidFill>
                  <a:srgbClr val="FF0000"/>
                </a:solidFill>
              </a:rPr>
              <a:t>Patch included in our build</a:t>
            </a:r>
            <a:endParaRPr lang="en-US" sz="2000" b="1" dirty="0"/>
          </a:p>
          <a:p>
            <a:pPr marL="0" indent="0">
              <a:buNone/>
            </a:pPr>
            <a:r>
              <a:rPr lang="en-US" sz="1600" b="1" dirty="0"/>
              <a:t>Background:</a:t>
            </a:r>
            <a:br>
              <a:rPr lang="en-US" sz="1600" b="1" dirty="0"/>
            </a:br>
            <a:r>
              <a:rPr lang="en-US" sz="1600" dirty="0"/>
              <a:t>In HBase 1.1.2, HBase will keep retrying access to the block that located in a low performance HDD and this is the reason why users were having intermittent slow issue. This is an known bug </a:t>
            </a:r>
            <a:r>
              <a:rPr lang="en-US" sz="1600" dirty="0">
                <a:hlinkClick r:id="rId2"/>
              </a:rPr>
              <a:t>HBASE-11625</a:t>
            </a:r>
            <a:r>
              <a:rPr lang="en-US" sz="1600" dirty="0"/>
              <a:t> which fixed in HBase 1.1.6. In this version HBase will auto diagnostics and redirect to others region servers. </a:t>
            </a:r>
            <a:endParaRPr lang="en-US" sz="1600" b="1" dirty="0"/>
          </a:p>
          <a:p>
            <a:pPr marL="0" indent="0">
              <a:buNone/>
            </a:pPr>
            <a:r>
              <a:rPr lang="en-US" sz="1600" b="1" dirty="0"/>
              <a:t>Summary: </a:t>
            </a:r>
            <a:br>
              <a:rPr lang="en-US" sz="1600" b="1" dirty="0"/>
            </a:br>
            <a:r>
              <a:rPr lang="en-US" sz="1600" dirty="0"/>
              <a:t>As low performance HDD will be replace once detected. This issue had been resolved. </a:t>
            </a:r>
          </a:p>
        </p:txBody>
      </p:sp>
      <p:pic>
        <p:nvPicPr>
          <p:cNvPr id="2" name="Picture 1">
            <a:extLst>
              <a:ext uri="{FF2B5EF4-FFF2-40B4-BE49-F238E27FC236}">
                <a16:creationId xmlns:a16="http://schemas.microsoft.com/office/drawing/2014/main" id="{5815C357-B3B1-429B-9D09-3E1C5F3FBB2A}"/>
              </a:ext>
            </a:extLst>
          </p:cNvPr>
          <p:cNvPicPr>
            <a:picLocks noChangeAspect="1"/>
          </p:cNvPicPr>
          <p:nvPr/>
        </p:nvPicPr>
        <p:blipFill>
          <a:blip r:embed="rId3"/>
          <a:stretch>
            <a:fillRect/>
          </a:stretch>
        </p:blipFill>
        <p:spPr>
          <a:xfrm>
            <a:off x="2550253" y="2658889"/>
            <a:ext cx="6149131" cy="3372791"/>
          </a:xfrm>
          <a:prstGeom prst="rect">
            <a:avLst/>
          </a:prstGeom>
        </p:spPr>
      </p:pic>
    </p:spTree>
    <p:extLst>
      <p:ext uri="{BB962C8B-B14F-4D97-AF65-F5344CB8AC3E}">
        <p14:creationId xmlns:p14="http://schemas.microsoft.com/office/powerpoint/2010/main" val="2439401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38</a:t>
            </a:fld>
            <a:endParaRPr lang="en-US"/>
          </a:p>
        </p:txBody>
      </p:sp>
      <p:sp>
        <p:nvSpPr>
          <p:cNvPr id="6" name="Content Placeholder 5"/>
          <p:cNvSpPr>
            <a:spLocks noGrp="1"/>
          </p:cNvSpPr>
          <p:nvPr>
            <p:ph sz="half" idx="1"/>
          </p:nvPr>
        </p:nvSpPr>
        <p:spPr>
          <a:xfrm>
            <a:off x="620085" y="467627"/>
            <a:ext cx="10671496" cy="5877915"/>
          </a:xfrm>
        </p:spPr>
        <p:txBody>
          <a:bodyPr/>
          <a:lstStyle/>
          <a:p>
            <a:pPr marL="0" indent="0">
              <a:buNone/>
            </a:pPr>
            <a:r>
              <a:rPr lang="en-US" b="1" dirty="0"/>
              <a:t>#4 HBase: Memory </a:t>
            </a:r>
            <a:r>
              <a:rPr lang="en-US" sz="2000" b="1" dirty="0">
                <a:solidFill>
                  <a:srgbClr val="FF0000"/>
                </a:solidFill>
              </a:rPr>
              <a:t>–</a:t>
            </a:r>
            <a:r>
              <a:rPr lang="en-US" b="1" dirty="0">
                <a:solidFill>
                  <a:srgbClr val="FF0000"/>
                </a:solidFill>
              </a:rPr>
              <a:t> </a:t>
            </a:r>
            <a:r>
              <a:rPr lang="en-US" sz="1800" b="1" dirty="0" err="1">
                <a:solidFill>
                  <a:srgbClr val="FF0000"/>
                </a:solidFill>
              </a:rPr>
              <a:t>Sesi</a:t>
            </a:r>
            <a:r>
              <a:rPr lang="en-US" sz="1800" b="1" dirty="0">
                <a:solidFill>
                  <a:srgbClr val="FF0000"/>
                </a:solidFill>
              </a:rPr>
              <a:t> will test settings</a:t>
            </a:r>
            <a:endParaRPr lang="en-US" sz="1800" b="1" dirty="0"/>
          </a:p>
          <a:p>
            <a:r>
              <a:rPr lang="en-US" sz="1600" dirty="0"/>
              <a:t>Lars recommendations:</a:t>
            </a:r>
            <a:br>
              <a:rPr lang="en-US" sz="1600" dirty="0"/>
            </a:br>
            <a:r>
              <a:rPr lang="en-US" sz="1600" b="1" dirty="0"/>
              <a:t>Buffer size </a:t>
            </a:r>
            <a:r>
              <a:rPr lang="en-US" sz="1600" dirty="0"/>
              <a:t>(Read &amp; Write) can set as default 40% instead of 30%</a:t>
            </a:r>
            <a:br>
              <a:rPr lang="en-US" sz="1600" dirty="0"/>
            </a:br>
            <a:r>
              <a:rPr lang="en-US" sz="1600" b="1" dirty="0"/>
              <a:t>Region Server memory</a:t>
            </a:r>
            <a:r>
              <a:rPr lang="en-US" sz="1600" dirty="0"/>
              <a:t> can increase from 25GB to 30GB (max) due to ‘java blackhole’</a:t>
            </a:r>
            <a:br>
              <a:rPr lang="en-US" sz="1600" dirty="0"/>
            </a:br>
            <a:r>
              <a:rPr lang="en-US" sz="1600" b="1" dirty="0"/>
              <a:t>Flush size </a:t>
            </a:r>
            <a:r>
              <a:rPr lang="en-US" sz="1600" dirty="0"/>
              <a:t>to 128MB</a:t>
            </a:r>
          </a:p>
          <a:p>
            <a:r>
              <a:rPr lang="en-US" sz="1600" dirty="0"/>
              <a:t>Lars explained the reasons why given these recommendations. He also mentioned if current settings are sufficient then is not require to change and just bear in mind.</a:t>
            </a:r>
          </a:p>
          <a:p>
            <a:pPr marL="0" indent="0">
              <a:buNone/>
            </a:pPr>
            <a:br>
              <a:rPr lang="en-US" sz="1600" dirty="0"/>
            </a:br>
            <a:endParaRPr lang="en-US" sz="1600" dirty="0"/>
          </a:p>
        </p:txBody>
      </p:sp>
      <p:sp>
        <p:nvSpPr>
          <p:cNvPr id="68" name="TextBox 67">
            <a:extLst>
              <a:ext uri="{FF2B5EF4-FFF2-40B4-BE49-F238E27FC236}">
                <a16:creationId xmlns:a16="http://schemas.microsoft.com/office/drawing/2014/main" id="{0A598AA5-172F-4A3A-BEAC-9506D5C1E72A}"/>
              </a:ext>
            </a:extLst>
          </p:cNvPr>
          <p:cNvSpPr txBox="1"/>
          <p:nvPr/>
        </p:nvSpPr>
        <p:spPr>
          <a:xfrm>
            <a:off x="7239699" y="2886468"/>
            <a:ext cx="3288484" cy="3385542"/>
          </a:xfrm>
          <a:prstGeom prst="rect">
            <a:avLst/>
          </a:prstGeom>
          <a:noFill/>
        </p:spPr>
        <p:txBody>
          <a:bodyPr wrap="square" rtlCol="0">
            <a:spAutoFit/>
          </a:bodyPr>
          <a:lstStyle/>
          <a:p>
            <a:r>
              <a:rPr lang="en-US" sz="1200" dirty="0"/>
              <a:t>Lars recommended this based on </a:t>
            </a:r>
            <a:r>
              <a:rPr lang="en-US" sz="1200" dirty="0">
                <a:hlinkClick r:id="rId2"/>
              </a:rPr>
              <a:t>Grafana</a:t>
            </a:r>
            <a:r>
              <a:rPr lang="en-US" sz="1200" dirty="0"/>
              <a:t> dashboard. We have enough resources if we increase to 30GB, menstore looks good in grafana but blockcache was reaching 7.3GB. Also, we can based on read &amp; write workload to determine how many recourses should allocate in read &amp; write.</a:t>
            </a:r>
          </a:p>
          <a:p>
            <a:endParaRPr lang="en-US" sz="1200" dirty="0"/>
          </a:p>
          <a:p>
            <a:r>
              <a:rPr lang="en-US" sz="1200" b="1" dirty="0"/>
              <a:t>How?</a:t>
            </a:r>
            <a:endParaRPr lang="en-US" sz="1200" dirty="0"/>
          </a:p>
          <a:p>
            <a:r>
              <a:rPr lang="en-US" sz="1200" dirty="0"/>
              <a:t>Look at Blockcache &amp; Memstore utilization and tweak memory accordingly</a:t>
            </a:r>
          </a:p>
          <a:p>
            <a:r>
              <a:rPr lang="en-US" sz="1200" dirty="0"/>
              <a:t>e.g. if Memstore is usually only 20% full but Blockcache is at capacity you could decrease the former and increase the latter</a:t>
            </a:r>
          </a:p>
          <a:p>
            <a:endParaRPr lang="en-US" sz="1200" dirty="0"/>
          </a:p>
          <a:p>
            <a:endParaRPr lang="en-US" sz="1200" dirty="0"/>
          </a:p>
          <a:p>
            <a:endParaRPr lang="en-US" sz="1200" dirty="0"/>
          </a:p>
          <a:p>
            <a:r>
              <a:rPr lang="en-US" sz="1000" dirty="0"/>
              <a:t>My own study on </a:t>
            </a:r>
            <a:r>
              <a:rPr lang="en-US" sz="1000" dirty="0">
                <a:hlinkClick r:id="rId3"/>
              </a:rPr>
              <a:t>hortonworks</a:t>
            </a:r>
            <a:endParaRPr lang="en-US" sz="1000" dirty="0"/>
          </a:p>
        </p:txBody>
      </p:sp>
      <p:pic>
        <p:nvPicPr>
          <p:cNvPr id="2" name="Picture 1">
            <a:extLst>
              <a:ext uri="{FF2B5EF4-FFF2-40B4-BE49-F238E27FC236}">
                <a16:creationId xmlns:a16="http://schemas.microsoft.com/office/drawing/2014/main" id="{963D00F9-ED46-4CE4-84F7-9F37222C2E6C}"/>
              </a:ext>
            </a:extLst>
          </p:cNvPr>
          <p:cNvPicPr>
            <a:picLocks noChangeAspect="1"/>
          </p:cNvPicPr>
          <p:nvPr/>
        </p:nvPicPr>
        <p:blipFill>
          <a:blip r:embed="rId4"/>
          <a:stretch>
            <a:fillRect/>
          </a:stretch>
        </p:blipFill>
        <p:spPr>
          <a:xfrm>
            <a:off x="997515" y="2886468"/>
            <a:ext cx="6066090" cy="3044548"/>
          </a:xfrm>
          <a:prstGeom prst="rect">
            <a:avLst/>
          </a:prstGeom>
        </p:spPr>
      </p:pic>
    </p:spTree>
    <p:extLst>
      <p:ext uri="{BB962C8B-B14F-4D97-AF65-F5344CB8AC3E}">
        <p14:creationId xmlns:p14="http://schemas.microsoft.com/office/powerpoint/2010/main" val="530498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39</a:t>
            </a:fld>
            <a:endParaRPr lang="en-US"/>
          </a:p>
        </p:txBody>
      </p:sp>
      <p:sp>
        <p:nvSpPr>
          <p:cNvPr id="6" name="Content Placeholder 5"/>
          <p:cNvSpPr>
            <a:spLocks noGrp="1"/>
          </p:cNvSpPr>
          <p:nvPr>
            <p:ph sz="half" idx="1"/>
          </p:nvPr>
        </p:nvSpPr>
        <p:spPr>
          <a:xfrm>
            <a:off x="645252" y="588539"/>
            <a:ext cx="10671496" cy="5636092"/>
          </a:xfrm>
        </p:spPr>
        <p:txBody>
          <a:bodyPr/>
          <a:lstStyle/>
          <a:p>
            <a:pPr marL="0" indent="0">
              <a:buNone/>
            </a:pPr>
            <a:r>
              <a:rPr lang="en-US" b="1" dirty="0"/>
              <a:t>#5 HBase: </a:t>
            </a:r>
            <a:r>
              <a:rPr lang="en-US" b="1" dirty="0" err="1"/>
              <a:t>BucketCache</a:t>
            </a:r>
            <a:r>
              <a:rPr lang="en-US" b="1" dirty="0"/>
              <a:t> –</a:t>
            </a:r>
            <a:r>
              <a:rPr lang="en-US" sz="2000" b="1" dirty="0"/>
              <a:t> </a:t>
            </a:r>
            <a:r>
              <a:rPr lang="en-US" sz="1600" b="1" dirty="0">
                <a:solidFill>
                  <a:srgbClr val="FF0000"/>
                </a:solidFill>
              </a:rPr>
              <a:t>Currently not set to take advantage of this setting. Will need to investigate using NVMe caching.</a:t>
            </a:r>
            <a:endParaRPr lang="en-US" sz="1600" b="1" dirty="0"/>
          </a:p>
          <a:p>
            <a:pPr marL="0" indent="0">
              <a:buNone/>
            </a:pPr>
            <a:r>
              <a:rPr lang="en-US" sz="1600" b="1" dirty="0"/>
              <a:t>Background:</a:t>
            </a:r>
          </a:p>
          <a:p>
            <a:pPr marL="0" indent="0">
              <a:buNone/>
            </a:pPr>
            <a:r>
              <a:rPr lang="en-US" sz="1600" dirty="0"/>
              <a:t>Currently bucketcache is off by default. This is depending on users’ apps behavior.</a:t>
            </a:r>
          </a:p>
          <a:p>
            <a:pPr marL="0" indent="0">
              <a:buNone/>
            </a:pPr>
            <a:r>
              <a:rPr lang="en-US" sz="1000" dirty="0"/>
              <a:t>This is a very good example that I found in </a:t>
            </a:r>
            <a:r>
              <a:rPr lang="en-US" sz="1000" dirty="0">
                <a:hlinkClick r:id="rId2"/>
              </a:rPr>
              <a:t>Hortonworks</a:t>
            </a:r>
            <a:r>
              <a:rPr lang="en-US" sz="1000" dirty="0"/>
              <a:t> articles why enable bucketcache. </a:t>
            </a:r>
          </a:p>
        </p:txBody>
      </p:sp>
      <p:sp>
        <p:nvSpPr>
          <p:cNvPr id="2" name="Oval 1">
            <a:extLst>
              <a:ext uri="{FF2B5EF4-FFF2-40B4-BE49-F238E27FC236}">
                <a16:creationId xmlns:a16="http://schemas.microsoft.com/office/drawing/2014/main" id="{15B895DD-1940-430E-BA62-1D748B4BBE39}"/>
              </a:ext>
            </a:extLst>
          </p:cNvPr>
          <p:cNvSpPr/>
          <p:nvPr/>
        </p:nvSpPr>
        <p:spPr>
          <a:xfrm>
            <a:off x="1577131" y="3140299"/>
            <a:ext cx="1417739" cy="662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8" name="Rectangle 7">
            <a:extLst>
              <a:ext uri="{FF2B5EF4-FFF2-40B4-BE49-F238E27FC236}">
                <a16:creationId xmlns:a16="http://schemas.microsoft.com/office/drawing/2014/main" id="{56F4AE9B-C3F2-479E-9C1D-E1CBD56EFD34}"/>
              </a:ext>
            </a:extLst>
          </p:cNvPr>
          <p:cNvSpPr/>
          <p:nvPr/>
        </p:nvSpPr>
        <p:spPr>
          <a:xfrm>
            <a:off x="4454555" y="2712460"/>
            <a:ext cx="2634143" cy="34478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75514AA-45F4-4545-B333-E205C2EFBB1D}"/>
              </a:ext>
            </a:extLst>
          </p:cNvPr>
          <p:cNvSpPr/>
          <p:nvPr/>
        </p:nvSpPr>
        <p:spPr>
          <a:xfrm>
            <a:off x="4538444" y="2846684"/>
            <a:ext cx="2491531" cy="314587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D2EBEE5D-3E00-4D91-984A-298D24A72BDA}"/>
              </a:ext>
            </a:extLst>
          </p:cNvPr>
          <p:cNvCxnSpPr>
            <a:cxnSpLocks/>
          </p:cNvCxnSpPr>
          <p:nvPr/>
        </p:nvCxnSpPr>
        <p:spPr>
          <a:xfrm>
            <a:off x="4538444" y="3803029"/>
            <a:ext cx="24831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01FA7ED-E618-41B1-867F-DA5466FB41DA}"/>
              </a:ext>
            </a:extLst>
          </p:cNvPr>
          <p:cNvCxnSpPr>
            <a:cxnSpLocks/>
          </p:cNvCxnSpPr>
          <p:nvPr/>
        </p:nvCxnSpPr>
        <p:spPr>
          <a:xfrm>
            <a:off x="4546833" y="4802717"/>
            <a:ext cx="2483142"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2BB442F-CD68-41CB-8C50-A48F6A032E3B}"/>
              </a:ext>
            </a:extLst>
          </p:cNvPr>
          <p:cNvSpPr/>
          <p:nvPr/>
        </p:nvSpPr>
        <p:spPr>
          <a:xfrm>
            <a:off x="4639112" y="2972519"/>
            <a:ext cx="167780" cy="167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DD70400-C6DA-4426-B097-F62D223E8AAB}"/>
              </a:ext>
            </a:extLst>
          </p:cNvPr>
          <p:cNvSpPr/>
          <p:nvPr/>
        </p:nvSpPr>
        <p:spPr>
          <a:xfrm>
            <a:off x="4915947" y="2972519"/>
            <a:ext cx="167780" cy="167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71D8723-D818-45A4-BA3F-402D42A4B033}"/>
              </a:ext>
            </a:extLst>
          </p:cNvPr>
          <p:cNvSpPr/>
          <p:nvPr/>
        </p:nvSpPr>
        <p:spPr>
          <a:xfrm>
            <a:off x="5184391" y="2980908"/>
            <a:ext cx="167780" cy="167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D22D68B-E34B-4437-8B54-CFACBCE7AC19}"/>
              </a:ext>
            </a:extLst>
          </p:cNvPr>
          <p:cNvSpPr/>
          <p:nvPr/>
        </p:nvSpPr>
        <p:spPr>
          <a:xfrm>
            <a:off x="5452832" y="2980908"/>
            <a:ext cx="167780" cy="167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55A057F-AA9A-4C6B-B7CA-A3F3045A5D42}"/>
              </a:ext>
            </a:extLst>
          </p:cNvPr>
          <p:cNvSpPr/>
          <p:nvPr/>
        </p:nvSpPr>
        <p:spPr>
          <a:xfrm>
            <a:off x="4924324" y="3252852"/>
            <a:ext cx="167780" cy="167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ABCA70-35A0-4A8F-A3BA-79BE08C3B74E}"/>
              </a:ext>
            </a:extLst>
          </p:cNvPr>
          <p:cNvSpPr/>
          <p:nvPr/>
        </p:nvSpPr>
        <p:spPr>
          <a:xfrm>
            <a:off x="4655889" y="3240967"/>
            <a:ext cx="167780" cy="167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91F23AC-A759-48FF-9F21-5A6EA6833A2D}"/>
              </a:ext>
            </a:extLst>
          </p:cNvPr>
          <p:cNvSpPr/>
          <p:nvPr/>
        </p:nvSpPr>
        <p:spPr>
          <a:xfrm>
            <a:off x="5201154" y="3252852"/>
            <a:ext cx="167780" cy="167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6B3359A-0B4B-414F-8910-85F3F8A40D2A}"/>
              </a:ext>
            </a:extLst>
          </p:cNvPr>
          <p:cNvSpPr txBox="1"/>
          <p:nvPr/>
        </p:nvSpPr>
        <p:spPr>
          <a:xfrm>
            <a:off x="5452832" y="3252852"/>
            <a:ext cx="1024170" cy="276999"/>
          </a:xfrm>
          <a:prstGeom prst="rect">
            <a:avLst/>
          </a:prstGeom>
          <a:noFill/>
        </p:spPr>
        <p:txBody>
          <a:bodyPr wrap="square" rtlCol="0">
            <a:spAutoFit/>
          </a:bodyPr>
          <a:lstStyle/>
          <a:p>
            <a:r>
              <a:rPr lang="en-US" sz="1200" dirty="0"/>
              <a:t>Blockcache</a:t>
            </a:r>
          </a:p>
        </p:txBody>
      </p:sp>
      <p:sp>
        <p:nvSpPr>
          <p:cNvPr id="45" name="TextBox 44">
            <a:extLst>
              <a:ext uri="{FF2B5EF4-FFF2-40B4-BE49-F238E27FC236}">
                <a16:creationId xmlns:a16="http://schemas.microsoft.com/office/drawing/2014/main" id="{2AEC8987-2275-464E-AF76-5570D58A26CE}"/>
              </a:ext>
            </a:extLst>
          </p:cNvPr>
          <p:cNvSpPr txBox="1"/>
          <p:nvPr/>
        </p:nvSpPr>
        <p:spPr>
          <a:xfrm>
            <a:off x="5259541" y="4143483"/>
            <a:ext cx="1024170" cy="276999"/>
          </a:xfrm>
          <a:prstGeom prst="rect">
            <a:avLst/>
          </a:prstGeom>
          <a:noFill/>
        </p:spPr>
        <p:txBody>
          <a:bodyPr wrap="square" rtlCol="0">
            <a:spAutoFit/>
          </a:bodyPr>
          <a:lstStyle/>
          <a:p>
            <a:r>
              <a:rPr lang="en-US" sz="1200" dirty="0"/>
              <a:t>Memstore</a:t>
            </a:r>
          </a:p>
        </p:txBody>
      </p:sp>
      <p:sp>
        <p:nvSpPr>
          <p:cNvPr id="46" name="TextBox 45">
            <a:extLst>
              <a:ext uri="{FF2B5EF4-FFF2-40B4-BE49-F238E27FC236}">
                <a16:creationId xmlns:a16="http://schemas.microsoft.com/office/drawing/2014/main" id="{B5246B11-7C95-47E5-BAF2-CB8AA3EE5A46}"/>
              </a:ext>
            </a:extLst>
          </p:cNvPr>
          <p:cNvSpPr txBox="1"/>
          <p:nvPr/>
        </p:nvSpPr>
        <p:spPr>
          <a:xfrm>
            <a:off x="5259541" y="5143170"/>
            <a:ext cx="1024170" cy="276999"/>
          </a:xfrm>
          <a:prstGeom prst="rect">
            <a:avLst/>
          </a:prstGeom>
          <a:noFill/>
        </p:spPr>
        <p:txBody>
          <a:bodyPr wrap="square" rtlCol="0">
            <a:spAutoFit/>
          </a:bodyPr>
          <a:lstStyle/>
          <a:p>
            <a:r>
              <a:rPr lang="en-US" sz="1200" dirty="0"/>
              <a:t>Rest….</a:t>
            </a:r>
          </a:p>
        </p:txBody>
      </p:sp>
      <p:cxnSp>
        <p:nvCxnSpPr>
          <p:cNvPr id="16" name="Straight Arrow Connector 15">
            <a:extLst>
              <a:ext uri="{FF2B5EF4-FFF2-40B4-BE49-F238E27FC236}">
                <a16:creationId xmlns:a16="http://schemas.microsoft.com/office/drawing/2014/main" id="{57C44178-2EB2-4932-834C-4767F5497625}"/>
              </a:ext>
            </a:extLst>
          </p:cNvPr>
          <p:cNvCxnSpPr>
            <a:stCxn id="2" idx="6"/>
          </p:cNvCxnSpPr>
          <p:nvPr/>
        </p:nvCxnSpPr>
        <p:spPr>
          <a:xfrm flipV="1">
            <a:off x="2994870" y="3324857"/>
            <a:ext cx="1543574" cy="146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60E61E8-D39C-4CC5-89CE-BE87EB0428AD}"/>
              </a:ext>
            </a:extLst>
          </p:cNvPr>
          <p:cNvSpPr txBox="1"/>
          <p:nvPr/>
        </p:nvSpPr>
        <p:spPr>
          <a:xfrm>
            <a:off x="4592971" y="2324289"/>
            <a:ext cx="2390865" cy="307777"/>
          </a:xfrm>
          <a:prstGeom prst="rect">
            <a:avLst/>
          </a:prstGeom>
          <a:noFill/>
        </p:spPr>
        <p:txBody>
          <a:bodyPr wrap="square" rtlCol="0">
            <a:spAutoFit/>
          </a:bodyPr>
          <a:lstStyle/>
          <a:p>
            <a:r>
              <a:rPr lang="en-US" sz="1400" dirty="0"/>
              <a:t>Hitting ‘JVM Heap &amp; GC’</a:t>
            </a:r>
          </a:p>
        </p:txBody>
      </p:sp>
      <p:cxnSp>
        <p:nvCxnSpPr>
          <p:cNvPr id="20" name="Straight Arrow Connector 19">
            <a:extLst>
              <a:ext uri="{FF2B5EF4-FFF2-40B4-BE49-F238E27FC236}">
                <a16:creationId xmlns:a16="http://schemas.microsoft.com/office/drawing/2014/main" id="{7EAAC4E7-8159-4EDB-96B8-BD9924143C2A}"/>
              </a:ext>
            </a:extLst>
          </p:cNvPr>
          <p:cNvCxnSpPr>
            <a:stCxn id="18" idx="2"/>
            <a:endCxn id="9" idx="0"/>
          </p:cNvCxnSpPr>
          <p:nvPr/>
        </p:nvCxnSpPr>
        <p:spPr>
          <a:xfrm flipH="1">
            <a:off x="5784210" y="2632066"/>
            <a:ext cx="4194" cy="2146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90D1BE4-603F-4E8E-A45C-BBA1CD2BBB5A}"/>
              </a:ext>
            </a:extLst>
          </p:cNvPr>
          <p:cNvSpPr/>
          <p:nvPr/>
        </p:nvSpPr>
        <p:spPr>
          <a:xfrm>
            <a:off x="1455490" y="2200732"/>
            <a:ext cx="8649049" cy="4211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E8B8247-E325-4E8C-8771-9E7DF175312C}"/>
              </a:ext>
            </a:extLst>
          </p:cNvPr>
          <p:cNvSpPr/>
          <p:nvPr/>
        </p:nvSpPr>
        <p:spPr>
          <a:xfrm>
            <a:off x="8170876" y="3148688"/>
            <a:ext cx="1468073" cy="928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D9E1E57C-9E8D-424A-A6B6-B4214F429737}"/>
              </a:ext>
            </a:extLst>
          </p:cNvPr>
          <p:cNvSpPr txBox="1"/>
          <p:nvPr/>
        </p:nvSpPr>
        <p:spPr>
          <a:xfrm>
            <a:off x="8330253" y="2877282"/>
            <a:ext cx="1027661" cy="307777"/>
          </a:xfrm>
          <a:prstGeom prst="rect">
            <a:avLst/>
          </a:prstGeom>
          <a:noFill/>
        </p:spPr>
        <p:txBody>
          <a:bodyPr wrap="square" rtlCol="0">
            <a:spAutoFit/>
          </a:bodyPr>
          <a:lstStyle/>
          <a:p>
            <a:r>
              <a:rPr lang="en-US" sz="1400" dirty="0"/>
              <a:t>OFF Heap</a:t>
            </a:r>
          </a:p>
        </p:txBody>
      </p:sp>
      <p:sp>
        <p:nvSpPr>
          <p:cNvPr id="62" name="TextBox 61">
            <a:extLst>
              <a:ext uri="{FF2B5EF4-FFF2-40B4-BE49-F238E27FC236}">
                <a16:creationId xmlns:a16="http://schemas.microsoft.com/office/drawing/2014/main" id="{2CEC2FB9-3150-46A4-9544-296D4B26F86D}"/>
              </a:ext>
            </a:extLst>
          </p:cNvPr>
          <p:cNvSpPr txBox="1"/>
          <p:nvPr/>
        </p:nvSpPr>
        <p:spPr>
          <a:xfrm>
            <a:off x="8548383" y="4060201"/>
            <a:ext cx="1027661" cy="307777"/>
          </a:xfrm>
          <a:prstGeom prst="rect">
            <a:avLst/>
          </a:prstGeom>
          <a:noFill/>
        </p:spPr>
        <p:txBody>
          <a:bodyPr wrap="square" rtlCol="0">
            <a:spAutoFit/>
          </a:bodyPr>
          <a:lstStyle/>
          <a:p>
            <a:r>
              <a:rPr lang="en-US" sz="1400" dirty="0"/>
              <a:t>No GC</a:t>
            </a:r>
          </a:p>
        </p:txBody>
      </p:sp>
      <p:sp>
        <p:nvSpPr>
          <p:cNvPr id="63" name="Rectangle 62">
            <a:extLst>
              <a:ext uri="{FF2B5EF4-FFF2-40B4-BE49-F238E27FC236}">
                <a16:creationId xmlns:a16="http://schemas.microsoft.com/office/drawing/2014/main" id="{7245DCF5-439C-44D6-8E43-E8B1A7E4FC96}"/>
              </a:ext>
            </a:extLst>
          </p:cNvPr>
          <p:cNvSpPr/>
          <p:nvPr/>
        </p:nvSpPr>
        <p:spPr>
          <a:xfrm>
            <a:off x="8344935" y="3288685"/>
            <a:ext cx="167780" cy="167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C67BCD48-9BBA-45F5-9403-B75613CBA1AD}"/>
              </a:ext>
            </a:extLst>
          </p:cNvPr>
          <p:cNvSpPr/>
          <p:nvPr/>
        </p:nvSpPr>
        <p:spPr>
          <a:xfrm>
            <a:off x="8613383" y="3284514"/>
            <a:ext cx="167780" cy="167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EBC92B4-43EF-4A10-95CA-BE002D73608E}"/>
              </a:ext>
            </a:extLst>
          </p:cNvPr>
          <p:cNvSpPr/>
          <p:nvPr/>
        </p:nvSpPr>
        <p:spPr>
          <a:xfrm>
            <a:off x="8881832" y="3287271"/>
            <a:ext cx="167780" cy="167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62E390AF-A2D0-4506-B8AC-73263F04D41E}"/>
              </a:ext>
            </a:extLst>
          </p:cNvPr>
          <p:cNvCxnSpPr>
            <a:cxnSpLocks/>
            <a:endCxn id="26" idx="1"/>
          </p:cNvCxnSpPr>
          <p:nvPr/>
        </p:nvCxnSpPr>
        <p:spPr>
          <a:xfrm>
            <a:off x="7021586" y="3148688"/>
            <a:ext cx="1149290" cy="464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69EDE1F-D2E2-41AF-8546-A13F23B80A68}"/>
              </a:ext>
            </a:extLst>
          </p:cNvPr>
          <p:cNvSpPr txBox="1"/>
          <p:nvPr/>
        </p:nvSpPr>
        <p:spPr>
          <a:xfrm>
            <a:off x="1413545" y="2185789"/>
            <a:ext cx="1744910" cy="276999"/>
          </a:xfrm>
          <a:prstGeom prst="rect">
            <a:avLst/>
          </a:prstGeom>
          <a:noFill/>
        </p:spPr>
        <p:txBody>
          <a:bodyPr wrap="square" rtlCol="0">
            <a:spAutoFit/>
          </a:bodyPr>
          <a:lstStyle/>
          <a:p>
            <a:r>
              <a:rPr lang="en-US" sz="1200" dirty="0"/>
              <a:t>Enabled </a:t>
            </a:r>
            <a:r>
              <a:rPr lang="en-US" sz="1200" dirty="0">
                <a:highlight>
                  <a:srgbClr val="00FF00"/>
                </a:highlight>
              </a:rPr>
              <a:t>BucketCache</a:t>
            </a:r>
          </a:p>
        </p:txBody>
      </p:sp>
    </p:spTree>
    <p:extLst>
      <p:ext uri="{BB962C8B-B14F-4D97-AF65-F5344CB8AC3E}">
        <p14:creationId xmlns:p14="http://schemas.microsoft.com/office/powerpoint/2010/main" val="1353352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3F2A-AC23-43A0-9929-B4A9B970DA48}"/>
              </a:ext>
            </a:extLst>
          </p:cNvPr>
          <p:cNvSpPr>
            <a:spLocks noGrp="1"/>
          </p:cNvSpPr>
          <p:nvPr>
            <p:ph type="title"/>
          </p:nvPr>
        </p:nvSpPr>
        <p:spPr/>
        <p:txBody>
          <a:bodyPr/>
          <a:lstStyle/>
          <a:p>
            <a:r>
              <a:rPr lang="en-US" dirty="0"/>
              <a:t>HBase Introduction</a:t>
            </a:r>
          </a:p>
        </p:txBody>
      </p:sp>
      <p:sp>
        <p:nvSpPr>
          <p:cNvPr id="3" name="Footer Placeholder 2">
            <a:extLst>
              <a:ext uri="{FF2B5EF4-FFF2-40B4-BE49-F238E27FC236}">
                <a16:creationId xmlns:a16="http://schemas.microsoft.com/office/drawing/2014/main" id="{DC8A6E04-58AB-4201-ABDE-03B703AF4390}"/>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28559FB2-5FA0-4DC2-82AD-C0B08D9589A9}"/>
              </a:ext>
            </a:extLst>
          </p:cNvPr>
          <p:cNvSpPr>
            <a:spLocks noGrp="1"/>
          </p:cNvSpPr>
          <p:nvPr>
            <p:ph type="sldNum" sz="quarter" idx="12"/>
          </p:nvPr>
        </p:nvSpPr>
        <p:spPr/>
        <p:txBody>
          <a:bodyPr/>
          <a:lstStyle/>
          <a:p>
            <a:fld id="{B7E7695C-FCF1-4AA0-9B93-7941FED13DC4}" type="slidenum">
              <a:rPr lang="en-US" smtClean="0"/>
              <a:t>4</a:t>
            </a:fld>
            <a:endParaRPr lang="en-US"/>
          </a:p>
        </p:txBody>
      </p:sp>
      <p:sp>
        <p:nvSpPr>
          <p:cNvPr id="5" name="Text Placeholder 4">
            <a:extLst>
              <a:ext uri="{FF2B5EF4-FFF2-40B4-BE49-F238E27FC236}">
                <a16:creationId xmlns:a16="http://schemas.microsoft.com/office/drawing/2014/main" id="{7E7FAAD6-931F-48F0-9D13-6ACA1DCCD8A4}"/>
              </a:ext>
            </a:extLst>
          </p:cNvPr>
          <p:cNvSpPr>
            <a:spLocks noGrp="1"/>
          </p:cNvSpPr>
          <p:nvPr>
            <p:ph type="body" sz="quarter" idx="13"/>
          </p:nvPr>
        </p:nvSpPr>
        <p:spPr/>
        <p:txBody>
          <a:bodyPr/>
          <a:lstStyle/>
          <a:p>
            <a:endParaRPr lang="en-US"/>
          </a:p>
        </p:txBody>
      </p:sp>
      <p:sp>
        <p:nvSpPr>
          <p:cNvPr id="6" name="Content Placeholder 5">
            <a:extLst>
              <a:ext uri="{FF2B5EF4-FFF2-40B4-BE49-F238E27FC236}">
                <a16:creationId xmlns:a16="http://schemas.microsoft.com/office/drawing/2014/main" id="{49555167-778E-42F9-89C9-282A9F688C8E}"/>
              </a:ext>
            </a:extLst>
          </p:cNvPr>
          <p:cNvSpPr>
            <a:spLocks noGrp="1"/>
          </p:cNvSpPr>
          <p:nvPr>
            <p:ph sz="half" idx="1"/>
          </p:nvPr>
        </p:nvSpPr>
        <p:spPr/>
        <p:txBody>
          <a:bodyPr/>
          <a:lstStyle/>
          <a:p>
            <a:r>
              <a:rPr lang="en-US" dirty="0"/>
              <a:t>Row key</a:t>
            </a:r>
          </a:p>
          <a:p>
            <a:r>
              <a:rPr lang="en-US" dirty="0"/>
              <a:t>Column Family</a:t>
            </a:r>
          </a:p>
          <a:p>
            <a:r>
              <a:rPr lang="en-US" dirty="0"/>
              <a:t>Column Qualifiers</a:t>
            </a:r>
          </a:p>
          <a:p>
            <a:r>
              <a:rPr lang="en-US" dirty="0"/>
              <a:t>Timestamp</a:t>
            </a:r>
          </a:p>
          <a:p>
            <a:r>
              <a:rPr lang="en-US" dirty="0"/>
              <a:t>Cell</a:t>
            </a:r>
          </a:p>
          <a:p>
            <a:r>
              <a:rPr lang="en-US" dirty="0"/>
              <a:t>Value</a:t>
            </a:r>
          </a:p>
        </p:txBody>
      </p:sp>
      <p:pic>
        <p:nvPicPr>
          <p:cNvPr id="7" name="Content Placeholder 3" descr="spreadsheet1a.png">
            <a:extLst>
              <a:ext uri="{FF2B5EF4-FFF2-40B4-BE49-F238E27FC236}">
                <a16:creationId xmlns:a16="http://schemas.microsoft.com/office/drawing/2014/main" id="{460AC383-8B14-467C-A537-5C02D2CC477C}"/>
              </a:ext>
            </a:extLst>
          </p:cNvPr>
          <p:cNvPicPr>
            <a:picLocks noGrp="1" noChangeAspect="1"/>
          </p:cNvPicPr>
          <p:nvPr/>
        </p:nvPicPr>
        <p:blipFill>
          <a:blip r:embed="rId2">
            <a:extLst>
              <a:ext uri="{28A0092B-C50C-407E-A947-70E740481C1C}">
                <a14:useLocalDpi xmlns:a14="http://schemas.microsoft.com/office/drawing/2010/main" val="0"/>
              </a:ext>
            </a:extLst>
          </a:blip>
          <a:srcRect t="1793" b="1793"/>
          <a:stretch>
            <a:fillRect/>
          </a:stretch>
        </p:blipFill>
        <p:spPr>
          <a:xfrm>
            <a:off x="6809224" y="1307993"/>
            <a:ext cx="3719694" cy="2123882"/>
          </a:xfrm>
          <a:prstGeom prst="rect">
            <a:avLst/>
          </a:prstGeom>
        </p:spPr>
      </p:pic>
      <p:pic>
        <p:nvPicPr>
          <p:cNvPr id="9" name="Picture 8">
            <a:extLst>
              <a:ext uri="{FF2B5EF4-FFF2-40B4-BE49-F238E27FC236}">
                <a16:creationId xmlns:a16="http://schemas.microsoft.com/office/drawing/2014/main" id="{9535C768-3288-4571-B506-17FCD2242C6F}"/>
              </a:ext>
            </a:extLst>
          </p:cNvPr>
          <p:cNvPicPr>
            <a:picLocks noChangeAspect="1"/>
          </p:cNvPicPr>
          <p:nvPr/>
        </p:nvPicPr>
        <p:blipFill>
          <a:blip r:embed="rId3"/>
          <a:stretch>
            <a:fillRect/>
          </a:stretch>
        </p:blipFill>
        <p:spPr>
          <a:xfrm>
            <a:off x="2951857" y="5787983"/>
            <a:ext cx="7491949" cy="777960"/>
          </a:xfrm>
          <a:prstGeom prst="rect">
            <a:avLst/>
          </a:prstGeom>
        </p:spPr>
      </p:pic>
      <p:pic>
        <p:nvPicPr>
          <p:cNvPr id="10" name="Content Placeholder 5" descr="spreadsheet1d.png">
            <a:extLst>
              <a:ext uri="{FF2B5EF4-FFF2-40B4-BE49-F238E27FC236}">
                <a16:creationId xmlns:a16="http://schemas.microsoft.com/office/drawing/2014/main" id="{0E61DC43-4C30-4651-8ED4-EFB7520904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7933" y="3374832"/>
            <a:ext cx="3910985" cy="2369446"/>
          </a:xfrm>
          <a:prstGeom prst="rect">
            <a:avLst/>
          </a:prstGeom>
          <a:noFill/>
        </p:spPr>
      </p:pic>
    </p:spTree>
    <p:extLst>
      <p:ext uri="{BB962C8B-B14F-4D97-AF65-F5344CB8AC3E}">
        <p14:creationId xmlns:p14="http://schemas.microsoft.com/office/powerpoint/2010/main" val="1152331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40</a:t>
            </a:fld>
            <a:endParaRPr lang="en-US"/>
          </a:p>
        </p:txBody>
      </p:sp>
      <p:sp>
        <p:nvSpPr>
          <p:cNvPr id="6" name="Content Placeholder 5"/>
          <p:cNvSpPr>
            <a:spLocks noGrp="1"/>
          </p:cNvSpPr>
          <p:nvPr>
            <p:ph sz="half" idx="1"/>
          </p:nvPr>
        </p:nvSpPr>
        <p:spPr>
          <a:xfrm>
            <a:off x="544584" y="252980"/>
            <a:ext cx="10671496" cy="5636092"/>
          </a:xfrm>
        </p:spPr>
        <p:txBody>
          <a:bodyPr/>
          <a:lstStyle/>
          <a:p>
            <a:pPr marL="0" indent="0">
              <a:buNone/>
            </a:pPr>
            <a:r>
              <a:rPr lang="en-US" b="1" dirty="0"/>
              <a:t>#6 HBase Monitoring – </a:t>
            </a:r>
            <a:r>
              <a:rPr lang="en-US" sz="1800" b="1" dirty="0">
                <a:solidFill>
                  <a:srgbClr val="FF0000"/>
                </a:solidFill>
              </a:rPr>
              <a:t>Graphs are available in Grafana Admin team currently uses them</a:t>
            </a:r>
            <a:r>
              <a:rPr lang="en-US" b="1" dirty="0">
                <a:solidFill>
                  <a:srgbClr val="FF0000"/>
                </a:solidFill>
              </a:rPr>
              <a:t> </a:t>
            </a:r>
          </a:p>
          <a:p>
            <a:pPr marL="0" indent="0">
              <a:buNone/>
            </a:pPr>
            <a:r>
              <a:rPr lang="en-US" sz="1600" dirty="0"/>
              <a:t>These are the metrics that Lars recommended us for monitoring to ensure HBase stability </a:t>
            </a:r>
          </a:p>
          <a:p>
            <a:r>
              <a:rPr lang="en-US" sz="1600" dirty="0"/>
              <a:t>All *Queues</a:t>
            </a:r>
          </a:p>
          <a:p>
            <a:pPr lvl="1"/>
            <a:r>
              <a:rPr lang="en-US" sz="1600" dirty="0"/>
              <a:t>Compaction Queue</a:t>
            </a:r>
          </a:p>
          <a:p>
            <a:pPr lvl="1"/>
            <a:r>
              <a:rPr lang="en-US" sz="1600" dirty="0"/>
              <a:t>Flush Queue</a:t>
            </a:r>
          </a:p>
          <a:p>
            <a:pPr lvl="1"/>
            <a:r>
              <a:rPr lang="en-US" sz="1600" dirty="0"/>
              <a:t>RPC Queue</a:t>
            </a:r>
          </a:p>
          <a:p>
            <a:r>
              <a:rPr lang="en-US" sz="1600" dirty="0"/>
              <a:t>Operation Latencies</a:t>
            </a:r>
          </a:p>
          <a:p>
            <a:r>
              <a:rPr lang="en-US" sz="1600" dirty="0"/>
              <a:t>Handler Usage/Count</a:t>
            </a:r>
          </a:p>
          <a:p>
            <a:r>
              <a:rPr lang="en-US" sz="1600" dirty="0"/>
              <a:t>Blockcache size/eviction rate</a:t>
            </a:r>
          </a:p>
          <a:p>
            <a:r>
              <a:rPr lang="en-US" sz="1600" dirty="0"/>
              <a:t>Memstore size</a:t>
            </a:r>
          </a:p>
          <a:p>
            <a:endParaRPr lang="en-US" sz="1600" dirty="0"/>
          </a:p>
          <a:p>
            <a:pPr marL="0" indent="0">
              <a:buNone/>
            </a:pPr>
            <a:r>
              <a:rPr lang="en-US" b="1" dirty="0"/>
              <a:t>#7 HBase throttle requests </a:t>
            </a:r>
            <a:r>
              <a:rPr lang="en-US" sz="2000" b="1" dirty="0">
                <a:solidFill>
                  <a:srgbClr val="FF0000"/>
                </a:solidFill>
              </a:rPr>
              <a:t>– already included in our </a:t>
            </a:r>
            <a:r>
              <a:rPr lang="en-US" sz="2000" b="1" dirty="0" err="1">
                <a:solidFill>
                  <a:srgbClr val="FF0000"/>
                </a:solidFill>
              </a:rPr>
              <a:t>hbase</a:t>
            </a:r>
            <a:r>
              <a:rPr lang="en-US" sz="2000" b="1" dirty="0">
                <a:solidFill>
                  <a:srgbClr val="FF0000"/>
                </a:solidFill>
              </a:rPr>
              <a:t> build</a:t>
            </a:r>
            <a:endParaRPr lang="en-US" sz="2000" b="1" dirty="0"/>
          </a:p>
          <a:p>
            <a:r>
              <a:rPr lang="en-US" sz="1600" dirty="0"/>
              <a:t>​​https://issues.apache.org/jira/browse/HBASE-13205</a:t>
            </a:r>
            <a:br>
              <a:rPr lang="en-US" sz="1600" dirty="0"/>
            </a:br>
            <a:r>
              <a:rPr lang="en-US" sz="1600" dirty="0"/>
              <a:t>http://blog.cloudera.com/blog/2015/05/new-in-cdh-5-4-apache-hbase-request-throttling/</a:t>
            </a:r>
            <a:br>
              <a:rPr lang="en-US" sz="1600" dirty="0"/>
            </a:br>
            <a:r>
              <a:rPr lang="en-US" sz="1600" dirty="0"/>
              <a:t>https://blog.cloudera.com/blog/2014/12/new-in-cdh-5-2-improvements-for-running-multiple-workloads-on-a-single-hbase-cluster/</a:t>
            </a:r>
            <a:br>
              <a:rPr lang="en-US" sz="1600" dirty="0"/>
            </a:br>
            <a:r>
              <a:rPr lang="en-US" sz="1600" dirty="0"/>
              <a:t>https://docs.hortonworks.com/HDPDocuments/HDP2/HDP-2.6.1/bk_data-access/content/ch_hbase-quota-management.html​</a:t>
            </a:r>
          </a:p>
          <a:p>
            <a:r>
              <a:rPr lang="en-US" sz="1600" dirty="0"/>
              <a:t>Per User, Namespace or Table</a:t>
            </a:r>
          </a:p>
          <a:p>
            <a:pPr marL="0" indent="0">
              <a:buNone/>
            </a:pPr>
            <a:endParaRPr lang="en-US" b="1" dirty="0"/>
          </a:p>
          <a:p>
            <a:pPr marL="0" indent="0">
              <a:buNone/>
            </a:pPr>
            <a:endParaRPr lang="en-US" sz="1600" dirty="0"/>
          </a:p>
        </p:txBody>
      </p:sp>
    </p:spTree>
    <p:extLst>
      <p:ext uri="{BB962C8B-B14F-4D97-AF65-F5344CB8AC3E}">
        <p14:creationId xmlns:p14="http://schemas.microsoft.com/office/powerpoint/2010/main" val="1748166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41</a:t>
            </a:fld>
            <a:endParaRPr lang="en-US"/>
          </a:p>
        </p:txBody>
      </p:sp>
      <p:sp>
        <p:nvSpPr>
          <p:cNvPr id="6" name="Content Placeholder 5"/>
          <p:cNvSpPr>
            <a:spLocks noGrp="1"/>
          </p:cNvSpPr>
          <p:nvPr>
            <p:ph sz="half" idx="1"/>
          </p:nvPr>
        </p:nvSpPr>
        <p:spPr>
          <a:xfrm>
            <a:off x="544584" y="252980"/>
            <a:ext cx="10671496" cy="5636092"/>
          </a:xfrm>
        </p:spPr>
        <p:txBody>
          <a:bodyPr/>
          <a:lstStyle/>
          <a:p>
            <a:pPr marL="0" indent="0">
              <a:buNone/>
            </a:pPr>
            <a:r>
              <a:rPr lang="en-US" b="1" dirty="0"/>
              <a:t>#8 Log Analyze</a:t>
            </a:r>
          </a:p>
          <a:p>
            <a:pPr marL="0" indent="0">
              <a:buNone/>
            </a:pPr>
            <a:r>
              <a:rPr lang="en-US" sz="1600" b="1" dirty="0"/>
              <a:t>Tips from Lars: - </a:t>
            </a:r>
            <a:r>
              <a:rPr lang="en-US" sz="1600" b="1" dirty="0">
                <a:solidFill>
                  <a:srgbClr val="FF0000"/>
                </a:solidFill>
              </a:rPr>
              <a:t>good suggestions to be used when troubleshooting</a:t>
            </a:r>
          </a:p>
          <a:p>
            <a:pPr marL="0" indent="0">
              <a:buNone/>
            </a:pPr>
            <a:r>
              <a:rPr lang="en-US" sz="1600" dirty="0"/>
              <a:t>From the logs’ messages (warn/error/fatal) and look at the codes (</a:t>
            </a:r>
            <a:r>
              <a:rPr lang="en-US" sz="1600" dirty="0">
                <a:hlinkClick r:id="rId2"/>
              </a:rPr>
              <a:t>https://github.com/hortonworks</a:t>
            </a:r>
            <a:r>
              <a:rPr lang="en-US" sz="1600" dirty="0"/>
              <a:t>) of HDP stack.</a:t>
            </a:r>
          </a:p>
          <a:p>
            <a:r>
              <a:rPr lang="en-US" sz="1600" dirty="0"/>
              <a:t>java.lang.IllegalStateException: Queue full</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r>
              <a:rPr lang="en-US" sz="1600" dirty="0"/>
              <a:t>so the properties look like prefix + property: e.g. xasecure.audit.provider.batch.size</a:t>
            </a:r>
            <a:br>
              <a:rPr lang="en-US" sz="1600" dirty="0"/>
            </a:br>
            <a:r>
              <a:rPr lang="en-US" sz="1600" b="1" dirty="0"/>
              <a:t>Lars's comment: </a:t>
            </a:r>
            <a:r>
              <a:rPr lang="en-US" sz="1600" dirty="0"/>
              <a:t>Seems like you might want to increase the batch size and maybe decrease the interval. I wouldn't change the queue size</a:t>
            </a:r>
            <a:br>
              <a:rPr lang="en-US" sz="1600" dirty="0"/>
            </a:br>
            <a:r>
              <a:rPr lang="en-US" sz="1600" b="1" dirty="0"/>
              <a:t>Reference:</a:t>
            </a:r>
            <a:r>
              <a:rPr lang="en-US" sz="1600" dirty="0"/>
              <a:t> </a:t>
            </a:r>
            <a:r>
              <a:rPr lang="en-US" sz="1600" dirty="0">
                <a:hlinkClick r:id="rId3"/>
              </a:rPr>
              <a:t>Click here for more details</a:t>
            </a:r>
            <a:endParaRPr lang="en-US" sz="1600" dirty="0"/>
          </a:p>
          <a:p>
            <a:r>
              <a:rPr lang="en-US" sz="1600" dirty="0"/>
              <a:t>ERROR - Ignoring CompletedProcedureCleaner exception: null</a:t>
            </a:r>
            <a:r>
              <a:rPr lang="en-US" dirty="0"/>
              <a:t>​</a:t>
            </a:r>
            <a:br>
              <a:rPr lang="en-US" dirty="0"/>
            </a:br>
            <a:r>
              <a:rPr lang="en-US" sz="1600" b="1" dirty="0"/>
              <a:t>Lars's comment:</a:t>
            </a:r>
            <a:r>
              <a:rPr lang="en-US" sz="1600" dirty="0"/>
              <a:t> Fixed in later versions, this can be safely ignored I think</a:t>
            </a:r>
            <a:br>
              <a:rPr lang="en-US" sz="1600" dirty="0"/>
            </a:br>
            <a:r>
              <a:rPr lang="en-US" sz="1600" b="1" dirty="0"/>
              <a:t>Reference:</a:t>
            </a:r>
            <a:r>
              <a:rPr lang="en-US" sz="1600" dirty="0"/>
              <a:t> </a:t>
            </a:r>
            <a:r>
              <a:rPr lang="en-US" sz="1600" dirty="0">
                <a:hlinkClick r:id="rId4"/>
              </a:rPr>
              <a:t>HBASE-19756 - Click on the patch for more details</a:t>
            </a:r>
            <a:r>
              <a:rPr lang="en-US" sz="1600" dirty="0"/>
              <a:t> </a:t>
            </a:r>
          </a:p>
          <a:p>
            <a:r>
              <a:rPr lang="en-US" sz="1600" dirty="0"/>
              <a:t>Slow BlockReceiver write data to disk cost , Slow BlockReceiver write packet to mirror took 653ms (threshold=300ms), Slow manageWriterOsCache</a:t>
            </a:r>
            <a:br>
              <a:rPr lang="en-US" sz="1600" dirty="0"/>
            </a:br>
            <a:r>
              <a:rPr lang="en-US" sz="1600" b="1" dirty="0"/>
              <a:t>Reference: </a:t>
            </a:r>
            <a:r>
              <a:rPr lang="en-US" sz="1600" dirty="0">
                <a:hlinkClick r:id="rId5"/>
              </a:rPr>
              <a:t>HDFS-10303</a:t>
            </a:r>
            <a:r>
              <a:rPr lang="en-US" sz="1600" b="1" dirty="0"/>
              <a:t> </a:t>
            </a:r>
            <a:r>
              <a:rPr lang="en-US" sz="1600" dirty="0"/>
              <a:t>(Please look into the patch) </a:t>
            </a:r>
            <a:r>
              <a:rPr lang="en-US" sz="1600" dirty="0">
                <a:solidFill>
                  <a:srgbClr val="FF0000"/>
                </a:solidFill>
              </a:rPr>
              <a:t>– not available until 3.0</a:t>
            </a:r>
          </a:p>
        </p:txBody>
      </p:sp>
      <p:pic>
        <p:nvPicPr>
          <p:cNvPr id="2" name="Picture 1">
            <a:extLst>
              <a:ext uri="{FF2B5EF4-FFF2-40B4-BE49-F238E27FC236}">
                <a16:creationId xmlns:a16="http://schemas.microsoft.com/office/drawing/2014/main" id="{C234AB6E-6BCC-4D2C-B9CB-1E7D47763CBE}"/>
              </a:ext>
            </a:extLst>
          </p:cNvPr>
          <p:cNvPicPr>
            <a:picLocks noChangeAspect="1"/>
          </p:cNvPicPr>
          <p:nvPr/>
        </p:nvPicPr>
        <p:blipFill>
          <a:blip r:embed="rId6"/>
          <a:stretch>
            <a:fillRect/>
          </a:stretch>
        </p:blipFill>
        <p:spPr>
          <a:xfrm>
            <a:off x="919687" y="1766101"/>
            <a:ext cx="4295775" cy="1304925"/>
          </a:xfrm>
          <a:prstGeom prst="rect">
            <a:avLst/>
          </a:prstGeom>
        </p:spPr>
      </p:pic>
    </p:spTree>
    <p:extLst>
      <p:ext uri="{BB962C8B-B14F-4D97-AF65-F5344CB8AC3E}">
        <p14:creationId xmlns:p14="http://schemas.microsoft.com/office/powerpoint/2010/main" val="1029192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42</a:t>
            </a:fld>
            <a:endParaRPr lang="en-US"/>
          </a:p>
        </p:txBody>
      </p:sp>
      <p:sp>
        <p:nvSpPr>
          <p:cNvPr id="6" name="Content Placeholder 5"/>
          <p:cNvSpPr>
            <a:spLocks noGrp="1"/>
          </p:cNvSpPr>
          <p:nvPr>
            <p:ph sz="half" idx="1"/>
          </p:nvPr>
        </p:nvSpPr>
        <p:spPr>
          <a:xfrm>
            <a:off x="544584" y="252980"/>
            <a:ext cx="10671496" cy="6061110"/>
          </a:xfrm>
        </p:spPr>
        <p:txBody>
          <a:bodyPr/>
          <a:lstStyle/>
          <a:p>
            <a:pPr marL="0" indent="0">
              <a:buNone/>
            </a:pPr>
            <a:r>
              <a:rPr lang="en-US" b="1" dirty="0"/>
              <a:t>#9 HDFS Balancer vs Hbase – </a:t>
            </a:r>
            <a:r>
              <a:rPr lang="en-US" sz="2000" dirty="0">
                <a:solidFill>
                  <a:srgbClr val="FF0000"/>
                </a:solidFill>
              </a:rPr>
              <a:t>following Lars suggestions</a:t>
            </a:r>
            <a:endParaRPr lang="en-US" dirty="0">
              <a:solidFill>
                <a:srgbClr val="FF0000"/>
              </a:solidFill>
            </a:endParaRPr>
          </a:p>
          <a:p>
            <a:pPr marL="0" indent="0">
              <a:buNone/>
            </a:pPr>
            <a:r>
              <a:rPr lang="en-US" sz="1600" b="1" dirty="0"/>
              <a:t>Background:</a:t>
            </a:r>
          </a:p>
          <a:p>
            <a:pPr marL="0" indent="0">
              <a:buNone/>
            </a:pPr>
            <a:r>
              <a:rPr lang="en-US" sz="1600" dirty="0"/>
              <a:t>How to prevent data locality destroy on HDFS Balancer event?</a:t>
            </a:r>
          </a:p>
          <a:p>
            <a:pPr marL="0" indent="0">
              <a:buNone/>
            </a:pPr>
            <a:r>
              <a:rPr lang="en-US" sz="1600" b="1" dirty="0"/>
              <a:t>Lars's comment:</a:t>
            </a:r>
            <a:r>
              <a:rPr lang="en-US" sz="1600" dirty="0"/>
              <a:t> This feature is available in our current version and pay attention on the details of </a:t>
            </a:r>
            <a:r>
              <a:rPr lang="en-US" sz="1600" dirty="0">
                <a:hlinkClick r:id="rId2"/>
              </a:rPr>
              <a:t>HBASE-15332 documentations</a:t>
            </a:r>
            <a:br>
              <a:rPr lang="en-US" sz="1600" dirty="0"/>
            </a:br>
            <a:r>
              <a:rPr lang="en-US" sz="1600" b="1" dirty="0"/>
              <a:t>References:</a:t>
            </a:r>
            <a:r>
              <a:rPr lang="en-US" sz="1600" dirty="0"/>
              <a:t> </a:t>
            </a:r>
            <a:r>
              <a:rPr lang="en-US" sz="1600" u="sng" dirty="0">
                <a:hlinkClick r:id="rId3"/>
              </a:rPr>
              <a:t>HBASE-15332 -Exclude /HBase while running balancer</a:t>
            </a:r>
            <a:endParaRPr lang="en-US" sz="1600" dirty="0"/>
          </a:p>
          <a:p>
            <a:pPr marL="0" indent="0">
              <a:buNone/>
            </a:pPr>
            <a:endParaRPr lang="en-US" sz="1600" b="1" dirty="0"/>
          </a:p>
          <a:p>
            <a:pPr marL="0" indent="0">
              <a:buNone/>
            </a:pPr>
            <a:r>
              <a:rPr lang="en-US" b="1" dirty="0"/>
              <a:t>#10 Optimize disks spaces – </a:t>
            </a:r>
            <a:r>
              <a:rPr lang="en-US" sz="2000" dirty="0">
                <a:solidFill>
                  <a:srgbClr val="FF0000"/>
                </a:solidFill>
              </a:rPr>
              <a:t>will work with architects to verify</a:t>
            </a:r>
            <a:endParaRPr lang="en-US" dirty="0">
              <a:solidFill>
                <a:srgbClr val="FF0000"/>
              </a:solidFill>
            </a:endParaRPr>
          </a:p>
          <a:p>
            <a:pPr marL="0" indent="0">
              <a:buNone/>
            </a:pPr>
            <a:r>
              <a:rPr lang="en-US" sz="1600" b="1" dirty="0"/>
              <a:t>Background:</a:t>
            </a:r>
          </a:p>
          <a:p>
            <a:pPr marL="0" indent="0">
              <a:buNone/>
            </a:pPr>
            <a:r>
              <a:rPr lang="en-US" sz="1600" dirty="0"/>
              <a:t>Use 'tune2fs' unix tool for change/modify tunable parameters on ext4 type filesystem. We had reserved 5% space for each of the disks in datanodes. Meaning 5% of 6TB = 300GB per disk reserved, so (300GB*12)*256=921,600GB additional free spaces if we have reserve to 0%</a:t>
            </a:r>
          </a:p>
          <a:p>
            <a:pPr marL="0" indent="0">
              <a:buNone/>
            </a:pPr>
            <a:r>
              <a:rPr lang="en-US" sz="1600" b="1" dirty="0"/>
              <a:t>How:</a:t>
            </a:r>
          </a:p>
          <a:p>
            <a:pPr marL="0" indent="0">
              <a:buNone/>
            </a:pPr>
            <a:endParaRPr lang="en-US" sz="1600" dirty="0"/>
          </a:p>
        </p:txBody>
      </p:sp>
      <p:pic>
        <p:nvPicPr>
          <p:cNvPr id="5" name="Picture 4">
            <a:extLst>
              <a:ext uri="{FF2B5EF4-FFF2-40B4-BE49-F238E27FC236}">
                <a16:creationId xmlns:a16="http://schemas.microsoft.com/office/drawing/2014/main" id="{C6EDF2FC-6D46-4C7D-8D16-BB3A7B3F638B}"/>
              </a:ext>
            </a:extLst>
          </p:cNvPr>
          <p:cNvPicPr>
            <a:picLocks noChangeAspect="1"/>
          </p:cNvPicPr>
          <p:nvPr/>
        </p:nvPicPr>
        <p:blipFill>
          <a:blip r:embed="rId4"/>
          <a:stretch>
            <a:fillRect/>
          </a:stretch>
        </p:blipFill>
        <p:spPr>
          <a:xfrm>
            <a:off x="938867" y="4507118"/>
            <a:ext cx="3295650" cy="1323975"/>
          </a:xfrm>
          <a:prstGeom prst="rect">
            <a:avLst/>
          </a:prstGeom>
        </p:spPr>
      </p:pic>
    </p:spTree>
    <p:extLst>
      <p:ext uri="{BB962C8B-B14F-4D97-AF65-F5344CB8AC3E}">
        <p14:creationId xmlns:p14="http://schemas.microsoft.com/office/powerpoint/2010/main" val="179966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43</a:t>
            </a:fld>
            <a:endParaRPr lang="en-US"/>
          </a:p>
        </p:txBody>
      </p:sp>
      <p:sp>
        <p:nvSpPr>
          <p:cNvPr id="6" name="Content Placeholder 5"/>
          <p:cNvSpPr>
            <a:spLocks noGrp="1"/>
          </p:cNvSpPr>
          <p:nvPr>
            <p:ph sz="half" idx="1"/>
          </p:nvPr>
        </p:nvSpPr>
        <p:spPr>
          <a:xfrm>
            <a:off x="544584" y="252980"/>
            <a:ext cx="10671496" cy="5636092"/>
          </a:xfrm>
        </p:spPr>
        <p:txBody>
          <a:bodyPr/>
          <a:lstStyle/>
          <a:p>
            <a:pPr marL="0" indent="0">
              <a:buNone/>
            </a:pPr>
            <a:r>
              <a:rPr lang="en-US" b="1" dirty="0"/>
              <a:t>#11 Optimize HDFS Spaces - </a:t>
            </a:r>
            <a:r>
              <a:rPr lang="en-US" b="1" dirty="0">
                <a:solidFill>
                  <a:srgbClr val="FF0000"/>
                </a:solidFill>
              </a:rPr>
              <a:t>will work with architects to implement</a:t>
            </a:r>
            <a:endParaRPr lang="en-US" b="1" dirty="0"/>
          </a:p>
          <a:p>
            <a:pPr marL="0" indent="0">
              <a:buNone/>
            </a:pPr>
            <a:r>
              <a:rPr lang="en-US" sz="1600" b="1" dirty="0"/>
              <a:t>Background:</a:t>
            </a:r>
          </a:p>
          <a:p>
            <a:pPr marL="0" indent="0">
              <a:buNone/>
            </a:pPr>
            <a:r>
              <a:rPr lang="en-US" sz="1600" b="1" dirty="0"/>
              <a:t>1​00 GB</a:t>
            </a:r>
            <a:r>
              <a:rPr lang="en-US" sz="1600" dirty="0"/>
              <a:t> reserved for non HDFS use per drive = 100 = 300.000GB ~300TB, could probably safely lower to 50GB or so. </a:t>
            </a:r>
            <a:br>
              <a:rPr lang="en-US" sz="1600" dirty="0"/>
            </a:br>
            <a:r>
              <a:rPr lang="en-US" sz="1600" b="1" dirty="0"/>
              <a:t>Reason:</a:t>
            </a:r>
            <a:r>
              <a:rPr lang="en-US" sz="1600" dirty="0"/>
              <a:t> Current setting for 'Reserved space for HDFS' is set to ​​107374182400​ bytes, can set to 50GB for more spaces.</a:t>
            </a:r>
            <a:endParaRPr lang="en-US" sz="1600" b="1" dirty="0"/>
          </a:p>
          <a:p>
            <a:pPr marL="0" indent="0">
              <a:buNone/>
            </a:pPr>
            <a:endParaRPr lang="en-US" sz="1600" dirty="0"/>
          </a:p>
        </p:txBody>
      </p:sp>
    </p:spTree>
    <p:extLst>
      <p:ext uri="{BB962C8B-B14F-4D97-AF65-F5344CB8AC3E}">
        <p14:creationId xmlns:p14="http://schemas.microsoft.com/office/powerpoint/2010/main" val="3591834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F1B9-895C-4580-A2C7-AA8D07F5568E}"/>
              </a:ext>
            </a:extLst>
          </p:cNvPr>
          <p:cNvSpPr>
            <a:spLocks noGrp="1"/>
          </p:cNvSpPr>
          <p:nvPr>
            <p:ph type="title"/>
          </p:nvPr>
        </p:nvSpPr>
        <p:spPr>
          <a:xfrm>
            <a:off x="494252" y="331570"/>
            <a:ext cx="10515600" cy="628788"/>
          </a:xfrm>
        </p:spPr>
        <p:txBody>
          <a:bodyPr/>
          <a:lstStyle/>
          <a:p>
            <a:r>
              <a:rPr lang="en-US" dirty="0"/>
              <a:t>To be Confirm… </a:t>
            </a:r>
            <a:r>
              <a:rPr lang="en-US" sz="1800" b="0" dirty="0">
                <a:solidFill>
                  <a:srgbClr val="FF0000"/>
                </a:solidFill>
              </a:rPr>
              <a:t>doubled memory and will be upgrading all systems to </a:t>
            </a:r>
            <a:r>
              <a:rPr lang="en-US" sz="1800" b="0" dirty="0" err="1">
                <a:solidFill>
                  <a:srgbClr val="FF0000"/>
                </a:solidFill>
              </a:rPr>
              <a:t>Rel</a:t>
            </a:r>
            <a:r>
              <a:rPr lang="en-US" sz="1800" b="0" dirty="0">
                <a:solidFill>
                  <a:srgbClr val="FF0000"/>
                </a:solidFill>
              </a:rPr>
              <a:t> 7 by 2/2019</a:t>
            </a:r>
            <a:endParaRPr lang="en-US" b="0" dirty="0">
              <a:solidFill>
                <a:srgbClr val="FF0000"/>
              </a:solidFill>
            </a:endParaRPr>
          </a:p>
        </p:txBody>
      </p:sp>
      <p:sp>
        <p:nvSpPr>
          <p:cNvPr id="3" name="Footer Placeholder 2">
            <a:extLst>
              <a:ext uri="{FF2B5EF4-FFF2-40B4-BE49-F238E27FC236}">
                <a16:creationId xmlns:a16="http://schemas.microsoft.com/office/drawing/2014/main" id="{63E27BF5-8DF6-4ECD-A7ED-199433276058}"/>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97C258C9-BEFC-4034-BE94-2CC195002F3D}"/>
              </a:ext>
            </a:extLst>
          </p:cNvPr>
          <p:cNvSpPr>
            <a:spLocks noGrp="1"/>
          </p:cNvSpPr>
          <p:nvPr>
            <p:ph type="sldNum" sz="quarter" idx="12"/>
          </p:nvPr>
        </p:nvSpPr>
        <p:spPr/>
        <p:txBody>
          <a:bodyPr/>
          <a:lstStyle/>
          <a:p>
            <a:fld id="{B7E7695C-FCF1-4AA0-9B93-7941FED13DC4}" type="slidenum">
              <a:rPr lang="en-US" smtClean="0"/>
              <a:t>44</a:t>
            </a:fld>
            <a:endParaRPr lang="en-US"/>
          </a:p>
        </p:txBody>
      </p:sp>
      <p:pic>
        <p:nvPicPr>
          <p:cNvPr id="7" name="Picture 6">
            <a:extLst>
              <a:ext uri="{FF2B5EF4-FFF2-40B4-BE49-F238E27FC236}">
                <a16:creationId xmlns:a16="http://schemas.microsoft.com/office/drawing/2014/main" id="{09B24687-3262-432F-9557-0B975F2C0318}"/>
              </a:ext>
            </a:extLst>
          </p:cNvPr>
          <p:cNvPicPr>
            <a:picLocks noChangeAspect="1"/>
          </p:cNvPicPr>
          <p:nvPr/>
        </p:nvPicPr>
        <p:blipFill>
          <a:blip r:embed="rId2"/>
          <a:stretch>
            <a:fillRect/>
          </a:stretch>
        </p:blipFill>
        <p:spPr>
          <a:xfrm>
            <a:off x="592162" y="1164886"/>
            <a:ext cx="11272668" cy="2863475"/>
          </a:xfrm>
          <a:prstGeom prst="rect">
            <a:avLst/>
          </a:prstGeom>
        </p:spPr>
      </p:pic>
      <p:pic>
        <p:nvPicPr>
          <p:cNvPr id="8" name="Picture 7">
            <a:extLst>
              <a:ext uri="{FF2B5EF4-FFF2-40B4-BE49-F238E27FC236}">
                <a16:creationId xmlns:a16="http://schemas.microsoft.com/office/drawing/2014/main" id="{BBC99DF7-AFE3-428A-AFF4-87D01E96F2BB}"/>
              </a:ext>
            </a:extLst>
          </p:cNvPr>
          <p:cNvPicPr>
            <a:picLocks noChangeAspect="1"/>
          </p:cNvPicPr>
          <p:nvPr/>
        </p:nvPicPr>
        <p:blipFill>
          <a:blip r:embed="rId3"/>
          <a:stretch>
            <a:fillRect/>
          </a:stretch>
        </p:blipFill>
        <p:spPr>
          <a:xfrm>
            <a:off x="592162" y="4028362"/>
            <a:ext cx="11093041" cy="469321"/>
          </a:xfrm>
          <a:prstGeom prst="rect">
            <a:avLst/>
          </a:prstGeom>
        </p:spPr>
      </p:pic>
    </p:spTree>
    <p:extLst>
      <p:ext uri="{BB962C8B-B14F-4D97-AF65-F5344CB8AC3E}">
        <p14:creationId xmlns:p14="http://schemas.microsoft.com/office/powerpoint/2010/main" val="40583375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Micron Confidential</a:t>
            </a:r>
            <a:endParaRPr lang="en-US" dirty="0"/>
          </a:p>
        </p:txBody>
      </p:sp>
      <p:sp>
        <p:nvSpPr>
          <p:cNvPr id="3" name="Slide Number Placeholder 2"/>
          <p:cNvSpPr>
            <a:spLocks noGrp="1"/>
          </p:cNvSpPr>
          <p:nvPr>
            <p:ph type="sldNum" sz="quarter" idx="12"/>
          </p:nvPr>
        </p:nvSpPr>
        <p:spPr/>
        <p:txBody>
          <a:bodyPr/>
          <a:lstStyle/>
          <a:p>
            <a:fld id="{B7E7695C-FCF1-4AA0-9B93-7941FED13DC4}" type="slidenum">
              <a:rPr lang="en-US" smtClean="0"/>
              <a:pPr/>
              <a:t>45</a:t>
            </a:fld>
            <a:endParaRPr lang="en-US" dirty="0"/>
          </a:p>
        </p:txBody>
      </p:sp>
    </p:spTree>
    <p:extLst>
      <p:ext uri="{BB962C8B-B14F-4D97-AF65-F5344CB8AC3E}">
        <p14:creationId xmlns:p14="http://schemas.microsoft.com/office/powerpoint/2010/main" val="23513877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AFEB95D-613E-4BB3-8580-8A2A2CF85095}"/>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B5C6B46C-A1AC-4DC4-9269-B82B52F677EE}"/>
              </a:ext>
            </a:extLst>
          </p:cNvPr>
          <p:cNvSpPr>
            <a:spLocks noGrp="1"/>
          </p:cNvSpPr>
          <p:nvPr>
            <p:ph type="body" sz="quarter" idx="10"/>
          </p:nvPr>
        </p:nvSpPr>
        <p:spPr/>
        <p:txBody>
          <a:bodyPr/>
          <a:lstStyle/>
          <a:p>
            <a:endParaRPr lang="en-US"/>
          </a:p>
        </p:txBody>
      </p:sp>
      <p:sp>
        <p:nvSpPr>
          <p:cNvPr id="4" name="Title 3">
            <a:extLst>
              <a:ext uri="{FF2B5EF4-FFF2-40B4-BE49-F238E27FC236}">
                <a16:creationId xmlns:a16="http://schemas.microsoft.com/office/drawing/2014/main" id="{43BF73A0-EEEB-4B2A-8B81-137567F6806B}"/>
              </a:ext>
            </a:extLst>
          </p:cNvPr>
          <p:cNvSpPr>
            <a:spLocks noGrp="1"/>
          </p:cNvSpPr>
          <p:nvPr>
            <p:ph type="ctrTitle"/>
          </p:nvPr>
        </p:nvSpPr>
        <p:spPr/>
        <p:txBody>
          <a:bodyPr/>
          <a:lstStyle/>
          <a:p>
            <a:r>
              <a:rPr lang="en-US" dirty="0"/>
              <a:t>High Level Explanation of HBASE Architecture</a:t>
            </a:r>
          </a:p>
        </p:txBody>
      </p:sp>
      <p:sp>
        <p:nvSpPr>
          <p:cNvPr id="5" name="Footer Placeholder 4">
            <a:extLst>
              <a:ext uri="{FF2B5EF4-FFF2-40B4-BE49-F238E27FC236}">
                <a16:creationId xmlns:a16="http://schemas.microsoft.com/office/drawing/2014/main" id="{B5C70022-80F4-4FF6-A273-921D27F9A228}"/>
              </a:ext>
            </a:extLst>
          </p:cNvPr>
          <p:cNvSpPr>
            <a:spLocks noGrp="1"/>
          </p:cNvSpPr>
          <p:nvPr>
            <p:ph type="ftr" sz="quarter" idx="12"/>
          </p:nvPr>
        </p:nvSpPr>
        <p:spPr/>
        <p:txBody>
          <a:bodyPr/>
          <a:lstStyle/>
          <a:p>
            <a:r>
              <a:rPr lang="en-US"/>
              <a:t>Micron Confidential</a:t>
            </a:r>
            <a:endParaRPr lang="en-US" dirty="0"/>
          </a:p>
        </p:txBody>
      </p:sp>
      <p:sp>
        <p:nvSpPr>
          <p:cNvPr id="6" name="Slide Number Placeholder 5">
            <a:extLst>
              <a:ext uri="{FF2B5EF4-FFF2-40B4-BE49-F238E27FC236}">
                <a16:creationId xmlns:a16="http://schemas.microsoft.com/office/drawing/2014/main" id="{B03E1839-F601-4DCD-98ED-4DBF624ADFAF}"/>
              </a:ext>
            </a:extLst>
          </p:cNvPr>
          <p:cNvSpPr>
            <a:spLocks noGrp="1"/>
          </p:cNvSpPr>
          <p:nvPr>
            <p:ph type="sldNum" sz="quarter" idx="13"/>
          </p:nvPr>
        </p:nvSpPr>
        <p:spPr/>
        <p:txBody>
          <a:bodyPr/>
          <a:lstStyle/>
          <a:p>
            <a:fld id="{B7E7695C-FCF1-4AA0-9B93-7941FED13DC4}" type="slidenum">
              <a:rPr lang="en-US" smtClean="0"/>
              <a:pPr/>
              <a:t>46</a:t>
            </a:fld>
            <a:endParaRPr lang="en-US" dirty="0"/>
          </a:p>
        </p:txBody>
      </p:sp>
    </p:spTree>
    <p:extLst>
      <p:ext uri="{BB962C8B-B14F-4D97-AF65-F5344CB8AC3E}">
        <p14:creationId xmlns:p14="http://schemas.microsoft.com/office/powerpoint/2010/main" val="662058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E261-F1DB-455A-B1E8-2E9815521773}"/>
              </a:ext>
            </a:extLst>
          </p:cNvPr>
          <p:cNvSpPr>
            <a:spLocks noGrp="1"/>
          </p:cNvSpPr>
          <p:nvPr>
            <p:ph type="title"/>
          </p:nvPr>
        </p:nvSpPr>
        <p:spPr/>
        <p:txBody>
          <a:bodyPr/>
          <a:lstStyle/>
          <a:p>
            <a:r>
              <a:rPr lang="en-US" dirty="0"/>
              <a:t>Detailed Architecture</a:t>
            </a:r>
          </a:p>
        </p:txBody>
      </p:sp>
      <p:sp>
        <p:nvSpPr>
          <p:cNvPr id="3" name="Footer Placeholder 2">
            <a:extLst>
              <a:ext uri="{FF2B5EF4-FFF2-40B4-BE49-F238E27FC236}">
                <a16:creationId xmlns:a16="http://schemas.microsoft.com/office/drawing/2014/main" id="{4B3CABDE-263F-4290-B10A-2BD0C9E54994}"/>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F41E8085-FDDF-4024-8A06-977AF95DCB34}"/>
              </a:ext>
            </a:extLst>
          </p:cNvPr>
          <p:cNvSpPr>
            <a:spLocks noGrp="1"/>
          </p:cNvSpPr>
          <p:nvPr>
            <p:ph type="sldNum" sz="quarter" idx="12"/>
          </p:nvPr>
        </p:nvSpPr>
        <p:spPr/>
        <p:txBody>
          <a:bodyPr/>
          <a:lstStyle/>
          <a:p>
            <a:fld id="{B7E7695C-FCF1-4AA0-9B93-7941FED13DC4}" type="slidenum">
              <a:rPr lang="en-US" smtClean="0"/>
              <a:t>47</a:t>
            </a:fld>
            <a:endParaRPr lang="en-US"/>
          </a:p>
        </p:txBody>
      </p:sp>
      <p:sp>
        <p:nvSpPr>
          <p:cNvPr id="5" name="Text Placeholder 4">
            <a:extLst>
              <a:ext uri="{FF2B5EF4-FFF2-40B4-BE49-F238E27FC236}">
                <a16:creationId xmlns:a16="http://schemas.microsoft.com/office/drawing/2014/main" id="{CE2A9A05-E6E9-4427-8503-7DDEACD0A4F8}"/>
              </a:ext>
            </a:extLst>
          </p:cNvPr>
          <p:cNvSpPr>
            <a:spLocks noGrp="1"/>
          </p:cNvSpPr>
          <p:nvPr>
            <p:ph type="body" sz="quarter" idx="13"/>
          </p:nvPr>
        </p:nvSpPr>
        <p:spPr/>
        <p:txBody>
          <a:bodyPr/>
          <a:lstStyle/>
          <a:p>
            <a:endParaRPr lang="en-US"/>
          </a:p>
        </p:txBody>
      </p:sp>
      <p:pic>
        <p:nvPicPr>
          <p:cNvPr id="7" name="Content Placeholder 6">
            <a:extLst>
              <a:ext uri="{FF2B5EF4-FFF2-40B4-BE49-F238E27FC236}">
                <a16:creationId xmlns:a16="http://schemas.microsoft.com/office/drawing/2014/main" id="{DC1A8736-984B-487C-8325-843647569A79}"/>
              </a:ext>
            </a:extLst>
          </p:cNvPr>
          <p:cNvPicPr>
            <a:picLocks noGrp="1" noChangeAspect="1"/>
          </p:cNvPicPr>
          <p:nvPr>
            <p:ph sz="half" idx="1"/>
          </p:nvPr>
        </p:nvPicPr>
        <p:blipFill>
          <a:blip r:embed="rId2"/>
          <a:stretch>
            <a:fillRect/>
          </a:stretch>
        </p:blipFill>
        <p:spPr>
          <a:xfrm>
            <a:off x="1882412" y="1428866"/>
            <a:ext cx="7957391" cy="4548188"/>
          </a:xfrm>
          <a:prstGeom prst="rect">
            <a:avLst/>
          </a:prstGeom>
        </p:spPr>
      </p:pic>
    </p:spTree>
    <p:extLst>
      <p:ext uri="{BB962C8B-B14F-4D97-AF65-F5344CB8AC3E}">
        <p14:creationId xmlns:p14="http://schemas.microsoft.com/office/powerpoint/2010/main" val="27179199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E261-F1DB-455A-B1E8-2E9815521773}"/>
              </a:ext>
            </a:extLst>
          </p:cNvPr>
          <p:cNvSpPr>
            <a:spLocks noGrp="1"/>
          </p:cNvSpPr>
          <p:nvPr>
            <p:ph type="title"/>
          </p:nvPr>
        </p:nvSpPr>
        <p:spPr/>
        <p:txBody>
          <a:bodyPr/>
          <a:lstStyle/>
          <a:p>
            <a:r>
              <a:rPr lang="en-US" dirty="0"/>
              <a:t>Detailed Architecture</a:t>
            </a:r>
          </a:p>
        </p:txBody>
      </p:sp>
      <p:sp>
        <p:nvSpPr>
          <p:cNvPr id="3" name="Footer Placeholder 2">
            <a:extLst>
              <a:ext uri="{FF2B5EF4-FFF2-40B4-BE49-F238E27FC236}">
                <a16:creationId xmlns:a16="http://schemas.microsoft.com/office/drawing/2014/main" id="{4B3CABDE-263F-4290-B10A-2BD0C9E54994}"/>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F41E8085-FDDF-4024-8A06-977AF95DCB34}"/>
              </a:ext>
            </a:extLst>
          </p:cNvPr>
          <p:cNvSpPr>
            <a:spLocks noGrp="1"/>
          </p:cNvSpPr>
          <p:nvPr>
            <p:ph type="sldNum" sz="quarter" idx="12"/>
          </p:nvPr>
        </p:nvSpPr>
        <p:spPr/>
        <p:txBody>
          <a:bodyPr/>
          <a:lstStyle/>
          <a:p>
            <a:fld id="{B7E7695C-FCF1-4AA0-9B93-7941FED13DC4}" type="slidenum">
              <a:rPr lang="en-US" smtClean="0"/>
              <a:t>48</a:t>
            </a:fld>
            <a:endParaRPr lang="en-US"/>
          </a:p>
        </p:txBody>
      </p:sp>
      <p:sp>
        <p:nvSpPr>
          <p:cNvPr id="5" name="Text Placeholder 4">
            <a:extLst>
              <a:ext uri="{FF2B5EF4-FFF2-40B4-BE49-F238E27FC236}">
                <a16:creationId xmlns:a16="http://schemas.microsoft.com/office/drawing/2014/main" id="{CE2A9A05-E6E9-4427-8503-7DDEACD0A4F8}"/>
              </a:ext>
            </a:extLst>
          </p:cNvPr>
          <p:cNvSpPr>
            <a:spLocks noGrp="1"/>
          </p:cNvSpPr>
          <p:nvPr>
            <p:ph type="body" sz="quarter" idx="13"/>
          </p:nvPr>
        </p:nvSpPr>
        <p:spPr/>
        <p:txBody>
          <a:bodyPr/>
          <a:lstStyle/>
          <a:p>
            <a:r>
              <a:rPr lang="en-US" dirty="0"/>
              <a:t>How HBASE works and communicate</a:t>
            </a:r>
          </a:p>
        </p:txBody>
      </p:sp>
      <p:sp>
        <p:nvSpPr>
          <p:cNvPr id="8" name="Content Placeholder 7">
            <a:extLst>
              <a:ext uri="{FF2B5EF4-FFF2-40B4-BE49-F238E27FC236}">
                <a16:creationId xmlns:a16="http://schemas.microsoft.com/office/drawing/2014/main" id="{CC2B6644-AEAD-4588-95A1-F1CD0EB7BCA5}"/>
              </a:ext>
            </a:extLst>
          </p:cNvPr>
          <p:cNvSpPr>
            <a:spLocks noGrp="1"/>
          </p:cNvSpPr>
          <p:nvPr>
            <p:ph sz="half" idx="1"/>
          </p:nvPr>
        </p:nvSpPr>
        <p:spPr/>
        <p:txBody>
          <a:bodyPr/>
          <a:lstStyle/>
          <a:p>
            <a:r>
              <a:rPr lang="en-US" dirty="0"/>
              <a:t>Step 1: Client establish connection with </a:t>
            </a:r>
            <a:r>
              <a:rPr lang="en-US" dirty="0" err="1"/>
              <a:t>ZooKeeper</a:t>
            </a:r>
            <a:r>
              <a:rPr lang="en-US" dirty="0"/>
              <a:t> ensemble</a:t>
            </a:r>
          </a:p>
        </p:txBody>
      </p:sp>
      <p:pic>
        <p:nvPicPr>
          <p:cNvPr id="9" name="Content Placeholder 6">
            <a:extLst>
              <a:ext uri="{FF2B5EF4-FFF2-40B4-BE49-F238E27FC236}">
                <a16:creationId xmlns:a16="http://schemas.microsoft.com/office/drawing/2014/main" id="{F6DD5FBB-2953-419A-A1FB-197D7382B41B}"/>
              </a:ext>
            </a:extLst>
          </p:cNvPr>
          <p:cNvPicPr>
            <a:picLocks noChangeAspect="1"/>
          </p:cNvPicPr>
          <p:nvPr/>
        </p:nvPicPr>
        <p:blipFill>
          <a:blip r:embed="rId2"/>
          <a:stretch>
            <a:fillRect/>
          </a:stretch>
        </p:blipFill>
        <p:spPr>
          <a:xfrm>
            <a:off x="2394140" y="2284396"/>
            <a:ext cx="6473023" cy="3699771"/>
          </a:xfrm>
          <a:prstGeom prst="rect">
            <a:avLst/>
          </a:prstGeom>
        </p:spPr>
      </p:pic>
    </p:spTree>
    <p:extLst>
      <p:ext uri="{BB962C8B-B14F-4D97-AF65-F5344CB8AC3E}">
        <p14:creationId xmlns:p14="http://schemas.microsoft.com/office/powerpoint/2010/main" val="42220481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E261-F1DB-455A-B1E8-2E9815521773}"/>
              </a:ext>
            </a:extLst>
          </p:cNvPr>
          <p:cNvSpPr>
            <a:spLocks noGrp="1"/>
          </p:cNvSpPr>
          <p:nvPr>
            <p:ph type="title"/>
          </p:nvPr>
        </p:nvSpPr>
        <p:spPr/>
        <p:txBody>
          <a:bodyPr/>
          <a:lstStyle/>
          <a:p>
            <a:r>
              <a:rPr lang="en-US" dirty="0"/>
              <a:t>Detailed Architecture</a:t>
            </a:r>
          </a:p>
        </p:txBody>
      </p:sp>
      <p:sp>
        <p:nvSpPr>
          <p:cNvPr id="3" name="Footer Placeholder 2">
            <a:extLst>
              <a:ext uri="{FF2B5EF4-FFF2-40B4-BE49-F238E27FC236}">
                <a16:creationId xmlns:a16="http://schemas.microsoft.com/office/drawing/2014/main" id="{4B3CABDE-263F-4290-B10A-2BD0C9E54994}"/>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F41E8085-FDDF-4024-8A06-977AF95DCB34}"/>
              </a:ext>
            </a:extLst>
          </p:cNvPr>
          <p:cNvSpPr>
            <a:spLocks noGrp="1"/>
          </p:cNvSpPr>
          <p:nvPr>
            <p:ph type="sldNum" sz="quarter" idx="12"/>
          </p:nvPr>
        </p:nvSpPr>
        <p:spPr/>
        <p:txBody>
          <a:bodyPr/>
          <a:lstStyle/>
          <a:p>
            <a:fld id="{B7E7695C-FCF1-4AA0-9B93-7941FED13DC4}" type="slidenum">
              <a:rPr lang="en-US" smtClean="0"/>
              <a:t>49</a:t>
            </a:fld>
            <a:endParaRPr lang="en-US"/>
          </a:p>
        </p:txBody>
      </p:sp>
      <p:sp>
        <p:nvSpPr>
          <p:cNvPr id="5" name="Text Placeholder 4">
            <a:extLst>
              <a:ext uri="{FF2B5EF4-FFF2-40B4-BE49-F238E27FC236}">
                <a16:creationId xmlns:a16="http://schemas.microsoft.com/office/drawing/2014/main" id="{CE2A9A05-E6E9-4427-8503-7DDEACD0A4F8}"/>
              </a:ext>
            </a:extLst>
          </p:cNvPr>
          <p:cNvSpPr>
            <a:spLocks noGrp="1"/>
          </p:cNvSpPr>
          <p:nvPr>
            <p:ph type="body" sz="quarter" idx="13"/>
          </p:nvPr>
        </p:nvSpPr>
        <p:spPr/>
        <p:txBody>
          <a:bodyPr/>
          <a:lstStyle/>
          <a:p>
            <a:r>
              <a:rPr lang="en-US" dirty="0"/>
              <a:t>How HBASE works and communicate</a:t>
            </a:r>
          </a:p>
        </p:txBody>
      </p:sp>
      <p:sp>
        <p:nvSpPr>
          <p:cNvPr id="8" name="Content Placeholder 7">
            <a:extLst>
              <a:ext uri="{FF2B5EF4-FFF2-40B4-BE49-F238E27FC236}">
                <a16:creationId xmlns:a16="http://schemas.microsoft.com/office/drawing/2014/main" id="{CC2B6644-AEAD-4588-95A1-F1CD0EB7BCA5}"/>
              </a:ext>
            </a:extLst>
          </p:cNvPr>
          <p:cNvSpPr>
            <a:spLocks noGrp="1"/>
          </p:cNvSpPr>
          <p:nvPr>
            <p:ph sz="half" idx="1"/>
          </p:nvPr>
        </p:nvSpPr>
        <p:spPr/>
        <p:txBody>
          <a:bodyPr/>
          <a:lstStyle/>
          <a:p>
            <a:r>
              <a:rPr lang="en-US" dirty="0"/>
              <a:t>Step 2: Query the reported </a:t>
            </a:r>
            <a:r>
              <a:rPr lang="en-US" dirty="0" err="1"/>
              <a:t>hbase:meta</a:t>
            </a:r>
            <a:r>
              <a:rPr lang="en-US" dirty="0"/>
              <a:t> server and retrieve </a:t>
            </a:r>
            <a:r>
              <a:rPr lang="en-US" b="1" dirty="0"/>
              <a:t>region server location </a:t>
            </a:r>
            <a:r>
              <a:rPr lang="en-US" dirty="0"/>
              <a:t>which contains the row key that client is looking for</a:t>
            </a:r>
          </a:p>
        </p:txBody>
      </p:sp>
      <p:pic>
        <p:nvPicPr>
          <p:cNvPr id="9" name="Content Placeholder 6">
            <a:extLst>
              <a:ext uri="{FF2B5EF4-FFF2-40B4-BE49-F238E27FC236}">
                <a16:creationId xmlns:a16="http://schemas.microsoft.com/office/drawing/2014/main" id="{F6DD5FBB-2953-419A-A1FB-197D7382B41B}"/>
              </a:ext>
            </a:extLst>
          </p:cNvPr>
          <p:cNvPicPr>
            <a:picLocks noChangeAspect="1"/>
          </p:cNvPicPr>
          <p:nvPr/>
        </p:nvPicPr>
        <p:blipFill>
          <a:blip r:embed="rId2"/>
          <a:stretch>
            <a:fillRect/>
          </a:stretch>
        </p:blipFill>
        <p:spPr>
          <a:xfrm>
            <a:off x="2394140" y="2341935"/>
            <a:ext cx="6372355" cy="3642232"/>
          </a:xfrm>
          <a:prstGeom prst="rect">
            <a:avLst/>
          </a:prstGeom>
        </p:spPr>
      </p:pic>
    </p:spTree>
    <p:extLst>
      <p:ext uri="{BB962C8B-B14F-4D97-AF65-F5344CB8AC3E}">
        <p14:creationId xmlns:p14="http://schemas.microsoft.com/office/powerpoint/2010/main" val="2297430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3F2A-AC23-43A0-9929-B4A9B970DA48}"/>
              </a:ext>
            </a:extLst>
          </p:cNvPr>
          <p:cNvSpPr>
            <a:spLocks noGrp="1"/>
          </p:cNvSpPr>
          <p:nvPr>
            <p:ph type="title"/>
          </p:nvPr>
        </p:nvSpPr>
        <p:spPr/>
        <p:txBody>
          <a:bodyPr/>
          <a:lstStyle/>
          <a:p>
            <a:r>
              <a:rPr lang="en-US" dirty="0"/>
              <a:t>HBase Introduction</a:t>
            </a:r>
          </a:p>
        </p:txBody>
      </p:sp>
      <p:sp>
        <p:nvSpPr>
          <p:cNvPr id="3" name="Footer Placeholder 2">
            <a:extLst>
              <a:ext uri="{FF2B5EF4-FFF2-40B4-BE49-F238E27FC236}">
                <a16:creationId xmlns:a16="http://schemas.microsoft.com/office/drawing/2014/main" id="{DC8A6E04-58AB-4201-ABDE-03B703AF4390}"/>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28559FB2-5FA0-4DC2-82AD-C0B08D9589A9}"/>
              </a:ext>
            </a:extLst>
          </p:cNvPr>
          <p:cNvSpPr>
            <a:spLocks noGrp="1"/>
          </p:cNvSpPr>
          <p:nvPr>
            <p:ph type="sldNum" sz="quarter" idx="12"/>
          </p:nvPr>
        </p:nvSpPr>
        <p:spPr/>
        <p:txBody>
          <a:bodyPr/>
          <a:lstStyle/>
          <a:p>
            <a:fld id="{B7E7695C-FCF1-4AA0-9B93-7941FED13DC4}" type="slidenum">
              <a:rPr lang="en-US" smtClean="0"/>
              <a:t>5</a:t>
            </a:fld>
            <a:endParaRPr lang="en-US"/>
          </a:p>
        </p:txBody>
      </p:sp>
      <p:sp>
        <p:nvSpPr>
          <p:cNvPr id="5" name="Text Placeholder 4">
            <a:extLst>
              <a:ext uri="{FF2B5EF4-FFF2-40B4-BE49-F238E27FC236}">
                <a16:creationId xmlns:a16="http://schemas.microsoft.com/office/drawing/2014/main" id="{7E7FAAD6-931F-48F0-9D13-6ACA1DCCD8A4}"/>
              </a:ext>
            </a:extLst>
          </p:cNvPr>
          <p:cNvSpPr>
            <a:spLocks noGrp="1"/>
          </p:cNvSpPr>
          <p:nvPr>
            <p:ph type="body" sz="quarter" idx="13"/>
          </p:nvPr>
        </p:nvSpPr>
        <p:spPr/>
        <p:txBody>
          <a:bodyPr/>
          <a:lstStyle/>
          <a:p>
            <a:endParaRPr lang="en-US"/>
          </a:p>
        </p:txBody>
      </p:sp>
      <p:sp>
        <p:nvSpPr>
          <p:cNvPr id="6" name="Content Placeholder 5">
            <a:extLst>
              <a:ext uri="{FF2B5EF4-FFF2-40B4-BE49-F238E27FC236}">
                <a16:creationId xmlns:a16="http://schemas.microsoft.com/office/drawing/2014/main" id="{49555167-778E-42F9-89C9-282A9F688C8E}"/>
              </a:ext>
            </a:extLst>
          </p:cNvPr>
          <p:cNvSpPr>
            <a:spLocks noGrp="1"/>
          </p:cNvSpPr>
          <p:nvPr>
            <p:ph sz="half" idx="1"/>
          </p:nvPr>
        </p:nvSpPr>
        <p:spPr/>
        <p:txBody>
          <a:bodyPr/>
          <a:lstStyle/>
          <a:p>
            <a:r>
              <a:rPr lang="en-US" dirty="0"/>
              <a:t>Row key</a:t>
            </a:r>
          </a:p>
          <a:p>
            <a:r>
              <a:rPr lang="en-US" dirty="0"/>
              <a:t>Column Family</a:t>
            </a:r>
          </a:p>
          <a:p>
            <a:r>
              <a:rPr lang="en-US" dirty="0"/>
              <a:t>Column Qualifiers</a:t>
            </a:r>
          </a:p>
          <a:p>
            <a:r>
              <a:rPr lang="en-US" dirty="0"/>
              <a:t>Timestamp</a:t>
            </a:r>
          </a:p>
          <a:p>
            <a:r>
              <a:rPr lang="en-US" dirty="0"/>
              <a:t>Cell</a:t>
            </a:r>
          </a:p>
          <a:p>
            <a:r>
              <a:rPr lang="en-US" dirty="0"/>
              <a:t>Value</a:t>
            </a:r>
          </a:p>
        </p:txBody>
      </p:sp>
      <p:pic>
        <p:nvPicPr>
          <p:cNvPr id="11" name="Content Placeholder 3" descr="spreadsheet7b.png">
            <a:extLst>
              <a:ext uri="{FF2B5EF4-FFF2-40B4-BE49-F238E27FC236}">
                <a16:creationId xmlns:a16="http://schemas.microsoft.com/office/drawing/2014/main" id="{33CB8738-FA43-4476-AABF-DD5D0DA7166A}"/>
              </a:ext>
            </a:extLst>
          </p:cNvPr>
          <p:cNvPicPr>
            <a:picLocks noChangeAspect="1"/>
          </p:cNvPicPr>
          <p:nvPr/>
        </p:nvPicPr>
        <p:blipFill>
          <a:blip r:embed="rId2">
            <a:extLst>
              <a:ext uri="{28A0092B-C50C-407E-A947-70E740481C1C}">
                <a14:useLocalDpi xmlns:a14="http://schemas.microsoft.com/office/drawing/2010/main" val="0"/>
              </a:ext>
            </a:extLst>
          </a:blip>
          <a:srcRect l="-1811" r="-1811"/>
          <a:stretch>
            <a:fillRect/>
          </a:stretch>
        </p:blipFill>
        <p:spPr>
          <a:xfrm>
            <a:off x="5852219" y="1410235"/>
            <a:ext cx="5501581" cy="3141674"/>
          </a:xfrm>
          <a:prstGeom prst="rect">
            <a:avLst/>
          </a:prstGeom>
          <a:noFill/>
        </p:spPr>
      </p:pic>
    </p:spTree>
    <p:extLst>
      <p:ext uri="{BB962C8B-B14F-4D97-AF65-F5344CB8AC3E}">
        <p14:creationId xmlns:p14="http://schemas.microsoft.com/office/powerpoint/2010/main" val="40577516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E261-F1DB-455A-B1E8-2E9815521773}"/>
              </a:ext>
            </a:extLst>
          </p:cNvPr>
          <p:cNvSpPr>
            <a:spLocks noGrp="1"/>
          </p:cNvSpPr>
          <p:nvPr>
            <p:ph type="title"/>
          </p:nvPr>
        </p:nvSpPr>
        <p:spPr/>
        <p:txBody>
          <a:bodyPr/>
          <a:lstStyle/>
          <a:p>
            <a:r>
              <a:rPr lang="en-US" dirty="0"/>
              <a:t>Detailed Architecture</a:t>
            </a:r>
          </a:p>
        </p:txBody>
      </p:sp>
      <p:sp>
        <p:nvSpPr>
          <p:cNvPr id="3" name="Footer Placeholder 2">
            <a:extLst>
              <a:ext uri="{FF2B5EF4-FFF2-40B4-BE49-F238E27FC236}">
                <a16:creationId xmlns:a16="http://schemas.microsoft.com/office/drawing/2014/main" id="{4B3CABDE-263F-4290-B10A-2BD0C9E54994}"/>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F41E8085-FDDF-4024-8A06-977AF95DCB34}"/>
              </a:ext>
            </a:extLst>
          </p:cNvPr>
          <p:cNvSpPr>
            <a:spLocks noGrp="1"/>
          </p:cNvSpPr>
          <p:nvPr>
            <p:ph type="sldNum" sz="quarter" idx="12"/>
          </p:nvPr>
        </p:nvSpPr>
        <p:spPr/>
        <p:txBody>
          <a:bodyPr/>
          <a:lstStyle/>
          <a:p>
            <a:fld id="{B7E7695C-FCF1-4AA0-9B93-7941FED13DC4}" type="slidenum">
              <a:rPr lang="en-US" smtClean="0"/>
              <a:t>50</a:t>
            </a:fld>
            <a:endParaRPr lang="en-US"/>
          </a:p>
        </p:txBody>
      </p:sp>
      <p:sp>
        <p:nvSpPr>
          <p:cNvPr id="5" name="Text Placeholder 4">
            <a:extLst>
              <a:ext uri="{FF2B5EF4-FFF2-40B4-BE49-F238E27FC236}">
                <a16:creationId xmlns:a16="http://schemas.microsoft.com/office/drawing/2014/main" id="{CE2A9A05-E6E9-4427-8503-7DDEACD0A4F8}"/>
              </a:ext>
            </a:extLst>
          </p:cNvPr>
          <p:cNvSpPr>
            <a:spLocks noGrp="1"/>
          </p:cNvSpPr>
          <p:nvPr>
            <p:ph type="body" sz="quarter" idx="13"/>
          </p:nvPr>
        </p:nvSpPr>
        <p:spPr/>
        <p:txBody>
          <a:bodyPr/>
          <a:lstStyle/>
          <a:p>
            <a:r>
              <a:rPr lang="en-US" dirty="0"/>
              <a:t>How HBASE works and communicate</a:t>
            </a:r>
          </a:p>
        </p:txBody>
      </p:sp>
      <p:sp>
        <p:nvSpPr>
          <p:cNvPr id="8" name="Content Placeholder 7">
            <a:extLst>
              <a:ext uri="{FF2B5EF4-FFF2-40B4-BE49-F238E27FC236}">
                <a16:creationId xmlns:a16="http://schemas.microsoft.com/office/drawing/2014/main" id="{CC2B6644-AEAD-4588-95A1-F1CD0EB7BCA5}"/>
              </a:ext>
            </a:extLst>
          </p:cNvPr>
          <p:cNvSpPr>
            <a:spLocks noGrp="1"/>
          </p:cNvSpPr>
          <p:nvPr>
            <p:ph sz="half" idx="1"/>
          </p:nvPr>
        </p:nvSpPr>
        <p:spPr/>
        <p:txBody>
          <a:bodyPr/>
          <a:lstStyle/>
          <a:p>
            <a:r>
              <a:rPr lang="en-US" dirty="0"/>
              <a:t>Step 3: Client make contact with the </a:t>
            </a:r>
            <a:r>
              <a:rPr lang="en-US" dirty="0" err="1"/>
              <a:t>HRegionServer</a:t>
            </a:r>
            <a:r>
              <a:rPr lang="en-US" dirty="0"/>
              <a:t> (</a:t>
            </a:r>
            <a:r>
              <a:rPr lang="en-US" dirty="0" err="1"/>
              <a:t>a.k.a</a:t>
            </a:r>
            <a:r>
              <a:rPr lang="en-US" dirty="0"/>
              <a:t> Region Server)</a:t>
            </a:r>
          </a:p>
        </p:txBody>
      </p:sp>
      <p:pic>
        <p:nvPicPr>
          <p:cNvPr id="9" name="Content Placeholder 6">
            <a:extLst>
              <a:ext uri="{FF2B5EF4-FFF2-40B4-BE49-F238E27FC236}">
                <a16:creationId xmlns:a16="http://schemas.microsoft.com/office/drawing/2014/main" id="{F6DD5FBB-2953-419A-A1FB-197D7382B41B}"/>
              </a:ext>
            </a:extLst>
          </p:cNvPr>
          <p:cNvPicPr>
            <a:picLocks noChangeAspect="1"/>
          </p:cNvPicPr>
          <p:nvPr/>
        </p:nvPicPr>
        <p:blipFill>
          <a:blip r:embed="rId2"/>
          <a:stretch>
            <a:fillRect/>
          </a:stretch>
        </p:blipFill>
        <p:spPr>
          <a:xfrm>
            <a:off x="2394140" y="2534731"/>
            <a:ext cx="6372355" cy="3642232"/>
          </a:xfrm>
          <a:prstGeom prst="rect">
            <a:avLst/>
          </a:prstGeom>
        </p:spPr>
      </p:pic>
    </p:spTree>
    <p:extLst>
      <p:ext uri="{BB962C8B-B14F-4D97-AF65-F5344CB8AC3E}">
        <p14:creationId xmlns:p14="http://schemas.microsoft.com/office/powerpoint/2010/main" val="2597054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AFEB95D-613E-4BB3-8580-8A2A2CF85095}"/>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B5C6B46C-A1AC-4DC4-9269-B82B52F677EE}"/>
              </a:ext>
            </a:extLst>
          </p:cNvPr>
          <p:cNvSpPr>
            <a:spLocks noGrp="1"/>
          </p:cNvSpPr>
          <p:nvPr>
            <p:ph type="body" sz="quarter" idx="10"/>
          </p:nvPr>
        </p:nvSpPr>
        <p:spPr/>
        <p:txBody>
          <a:bodyPr/>
          <a:lstStyle/>
          <a:p>
            <a:endParaRPr lang="en-US"/>
          </a:p>
        </p:txBody>
      </p:sp>
      <p:sp>
        <p:nvSpPr>
          <p:cNvPr id="4" name="Title 3">
            <a:extLst>
              <a:ext uri="{FF2B5EF4-FFF2-40B4-BE49-F238E27FC236}">
                <a16:creationId xmlns:a16="http://schemas.microsoft.com/office/drawing/2014/main" id="{43BF73A0-EEEB-4B2A-8B81-137567F6806B}"/>
              </a:ext>
            </a:extLst>
          </p:cNvPr>
          <p:cNvSpPr>
            <a:spLocks noGrp="1"/>
          </p:cNvSpPr>
          <p:nvPr>
            <p:ph type="ctrTitle"/>
          </p:nvPr>
        </p:nvSpPr>
        <p:spPr/>
        <p:txBody>
          <a:bodyPr/>
          <a:lstStyle/>
          <a:p>
            <a:r>
              <a:rPr lang="en-US" dirty="0"/>
              <a:t>High Level Explanation of HBASE Put()</a:t>
            </a:r>
          </a:p>
        </p:txBody>
      </p:sp>
      <p:sp>
        <p:nvSpPr>
          <p:cNvPr id="5" name="Footer Placeholder 4">
            <a:extLst>
              <a:ext uri="{FF2B5EF4-FFF2-40B4-BE49-F238E27FC236}">
                <a16:creationId xmlns:a16="http://schemas.microsoft.com/office/drawing/2014/main" id="{B5C70022-80F4-4FF6-A273-921D27F9A228}"/>
              </a:ext>
            </a:extLst>
          </p:cNvPr>
          <p:cNvSpPr>
            <a:spLocks noGrp="1"/>
          </p:cNvSpPr>
          <p:nvPr>
            <p:ph type="ftr" sz="quarter" idx="12"/>
          </p:nvPr>
        </p:nvSpPr>
        <p:spPr/>
        <p:txBody>
          <a:bodyPr/>
          <a:lstStyle/>
          <a:p>
            <a:r>
              <a:rPr lang="en-US"/>
              <a:t>Micron Confidential</a:t>
            </a:r>
            <a:endParaRPr lang="en-US" dirty="0"/>
          </a:p>
        </p:txBody>
      </p:sp>
      <p:sp>
        <p:nvSpPr>
          <p:cNvPr id="6" name="Slide Number Placeholder 5">
            <a:extLst>
              <a:ext uri="{FF2B5EF4-FFF2-40B4-BE49-F238E27FC236}">
                <a16:creationId xmlns:a16="http://schemas.microsoft.com/office/drawing/2014/main" id="{B03E1839-F601-4DCD-98ED-4DBF624ADFAF}"/>
              </a:ext>
            </a:extLst>
          </p:cNvPr>
          <p:cNvSpPr>
            <a:spLocks noGrp="1"/>
          </p:cNvSpPr>
          <p:nvPr>
            <p:ph type="sldNum" sz="quarter" idx="13"/>
          </p:nvPr>
        </p:nvSpPr>
        <p:spPr/>
        <p:txBody>
          <a:bodyPr/>
          <a:lstStyle/>
          <a:p>
            <a:fld id="{B7E7695C-FCF1-4AA0-9B93-7941FED13DC4}" type="slidenum">
              <a:rPr lang="en-US" smtClean="0"/>
              <a:pPr/>
              <a:t>51</a:t>
            </a:fld>
            <a:endParaRPr lang="en-US" dirty="0"/>
          </a:p>
        </p:txBody>
      </p:sp>
    </p:spTree>
    <p:extLst>
      <p:ext uri="{BB962C8B-B14F-4D97-AF65-F5344CB8AC3E}">
        <p14:creationId xmlns:p14="http://schemas.microsoft.com/office/powerpoint/2010/main" val="27642804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E261-F1DB-455A-B1E8-2E9815521773}"/>
              </a:ext>
            </a:extLst>
          </p:cNvPr>
          <p:cNvSpPr>
            <a:spLocks noGrp="1"/>
          </p:cNvSpPr>
          <p:nvPr>
            <p:ph type="title"/>
          </p:nvPr>
        </p:nvSpPr>
        <p:spPr/>
        <p:txBody>
          <a:bodyPr/>
          <a:lstStyle/>
          <a:p>
            <a:r>
              <a:rPr lang="en-US" dirty="0"/>
              <a:t>Detailed Architecture</a:t>
            </a:r>
          </a:p>
        </p:txBody>
      </p:sp>
      <p:sp>
        <p:nvSpPr>
          <p:cNvPr id="3" name="Footer Placeholder 2">
            <a:extLst>
              <a:ext uri="{FF2B5EF4-FFF2-40B4-BE49-F238E27FC236}">
                <a16:creationId xmlns:a16="http://schemas.microsoft.com/office/drawing/2014/main" id="{4B3CABDE-263F-4290-B10A-2BD0C9E54994}"/>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F41E8085-FDDF-4024-8A06-977AF95DCB34}"/>
              </a:ext>
            </a:extLst>
          </p:cNvPr>
          <p:cNvSpPr>
            <a:spLocks noGrp="1"/>
          </p:cNvSpPr>
          <p:nvPr>
            <p:ph type="sldNum" sz="quarter" idx="12"/>
          </p:nvPr>
        </p:nvSpPr>
        <p:spPr/>
        <p:txBody>
          <a:bodyPr/>
          <a:lstStyle/>
          <a:p>
            <a:fld id="{B7E7695C-FCF1-4AA0-9B93-7941FED13DC4}" type="slidenum">
              <a:rPr lang="en-US" smtClean="0"/>
              <a:t>52</a:t>
            </a:fld>
            <a:endParaRPr lang="en-US"/>
          </a:p>
        </p:txBody>
      </p:sp>
      <p:sp>
        <p:nvSpPr>
          <p:cNvPr id="5" name="Text Placeholder 4">
            <a:extLst>
              <a:ext uri="{FF2B5EF4-FFF2-40B4-BE49-F238E27FC236}">
                <a16:creationId xmlns:a16="http://schemas.microsoft.com/office/drawing/2014/main" id="{CE2A9A05-E6E9-4427-8503-7DDEACD0A4F8}"/>
              </a:ext>
            </a:extLst>
          </p:cNvPr>
          <p:cNvSpPr>
            <a:spLocks noGrp="1"/>
          </p:cNvSpPr>
          <p:nvPr>
            <p:ph type="body" sz="quarter" idx="13"/>
          </p:nvPr>
        </p:nvSpPr>
        <p:spPr/>
        <p:txBody>
          <a:bodyPr/>
          <a:lstStyle/>
          <a:p>
            <a:r>
              <a:rPr lang="en-US" dirty="0"/>
              <a:t>How HBASE works and communicate</a:t>
            </a:r>
          </a:p>
        </p:txBody>
      </p:sp>
      <p:sp>
        <p:nvSpPr>
          <p:cNvPr id="8" name="Content Placeholder 7">
            <a:extLst>
              <a:ext uri="{FF2B5EF4-FFF2-40B4-BE49-F238E27FC236}">
                <a16:creationId xmlns:a16="http://schemas.microsoft.com/office/drawing/2014/main" id="{CC2B6644-AEAD-4588-95A1-F1CD0EB7BCA5}"/>
              </a:ext>
            </a:extLst>
          </p:cNvPr>
          <p:cNvSpPr>
            <a:spLocks noGrp="1"/>
          </p:cNvSpPr>
          <p:nvPr>
            <p:ph sz="half" idx="1"/>
          </p:nvPr>
        </p:nvSpPr>
        <p:spPr/>
        <p:txBody>
          <a:bodyPr/>
          <a:lstStyle/>
          <a:p>
            <a:endParaRPr lang="en-US" dirty="0"/>
          </a:p>
        </p:txBody>
      </p:sp>
      <p:pic>
        <p:nvPicPr>
          <p:cNvPr id="6" name="Picture 5">
            <a:extLst>
              <a:ext uri="{FF2B5EF4-FFF2-40B4-BE49-F238E27FC236}">
                <a16:creationId xmlns:a16="http://schemas.microsoft.com/office/drawing/2014/main" id="{D37898ED-B598-4E32-8ECB-751ACE2407D3}"/>
              </a:ext>
            </a:extLst>
          </p:cNvPr>
          <p:cNvPicPr>
            <a:picLocks noChangeAspect="1"/>
          </p:cNvPicPr>
          <p:nvPr/>
        </p:nvPicPr>
        <p:blipFill>
          <a:blip r:embed="rId2"/>
          <a:stretch>
            <a:fillRect/>
          </a:stretch>
        </p:blipFill>
        <p:spPr>
          <a:xfrm>
            <a:off x="2358705" y="3672008"/>
            <a:ext cx="2743200" cy="1552575"/>
          </a:xfrm>
          <a:prstGeom prst="rect">
            <a:avLst/>
          </a:prstGeom>
        </p:spPr>
      </p:pic>
      <p:sp>
        <p:nvSpPr>
          <p:cNvPr id="7" name="Cloud 6">
            <a:extLst>
              <a:ext uri="{FF2B5EF4-FFF2-40B4-BE49-F238E27FC236}">
                <a16:creationId xmlns:a16="http://schemas.microsoft.com/office/drawing/2014/main" id="{9EEFF55C-AA67-4A2E-8574-0C3BFF31F860}"/>
              </a:ext>
            </a:extLst>
          </p:cNvPr>
          <p:cNvSpPr/>
          <p:nvPr/>
        </p:nvSpPr>
        <p:spPr>
          <a:xfrm>
            <a:off x="4538444" y="2088859"/>
            <a:ext cx="4932727" cy="166940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does a Put() work exactly?</a:t>
            </a:r>
          </a:p>
        </p:txBody>
      </p:sp>
    </p:spTree>
    <p:extLst>
      <p:ext uri="{BB962C8B-B14F-4D97-AF65-F5344CB8AC3E}">
        <p14:creationId xmlns:p14="http://schemas.microsoft.com/office/powerpoint/2010/main" val="586562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E261-F1DB-455A-B1E8-2E9815521773}"/>
              </a:ext>
            </a:extLst>
          </p:cNvPr>
          <p:cNvSpPr>
            <a:spLocks noGrp="1"/>
          </p:cNvSpPr>
          <p:nvPr>
            <p:ph type="title"/>
          </p:nvPr>
        </p:nvSpPr>
        <p:spPr/>
        <p:txBody>
          <a:bodyPr/>
          <a:lstStyle/>
          <a:p>
            <a:r>
              <a:rPr lang="en-US" dirty="0"/>
              <a:t>Detailed Architecture</a:t>
            </a:r>
          </a:p>
        </p:txBody>
      </p:sp>
      <p:sp>
        <p:nvSpPr>
          <p:cNvPr id="3" name="Footer Placeholder 2">
            <a:extLst>
              <a:ext uri="{FF2B5EF4-FFF2-40B4-BE49-F238E27FC236}">
                <a16:creationId xmlns:a16="http://schemas.microsoft.com/office/drawing/2014/main" id="{4B3CABDE-263F-4290-B10A-2BD0C9E54994}"/>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F41E8085-FDDF-4024-8A06-977AF95DCB34}"/>
              </a:ext>
            </a:extLst>
          </p:cNvPr>
          <p:cNvSpPr>
            <a:spLocks noGrp="1"/>
          </p:cNvSpPr>
          <p:nvPr>
            <p:ph type="sldNum" sz="quarter" idx="12"/>
          </p:nvPr>
        </p:nvSpPr>
        <p:spPr/>
        <p:txBody>
          <a:bodyPr/>
          <a:lstStyle/>
          <a:p>
            <a:fld id="{B7E7695C-FCF1-4AA0-9B93-7941FED13DC4}" type="slidenum">
              <a:rPr lang="en-US" smtClean="0"/>
              <a:t>53</a:t>
            </a:fld>
            <a:endParaRPr lang="en-US"/>
          </a:p>
        </p:txBody>
      </p:sp>
      <p:sp>
        <p:nvSpPr>
          <p:cNvPr id="5" name="Text Placeholder 4">
            <a:extLst>
              <a:ext uri="{FF2B5EF4-FFF2-40B4-BE49-F238E27FC236}">
                <a16:creationId xmlns:a16="http://schemas.microsoft.com/office/drawing/2014/main" id="{CE2A9A05-E6E9-4427-8503-7DDEACD0A4F8}"/>
              </a:ext>
            </a:extLst>
          </p:cNvPr>
          <p:cNvSpPr>
            <a:spLocks noGrp="1"/>
          </p:cNvSpPr>
          <p:nvPr>
            <p:ph type="body" sz="quarter" idx="13"/>
          </p:nvPr>
        </p:nvSpPr>
        <p:spPr/>
        <p:txBody>
          <a:bodyPr/>
          <a:lstStyle/>
          <a:p>
            <a:r>
              <a:rPr lang="en-US" dirty="0"/>
              <a:t>HBase Put()</a:t>
            </a:r>
          </a:p>
        </p:txBody>
      </p:sp>
      <p:sp>
        <p:nvSpPr>
          <p:cNvPr id="8" name="Content Placeholder 7">
            <a:extLst>
              <a:ext uri="{FF2B5EF4-FFF2-40B4-BE49-F238E27FC236}">
                <a16:creationId xmlns:a16="http://schemas.microsoft.com/office/drawing/2014/main" id="{CC2B6644-AEAD-4588-95A1-F1CD0EB7BCA5}"/>
              </a:ext>
            </a:extLst>
          </p:cNvPr>
          <p:cNvSpPr>
            <a:spLocks noGrp="1"/>
          </p:cNvSpPr>
          <p:nvPr>
            <p:ph sz="half" idx="1"/>
          </p:nvPr>
        </p:nvSpPr>
        <p:spPr/>
        <p:txBody>
          <a:bodyPr/>
          <a:lstStyle/>
          <a:p>
            <a:r>
              <a:rPr lang="en-US" dirty="0"/>
              <a:t>Step 1: Client pass relevant information to the </a:t>
            </a:r>
            <a:r>
              <a:rPr lang="en-US" dirty="0" err="1"/>
              <a:t>HRegionServer</a:t>
            </a:r>
            <a:r>
              <a:rPr lang="en-US" dirty="0"/>
              <a:t> (</a:t>
            </a:r>
            <a:r>
              <a:rPr lang="en-US" dirty="0" err="1"/>
              <a:t>a.k.a</a:t>
            </a:r>
            <a:r>
              <a:rPr lang="en-US" dirty="0"/>
              <a:t> Region Server) and to the </a:t>
            </a:r>
            <a:r>
              <a:rPr lang="en-US" dirty="0" err="1"/>
              <a:t>HRegion</a:t>
            </a:r>
            <a:r>
              <a:rPr lang="en-US" dirty="0"/>
              <a:t> residing in the </a:t>
            </a:r>
            <a:r>
              <a:rPr lang="en-US" dirty="0" err="1"/>
              <a:t>HRegionServer</a:t>
            </a:r>
            <a:r>
              <a:rPr lang="en-US" dirty="0"/>
              <a:t> (</a:t>
            </a:r>
            <a:r>
              <a:rPr lang="en-US" dirty="0" err="1"/>
              <a:t>a.k.a</a:t>
            </a:r>
            <a:r>
              <a:rPr lang="en-US" dirty="0"/>
              <a:t> Region)</a:t>
            </a:r>
          </a:p>
        </p:txBody>
      </p:sp>
      <p:pic>
        <p:nvPicPr>
          <p:cNvPr id="9" name="Content Placeholder 6">
            <a:extLst>
              <a:ext uri="{FF2B5EF4-FFF2-40B4-BE49-F238E27FC236}">
                <a16:creationId xmlns:a16="http://schemas.microsoft.com/office/drawing/2014/main" id="{F6DD5FBB-2953-419A-A1FB-197D7382B41B}"/>
              </a:ext>
            </a:extLst>
          </p:cNvPr>
          <p:cNvPicPr>
            <a:picLocks noChangeAspect="1"/>
          </p:cNvPicPr>
          <p:nvPr/>
        </p:nvPicPr>
        <p:blipFill>
          <a:blip r:embed="rId2"/>
          <a:stretch>
            <a:fillRect/>
          </a:stretch>
        </p:blipFill>
        <p:spPr>
          <a:xfrm>
            <a:off x="2394140" y="2534731"/>
            <a:ext cx="6372355" cy="3642232"/>
          </a:xfrm>
          <a:prstGeom prst="rect">
            <a:avLst/>
          </a:prstGeom>
        </p:spPr>
      </p:pic>
    </p:spTree>
    <p:extLst>
      <p:ext uri="{BB962C8B-B14F-4D97-AF65-F5344CB8AC3E}">
        <p14:creationId xmlns:p14="http://schemas.microsoft.com/office/powerpoint/2010/main" val="42805856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E261-F1DB-455A-B1E8-2E9815521773}"/>
              </a:ext>
            </a:extLst>
          </p:cNvPr>
          <p:cNvSpPr>
            <a:spLocks noGrp="1"/>
          </p:cNvSpPr>
          <p:nvPr>
            <p:ph type="title"/>
          </p:nvPr>
        </p:nvSpPr>
        <p:spPr/>
        <p:txBody>
          <a:bodyPr/>
          <a:lstStyle/>
          <a:p>
            <a:r>
              <a:rPr lang="en-US" dirty="0"/>
              <a:t>Detailed Architecture</a:t>
            </a:r>
          </a:p>
        </p:txBody>
      </p:sp>
      <p:sp>
        <p:nvSpPr>
          <p:cNvPr id="3" name="Footer Placeholder 2">
            <a:extLst>
              <a:ext uri="{FF2B5EF4-FFF2-40B4-BE49-F238E27FC236}">
                <a16:creationId xmlns:a16="http://schemas.microsoft.com/office/drawing/2014/main" id="{4B3CABDE-263F-4290-B10A-2BD0C9E54994}"/>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F41E8085-FDDF-4024-8A06-977AF95DCB34}"/>
              </a:ext>
            </a:extLst>
          </p:cNvPr>
          <p:cNvSpPr>
            <a:spLocks noGrp="1"/>
          </p:cNvSpPr>
          <p:nvPr>
            <p:ph type="sldNum" sz="quarter" idx="12"/>
          </p:nvPr>
        </p:nvSpPr>
        <p:spPr/>
        <p:txBody>
          <a:bodyPr/>
          <a:lstStyle/>
          <a:p>
            <a:fld id="{B7E7695C-FCF1-4AA0-9B93-7941FED13DC4}" type="slidenum">
              <a:rPr lang="en-US" smtClean="0"/>
              <a:t>54</a:t>
            </a:fld>
            <a:endParaRPr lang="en-US"/>
          </a:p>
        </p:txBody>
      </p:sp>
      <p:sp>
        <p:nvSpPr>
          <p:cNvPr id="5" name="Text Placeholder 4">
            <a:extLst>
              <a:ext uri="{FF2B5EF4-FFF2-40B4-BE49-F238E27FC236}">
                <a16:creationId xmlns:a16="http://schemas.microsoft.com/office/drawing/2014/main" id="{CE2A9A05-E6E9-4427-8503-7DDEACD0A4F8}"/>
              </a:ext>
            </a:extLst>
          </p:cNvPr>
          <p:cNvSpPr>
            <a:spLocks noGrp="1"/>
          </p:cNvSpPr>
          <p:nvPr>
            <p:ph type="body" sz="quarter" idx="13"/>
          </p:nvPr>
        </p:nvSpPr>
        <p:spPr/>
        <p:txBody>
          <a:bodyPr/>
          <a:lstStyle/>
          <a:p>
            <a:r>
              <a:rPr lang="en-US" dirty="0"/>
              <a:t>HBase Put()</a:t>
            </a:r>
          </a:p>
        </p:txBody>
      </p:sp>
      <p:sp>
        <p:nvSpPr>
          <p:cNvPr id="8" name="Content Placeholder 7">
            <a:extLst>
              <a:ext uri="{FF2B5EF4-FFF2-40B4-BE49-F238E27FC236}">
                <a16:creationId xmlns:a16="http://schemas.microsoft.com/office/drawing/2014/main" id="{CC2B6644-AEAD-4588-95A1-F1CD0EB7BCA5}"/>
              </a:ext>
            </a:extLst>
          </p:cNvPr>
          <p:cNvSpPr>
            <a:spLocks noGrp="1"/>
          </p:cNvSpPr>
          <p:nvPr>
            <p:ph sz="half" idx="1"/>
          </p:nvPr>
        </p:nvSpPr>
        <p:spPr/>
        <p:txBody>
          <a:bodyPr/>
          <a:lstStyle/>
          <a:p>
            <a:r>
              <a:rPr lang="en-US" dirty="0"/>
              <a:t>Step 2: Write data to WAL (Write Ahead Log). Why?</a:t>
            </a:r>
          </a:p>
        </p:txBody>
      </p:sp>
      <p:pic>
        <p:nvPicPr>
          <p:cNvPr id="9" name="Content Placeholder 6">
            <a:extLst>
              <a:ext uri="{FF2B5EF4-FFF2-40B4-BE49-F238E27FC236}">
                <a16:creationId xmlns:a16="http://schemas.microsoft.com/office/drawing/2014/main" id="{F6DD5FBB-2953-419A-A1FB-197D7382B41B}"/>
              </a:ext>
            </a:extLst>
          </p:cNvPr>
          <p:cNvPicPr>
            <a:picLocks noChangeAspect="1"/>
          </p:cNvPicPr>
          <p:nvPr/>
        </p:nvPicPr>
        <p:blipFill>
          <a:blip r:embed="rId2"/>
          <a:stretch>
            <a:fillRect/>
          </a:stretch>
        </p:blipFill>
        <p:spPr>
          <a:xfrm>
            <a:off x="2394140" y="2534731"/>
            <a:ext cx="6372355" cy="3642232"/>
          </a:xfrm>
          <a:prstGeom prst="rect">
            <a:avLst/>
          </a:prstGeom>
        </p:spPr>
      </p:pic>
    </p:spTree>
    <p:extLst>
      <p:ext uri="{BB962C8B-B14F-4D97-AF65-F5344CB8AC3E}">
        <p14:creationId xmlns:p14="http://schemas.microsoft.com/office/powerpoint/2010/main" val="19288551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E261-F1DB-455A-B1E8-2E9815521773}"/>
              </a:ext>
            </a:extLst>
          </p:cNvPr>
          <p:cNvSpPr>
            <a:spLocks noGrp="1"/>
          </p:cNvSpPr>
          <p:nvPr>
            <p:ph type="title"/>
          </p:nvPr>
        </p:nvSpPr>
        <p:spPr/>
        <p:txBody>
          <a:bodyPr/>
          <a:lstStyle/>
          <a:p>
            <a:r>
              <a:rPr lang="en-US" dirty="0"/>
              <a:t>Detailed Architecture</a:t>
            </a:r>
          </a:p>
        </p:txBody>
      </p:sp>
      <p:sp>
        <p:nvSpPr>
          <p:cNvPr id="3" name="Footer Placeholder 2">
            <a:extLst>
              <a:ext uri="{FF2B5EF4-FFF2-40B4-BE49-F238E27FC236}">
                <a16:creationId xmlns:a16="http://schemas.microsoft.com/office/drawing/2014/main" id="{4B3CABDE-263F-4290-B10A-2BD0C9E54994}"/>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F41E8085-FDDF-4024-8A06-977AF95DCB34}"/>
              </a:ext>
            </a:extLst>
          </p:cNvPr>
          <p:cNvSpPr>
            <a:spLocks noGrp="1"/>
          </p:cNvSpPr>
          <p:nvPr>
            <p:ph type="sldNum" sz="quarter" idx="12"/>
          </p:nvPr>
        </p:nvSpPr>
        <p:spPr/>
        <p:txBody>
          <a:bodyPr/>
          <a:lstStyle/>
          <a:p>
            <a:fld id="{B7E7695C-FCF1-4AA0-9B93-7941FED13DC4}" type="slidenum">
              <a:rPr lang="en-US" smtClean="0"/>
              <a:t>55</a:t>
            </a:fld>
            <a:endParaRPr lang="en-US"/>
          </a:p>
        </p:txBody>
      </p:sp>
      <p:sp>
        <p:nvSpPr>
          <p:cNvPr id="5" name="Text Placeholder 4">
            <a:extLst>
              <a:ext uri="{FF2B5EF4-FFF2-40B4-BE49-F238E27FC236}">
                <a16:creationId xmlns:a16="http://schemas.microsoft.com/office/drawing/2014/main" id="{CE2A9A05-E6E9-4427-8503-7DDEACD0A4F8}"/>
              </a:ext>
            </a:extLst>
          </p:cNvPr>
          <p:cNvSpPr>
            <a:spLocks noGrp="1"/>
          </p:cNvSpPr>
          <p:nvPr>
            <p:ph type="body" sz="quarter" idx="13"/>
          </p:nvPr>
        </p:nvSpPr>
        <p:spPr/>
        <p:txBody>
          <a:bodyPr/>
          <a:lstStyle/>
          <a:p>
            <a:r>
              <a:rPr lang="en-US" dirty="0"/>
              <a:t>HBase Put()</a:t>
            </a:r>
          </a:p>
        </p:txBody>
      </p:sp>
      <p:sp>
        <p:nvSpPr>
          <p:cNvPr id="8" name="Content Placeholder 7">
            <a:extLst>
              <a:ext uri="{FF2B5EF4-FFF2-40B4-BE49-F238E27FC236}">
                <a16:creationId xmlns:a16="http://schemas.microsoft.com/office/drawing/2014/main" id="{CC2B6644-AEAD-4588-95A1-F1CD0EB7BCA5}"/>
              </a:ext>
            </a:extLst>
          </p:cNvPr>
          <p:cNvSpPr>
            <a:spLocks noGrp="1"/>
          </p:cNvSpPr>
          <p:nvPr>
            <p:ph sz="half" idx="1"/>
          </p:nvPr>
        </p:nvSpPr>
        <p:spPr/>
        <p:txBody>
          <a:bodyPr/>
          <a:lstStyle/>
          <a:p>
            <a:r>
              <a:rPr lang="en-US" dirty="0"/>
              <a:t>Write Ahead Log (WAL):</a:t>
            </a:r>
          </a:p>
          <a:p>
            <a:pPr marL="0" indent="0">
              <a:buNone/>
            </a:pPr>
            <a:endParaRPr lang="en-US" dirty="0"/>
          </a:p>
          <a:p>
            <a:pPr marL="0" indent="0">
              <a:buNone/>
            </a:pPr>
            <a:r>
              <a:rPr lang="en-US" dirty="0"/>
              <a:t>WAL contains a sequential number which allows for ACID guarantees</a:t>
            </a:r>
          </a:p>
          <a:p>
            <a:pPr marL="0" indent="0">
              <a:buNone/>
            </a:pPr>
            <a:endParaRPr lang="en-US" dirty="0"/>
          </a:p>
        </p:txBody>
      </p:sp>
      <p:pic>
        <p:nvPicPr>
          <p:cNvPr id="6" name="Picture 5">
            <a:extLst>
              <a:ext uri="{FF2B5EF4-FFF2-40B4-BE49-F238E27FC236}">
                <a16:creationId xmlns:a16="http://schemas.microsoft.com/office/drawing/2014/main" id="{0356DEA9-9398-4695-A228-03FA07B9CBE8}"/>
              </a:ext>
            </a:extLst>
          </p:cNvPr>
          <p:cNvPicPr>
            <a:picLocks noChangeAspect="1"/>
          </p:cNvPicPr>
          <p:nvPr/>
        </p:nvPicPr>
        <p:blipFill>
          <a:blip r:embed="rId2"/>
          <a:stretch>
            <a:fillRect/>
          </a:stretch>
        </p:blipFill>
        <p:spPr>
          <a:xfrm>
            <a:off x="1314318" y="3428519"/>
            <a:ext cx="8791575" cy="2047875"/>
          </a:xfrm>
          <a:prstGeom prst="rect">
            <a:avLst/>
          </a:prstGeom>
        </p:spPr>
      </p:pic>
    </p:spTree>
    <p:extLst>
      <p:ext uri="{BB962C8B-B14F-4D97-AF65-F5344CB8AC3E}">
        <p14:creationId xmlns:p14="http://schemas.microsoft.com/office/powerpoint/2010/main" val="21564072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E261-F1DB-455A-B1E8-2E9815521773}"/>
              </a:ext>
            </a:extLst>
          </p:cNvPr>
          <p:cNvSpPr>
            <a:spLocks noGrp="1"/>
          </p:cNvSpPr>
          <p:nvPr>
            <p:ph type="title"/>
          </p:nvPr>
        </p:nvSpPr>
        <p:spPr/>
        <p:txBody>
          <a:bodyPr/>
          <a:lstStyle/>
          <a:p>
            <a:r>
              <a:rPr lang="en-US" dirty="0"/>
              <a:t>Detailed Architecture</a:t>
            </a:r>
          </a:p>
        </p:txBody>
      </p:sp>
      <p:sp>
        <p:nvSpPr>
          <p:cNvPr id="3" name="Footer Placeholder 2">
            <a:extLst>
              <a:ext uri="{FF2B5EF4-FFF2-40B4-BE49-F238E27FC236}">
                <a16:creationId xmlns:a16="http://schemas.microsoft.com/office/drawing/2014/main" id="{4B3CABDE-263F-4290-B10A-2BD0C9E54994}"/>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F41E8085-FDDF-4024-8A06-977AF95DCB34}"/>
              </a:ext>
            </a:extLst>
          </p:cNvPr>
          <p:cNvSpPr>
            <a:spLocks noGrp="1"/>
          </p:cNvSpPr>
          <p:nvPr>
            <p:ph type="sldNum" sz="quarter" idx="12"/>
          </p:nvPr>
        </p:nvSpPr>
        <p:spPr/>
        <p:txBody>
          <a:bodyPr/>
          <a:lstStyle/>
          <a:p>
            <a:fld id="{B7E7695C-FCF1-4AA0-9B93-7941FED13DC4}" type="slidenum">
              <a:rPr lang="en-US" smtClean="0"/>
              <a:t>56</a:t>
            </a:fld>
            <a:endParaRPr lang="en-US"/>
          </a:p>
        </p:txBody>
      </p:sp>
      <p:sp>
        <p:nvSpPr>
          <p:cNvPr id="5" name="Text Placeholder 4">
            <a:extLst>
              <a:ext uri="{FF2B5EF4-FFF2-40B4-BE49-F238E27FC236}">
                <a16:creationId xmlns:a16="http://schemas.microsoft.com/office/drawing/2014/main" id="{CE2A9A05-E6E9-4427-8503-7DDEACD0A4F8}"/>
              </a:ext>
            </a:extLst>
          </p:cNvPr>
          <p:cNvSpPr>
            <a:spLocks noGrp="1"/>
          </p:cNvSpPr>
          <p:nvPr>
            <p:ph type="body" sz="quarter" idx="13"/>
          </p:nvPr>
        </p:nvSpPr>
        <p:spPr/>
        <p:txBody>
          <a:bodyPr/>
          <a:lstStyle/>
          <a:p>
            <a:r>
              <a:rPr lang="en-US" dirty="0"/>
              <a:t>HBase Put()</a:t>
            </a:r>
          </a:p>
        </p:txBody>
      </p:sp>
      <p:sp>
        <p:nvSpPr>
          <p:cNvPr id="8" name="Content Placeholder 7">
            <a:extLst>
              <a:ext uri="{FF2B5EF4-FFF2-40B4-BE49-F238E27FC236}">
                <a16:creationId xmlns:a16="http://schemas.microsoft.com/office/drawing/2014/main" id="{CC2B6644-AEAD-4588-95A1-F1CD0EB7BCA5}"/>
              </a:ext>
            </a:extLst>
          </p:cNvPr>
          <p:cNvSpPr>
            <a:spLocks noGrp="1"/>
          </p:cNvSpPr>
          <p:nvPr>
            <p:ph sz="half" idx="1"/>
          </p:nvPr>
        </p:nvSpPr>
        <p:spPr/>
        <p:txBody>
          <a:bodyPr/>
          <a:lstStyle/>
          <a:p>
            <a:r>
              <a:rPr lang="en-US" dirty="0"/>
              <a:t>Step 3: Write data to </a:t>
            </a:r>
            <a:r>
              <a:rPr lang="en-US" dirty="0" err="1"/>
              <a:t>Memstore</a:t>
            </a:r>
            <a:r>
              <a:rPr lang="en-US" dirty="0"/>
              <a:t>. If </a:t>
            </a:r>
            <a:r>
              <a:rPr lang="en-US" dirty="0" err="1"/>
              <a:t>memstore</a:t>
            </a:r>
            <a:r>
              <a:rPr lang="en-US" dirty="0"/>
              <a:t> is full, then data is flushed to disk.</a:t>
            </a:r>
          </a:p>
        </p:txBody>
      </p:sp>
      <p:pic>
        <p:nvPicPr>
          <p:cNvPr id="9" name="Content Placeholder 6">
            <a:extLst>
              <a:ext uri="{FF2B5EF4-FFF2-40B4-BE49-F238E27FC236}">
                <a16:creationId xmlns:a16="http://schemas.microsoft.com/office/drawing/2014/main" id="{F6DD5FBB-2953-419A-A1FB-197D7382B41B}"/>
              </a:ext>
            </a:extLst>
          </p:cNvPr>
          <p:cNvPicPr>
            <a:picLocks noChangeAspect="1"/>
          </p:cNvPicPr>
          <p:nvPr/>
        </p:nvPicPr>
        <p:blipFill>
          <a:blip r:embed="rId2"/>
          <a:stretch>
            <a:fillRect/>
          </a:stretch>
        </p:blipFill>
        <p:spPr>
          <a:xfrm>
            <a:off x="2394140" y="2534731"/>
            <a:ext cx="6372355" cy="3642232"/>
          </a:xfrm>
          <a:prstGeom prst="rect">
            <a:avLst/>
          </a:prstGeom>
        </p:spPr>
      </p:pic>
    </p:spTree>
    <p:extLst>
      <p:ext uri="{BB962C8B-B14F-4D97-AF65-F5344CB8AC3E}">
        <p14:creationId xmlns:p14="http://schemas.microsoft.com/office/powerpoint/2010/main" val="22294284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AFEB95D-613E-4BB3-8580-8A2A2CF85095}"/>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B5C6B46C-A1AC-4DC4-9269-B82B52F677EE}"/>
              </a:ext>
            </a:extLst>
          </p:cNvPr>
          <p:cNvSpPr>
            <a:spLocks noGrp="1"/>
          </p:cNvSpPr>
          <p:nvPr>
            <p:ph type="body" sz="quarter" idx="10"/>
          </p:nvPr>
        </p:nvSpPr>
        <p:spPr/>
        <p:txBody>
          <a:bodyPr/>
          <a:lstStyle/>
          <a:p>
            <a:endParaRPr lang="en-US"/>
          </a:p>
        </p:txBody>
      </p:sp>
      <p:sp>
        <p:nvSpPr>
          <p:cNvPr id="4" name="Title 3">
            <a:extLst>
              <a:ext uri="{FF2B5EF4-FFF2-40B4-BE49-F238E27FC236}">
                <a16:creationId xmlns:a16="http://schemas.microsoft.com/office/drawing/2014/main" id="{43BF73A0-EEEB-4B2A-8B81-137567F6806B}"/>
              </a:ext>
            </a:extLst>
          </p:cNvPr>
          <p:cNvSpPr>
            <a:spLocks noGrp="1"/>
          </p:cNvSpPr>
          <p:nvPr>
            <p:ph type="ctrTitle"/>
          </p:nvPr>
        </p:nvSpPr>
        <p:spPr/>
        <p:txBody>
          <a:bodyPr/>
          <a:lstStyle/>
          <a:p>
            <a:r>
              <a:rPr lang="en-US" dirty="0"/>
              <a:t>Details Explanation of HBASE </a:t>
            </a:r>
            <a:r>
              <a:rPr lang="en-US" dirty="0" err="1"/>
              <a:t>MemStore</a:t>
            </a:r>
            <a:r>
              <a:rPr lang="en-US" dirty="0"/>
              <a:t> Flushes</a:t>
            </a:r>
          </a:p>
        </p:txBody>
      </p:sp>
      <p:sp>
        <p:nvSpPr>
          <p:cNvPr id="5" name="Footer Placeholder 4">
            <a:extLst>
              <a:ext uri="{FF2B5EF4-FFF2-40B4-BE49-F238E27FC236}">
                <a16:creationId xmlns:a16="http://schemas.microsoft.com/office/drawing/2014/main" id="{B5C70022-80F4-4FF6-A273-921D27F9A228}"/>
              </a:ext>
            </a:extLst>
          </p:cNvPr>
          <p:cNvSpPr>
            <a:spLocks noGrp="1"/>
          </p:cNvSpPr>
          <p:nvPr>
            <p:ph type="ftr" sz="quarter" idx="12"/>
          </p:nvPr>
        </p:nvSpPr>
        <p:spPr/>
        <p:txBody>
          <a:bodyPr/>
          <a:lstStyle/>
          <a:p>
            <a:r>
              <a:rPr lang="en-US"/>
              <a:t>Micron Confidential</a:t>
            </a:r>
            <a:endParaRPr lang="en-US" dirty="0"/>
          </a:p>
        </p:txBody>
      </p:sp>
      <p:sp>
        <p:nvSpPr>
          <p:cNvPr id="6" name="Slide Number Placeholder 5">
            <a:extLst>
              <a:ext uri="{FF2B5EF4-FFF2-40B4-BE49-F238E27FC236}">
                <a16:creationId xmlns:a16="http://schemas.microsoft.com/office/drawing/2014/main" id="{B03E1839-F601-4DCD-98ED-4DBF624ADFAF}"/>
              </a:ext>
            </a:extLst>
          </p:cNvPr>
          <p:cNvSpPr>
            <a:spLocks noGrp="1"/>
          </p:cNvSpPr>
          <p:nvPr>
            <p:ph type="sldNum" sz="quarter" idx="13"/>
          </p:nvPr>
        </p:nvSpPr>
        <p:spPr/>
        <p:txBody>
          <a:bodyPr/>
          <a:lstStyle/>
          <a:p>
            <a:fld id="{B7E7695C-FCF1-4AA0-9B93-7941FED13DC4}" type="slidenum">
              <a:rPr lang="en-US" smtClean="0"/>
              <a:pPr/>
              <a:t>57</a:t>
            </a:fld>
            <a:endParaRPr lang="en-US" dirty="0"/>
          </a:p>
        </p:txBody>
      </p:sp>
    </p:spTree>
    <p:extLst>
      <p:ext uri="{BB962C8B-B14F-4D97-AF65-F5344CB8AC3E}">
        <p14:creationId xmlns:p14="http://schemas.microsoft.com/office/powerpoint/2010/main" val="25420251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E261-F1DB-455A-B1E8-2E9815521773}"/>
              </a:ext>
            </a:extLst>
          </p:cNvPr>
          <p:cNvSpPr>
            <a:spLocks noGrp="1"/>
          </p:cNvSpPr>
          <p:nvPr>
            <p:ph type="title"/>
          </p:nvPr>
        </p:nvSpPr>
        <p:spPr/>
        <p:txBody>
          <a:bodyPr/>
          <a:lstStyle/>
          <a:p>
            <a:r>
              <a:rPr lang="en-US" dirty="0"/>
              <a:t>Detailed Architecture</a:t>
            </a:r>
          </a:p>
        </p:txBody>
      </p:sp>
      <p:sp>
        <p:nvSpPr>
          <p:cNvPr id="3" name="Footer Placeholder 2">
            <a:extLst>
              <a:ext uri="{FF2B5EF4-FFF2-40B4-BE49-F238E27FC236}">
                <a16:creationId xmlns:a16="http://schemas.microsoft.com/office/drawing/2014/main" id="{4B3CABDE-263F-4290-B10A-2BD0C9E54994}"/>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F41E8085-FDDF-4024-8A06-977AF95DCB34}"/>
              </a:ext>
            </a:extLst>
          </p:cNvPr>
          <p:cNvSpPr>
            <a:spLocks noGrp="1"/>
          </p:cNvSpPr>
          <p:nvPr>
            <p:ph type="sldNum" sz="quarter" idx="12"/>
          </p:nvPr>
        </p:nvSpPr>
        <p:spPr/>
        <p:txBody>
          <a:bodyPr/>
          <a:lstStyle/>
          <a:p>
            <a:fld id="{B7E7695C-FCF1-4AA0-9B93-7941FED13DC4}" type="slidenum">
              <a:rPr lang="en-US" smtClean="0"/>
              <a:t>58</a:t>
            </a:fld>
            <a:endParaRPr lang="en-US"/>
          </a:p>
        </p:txBody>
      </p:sp>
      <p:sp>
        <p:nvSpPr>
          <p:cNvPr id="5" name="Text Placeholder 4">
            <a:extLst>
              <a:ext uri="{FF2B5EF4-FFF2-40B4-BE49-F238E27FC236}">
                <a16:creationId xmlns:a16="http://schemas.microsoft.com/office/drawing/2014/main" id="{CE2A9A05-E6E9-4427-8503-7DDEACD0A4F8}"/>
              </a:ext>
            </a:extLst>
          </p:cNvPr>
          <p:cNvSpPr>
            <a:spLocks noGrp="1"/>
          </p:cNvSpPr>
          <p:nvPr>
            <p:ph type="body" sz="quarter" idx="13"/>
          </p:nvPr>
        </p:nvSpPr>
        <p:spPr/>
        <p:txBody>
          <a:bodyPr/>
          <a:lstStyle/>
          <a:p>
            <a:r>
              <a:rPr lang="en-US" dirty="0" err="1"/>
              <a:t>Memstore</a:t>
            </a:r>
            <a:r>
              <a:rPr lang="en-US" dirty="0"/>
              <a:t> Flush (Critical Parameters)</a:t>
            </a:r>
          </a:p>
        </p:txBody>
      </p:sp>
      <p:sp>
        <p:nvSpPr>
          <p:cNvPr id="8" name="Content Placeholder 7">
            <a:extLst>
              <a:ext uri="{FF2B5EF4-FFF2-40B4-BE49-F238E27FC236}">
                <a16:creationId xmlns:a16="http://schemas.microsoft.com/office/drawing/2014/main" id="{CC2B6644-AEAD-4588-95A1-F1CD0EB7BCA5}"/>
              </a:ext>
            </a:extLst>
          </p:cNvPr>
          <p:cNvSpPr>
            <a:spLocks noGrp="1"/>
          </p:cNvSpPr>
          <p:nvPr>
            <p:ph sz="half" idx="1"/>
          </p:nvPr>
        </p:nvSpPr>
        <p:spPr/>
        <p:txBody>
          <a:bodyPr/>
          <a:lstStyle/>
          <a:p>
            <a:r>
              <a:rPr lang="en-US" dirty="0"/>
              <a:t>Each Column Family will have its own </a:t>
            </a:r>
            <a:r>
              <a:rPr lang="en-US" dirty="0" err="1"/>
              <a:t>memstore</a:t>
            </a:r>
            <a:r>
              <a:rPr lang="en-US" dirty="0"/>
              <a:t>.</a:t>
            </a:r>
          </a:p>
          <a:p>
            <a:endParaRPr lang="en-US" dirty="0"/>
          </a:p>
        </p:txBody>
      </p:sp>
      <p:pic>
        <p:nvPicPr>
          <p:cNvPr id="6" name="Picture 5">
            <a:extLst>
              <a:ext uri="{FF2B5EF4-FFF2-40B4-BE49-F238E27FC236}">
                <a16:creationId xmlns:a16="http://schemas.microsoft.com/office/drawing/2014/main" id="{1C00C8E0-D5F4-4C81-909B-600A367252F3}"/>
              </a:ext>
            </a:extLst>
          </p:cNvPr>
          <p:cNvPicPr>
            <a:picLocks noChangeAspect="1"/>
          </p:cNvPicPr>
          <p:nvPr/>
        </p:nvPicPr>
        <p:blipFill>
          <a:blip r:embed="rId2"/>
          <a:stretch>
            <a:fillRect/>
          </a:stretch>
        </p:blipFill>
        <p:spPr>
          <a:xfrm>
            <a:off x="8915400" y="293291"/>
            <a:ext cx="2438400" cy="1476375"/>
          </a:xfrm>
          <a:prstGeom prst="rect">
            <a:avLst/>
          </a:prstGeom>
        </p:spPr>
      </p:pic>
      <p:pic>
        <p:nvPicPr>
          <p:cNvPr id="7" name="Picture 6">
            <a:extLst>
              <a:ext uri="{FF2B5EF4-FFF2-40B4-BE49-F238E27FC236}">
                <a16:creationId xmlns:a16="http://schemas.microsoft.com/office/drawing/2014/main" id="{5C276A83-ADA5-4893-BBB6-D7AE1F174BAE}"/>
              </a:ext>
            </a:extLst>
          </p:cNvPr>
          <p:cNvPicPr>
            <a:picLocks noChangeAspect="1"/>
          </p:cNvPicPr>
          <p:nvPr/>
        </p:nvPicPr>
        <p:blipFill>
          <a:blip r:embed="rId3"/>
          <a:stretch>
            <a:fillRect/>
          </a:stretch>
        </p:blipFill>
        <p:spPr>
          <a:xfrm>
            <a:off x="3090199" y="2733302"/>
            <a:ext cx="5248275" cy="2790825"/>
          </a:xfrm>
          <a:prstGeom prst="rect">
            <a:avLst/>
          </a:prstGeom>
        </p:spPr>
      </p:pic>
    </p:spTree>
    <p:extLst>
      <p:ext uri="{BB962C8B-B14F-4D97-AF65-F5344CB8AC3E}">
        <p14:creationId xmlns:p14="http://schemas.microsoft.com/office/powerpoint/2010/main" val="21730611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E261-F1DB-455A-B1E8-2E9815521773}"/>
              </a:ext>
            </a:extLst>
          </p:cNvPr>
          <p:cNvSpPr>
            <a:spLocks noGrp="1"/>
          </p:cNvSpPr>
          <p:nvPr>
            <p:ph type="title"/>
          </p:nvPr>
        </p:nvSpPr>
        <p:spPr/>
        <p:txBody>
          <a:bodyPr/>
          <a:lstStyle/>
          <a:p>
            <a:r>
              <a:rPr lang="en-US" dirty="0"/>
              <a:t>Detailed Architecture</a:t>
            </a:r>
          </a:p>
        </p:txBody>
      </p:sp>
      <p:sp>
        <p:nvSpPr>
          <p:cNvPr id="3" name="Footer Placeholder 2">
            <a:extLst>
              <a:ext uri="{FF2B5EF4-FFF2-40B4-BE49-F238E27FC236}">
                <a16:creationId xmlns:a16="http://schemas.microsoft.com/office/drawing/2014/main" id="{4B3CABDE-263F-4290-B10A-2BD0C9E54994}"/>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F41E8085-FDDF-4024-8A06-977AF95DCB34}"/>
              </a:ext>
            </a:extLst>
          </p:cNvPr>
          <p:cNvSpPr>
            <a:spLocks noGrp="1"/>
          </p:cNvSpPr>
          <p:nvPr>
            <p:ph type="sldNum" sz="quarter" idx="12"/>
          </p:nvPr>
        </p:nvSpPr>
        <p:spPr/>
        <p:txBody>
          <a:bodyPr/>
          <a:lstStyle/>
          <a:p>
            <a:fld id="{B7E7695C-FCF1-4AA0-9B93-7941FED13DC4}" type="slidenum">
              <a:rPr lang="en-US" smtClean="0"/>
              <a:t>59</a:t>
            </a:fld>
            <a:endParaRPr lang="en-US"/>
          </a:p>
        </p:txBody>
      </p:sp>
      <p:sp>
        <p:nvSpPr>
          <p:cNvPr id="5" name="Text Placeholder 4">
            <a:extLst>
              <a:ext uri="{FF2B5EF4-FFF2-40B4-BE49-F238E27FC236}">
                <a16:creationId xmlns:a16="http://schemas.microsoft.com/office/drawing/2014/main" id="{CE2A9A05-E6E9-4427-8503-7DDEACD0A4F8}"/>
              </a:ext>
            </a:extLst>
          </p:cNvPr>
          <p:cNvSpPr>
            <a:spLocks noGrp="1"/>
          </p:cNvSpPr>
          <p:nvPr>
            <p:ph type="body" sz="quarter" idx="13"/>
          </p:nvPr>
        </p:nvSpPr>
        <p:spPr/>
        <p:txBody>
          <a:bodyPr/>
          <a:lstStyle/>
          <a:p>
            <a:r>
              <a:rPr lang="en-US" dirty="0" err="1"/>
              <a:t>Memstore</a:t>
            </a:r>
            <a:r>
              <a:rPr lang="en-US" dirty="0"/>
              <a:t> Flush (Critical Parameters)</a:t>
            </a:r>
          </a:p>
        </p:txBody>
      </p:sp>
      <p:sp>
        <p:nvSpPr>
          <p:cNvPr id="8" name="Content Placeholder 7">
            <a:extLst>
              <a:ext uri="{FF2B5EF4-FFF2-40B4-BE49-F238E27FC236}">
                <a16:creationId xmlns:a16="http://schemas.microsoft.com/office/drawing/2014/main" id="{CC2B6644-AEAD-4588-95A1-F1CD0EB7BCA5}"/>
              </a:ext>
            </a:extLst>
          </p:cNvPr>
          <p:cNvSpPr>
            <a:spLocks noGrp="1"/>
          </p:cNvSpPr>
          <p:nvPr>
            <p:ph sz="half" idx="1"/>
          </p:nvPr>
        </p:nvSpPr>
        <p:spPr/>
        <p:txBody>
          <a:bodyPr/>
          <a:lstStyle/>
          <a:p>
            <a:r>
              <a:rPr lang="en-US" dirty="0" err="1"/>
              <a:t>hbase.hregion.memstore.flush.size</a:t>
            </a:r>
            <a:endParaRPr lang="en-US" dirty="0"/>
          </a:p>
          <a:p>
            <a:pPr marL="0" indent="0">
              <a:buNone/>
            </a:pPr>
            <a:r>
              <a:rPr lang="en-US" dirty="0"/>
              <a:t>When </a:t>
            </a:r>
            <a:r>
              <a:rPr lang="en-US" dirty="0" err="1"/>
              <a:t>memstore</a:t>
            </a:r>
            <a:r>
              <a:rPr lang="en-US" dirty="0"/>
              <a:t> exceed this size, it will be scheduled for flushing</a:t>
            </a:r>
          </a:p>
          <a:p>
            <a:pPr marL="0" indent="0">
              <a:buNone/>
            </a:pPr>
            <a:endParaRPr lang="en-US" dirty="0"/>
          </a:p>
          <a:p>
            <a:r>
              <a:rPr lang="en-US" dirty="0" err="1"/>
              <a:t>hbase.hregion.percolumnfamilyflush.size.lower.bound</a:t>
            </a:r>
            <a:endParaRPr lang="en-US" dirty="0"/>
          </a:p>
          <a:p>
            <a:endParaRPr lang="en-US" dirty="0"/>
          </a:p>
          <a:p>
            <a:pPr marL="0" indent="0">
              <a:buNone/>
            </a:pPr>
            <a:r>
              <a:rPr lang="en-US" dirty="0"/>
              <a:t>If per-column family flushing is enabled, this lower bound triggers store flush</a:t>
            </a:r>
          </a:p>
        </p:txBody>
      </p:sp>
      <p:pic>
        <p:nvPicPr>
          <p:cNvPr id="6" name="Picture 5">
            <a:extLst>
              <a:ext uri="{FF2B5EF4-FFF2-40B4-BE49-F238E27FC236}">
                <a16:creationId xmlns:a16="http://schemas.microsoft.com/office/drawing/2014/main" id="{1C00C8E0-D5F4-4C81-909B-600A367252F3}"/>
              </a:ext>
            </a:extLst>
          </p:cNvPr>
          <p:cNvPicPr>
            <a:picLocks noChangeAspect="1"/>
          </p:cNvPicPr>
          <p:nvPr/>
        </p:nvPicPr>
        <p:blipFill>
          <a:blip r:embed="rId2"/>
          <a:stretch>
            <a:fillRect/>
          </a:stretch>
        </p:blipFill>
        <p:spPr>
          <a:xfrm>
            <a:off x="8915400" y="293291"/>
            <a:ext cx="2438400" cy="1476375"/>
          </a:xfrm>
          <a:prstGeom prst="rect">
            <a:avLst/>
          </a:prstGeom>
        </p:spPr>
      </p:pic>
    </p:spTree>
    <p:extLst>
      <p:ext uri="{BB962C8B-B14F-4D97-AF65-F5344CB8AC3E}">
        <p14:creationId xmlns:p14="http://schemas.microsoft.com/office/powerpoint/2010/main" val="138098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HBASE Insights </a:t>
            </a:r>
            <a:br>
              <a:rPr lang="en-US" dirty="0"/>
            </a:br>
            <a:r>
              <a:rPr lang="en-US" dirty="0"/>
              <a:t>(Development)</a:t>
            </a:r>
          </a:p>
        </p:txBody>
      </p:sp>
      <p:sp>
        <p:nvSpPr>
          <p:cNvPr id="3" name="Text Placeholder 2"/>
          <p:cNvSpPr>
            <a:spLocks noGrp="1"/>
          </p:cNvSpPr>
          <p:nvPr>
            <p:ph type="body" idx="1"/>
          </p:nvPr>
        </p:nvSpPr>
        <p:spPr>
          <a:xfrm>
            <a:off x="831850" y="4503202"/>
            <a:ext cx="7513160" cy="1500187"/>
          </a:xfrm>
        </p:spPr>
        <p:txBody>
          <a:bodyPr/>
          <a:lstStyle/>
          <a:p>
            <a:endParaRPr lang="en-US"/>
          </a:p>
        </p:txBody>
      </p:sp>
      <p:sp>
        <p:nvSpPr>
          <p:cNvPr id="4" name="Footer Placeholder 3"/>
          <p:cNvSpPr>
            <a:spLocks noGrp="1"/>
          </p:cNvSpPr>
          <p:nvPr>
            <p:ph type="ftr" sz="quarter" idx="11"/>
          </p:nvPr>
        </p:nvSpPr>
        <p:spPr/>
        <p:txBody>
          <a:bodyPr/>
          <a:lstStyle/>
          <a:p>
            <a:r>
              <a:rPr lang="en-US"/>
              <a:t>Micron Confidential</a:t>
            </a:r>
            <a:endParaRPr lang="en-US" dirty="0"/>
          </a:p>
        </p:txBody>
      </p:sp>
      <p:sp>
        <p:nvSpPr>
          <p:cNvPr id="5" name="Slide Number Placeholder 4"/>
          <p:cNvSpPr>
            <a:spLocks noGrp="1"/>
          </p:cNvSpPr>
          <p:nvPr>
            <p:ph type="sldNum" sz="quarter" idx="12"/>
          </p:nvPr>
        </p:nvSpPr>
        <p:spPr/>
        <p:txBody>
          <a:bodyPr/>
          <a:lstStyle/>
          <a:p>
            <a:fld id="{B7E7695C-FCF1-4AA0-9B93-7941FED13DC4}" type="slidenum">
              <a:rPr lang="en-US" smtClean="0"/>
              <a:pPr/>
              <a:t>6</a:t>
            </a:fld>
            <a:endParaRPr lang="en-US" dirty="0"/>
          </a:p>
        </p:txBody>
      </p:sp>
      <p:graphicFrame>
        <p:nvGraphicFramePr>
          <p:cNvPr id="6" name="Content Placeholder 6">
            <a:extLst>
              <a:ext uri="{FF2B5EF4-FFF2-40B4-BE49-F238E27FC236}">
                <a16:creationId xmlns:a16="http://schemas.microsoft.com/office/drawing/2014/main" id="{81715E43-FBD7-424E-B1AB-65C379915F19}"/>
              </a:ext>
            </a:extLst>
          </p:cNvPr>
          <p:cNvGraphicFramePr>
            <a:graphicFrameLocks/>
          </p:cNvGraphicFramePr>
          <p:nvPr>
            <p:extLst>
              <p:ext uri="{D42A27DB-BD31-4B8C-83A1-F6EECF244321}">
                <p14:modId xmlns:p14="http://schemas.microsoft.com/office/powerpoint/2010/main" val="544476629"/>
              </p:ext>
            </p:extLst>
          </p:nvPr>
        </p:nvGraphicFramePr>
        <p:xfrm>
          <a:off x="5720918" y="1291424"/>
          <a:ext cx="7684363" cy="4548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50429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E261-F1DB-455A-B1E8-2E9815521773}"/>
              </a:ext>
            </a:extLst>
          </p:cNvPr>
          <p:cNvSpPr>
            <a:spLocks noGrp="1"/>
          </p:cNvSpPr>
          <p:nvPr>
            <p:ph type="title"/>
          </p:nvPr>
        </p:nvSpPr>
        <p:spPr/>
        <p:txBody>
          <a:bodyPr/>
          <a:lstStyle/>
          <a:p>
            <a:r>
              <a:rPr lang="en-US" dirty="0"/>
              <a:t>Detailed Architecture</a:t>
            </a:r>
          </a:p>
        </p:txBody>
      </p:sp>
      <p:sp>
        <p:nvSpPr>
          <p:cNvPr id="3" name="Footer Placeholder 2">
            <a:extLst>
              <a:ext uri="{FF2B5EF4-FFF2-40B4-BE49-F238E27FC236}">
                <a16:creationId xmlns:a16="http://schemas.microsoft.com/office/drawing/2014/main" id="{4B3CABDE-263F-4290-B10A-2BD0C9E54994}"/>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F41E8085-FDDF-4024-8A06-977AF95DCB34}"/>
              </a:ext>
            </a:extLst>
          </p:cNvPr>
          <p:cNvSpPr>
            <a:spLocks noGrp="1"/>
          </p:cNvSpPr>
          <p:nvPr>
            <p:ph type="sldNum" sz="quarter" idx="12"/>
          </p:nvPr>
        </p:nvSpPr>
        <p:spPr/>
        <p:txBody>
          <a:bodyPr/>
          <a:lstStyle/>
          <a:p>
            <a:fld id="{B7E7695C-FCF1-4AA0-9B93-7941FED13DC4}" type="slidenum">
              <a:rPr lang="en-US" smtClean="0"/>
              <a:t>60</a:t>
            </a:fld>
            <a:endParaRPr lang="en-US"/>
          </a:p>
        </p:txBody>
      </p:sp>
      <p:sp>
        <p:nvSpPr>
          <p:cNvPr id="5" name="Text Placeholder 4">
            <a:extLst>
              <a:ext uri="{FF2B5EF4-FFF2-40B4-BE49-F238E27FC236}">
                <a16:creationId xmlns:a16="http://schemas.microsoft.com/office/drawing/2014/main" id="{CE2A9A05-E6E9-4427-8503-7DDEACD0A4F8}"/>
              </a:ext>
            </a:extLst>
          </p:cNvPr>
          <p:cNvSpPr>
            <a:spLocks noGrp="1"/>
          </p:cNvSpPr>
          <p:nvPr>
            <p:ph type="body" sz="quarter" idx="13"/>
          </p:nvPr>
        </p:nvSpPr>
        <p:spPr/>
        <p:txBody>
          <a:bodyPr/>
          <a:lstStyle/>
          <a:p>
            <a:r>
              <a:rPr lang="en-US" dirty="0" err="1"/>
              <a:t>Memstore</a:t>
            </a:r>
            <a:r>
              <a:rPr lang="en-US" dirty="0"/>
              <a:t> Flush (Critical Parameters)</a:t>
            </a:r>
          </a:p>
        </p:txBody>
      </p:sp>
      <p:sp>
        <p:nvSpPr>
          <p:cNvPr id="8" name="Content Placeholder 7">
            <a:extLst>
              <a:ext uri="{FF2B5EF4-FFF2-40B4-BE49-F238E27FC236}">
                <a16:creationId xmlns:a16="http://schemas.microsoft.com/office/drawing/2014/main" id="{CC2B6644-AEAD-4588-95A1-F1CD0EB7BCA5}"/>
              </a:ext>
            </a:extLst>
          </p:cNvPr>
          <p:cNvSpPr>
            <a:spLocks noGrp="1"/>
          </p:cNvSpPr>
          <p:nvPr>
            <p:ph sz="half" idx="1"/>
          </p:nvPr>
        </p:nvSpPr>
        <p:spPr/>
        <p:txBody>
          <a:bodyPr/>
          <a:lstStyle/>
          <a:p>
            <a:r>
              <a:rPr lang="en-US" dirty="0"/>
              <a:t>Before the maximum threshold is attained, flush can occurs under these situation by the Periodic </a:t>
            </a:r>
            <a:r>
              <a:rPr lang="en-US" dirty="0" err="1"/>
              <a:t>Memstore</a:t>
            </a:r>
            <a:r>
              <a:rPr lang="en-US" dirty="0"/>
              <a:t> Flusher:</a:t>
            </a:r>
          </a:p>
          <a:p>
            <a:pPr lvl="1"/>
            <a:r>
              <a:rPr lang="en-US" dirty="0"/>
              <a:t>Edit Count </a:t>
            </a:r>
          </a:p>
          <a:p>
            <a:pPr lvl="1"/>
            <a:r>
              <a:rPr lang="en-US" dirty="0" err="1"/>
              <a:t>Elasped</a:t>
            </a:r>
            <a:r>
              <a:rPr lang="en-US" dirty="0"/>
              <a:t> Time</a:t>
            </a:r>
          </a:p>
          <a:p>
            <a:pPr lvl="1"/>
            <a:endParaRPr lang="en-US" dirty="0"/>
          </a:p>
          <a:p>
            <a:pPr lvl="1"/>
            <a:endParaRPr lang="en-US" dirty="0"/>
          </a:p>
          <a:p>
            <a:pPr lvl="1"/>
            <a:endParaRPr lang="en-US" dirty="0"/>
          </a:p>
        </p:txBody>
      </p:sp>
      <p:pic>
        <p:nvPicPr>
          <p:cNvPr id="6" name="Picture 5">
            <a:extLst>
              <a:ext uri="{FF2B5EF4-FFF2-40B4-BE49-F238E27FC236}">
                <a16:creationId xmlns:a16="http://schemas.microsoft.com/office/drawing/2014/main" id="{1C00C8E0-D5F4-4C81-909B-600A367252F3}"/>
              </a:ext>
            </a:extLst>
          </p:cNvPr>
          <p:cNvPicPr>
            <a:picLocks noChangeAspect="1"/>
          </p:cNvPicPr>
          <p:nvPr/>
        </p:nvPicPr>
        <p:blipFill>
          <a:blip r:embed="rId2"/>
          <a:stretch>
            <a:fillRect/>
          </a:stretch>
        </p:blipFill>
        <p:spPr>
          <a:xfrm>
            <a:off x="8915400" y="112316"/>
            <a:ext cx="2438400" cy="1476375"/>
          </a:xfrm>
          <a:prstGeom prst="rect">
            <a:avLst/>
          </a:prstGeom>
        </p:spPr>
      </p:pic>
    </p:spTree>
    <p:extLst>
      <p:ext uri="{BB962C8B-B14F-4D97-AF65-F5344CB8AC3E}">
        <p14:creationId xmlns:p14="http://schemas.microsoft.com/office/powerpoint/2010/main" val="17263744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E261-F1DB-455A-B1E8-2E9815521773}"/>
              </a:ext>
            </a:extLst>
          </p:cNvPr>
          <p:cNvSpPr>
            <a:spLocks noGrp="1"/>
          </p:cNvSpPr>
          <p:nvPr>
            <p:ph type="title"/>
          </p:nvPr>
        </p:nvSpPr>
        <p:spPr/>
        <p:txBody>
          <a:bodyPr/>
          <a:lstStyle/>
          <a:p>
            <a:r>
              <a:rPr lang="en-US" dirty="0"/>
              <a:t>Detailed Architecture</a:t>
            </a:r>
          </a:p>
        </p:txBody>
      </p:sp>
      <p:sp>
        <p:nvSpPr>
          <p:cNvPr id="3" name="Footer Placeholder 2">
            <a:extLst>
              <a:ext uri="{FF2B5EF4-FFF2-40B4-BE49-F238E27FC236}">
                <a16:creationId xmlns:a16="http://schemas.microsoft.com/office/drawing/2014/main" id="{4B3CABDE-263F-4290-B10A-2BD0C9E54994}"/>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F41E8085-FDDF-4024-8A06-977AF95DCB34}"/>
              </a:ext>
            </a:extLst>
          </p:cNvPr>
          <p:cNvSpPr>
            <a:spLocks noGrp="1"/>
          </p:cNvSpPr>
          <p:nvPr>
            <p:ph type="sldNum" sz="quarter" idx="12"/>
          </p:nvPr>
        </p:nvSpPr>
        <p:spPr/>
        <p:txBody>
          <a:bodyPr/>
          <a:lstStyle/>
          <a:p>
            <a:fld id="{B7E7695C-FCF1-4AA0-9B93-7941FED13DC4}" type="slidenum">
              <a:rPr lang="en-US" smtClean="0"/>
              <a:t>61</a:t>
            </a:fld>
            <a:endParaRPr lang="en-US"/>
          </a:p>
        </p:txBody>
      </p:sp>
      <p:sp>
        <p:nvSpPr>
          <p:cNvPr id="5" name="Text Placeholder 4">
            <a:extLst>
              <a:ext uri="{FF2B5EF4-FFF2-40B4-BE49-F238E27FC236}">
                <a16:creationId xmlns:a16="http://schemas.microsoft.com/office/drawing/2014/main" id="{CE2A9A05-E6E9-4427-8503-7DDEACD0A4F8}"/>
              </a:ext>
            </a:extLst>
          </p:cNvPr>
          <p:cNvSpPr>
            <a:spLocks noGrp="1"/>
          </p:cNvSpPr>
          <p:nvPr>
            <p:ph type="body" sz="quarter" idx="13"/>
          </p:nvPr>
        </p:nvSpPr>
        <p:spPr/>
        <p:txBody>
          <a:bodyPr/>
          <a:lstStyle/>
          <a:p>
            <a:r>
              <a:rPr lang="en-US" dirty="0" err="1"/>
              <a:t>Memstore</a:t>
            </a:r>
            <a:r>
              <a:rPr lang="en-US" dirty="0"/>
              <a:t> Flush (Critical Parameters)</a:t>
            </a:r>
          </a:p>
        </p:txBody>
      </p:sp>
      <p:sp>
        <p:nvSpPr>
          <p:cNvPr id="8" name="Content Placeholder 7">
            <a:extLst>
              <a:ext uri="{FF2B5EF4-FFF2-40B4-BE49-F238E27FC236}">
                <a16:creationId xmlns:a16="http://schemas.microsoft.com/office/drawing/2014/main" id="{CC2B6644-AEAD-4588-95A1-F1CD0EB7BCA5}"/>
              </a:ext>
            </a:extLst>
          </p:cNvPr>
          <p:cNvSpPr>
            <a:spLocks noGrp="1"/>
          </p:cNvSpPr>
          <p:nvPr>
            <p:ph sz="half" idx="1"/>
          </p:nvPr>
        </p:nvSpPr>
        <p:spPr/>
        <p:txBody>
          <a:bodyPr/>
          <a:lstStyle/>
          <a:p>
            <a:r>
              <a:rPr lang="en-US" dirty="0"/>
              <a:t>Per column family flushing</a:t>
            </a:r>
          </a:p>
          <a:p>
            <a:r>
              <a:rPr lang="en-US" dirty="0" err="1"/>
              <a:t>Memstore</a:t>
            </a:r>
            <a:r>
              <a:rPr lang="en-US" dirty="0"/>
              <a:t> sort the Key values pairs in a lexicographical manner.</a:t>
            </a:r>
          </a:p>
          <a:p>
            <a:r>
              <a:rPr lang="en-US" dirty="0"/>
              <a:t>Writes are places sequentially on disk </a:t>
            </a:r>
            <a:r>
              <a:rPr lang="en-US" dirty="0">
                <a:sym typeface="Wingdings" panose="05000000000000000000" pitchFamily="2" charset="2"/>
              </a:rPr>
              <a:t> Reduce movement of disk read-write</a:t>
            </a:r>
          </a:p>
          <a:p>
            <a:r>
              <a:rPr lang="en-US" dirty="0">
                <a:sym typeface="Wingdings" panose="05000000000000000000" pitchFamily="2" charset="2"/>
              </a:rPr>
              <a:t>Trailer (pointer which points to the </a:t>
            </a:r>
            <a:r>
              <a:rPr lang="en-US" dirty="0" err="1">
                <a:sym typeface="Wingdings" panose="05000000000000000000" pitchFamily="2" charset="2"/>
              </a:rPr>
              <a:t>Hfile’s</a:t>
            </a:r>
            <a:r>
              <a:rPr lang="en-US" dirty="0">
                <a:sym typeface="Wingdings" panose="05000000000000000000" pitchFamily="2" charset="2"/>
              </a:rPr>
              <a:t> meta block) is written at the end of the </a:t>
            </a:r>
            <a:r>
              <a:rPr lang="en-US" dirty="0" err="1">
                <a:sym typeface="Wingdings" panose="05000000000000000000" pitchFamily="2" charset="2"/>
              </a:rPr>
              <a:t>commited</a:t>
            </a:r>
            <a:r>
              <a:rPr lang="en-US" dirty="0">
                <a:sym typeface="Wingdings" panose="05000000000000000000" pitchFamily="2" charset="2"/>
              </a:rPr>
              <a:t> </a:t>
            </a:r>
            <a:r>
              <a:rPr lang="en-US" dirty="0" err="1">
                <a:sym typeface="Wingdings" panose="05000000000000000000" pitchFamily="2" charset="2"/>
              </a:rPr>
              <a:t>Hfile</a:t>
            </a:r>
            <a:endParaRPr lang="en-US" dirty="0">
              <a:sym typeface="Wingdings" panose="05000000000000000000" pitchFamily="2" charset="2"/>
            </a:endParaRPr>
          </a:p>
          <a:p>
            <a:r>
              <a:rPr lang="en-US" dirty="0">
                <a:sym typeface="Wingdings" panose="05000000000000000000" pitchFamily="2" charset="2"/>
              </a:rPr>
              <a:t>Trailer contains information and bloom filters.</a:t>
            </a:r>
            <a:endParaRPr lang="en-US" dirty="0"/>
          </a:p>
          <a:p>
            <a:endParaRPr lang="en-US" dirty="0"/>
          </a:p>
          <a:p>
            <a:endParaRPr lang="en-US" dirty="0"/>
          </a:p>
          <a:p>
            <a:pPr marL="411480" lvl="1" indent="0">
              <a:buNone/>
            </a:pPr>
            <a:endParaRPr lang="en-US" dirty="0"/>
          </a:p>
          <a:p>
            <a:pPr lvl="1"/>
            <a:endParaRPr lang="en-US" dirty="0"/>
          </a:p>
        </p:txBody>
      </p:sp>
      <p:pic>
        <p:nvPicPr>
          <p:cNvPr id="6" name="Picture 5">
            <a:extLst>
              <a:ext uri="{FF2B5EF4-FFF2-40B4-BE49-F238E27FC236}">
                <a16:creationId xmlns:a16="http://schemas.microsoft.com/office/drawing/2014/main" id="{1C00C8E0-D5F4-4C81-909B-600A367252F3}"/>
              </a:ext>
            </a:extLst>
          </p:cNvPr>
          <p:cNvPicPr>
            <a:picLocks noChangeAspect="1"/>
          </p:cNvPicPr>
          <p:nvPr/>
        </p:nvPicPr>
        <p:blipFill>
          <a:blip r:embed="rId2"/>
          <a:stretch>
            <a:fillRect/>
          </a:stretch>
        </p:blipFill>
        <p:spPr>
          <a:xfrm>
            <a:off x="8915400" y="112316"/>
            <a:ext cx="2438400" cy="1476375"/>
          </a:xfrm>
          <a:prstGeom prst="rect">
            <a:avLst/>
          </a:prstGeom>
        </p:spPr>
      </p:pic>
    </p:spTree>
    <p:extLst>
      <p:ext uri="{BB962C8B-B14F-4D97-AF65-F5344CB8AC3E}">
        <p14:creationId xmlns:p14="http://schemas.microsoft.com/office/powerpoint/2010/main" val="30012587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AFEB95D-613E-4BB3-8580-8A2A2CF85095}"/>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B5C6B46C-A1AC-4DC4-9269-B82B52F677EE}"/>
              </a:ext>
            </a:extLst>
          </p:cNvPr>
          <p:cNvSpPr>
            <a:spLocks noGrp="1"/>
          </p:cNvSpPr>
          <p:nvPr>
            <p:ph type="body" sz="quarter" idx="10"/>
          </p:nvPr>
        </p:nvSpPr>
        <p:spPr/>
        <p:txBody>
          <a:bodyPr/>
          <a:lstStyle/>
          <a:p>
            <a:endParaRPr lang="en-US"/>
          </a:p>
        </p:txBody>
      </p:sp>
      <p:sp>
        <p:nvSpPr>
          <p:cNvPr id="4" name="Title 3">
            <a:extLst>
              <a:ext uri="{FF2B5EF4-FFF2-40B4-BE49-F238E27FC236}">
                <a16:creationId xmlns:a16="http://schemas.microsoft.com/office/drawing/2014/main" id="{43BF73A0-EEEB-4B2A-8B81-137567F6806B}"/>
              </a:ext>
            </a:extLst>
          </p:cNvPr>
          <p:cNvSpPr>
            <a:spLocks noGrp="1"/>
          </p:cNvSpPr>
          <p:nvPr>
            <p:ph type="ctrTitle"/>
          </p:nvPr>
        </p:nvSpPr>
        <p:spPr/>
        <p:txBody>
          <a:bodyPr/>
          <a:lstStyle/>
          <a:p>
            <a:r>
              <a:rPr lang="en-US" dirty="0"/>
              <a:t>Details Explanation of HBASE Compaction</a:t>
            </a:r>
          </a:p>
        </p:txBody>
      </p:sp>
      <p:sp>
        <p:nvSpPr>
          <p:cNvPr id="5" name="Footer Placeholder 4">
            <a:extLst>
              <a:ext uri="{FF2B5EF4-FFF2-40B4-BE49-F238E27FC236}">
                <a16:creationId xmlns:a16="http://schemas.microsoft.com/office/drawing/2014/main" id="{B5C70022-80F4-4FF6-A273-921D27F9A228}"/>
              </a:ext>
            </a:extLst>
          </p:cNvPr>
          <p:cNvSpPr>
            <a:spLocks noGrp="1"/>
          </p:cNvSpPr>
          <p:nvPr>
            <p:ph type="ftr" sz="quarter" idx="12"/>
          </p:nvPr>
        </p:nvSpPr>
        <p:spPr/>
        <p:txBody>
          <a:bodyPr/>
          <a:lstStyle/>
          <a:p>
            <a:r>
              <a:rPr lang="en-US"/>
              <a:t>Micron Confidential</a:t>
            </a:r>
            <a:endParaRPr lang="en-US" dirty="0"/>
          </a:p>
        </p:txBody>
      </p:sp>
      <p:sp>
        <p:nvSpPr>
          <p:cNvPr id="6" name="Slide Number Placeholder 5">
            <a:extLst>
              <a:ext uri="{FF2B5EF4-FFF2-40B4-BE49-F238E27FC236}">
                <a16:creationId xmlns:a16="http://schemas.microsoft.com/office/drawing/2014/main" id="{B03E1839-F601-4DCD-98ED-4DBF624ADFAF}"/>
              </a:ext>
            </a:extLst>
          </p:cNvPr>
          <p:cNvSpPr>
            <a:spLocks noGrp="1"/>
          </p:cNvSpPr>
          <p:nvPr>
            <p:ph type="sldNum" sz="quarter" idx="13"/>
          </p:nvPr>
        </p:nvSpPr>
        <p:spPr/>
        <p:txBody>
          <a:bodyPr/>
          <a:lstStyle/>
          <a:p>
            <a:fld id="{B7E7695C-FCF1-4AA0-9B93-7941FED13DC4}" type="slidenum">
              <a:rPr lang="en-US" smtClean="0"/>
              <a:pPr/>
              <a:t>62</a:t>
            </a:fld>
            <a:endParaRPr lang="en-US" dirty="0"/>
          </a:p>
        </p:txBody>
      </p:sp>
    </p:spTree>
    <p:extLst>
      <p:ext uri="{BB962C8B-B14F-4D97-AF65-F5344CB8AC3E}">
        <p14:creationId xmlns:p14="http://schemas.microsoft.com/office/powerpoint/2010/main" val="20625358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E261-F1DB-455A-B1E8-2E9815521773}"/>
              </a:ext>
            </a:extLst>
          </p:cNvPr>
          <p:cNvSpPr>
            <a:spLocks noGrp="1"/>
          </p:cNvSpPr>
          <p:nvPr>
            <p:ph type="title"/>
          </p:nvPr>
        </p:nvSpPr>
        <p:spPr/>
        <p:txBody>
          <a:bodyPr/>
          <a:lstStyle/>
          <a:p>
            <a:r>
              <a:rPr lang="en-US" dirty="0"/>
              <a:t>Detailed Architecture</a:t>
            </a:r>
          </a:p>
        </p:txBody>
      </p:sp>
      <p:sp>
        <p:nvSpPr>
          <p:cNvPr id="3" name="Footer Placeholder 2">
            <a:extLst>
              <a:ext uri="{FF2B5EF4-FFF2-40B4-BE49-F238E27FC236}">
                <a16:creationId xmlns:a16="http://schemas.microsoft.com/office/drawing/2014/main" id="{4B3CABDE-263F-4290-B10A-2BD0C9E54994}"/>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F41E8085-FDDF-4024-8A06-977AF95DCB34}"/>
              </a:ext>
            </a:extLst>
          </p:cNvPr>
          <p:cNvSpPr>
            <a:spLocks noGrp="1"/>
          </p:cNvSpPr>
          <p:nvPr>
            <p:ph type="sldNum" sz="quarter" idx="12"/>
          </p:nvPr>
        </p:nvSpPr>
        <p:spPr/>
        <p:txBody>
          <a:bodyPr/>
          <a:lstStyle/>
          <a:p>
            <a:fld id="{B7E7695C-FCF1-4AA0-9B93-7941FED13DC4}" type="slidenum">
              <a:rPr lang="en-US" smtClean="0"/>
              <a:t>63</a:t>
            </a:fld>
            <a:endParaRPr lang="en-US"/>
          </a:p>
        </p:txBody>
      </p:sp>
      <p:sp>
        <p:nvSpPr>
          <p:cNvPr id="5" name="Text Placeholder 4">
            <a:extLst>
              <a:ext uri="{FF2B5EF4-FFF2-40B4-BE49-F238E27FC236}">
                <a16:creationId xmlns:a16="http://schemas.microsoft.com/office/drawing/2014/main" id="{CE2A9A05-E6E9-4427-8503-7DDEACD0A4F8}"/>
              </a:ext>
            </a:extLst>
          </p:cNvPr>
          <p:cNvSpPr>
            <a:spLocks noGrp="1"/>
          </p:cNvSpPr>
          <p:nvPr>
            <p:ph type="body" sz="quarter" idx="13"/>
          </p:nvPr>
        </p:nvSpPr>
        <p:spPr/>
        <p:txBody>
          <a:bodyPr/>
          <a:lstStyle/>
          <a:p>
            <a:r>
              <a:rPr lang="en-US" dirty="0"/>
              <a:t>HBASE Compaction</a:t>
            </a:r>
          </a:p>
        </p:txBody>
      </p:sp>
      <p:sp>
        <p:nvSpPr>
          <p:cNvPr id="8" name="Content Placeholder 7">
            <a:extLst>
              <a:ext uri="{FF2B5EF4-FFF2-40B4-BE49-F238E27FC236}">
                <a16:creationId xmlns:a16="http://schemas.microsoft.com/office/drawing/2014/main" id="{CC2B6644-AEAD-4588-95A1-F1CD0EB7BCA5}"/>
              </a:ext>
            </a:extLst>
          </p:cNvPr>
          <p:cNvSpPr>
            <a:spLocks noGrp="1"/>
          </p:cNvSpPr>
          <p:nvPr>
            <p:ph sz="half" idx="1"/>
          </p:nvPr>
        </p:nvSpPr>
        <p:spPr/>
        <p:txBody>
          <a:bodyPr/>
          <a:lstStyle/>
          <a:p>
            <a:endParaRPr lang="en-US" dirty="0"/>
          </a:p>
          <a:p>
            <a:endParaRPr lang="en-US" dirty="0"/>
          </a:p>
          <a:p>
            <a:pPr marL="411480" lvl="1" indent="0">
              <a:buNone/>
            </a:pPr>
            <a:endParaRPr lang="en-US" dirty="0"/>
          </a:p>
          <a:p>
            <a:pPr lvl="1"/>
            <a:endParaRPr lang="en-US" dirty="0"/>
          </a:p>
        </p:txBody>
      </p:sp>
      <p:pic>
        <p:nvPicPr>
          <p:cNvPr id="6" name="Picture 5">
            <a:extLst>
              <a:ext uri="{FF2B5EF4-FFF2-40B4-BE49-F238E27FC236}">
                <a16:creationId xmlns:a16="http://schemas.microsoft.com/office/drawing/2014/main" id="{1C00C8E0-D5F4-4C81-909B-600A367252F3}"/>
              </a:ext>
            </a:extLst>
          </p:cNvPr>
          <p:cNvPicPr>
            <a:picLocks noChangeAspect="1"/>
          </p:cNvPicPr>
          <p:nvPr/>
        </p:nvPicPr>
        <p:blipFill>
          <a:blip r:embed="rId2"/>
          <a:stretch>
            <a:fillRect/>
          </a:stretch>
        </p:blipFill>
        <p:spPr>
          <a:xfrm>
            <a:off x="8915400" y="112316"/>
            <a:ext cx="2438400" cy="1476375"/>
          </a:xfrm>
          <a:prstGeom prst="rect">
            <a:avLst/>
          </a:prstGeom>
        </p:spPr>
      </p:pic>
      <p:sp>
        <p:nvSpPr>
          <p:cNvPr id="7" name="TextBox 6">
            <a:extLst>
              <a:ext uri="{FF2B5EF4-FFF2-40B4-BE49-F238E27FC236}">
                <a16:creationId xmlns:a16="http://schemas.microsoft.com/office/drawing/2014/main" id="{98A0103B-4673-437D-8D64-08FDF70D5063}"/>
              </a:ext>
            </a:extLst>
          </p:cNvPr>
          <p:cNvSpPr txBox="1"/>
          <p:nvPr/>
        </p:nvSpPr>
        <p:spPr>
          <a:xfrm>
            <a:off x="731520" y="1588691"/>
            <a:ext cx="1045596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Compaction Objective:</a:t>
            </a:r>
          </a:p>
          <a:p>
            <a:pPr marL="742950" lvl="1" indent="-285750">
              <a:buFont typeface="Arial" panose="020B0604020202020204" pitchFamily="34" charset="0"/>
              <a:buChar char="•"/>
            </a:pPr>
            <a:r>
              <a:rPr lang="en-US" dirty="0"/>
              <a:t>Reduce number of files that </a:t>
            </a:r>
            <a:r>
              <a:rPr lang="en-US" dirty="0" err="1"/>
              <a:t>NameNode</a:t>
            </a:r>
            <a:r>
              <a:rPr lang="en-US" dirty="0"/>
              <a:t> managed</a:t>
            </a:r>
          </a:p>
          <a:p>
            <a:pPr marL="742950" lvl="1" indent="-285750">
              <a:buFont typeface="Arial" panose="020B0604020202020204" pitchFamily="34" charset="0"/>
              <a:buChar char="•"/>
            </a:pPr>
            <a:r>
              <a:rPr lang="en-US" dirty="0"/>
              <a:t>Reduce the probability of rows being spread out in different </a:t>
            </a:r>
            <a:r>
              <a:rPr lang="en-US" dirty="0" err="1"/>
              <a:t>Hfile</a:t>
            </a: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Minor Compaction:</a:t>
            </a:r>
          </a:p>
          <a:p>
            <a:pPr marL="742950" lvl="1" indent="-285750">
              <a:buFont typeface="Arial" panose="020B0604020202020204" pitchFamily="34" charset="0"/>
              <a:buChar char="•"/>
            </a:pPr>
            <a:r>
              <a:rPr lang="en-US" dirty="0"/>
              <a:t>Combining smaller </a:t>
            </a:r>
            <a:r>
              <a:rPr lang="en-US" dirty="0" err="1"/>
              <a:t>Hfiles</a:t>
            </a:r>
            <a:r>
              <a:rPr lang="en-US" dirty="0"/>
              <a:t> into Large </a:t>
            </a:r>
            <a:r>
              <a:rPr lang="en-US" dirty="0" err="1"/>
              <a:t>Hfiles</a:t>
            </a: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Major Compaction:</a:t>
            </a:r>
          </a:p>
          <a:p>
            <a:pPr marL="742950" lvl="1" indent="-285750">
              <a:buFont typeface="Arial" panose="020B0604020202020204" pitchFamily="34" charset="0"/>
              <a:buChar char="•"/>
            </a:pPr>
            <a:r>
              <a:rPr lang="en-US" dirty="0"/>
              <a:t>Combining multiple </a:t>
            </a:r>
            <a:r>
              <a:rPr lang="en-US" dirty="0" err="1"/>
              <a:t>StoreFiles</a:t>
            </a:r>
            <a:r>
              <a:rPr lang="en-US" dirty="0"/>
              <a:t> into a Single </a:t>
            </a:r>
            <a:r>
              <a:rPr lang="en-US" dirty="0" err="1"/>
              <a:t>StoreFile</a:t>
            </a:r>
            <a:endParaRPr lang="en-US" dirty="0"/>
          </a:p>
        </p:txBody>
      </p:sp>
    </p:spTree>
    <p:extLst>
      <p:ext uri="{BB962C8B-B14F-4D97-AF65-F5344CB8AC3E}">
        <p14:creationId xmlns:p14="http://schemas.microsoft.com/office/powerpoint/2010/main" val="6548127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0879E64-2EAE-4F21-BF0A-1C7ACC8BA5A3}"/>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DDA623-F7A2-41C5-B83B-BE3A0EEAC77D}"/>
              </a:ext>
            </a:extLst>
          </p:cNvPr>
          <p:cNvSpPr>
            <a:spLocks noGrp="1"/>
          </p:cNvSpPr>
          <p:nvPr>
            <p:ph type="body" sz="quarter" idx="10"/>
          </p:nvPr>
        </p:nvSpPr>
        <p:spPr/>
        <p:txBody>
          <a:bodyPr/>
          <a:lstStyle/>
          <a:p>
            <a:endParaRPr lang="en-US"/>
          </a:p>
        </p:txBody>
      </p:sp>
      <p:sp>
        <p:nvSpPr>
          <p:cNvPr id="4" name="Title 3">
            <a:extLst>
              <a:ext uri="{FF2B5EF4-FFF2-40B4-BE49-F238E27FC236}">
                <a16:creationId xmlns:a16="http://schemas.microsoft.com/office/drawing/2014/main" id="{DFADDCEA-87DC-4BC1-A907-8FAD899BB212}"/>
              </a:ext>
            </a:extLst>
          </p:cNvPr>
          <p:cNvSpPr>
            <a:spLocks noGrp="1"/>
          </p:cNvSpPr>
          <p:nvPr>
            <p:ph type="ctrTitle"/>
          </p:nvPr>
        </p:nvSpPr>
        <p:spPr/>
        <p:txBody>
          <a:bodyPr/>
          <a:lstStyle/>
          <a:p>
            <a:r>
              <a:rPr lang="en-US" dirty="0"/>
              <a:t>Should I keep my row keys / column qualifiers as short as possible?</a:t>
            </a:r>
          </a:p>
        </p:txBody>
      </p:sp>
      <p:sp>
        <p:nvSpPr>
          <p:cNvPr id="5" name="Footer Placeholder 4">
            <a:extLst>
              <a:ext uri="{FF2B5EF4-FFF2-40B4-BE49-F238E27FC236}">
                <a16:creationId xmlns:a16="http://schemas.microsoft.com/office/drawing/2014/main" id="{262E1B8A-1B54-4D1B-8C52-AF795724C630}"/>
              </a:ext>
            </a:extLst>
          </p:cNvPr>
          <p:cNvSpPr>
            <a:spLocks noGrp="1"/>
          </p:cNvSpPr>
          <p:nvPr>
            <p:ph type="ftr" sz="quarter" idx="12"/>
          </p:nvPr>
        </p:nvSpPr>
        <p:spPr/>
        <p:txBody>
          <a:bodyPr/>
          <a:lstStyle/>
          <a:p>
            <a:r>
              <a:rPr lang="en-US"/>
              <a:t>Micron Confidential</a:t>
            </a:r>
            <a:endParaRPr lang="en-US" dirty="0"/>
          </a:p>
        </p:txBody>
      </p:sp>
      <p:sp>
        <p:nvSpPr>
          <p:cNvPr id="6" name="Slide Number Placeholder 5">
            <a:extLst>
              <a:ext uri="{FF2B5EF4-FFF2-40B4-BE49-F238E27FC236}">
                <a16:creationId xmlns:a16="http://schemas.microsoft.com/office/drawing/2014/main" id="{6FFCCB69-B129-4BCB-9DAA-06E17146016A}"/>
              </a:ext>
            </a:extLst>
          </p:cNvPr>
          <p:cNvSpPr>
            <a:spLocks noGrp="1"/>
          </p:cNvSpPr>
          <p:nvPr>
            <p:ph type="sldNum" sz="quarter" idx="13"/>
          </p:nvPr>
        </p:nvSpPr>
        <p:spPr/>
        <p:txBody>
          <a:bodyPr/>
          <a:lstStyle/>
          <a:p>
            <a:fld id="{B7E7695C-FCF1-4AA0-9B93-7941FED13DC4}" type="slidenum">
              <a:rPr lang="en-US" smtClean="0"/>
              <a:pPr/>
              <a:t>64</a:t>
            </a:fld>
            <a:endParaRPr lang="en-US" dirty="0"/>
          </a:p>
        </p:txBody>
      </p:sp>
    </p:spTree>
    <p:extLst>
      <p:ext uri="{BB962C8B-B14F-4D97-AF65-F5344CB8AC3E}">
        <p14:creationId xmlns:p14="http://schemas.microsoft.com/office/powerpoint/2010/main" val="4179944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HBASE Insights</a:t>
            </a:r>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65</a:t>
            </a:fld>
            <a:endParaRPr lang="en-US"/>
          </a:p>
        </p:txBody>
      </p:sp>
      <p:sp>
        <p:nvSpPr>
          <p:cNvPr id="5" name="Text Placeholder 4"/>
          <p:cNvSpPr>
            <a:spLocks noGrp="1"/>
          </p:cNvSpPr>
          <p:nvPr>
            <p:ph type="body" sz="quarter" idx="13"/>
          </p:nvPr>
        </p:nvSpPr>
        <p:spPr/>
        <p:txBody>
          <a:bodyPr/>
          <a:lstStyle/>
          <a:p>
            <a:r>
              <a:rPr lang="en-US" dirty="0"/>
              <a:t>HBASE Design (Question 3)</a:t>
            </a:r>
          </a:p>
        </p:txBody>
      </p:sp>
      <p:sp>
        <p:nvSpPr>
          <p:cNvPr id="6" name="Content Placeholder 5">
            <a:extLst>
              <a:ext uri="{FF2B5EF4-FFF2-40B4-BE49-F238E27FC236}">
                <a16:creationId xmlns:a16="http://schemas.microsoft.com/office/drawing/2014/main" id="{F1434DB1-3832-480E-9284-62078D027F2F}"/>
              </a:ext>
            </a:extLst>
          </p:cNvPr>
          <p:cNvSpPr>
            <a:spLocks noGrp="1"/>
          </p:cNvSpPr>
          <p:nvPr>
            <p:ph sz="half" idx="1"/>
          </p:nvPr>
        </p:nvSpPr>
        <p:spPr>
          <a:xfrm>
            <a:off x="838200" y="1628775"/>
            <a:ext cx="8523914" cy="4548188"/>
          </a:xfrm>
        </p:spPr>
        <p:txBody>
          <a:bodyPr/>
          <a:lstStyle/>
          <a:p>
            <a:pPr lvl="1"/>
            <a:r>
              <a:rPr lang="en-US" dirty="0"/>
              <a:t>A short row key is going to be useless if we need to do many operations to retrieve the data.</a:t>
            </a:r>
          </a:p>
          <a:p>
            <a:pPr lvl="1"/>
            <a:endParaRPr lang="en-US" dirty="0"/>
          </a:p>
          <a:p>
            <a:pPr lvl="1"/>
            <a:r>
              <a:rPr lang="en-US" dirty="0"/>
              <a:t>A long column qualifiers can be shortened by using data block encoding</a:t>
            </a:r>
          </a:p>
          <a:p>
            <a:pPr lvl="1"/>
            <a:endParaRPr lang="en-US" dirty="0"/>
          </a:p>
          <a:p>
            <a:pPr lvl="1"/>
            <a:r>
              <a:rPr lang="en-US" dirty="0"/>
              <a:t>When designing, keep in mind of this:</a:t>
            </a:r>
          </a:p>
          <a:p>
            <a:pPr marL="411480" lvl="1" indent="0">
              <a:buNone/>
            </a:pPr>
            <a:endParaRPr lang="en-US" dirty="0"/>
          </a:p>
        </p:txBody>
      </p:sp>
      <p:pic>
        <p:nvPicPr>
          <p:cNvPr id="9" name="Picture 2" descr="https://www.opencore.com/team/larsf1web.jpg">
            <a:extLst>
              <a:ext uri="{FF2B5EF4-FFF2-40B4-BE49-F238E27FC236}">
                <a16:creationId xmlns:a16="http://schemas.microsoft.com/office/drawing/2014/main" id="{6AD14997-5F8A-4F36-875D-28BB1C47F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8582" y="2059781"/>
            <a:ext cx="1930167" cy="1930167"/>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9">
            <a:extLst>
              <a:ext uri="{FF2B5EF4-FFF2-40B4-BE49-F238E27FC236}">
                <a16:creationId xmlns:a16="http://schemas.microsoft.com/office/drawing/2014/main" id="{8F48FD94-D9BD-43AB-BEEE-24C341FA28F2}"/>
              </a:ext>
            </a:extLst>
          </p:cNvPr>
          <p:cNvSpPr/>
          <p:nvPr/>
        </p:nvSpPr>
        <p:spPr>
          <a:xfrm>
            <a:off x="9860209" y="667169"/>
            <a:ext cx="2046914" cy="109056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 depends</a:t>
            </a:r>
          </a:p>
        </p:txBody>
      </p:sp>
      <p:pic>
        <p:nvPicPr>
          <p:cNvPr id="8" name="Picture 7">
            <a:extLst>
              <a:ext uri="{FF2B5EF4-FFF2-40B4-BE49-F238E27FC236}">
                <a16:creationId xmlns:a16="http://schemas.microsoft.com/office/drawing/2014/main" id="{8CD223EA-B21E-41A1-AA5E-01132803F166}"/>
              </a:ext>
            </a:extLst>
          </p:cNvPr>
          <p:cNvPicPr>
            <a:picLocks noChangeAspect="1"/>
          </p:cNvPicPr>
          <p:nvPr/>
        </p:nvPicPr>
        <p:blipFill>
          <a:blip r:embed="rId3"/>
          <a:stretch>
            <a:fillRect/>
          </a:stretch>
        </p:blipFill>
        <p:spPr>
          <a:xfrm>
            <a:off x="2443314" y="3867973"/>
            <a:ext cx="6035137" cy="2802257"/>
          </a:xfrm>
          <a:prstGeom prst="rect">
            <a:avLst/>
          </a:prstGeom>
        </p:spPr>
      </p:pic>
    </p:spTree>
    <p:extLst>
      <p:ext uri="{BB962C8B-B14F-4D97-AF65-F5344CB8AC3E}">
        <p14:creationId xmlns:p14="http://schemas.microsoft.com/office/powerpoint/2010/main" val="33748464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HBASE Insights</a:t>
            </a:r>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66</a:t>
            </a:fld>
            <a:endParaRPr lang="en-US"/>
          </a:p>
        </p:txBody>
      </p:sp>
      <p:sp>
        <p:nvSpPr>
          <p:cNvPr id="5" name="Text Placeholder 4"/>
          <p:cNvSpPr>
            <a:spLocks noGrp="1"/>
          </p:cNvSpPr>
          <p:nvPr>
            <p:ph type="body" sz="quarter" idx="13"/>
          </p:nvPr>
        </p:nvSpPr>
        <p:spPr/>
        <p:txBody>
          <a:bodyPr/>
          <a:lstStyle/>
          <a:p>
            <a:r>
              <a:rPr lang="en-US" dirty="0"/>
              <a:t>HBASE Ingestion (Question 1)</a:t>
            </a:r>
          </a:p>
        </p:txBody>
      </p:sp>
      <p:sp>
        <p:nvSpPr>
          <p:cNvPr id="6" name="Content Placeholder 5">
            <a:extLst>
              <a:ext uri="{FF2B5EF4-FFF2-40B4-BE49-F238E27FC236}">
                <a16:creationId xmlns:a16="http://schemas.microsoft.com/office/drawing/2014/main" id="{BB2CAF52-8E7D-42F5-86C3-835416D587FC}"/>
              </a:ext>
            </a:extLst>
          </p:cNvPr>
          <p:cNvSpPr>
            <a:spLocks noGrp="1"/>
          </p:cNvSpPr>
          <p:nvPr>
            <p:ph sz="half" idx="1"/>
          </p:nvPr>
        </p:nvSpPr>
        <p:spPr/>
        <p:txBody>
          <a:bodyPr/>
          <a:lstStyle/>
          <a:p>
            <a:r>
              <a:rPr lang="en-US" dirty="0"/>
              <a:t>Put()</a:t>
            </a:r>
          </a:p>
          <a:p>
            <a:pPr lvl="1">
              <a:buFontTx/>
              <a:buChar char="-"/>
            </a:pPr>
            <a:r>
              <a:rPr lang="en-US" dirty="0"/>
              <a:t>Each operation is basically a remote procedure call.</a:t>
            </a:r>
          </a:p>
          <a:p>
            <a:pPr lvl="1">
              <a:buFontTx/>
              <a:buChar char="-"/>
            </a:pPr>
            <a:r>
              <a:rPr lang="en-US" dirty="0"/>
              <a:t>Which is faster?</a:t>
            </a:r>
          </a:p>
          <a:p>
            <a:pPr marL="411480" lvl="1" indent="0">
              <a:buNone/>
            </a:pPr>
            <a:endParaRPr lang="en-US" dirty="0"/>
          </a:p>
          <a:p>
            <a:pPr lvl="1">
              <a:buFontTx/>
              <a:buChar char="-"/>
            </a:pPr>
            <a:endParaRPr lang="en-US" dirty="0"/>
          </a:p>
        </p:txBody>
      </p:sp>
      <p:pic>
        <p:nvPicPr>
          <p:cNvPr id="7" name="Picture 6">
            <a:extLst>
              <a:ext uri="{FF2B5EF4-FFF2-40B4-BE49-F238E27FC236}">
                <a16:creationId xmlns:a16="http://schemas.microsoft.com/office/drawing/2014/main" id="{87457641-B9BB-4EEE-AD8D-16B0B6C6EAA4}"/>
              </a:ext>
            </a:extLst>
          </p:cNvPr>
          <p:cNvPicPr>
            <a:picLocks noChangeAspect="1"/>
          </p:cNvPicPr>
          <p:nvPr/>
        </p:nvPicPr>
        <p:blipFill>
          <a:blip r:embed="rId2"/>
          <a:stretch>
            <a:fillRect/>
          </a:stretch>
        </p:blipFill>
        <p:spPr>
          <a:xfrm>
            <a:off x="4592928" y="3074194"/>
            <a:ext cx="2486025" cy="1657350"/>
          </a:xfrm>
          <a:prstGeom prst="rect">
            <a:avLst/>
          </a:prstGeom>
        </p:spPr>
      </p:pic>
      <p:sp>
        <p:nvSpPr>
          <p:cNvPr id="9" name="Arrow: Right 8">
            <a:extLst>
              <a:ext uri="{FF2B5EF4-FFF2-40B4-BE49-F238E27FC236}">
                <a16:creationId xmlns:a16="http://schemas.microsoft.com/office/drawing/2014/main" id="{54A75CC8-5111-4478-94F7-0B171B5C67FD}"/>
              </a:ext>
            </a:extLst>
          </p:cNvPr>
          <p:cNvSpPr/>
          <p:nvPr/>
        </p:nvSpPr>
        <p:spPr>
          <a:xfrm>
            <a:off x="2592198" y="3615655"/>
            <a:ext cx="1937857" cy="4026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E6DBDA44-2B91-4224-99E0-7519213A99C1}"/>
              </a:ext>
            </a:extLst>
          </p:cNvPr>
          <p:cNvSpPr/>
          <p:nvPr/>
        </p:nvSpPr>
        <p:spPr>
          <a:xfrm>
            <a:off x="7315854" y="3615655"/>
            <a:ext cx="1937857" cy="4026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BA98E8C-C777-41DF-9386-4A5C9148CF07}"/>
              </a:ext>
            </a:extLst>
          </p:cNvPr>
          <p:cNvSpPr/>
          <p:nvPr/>
        </p:nvSpPr>
        <p:spPr>
          <a:xfrm>
            <a:off x="1233182" y="3271706"/>
            <a:ext cx="1266737" cy="1182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12" name="Rectangle 11">
            <a:extLst>
              <a:ext uri="{FF2B5EF4-FFF2-40B4-BE49-F238E27FC236}">
                <a16:creationId xmlns:a16="http://schemas.microsoft.com/office/drawing/2014/main" id="{D3FCB9F1-B425-4D5C-AD2B-6F329D577973}"/>
              </a:ext>
            </a:extLst>
          </p:cNvPr>
          <p:cNvSpPr/>
          <p:nvPr/>
        </p:nvSpPr>
        <p:spPr>
          <a:xfrm>
            <a:off x="9329956" y="3225567"/>
            <a:ext cx="1266737" cy="1182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pic>
        <p:nvPicPr>
          <p:cNvPr id="13" name="Picture 12">
            <a:extLst>
              <a:ext uri="{FF2B5EF4-FFF2-40B4-BE49-F238E27FC236}">
                <a16:creationId xmlns:a16="http://schemas.microsoft.com/office/drawing/2014/main" id="{18F396CE-C06B-4B86-B0B8-6A6C3584B803}"/>
              </a:ext>
            </a:extLst>
          </p:cNvPr>
          <p:cNvPicPr>
            <a:picLocks noChangeAspect="1"/>
          </p:cNvPicPr>
          <p:nvPr/>
        </p:nvPicPr>
        <p:blipFill>
          <a:blip r:embed="rId3"/>
          <a:stretch>
            <a:fillRect/>
          </a:stretch>
        </p:blipFill>
        <p:spPr>
          <a:xfrm>
            <a:off x="5207728" y="5043581"/>
            <a:ext cx="1390650" cy="1733550"/>
          </a:xfrm>
          <a:prstGeom prst="rect">
            <a:avLst/>
          </a:prstGeom>
        </p:spPr>
      </p:pic>
      <p:sp>
        <p:nvSpPr>
          <p:cNvPr id="14" name="Arrow: Right 13">
            <a:extLst>
              <a:ext uri="{FF2B5EF4-FFF2-40B4-BE49-F238E27FC236}">
                <a16:creationId xmlns:a16="http://schemas.microsoft.com/office/drawing/2014/main" id="{BDE27BB8-5E37-4248-BDD2-BE890E9BE7A9}"/>
              </a:ext>
            </a:extLst>
          </p:cNvPr>
          <p:cNvSpPr/>
          <p:nvPr/>
        </p:nvSpPr>
        <p:spPr>
          <a:xfrm rot="1627538">
            <a:off x="2513444" y="5123597"/>
            <a:ext cx="2523896" cy="4026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AC02D383-63A2-4EE6-98E2-7F125C661191}"/>
              </a:ext>
            </a:extLst>
          </p:cNvPr>
          <p:cNvSpPr/>
          <p:nvPr/>
        </p:nvSpPr>
        <p:spPr>
          <a:xfrm rot="20201498">
            <a:off x="6689259" y="5119638"/>
            <a:ext cx="2523896" cy="4026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87285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HBASE Insights</a:t>
            </a:r>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67</a:t>
            </a:fld>
            <a:endParaRPr lang="en-US"/>
          </a:p>
        </p:txBody>
      </p:sp>
      <p:sp>
        <p:nvSpPr>
          <p:cNvPr id="5" name="Text Placeholder 4"/>
          <p:cNvSpPr>
            <a:spLocks noGrp="1"/>
          </p:cNvSpPr>
          <p:nvPr>
            <p:ph type="body" sz="quarter" idx="13"/>
          </p:nvPr>
        </p:nvSpPr>
        <p:spPr/>
        <p:txBody>
          <a:bodyPr/>
          <a:lstStyle/>
          <a:p>
            <a:r>
              <a:rPr lang="en-US" dirty="0"/>
              <a:t>HBASE Ingestion (Question 1)</a:t>
            </a:r>
          </a:p>
        </p:txBody>
      </p:sp>
      <p:sp>
        <p:nvSpPr>
          <p:cNvPr id="6" name="Content Placeholder 5">
            <a:extLst>
              <a:ext uri="{FF2B5EF4-FFF2-40B4-BE49-F238E27FC236}">
                <a16:creationId xmlns:a16="http://schemas.microsoft.com/office/drawing/2014/main" id="{BB2CAF52-8E7D-42F5-86C3-835416D587FC}"/>
              </a:ext>
            </a:extLst>
          </p:cNvPr>
          <p:cNvSpPr>
            <a:spLocks noGrp="1"/>
          </p:cNvSpPr>
          <p:nvPr>
            <p:ph sz="half" idx="1"/>
          </p:nvPr>
        </p:nvSpPr>
        <p:spPr/>
        <p:txBody>
          <a:bodyPr/>
          <a:lstStyle/>
          <a:p>
            <a:r>
              <a:rPr lang="en-US" dirty="0"/>
              <a:t>Buffer </a:t>
            </a:r>
            <a:r>
              <a:rPr lang="en-US" dirty="0" err="1"/>
              <a:t>Mutator</a:t>
            </a:r>
            <a:endParaRPr lang="en-US" dirty="0"/>
          </a:p>
          <a:p>
            <a:pPr lvl="1">
              <a:buFontTx/>
              <a:buChar char="-"/>
            </a:pPr>
            <a:r>
              <a:rPr lang="en-US" dirty="0"/>
              <a:t>Collect all the Put() in one RPC call</a:t>
            </a:r>
          </a:p>
          <a:p>
            <a:pPr marL="411480" lvl="1" indent="0">
              <a:buNone/>
            </a:pPr>
            <a:endParaRPr lang="en-US" dirty="0"/>
          </a:p>
          <a:p>
            <a:pPr lvl="1">
              <a:buFontTx/>
              <a:buChar char="-"/>
            </a:pPr>
            <a:endParaRPr lang="en-US" dirty="0"/>
          </a:p>
        </p:txBody>
      </p:sp>
      <p:pic>
        <p:nvPicPr>
          <p:cNvPr id="3074" name="Picture 2" descr="Memstore Usage in HBase Read/Write Paths">
            <a:extLst>
              <a:ext uri="{FF2B5EF4-FFF2-40B4-BE49-F238E27FC236}">
                <a16:creationId xmlns:a16="http://schemas.microsoft.com/office/drawing/2014/main" id="{40C1B386-ADC3-4B21-A971-CBF52C1E1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765" y="2812765"/>
            <a:ext cx="5475389" cy="3364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5443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HBASE Insights</a:t>
            </a:r>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68</a:t>
            </a:fld>
            <a:endParaRPr lang="en-US"/>
          </a:p>
        </p:txBody>
      </p:sp>
      <p:sp>
        <p:nvSpPr>
          <p:cNvPr id="5" name="Text Placeholder 4"/>
          <p:cNvSpPr>
            <a:spLocks noGrp="1"/>
          </p:cNvSpPr>
          <p:nvPr>
            <p:ph type="body" sz="quarter" idx="13"/>
          </p:nvPr>
        </p:nvSpPr>
        <p:spPr/>
        <p:txBody>
          <a:bodyPr/>
          <a:lstStyle/>
          <a:p>
            <a:r>
              <a:rPr lang="en-US" dirty="0"/>
              <a:t>HBASE Ingestion (Question 1)</a:t>
            </a:r>
          </a:p>
        </p:txBody>
      </p:sp>
      <p:sp>
        <p:nvSpPr>
          <p:cNvPr id="6" name="Content Placeholder 5">
            <a:extLst>
              <a:ext uri="{FF2B5EF4-FFF2-40B4-BE49-F238E27FC236}">
                <a16:creationId xmlns:a16="http://schemas.microsoft.com/office/drawing/2014/main" id="{BB2CAF52-8E7D-42F5-86C3-835416D587FC}"/>
              </a:ext>
            </a:extLst>
          </p:cNvPr>
          <p:cNvSpPr>
            <a:spLocks noGrp="1"/>
          </p:cNvSpPr>
          <p:nvPr>
            <p:ph sz="half" idx="1"/>
          </p:nvPr>
        </p:nvSpPr>
        <p:spPr/>
        <p:txBody>
          <a:bodyPr/>
          <a:lstStyle/>
          <a:p>
            <a:r>
              <a:rPr lang="en-US" dirty="0" err="1"/>
              <a:t>Bulkloading</a:t>
            </a:r>
            <a:endParaRPr lang="en-US" dirty="0"/>
          </a:p>
          <a:p>
            <a:pPr lvl="1">
              <a:buFontTx/>
              <a:buChar char="-"/>
            </a:pPr>
            <a:r>
              <a:rPr lang="en-US" dirty="0"/>
              <a:t>Produce a </a:t>
            </a:r>
            <a:r>
              <a:rPr lang="en-US" dirty="0" err="1"/>
              <a:t>Hfile</a:t>
            </a:r>
            <a:r>
              <a:rPr lang="en-US" dirty="0"/>
              <a:t> at the end of the </a:t>
            </a:r>
            <a:r>
              <a:rPr lang="en-US" dirty="0" err="1"/>
              <a:t>Mapreduce</a:t>
            </a:r>
            <a:r>
              <a:rPr lang="en-US" dirty="0"/>
              <a:t> script</a:t>
            </a:r>
          </a:p>
          <a:p>
            <a:pPr lvl="1">
              <a:buFontTx/>
              <a:buChar char="-"/>
            </a:pPr>
            <a:r>
              <a:rPr lang="en-US" dirty="0"/>
              <a:t>Load each </a:t>
            </a:r>
            <a:r>
              <a:rPr lang="en-US" dirty="0" err="1"/>
              <a:t>Hfile</a:t>
            </a:r>
            <a:r>
              <a:rPr lang="en-US" dirty="0"/>
              <a:t> into each region via the </a:t>
            </a:r>
            <a:r>
              <a:rPr lang="en-US" dirty="0" err="1"/>
              <a:t>Regionserver</a:t>
            </a:r>
            <a:r>
              <a:rPr lang="en-US" dirty="0"/>
              <a:t> serving it</a:t>
            </a:r>
          </a:p>
          <a:p>
            <a:pPr lvl="1">
              <a:buFontTx/>
              <a:buChar char="-"/>
            </a:pPr>
            <a:r>
              <a:rPr lang="en-US" dirty="0"/>
              <a:t>Avoid excessive flush() from </a:t>
            </a:r>
            <a:r>
              <a:rPr lang="en-US" dirty="0" err="1"/>
              <a:t>memstore</a:t>
            </a:r>
            <a:endParaRPr lang="en-US" dirty="0"/>
          </a:p>
          <a:p>
            <a:pPr marL="411480" lvl="1" indent="0">
              <a:buNone/>
            </a:pPr>
            <a:endParaRPr lang="en-US" dirty="0"/>
          </a:p>
          <a:p>
            <a:pPr lvl="1">
              <a:buFontTx/>
              <a:buChar char="-"/>
            </a:pPr>
            <a:endParaRPr lang="en-US" dirty="0"/>
          </a:p>
        </p:txBody>
      </p:sp>
    </p:spTree>
    <p:extLst>
      <p:ext uri="{BB962C8B-B14F-4D97-AF65-F5344CB8AC3E}">
        <p14:creationId xmlns:p14="http://schemas.microsoft.com/office/powerpoint/2010/main" val="23098555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HBASE Insights</a:t>
            </a:r>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69</a:t>
            </a:fld>
            <a:endParaRPr lang="en-US"/>
          </a:p>
        </p:txBody>
      </p:sp>
      <p:sp>
        <p:nvSpPr>
          <p:cNvPr id="5" name="Text Placeholder 4"/>
          <p:cNvSpPr>
            <a:spLocks noGrp="1"/>
          </p:cNvSpPr>
          <p:nvPr>
            <p:ph type="body" sz="quarter" idx="13"/>
          </p:nvPr>
        </p:nvSpPr>
        <p:spPr/>
        <p:txBody>
          <a:bodyPr/>
          <a:lstStyle/>
          <a:p>
            <a:r>
              <a:rPr lang="en-US" dirty="0"/>
              <a:t>HBASE Ingestion (Question 1)</a:t>
            </a:r>
          </a:p>
        </p:txBody>
      </p:sp>
      <p:sp>
        <p:nvSpPr>
          <p:cNvPr id="6" name="Content Placeholder 5">
            <a:extLst>
              <a:ext uri="{FF2B5EF4-FFF2-40B4-BE49-F238E27FC236}">
                <a16:creationId xmlns:a16="http://schemas.microsoft.com/office/drawing/2014/main" id="{BB2CAF52-8E7D-42F5-86C3-835416D587FC}"/>
              </a:ext>
            </a:extLst>
          </p:cNvPr>
          <p:cNvSpPr>
            <a:spLocks noGrp="1"/>
          </p:cNvSpPr>
          <p:nvPr>
            <p:ph sz="half" idx="1"/>
          </p:nvPr>
        </p:nvSpPr>
        <p:spPr/>
        <p:txBody>
          <a:bodyPr/>
          <a:lstStyle/>
          <a:p>
            <a:r>
              <a:rPr lang="en-US" dirty="0"/>
              <a:t>Should we always use </a:t>
            </a:r>
            <a:r>
              <a:rPr lang="en-US" dirty="0" err="1"/>
              <a:t>bulkload</a:t>
            </a:r>
            <a:r>
              <a:rPr lang="en-US" dirty="0"/>
              <a:t> to avoid flushes?</a:t>
            </a:r>
          </a:p>
          <a:p>
            <a:pPr lvl="1"/>
            <a:r>
              <a:rPr lang="en-US" dirty="0"/>
              <a:t>1.  </a:t>
            </a:r>
          </a:p>
          <a:p>
            <a:pPr marL="411480" lvl="1" indent="0">
              <a:buNone/>
            </a:pPr>
            <a:endParaRPr lang="en-US" dirty="0"/>
          </a:p>
          <a:p>
            <a:pPr lvl="1">
              <a:buFontTx/>
              <a:buChar char="-"/>
            </a:pPr>
            <a:endParaRPr lang="en-US" dirty="0"/>
          </a:p>
        </p:txBody>
      </p:sp>
      <p:pic>
        <p:nvPicPr>
          <p:cNvPr id="7" name="Picture 2" descr="https://www.opencore.com/team/larsf1web.jpg">
            <a:extLst>
              <a:ext uri="{FF2B5EF4-FFF2-40B4-BE49-F238E27FC236}">
                <a16:creationId xmlns:a16="http://schemas.microsoft.com/office/drawing/2014/main" id="{CE1B20D0-EFDD-430E-B1C3-6CEDEB7818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8582" y="2059781"/>
            <a:ext cx="1930167" cy="1930167"/>
          </a:xfrm>
          <a:prstGeom prst="rect">
            <a:avLst/>
          </a:prstGeom>
          <a:noFill/>
          <a:extLst>
            <a:ext uri="{909E8E84-426E-40DD-AFC4-6F175D3DCCD1}">
              <a14:hiddenFill xmlns:a14="http://schemas.microsoft.com/office/drawing/2010/main">
                <a:solidFill>
                  <a:srgbClr val="FFFFFF"/>
                </a:solidFill>
              </a14:hiddenFill>
            </a:ext>
          </a:extLst>
        </p:spPr>
      </p:pic>
      <p:sp>
        <p:nvSpPr>
          <p:cNvPr id="8" name="Cloud 7">
            <a:extLst>
              <a:ext uri="{FF2B5EF4-FFF2-40B4-BE49-F238E27FC236}">
                <a16:creationId xmlns:a16="http://schemas.microsoft.com/office/drawing/2014/main" id="{D6C99A7D-7284-4149-9EB6-6E851B17DDA5}"/>
              </a:ext>
            </a:extLst>
          </p:cNvPr>
          <p:cNvSpPr/>
          <p:nvPr/>
        </p:nvSpPr>
        <p:spPr>
          <a:xfrm>
            <a:off x="9860209" y="667169"/>
            <a:ext cx="2046914" cy="109056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 depends</a:t>
            </a:r>
          </a:p>
        </p:txBody>
      </p:sp>
    </p:spTree>
    <p:extLst>
      <p:ext uri="{BB962C8B-B14F-4D97-AF65-F5344CB8AC3E}">
        <p14:creationId xmlns:p14="http://schemas.microsoft.com/office/powerpoint/2010/main" val="2097578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HBASE Insights</a:t>
            </a:r>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7</a:t>
            </a:fld>
            <a:endParaRPr lang="en-US"/>
          </a:p>
        </p:txBody>
      </p:sp>
      <p:sp>
        <p:nvSpPr>
          <p:cNvPr id="5" name="Text Placeholder 4"/>
          <p:cNvSpPr>
            <a:spLocks noGrp="1"/>
          </p:cNvSpPr>
          <p:nvPr>
            <p:ph type="body" sz="quarter" idx="13"/>
          </p:nvPr>
        </p:nvSpPr>
        <p:spPr>
          <a:xfrm>
            <a:off x="838200" y="930461"/>
            <a:ext cx="10515600" cy="361950"/>
          </a:xfrm>
        </p:spPr>
        <p:txBody>
          <a:bodyPr/>
          <a:lstStyle/>
          <a:p>
            <a:r>
              <a:rPr lang="en-US" dirty="0"/>
              <a:t>(HBase Design)</a:t>
            </a:r>
          </a:p>
        </p:txBody>
      </p:sp>
      <p:graphicFrame>
        <p:nvGraphicFramePr>
          <p:cNvPr id="7" name="Content Placeholder 6">
            <a:extLst>
              <a:ext uri="{FF2B5EF4-FFF2-40B4-BE49-F238E27FC236}">
                <a16:creationId xmlns:a16="http://schemas.microsoft.com/office/drawing/2014/main" id="{9AA4807A-7958-49D2-A6ED-C9309BB1A9E1}"/>
              </a:ext>
            </a:extLst>
          </p:cNvPr>
          <p:cNvGraphicFramePr>
            <a:graphicFrameLocks noGrp="1"/>
          </p:cNvGraphicFramePr>
          <p:nvPr>
            <p:ph sz="half" idx="1"/>
            <p:extLst>
              <p:ext uri="{D42A27DB-BD31-4B8C-83A1-F6EECF244321}">
                <p14:modId xmlns:p14="http://schemas.microsoft.com/office/powerpoint/2010/main" val="3766115036"/>
              </p:ext>
            </p:extLst>
          </p:nvPr>
        </p:nvGraphicFramePr>
        <p:xfrm>
          <a:off x="838200" y="1628775"/>
          <a:ext cx="10515600" cy="4548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82568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0879E64-2EAE-4F21-BF0A-1C7ACC8BA5A3}"/>
              </a:ext>
            </a:extLst>
          </p:cNvPr>
          <p:cNvSpPr>
            <a:spLocks noGrp="1"/>
          </p:cNvSpPr>
          <p:nvPr>
            <p:ph type="subTitle" idx="1"/>
          </p:nvPr>
        </p:nvSpPr>
        <p:spPr/>
        <p:txBody>
          <a:bodyPr/>
          <a:lstStyle/>
          <a:p>
            <a:endParaRPr lang="en-US" dirty="0"/>
          </a:p>
        </p:txBody>
      </p:sp>
      <p:sp>
        <p:nvSpPr>
          <p:cNvPr id="3" name="Text Placeholder 2">
            <a:extLst>
              <a:ext uri="{FF2B5EF4-FFF2-40B4-BE49-F238E27FC236}">
                <a16:creationId xmlns:a16="http://schemas.microsoft.com/office/drawing/2014/main" id="{DBDDA623-F7A2-41C5-B83B-BE3A0EEAC77D}"/>
              </a:ext>
            </a:extLst>
          </p:cNvPr>
          <p:cNvSpPr>
            <a:spLocks noGrp="1"/>
          </p:cNvSpPr>
          <p:nvPr>
            <p:ph type="body" sz="quarter" idx="10"/>
          </p:nvPr>
        </p:nvSpPr>
        <p:spPr/>
        <p:txBody>
          <a:bodyPr/>
          <a:lstStyle/>
          <a:p>
            <a:endParaRPr lang="en-US"/>
          </a:p>
        </p:txBody>
      </p:sp>
      <p:sp>
        <p:nvSpPr>
          <p:cNvPr id="4" name="Title 3">
            <a:extLst>
              <a:ext uri="{FF2B5EF4-FFF2-40B4-BE49-F238E27FC236}">
                <a16:creationId xmlns:a16="http://schemas.microsoft.com/office/drawing/2014/main" id="{DFADDCEA-87DC-4BC1-A907-8FAD899BB212}"/>
              </a:ext>
            </a:extLst>
          </p:cNvPr>
          <p:cNvSpPr>
            <a:spLocks noGrp="1"/>
          </p:cNvSpPr>
          <p:nvPr>
            <p:ph type="ctrTitle"/>
          </p:nvPr>
        </p:nvSpPr>
        <p:spPr/>
        <p:txBody>
          <a:bodyPr/>
          <a:lstStyle/>
          <a:p>
            <a:r>
              <a:rPr lang="en-US" dirty="0"/>
              <a:t>Filtering in client / server? Which is faster?</a:t>
            </a:r>
          </a:p>
        </p:txBody>
      </p:sp>
      <p:sp>
        <p:nvSpPr>
          <p:cNvPr id="5" name="Footer Placeholder 4">
            <a:extLst>
              <a:ext uri="{FF2B5EF4-FFF2-40B4-BE49-F238E27FC236}">
                <a16:creationId xmlns:a16="http://schemas.microsoft.com/office/drawing/2014/main" id="{262E1B8A-1B54-4D1B-8C52-AF795724C630}"/>
              </a:ext>
            </a:extLst>
          </p:cNvPr>
          <p:cNvSpPr>
            <a:spLocks noGrp="1"/>
          </p:cNvSpPr>
          <p:nvPr>
            <p:ph type="ftr" sz="quarter" idx="12"/>
          </p:nvPr>
        </p:nvSpPr>
        <p:spPr/>
        <p:txBody>
          <a:bodyPr/>
          <a:lstStyle/>
          <a:p>
            <a:r>
              <a:rPr lang="en-US"/>
              <a:t>Micron Confidential</a:t>
            </a:r>
            <a:endParaRPr lang="en-US" dirty="0"/>
          </a:p>
        </p:txBody>
      </p:sp>
      <p:sp>
        <p:nvSpPr>
          <p:cNvPr id="6" name="Slide Number Placeholder 5">
            <a:extLst>
              <a:ext uri="{FF2B5EF4-FFF2-40B4-BE49-F238E27FC236}">
                <a16:creationId xmlns:a16="http://schemas.microsoft.com/office/drawing/2014/main" id="{6FFCCB69-B129-4BCB-9DAA-06E17146016A}"/>
              </a:ext>
            </a:extLst>
          </p:cNvPr>
          <p:cNvSpPr>
            <a:spLocks noGrp="1"/>
          </p:cNvSpPr>
          <p:nvPr>
            <p:ph type="sldNum" sz="quarter" idx="13"/>
          </p:nvPr>
        </p:nvSpPr>
        <p:spPr/>
        <p:txBody>
          <a:bodyPr/>
          <a:lstStyle/>
          <a:p>
            <a:fld id="{B7E7695C-FCF1-4AA0-9B93-7941FED13DC4}" type="slidenum">
              <a:rPr lang="en-US" smtClean="0"/>
              <a:pPr/>
              <a:t>70</a:t>
            </a:fld>
            <a:endParaRPr lang="en-US" dirty="0"/>
          </a:p>
        </p:txBody>
      </p:sp>
    </p:spTree>
    <p:extLst>
      <p:ext uri="{BB962C8B-B14F-4D97-AF65-F5344CB8AC3E}">
        <p14:creationId xmlns:p14="http://schemas.microsoft.com/office/powerpoint/2010/main" val="12400152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HBASE Insights</a:t>
            </a:r>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71</a:t>
            </a:fld>
            <a:endParaRPr lang="en-US"/>
          </a:p>
        </p:txBody>
      </p:sp>
      <p:sp>
        <p:nvSpPr>
          <p:cNvPr id="5" name="Text Placeholder 4"/>
          <p:cNvSpPr>
            <a:spLocks noGrp="1"/>
          </p:cNvSpPr>
          <p:nvPr>
            <p:ph type="body" sz="quarter" idx="13"/>
          </p:nvPr>
        </p:nvSpPr>
        <p:spPr/>
        <p:txBody>
          <a:bodyPr/>
          <a:lstStyle/>
          <a:p>
            <a:r>
              <a:rPr lang="en-US" dirty="0"/>
              <a:t>HBASE Extraction (Question 1)</a:t>
            </a:r>
          </a:p>
        </p:txBody>
      </p:sp>
      <p:sp>
        <p:nvSpPr>
          <p:cNvPr id="6" name="Content Placeholder 5">
            <a:extLst>
              <a:ext uri="{FF2B5EF4-FFF2-40B4-BE49-F238E27FC236}">
                <a16:creationId xmlns:a16="http://schemas.microsoft.com/office/drawing/2014/main" id="{BB2CAF52-8E7D-42F5-86C3-835416D587FC}"/>
              </a:ext>
            </a:extLst>
          </p:cNvPr>
          <p:cNvSpPr>
            <a:spLocks noGrp="1"/>
          </p:cNvSpPr>
          <p:nvPr>
            <p:ph sz="half" idx="1"/>
          </p:nvPr>
        </p:nvSpPr>
        <p:spPr/>
        <p:txBody>
          <a:bodyPr/>
          <a:lstStyle/>
          <a:p>
            <a:pPr marL="411480" lvl="1" indent="0">
              <a:buNone/>
            </a:pPr>
            <a:endParaRPr lang="en-US" dirty="0"/>
          </a:p>
          <a:p>
            <a:pPr lvl="1">
              <a:buFontTx/>
              <a:buChar char="-"/>
            </a:pPr>
            <a:endParaRPr lang="en-US" dirty="0"/>
          </a:p>
        </p:txBody>
      </p:sp>
      <p:sp>
        <p:nvSpPr>
          <p:cNvPr id="7" name="TextBox 6">
            <a:extLst>
              <a:ext uri="{FF2B5EF4-FFF2-40B4-BE49-F238E27FC236}">
                <a16:creationId xmlns:a16="http://schemas.microsoft.com/office/drawing/2014/main" id="{D4035971-1B78-41C5-B26C-226F4676AB44}"/>
              </a:ext>
            </a:extLst>
          </p:cNvPr>
          <p:cNvSpPr txBox="1"/>
          <p:nvPr/>
        </p:nvSpPr>
        <p:spPr>
          <a:xfrm>
            <a:off x="838199" y="1560352"/>
            <a:ext cx="994165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Assuming you have a known row key and a known set of column qualifiers you wish to extract:</a:t>
            </a:r>
          </a:p>
          <a:p>
            <a:pPr marL="742950" lvl="1" indent="-285750">
              <a:buFont typeface="Arial" panose="020B0604020202020204" pitchFamily="34" charset="0"/>
              <a:buChar char="•"/>
            </a:pPr>
            <a:r>
              <a:rPr lang="en-US" dirty="0"/>
              <a:t>Is it more optimal to load the </a:t>
            </a:r>
            <a:r>
              <a:rPr lang="en-US" dirty="0" err="1"/>
              <a:t>ResultSet</a:t>
            </a:r>
            <a:r>
              <a:rPr lang="en-US" dirty="0"/>
              <a:t> into Client side and perform the filtering?</a:t>
            </a:r>
          </a:p>
          <a:p>
            <a:pPr marL="742950" lvl="1" indent="-285750">
              <a:buFont typeface="Arial" panose="020B0604020202020204" pitchFamily="34" charset="0"/>
              <a:buChar char="•"/>
            </a:pPr>
            <a:r>
              <a:rPr lang="en-US" dirty="0"/>
              <a:t>Or is it faster to apply a set of Column </a:t>
            </a:r>
            <a:r>
              <a:rPr lang="en-US" dirty="0" err="1"/>
              <a:t>Qualifers</a:t>
            </a:r>
            <a:r>
              <a:rPr lang="en-US" dirty="0"/>
              <a:t> Filters at the server side?</a:t>
            </a:r>
          </a:p>
          <a:p>
            <a:pPr lvl="1"/>
            <a:endParaRPr lang="en-US" dirty="0"/>
          </a:p>
          <a:p>
            <a:r>
              <a:rPr lang="en-US" dirty="0"/>
              <a:t>Method 1 (Hash Map):</a:t>
            </a:r>
          </a:p>
          <a:p>
            <a:r>
              <a:rPr lang="en-US" i="1" dirty="0"/>
              <a:t>For each row key, iterate N column qualifiers in the </a:t>
            </a:r>
            <a:r>
              <a:rPr lang="en-US" i="1" dirty="0" err="1"/>
              <a:t>ResultSet</a:t>
            </a:r>
            <a:r>
              <a:rPr lang="en-US" i="1" dirty="0"/>
              <a:t>:</a:t>
            </a:r>
          </a:p>
          <a:p>
            <a:pPr lvl="1"/>
            <a:r>
              <a:rPr lang="en-US" i="1" dirty="0"/>
              <a:t>Check whether the column qualifier exist in Hash Map containing a known set of column qualifiers (Assuming no hash collision O(1))</a:t>
            </a:r>
          </a:p>
          <a:p>
            <a:pPr lvl="1"/>
            <a:endParaRPr lang="en-US" i="1" dirty="0"/>
          </a:p>
          <a:p>
            <a:r>
              <a:rPr lang="en-US" dirty="0"/>
              <a:t>Method 2 (Column Qualifier Filter / Multiple Prefix Filter): ?</a:t>
            </a:r>
          </a:p>
          <a:p>
            <a:endParaRPr lang="en-US" dirty="0"/>
          </a:p>
        </p:txBody>
      </p:sp>
    </p:spTree>
    <p:extLst>
      <p:ext uri="{BB962C8B-B14F-4D97-AF65-F5344CB8AC3E}">
        <p14:creationId xmlns:p14="http://schemas.microsoft.com/office/powerpoint/2010/main" val="28749791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HBASE Insights</a:t>
            </a:r>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72</a:t>
            </a:fld>
            <a:endParaRPr lang="en-US"/>
          </a:p>
        </p:txBody>
      </p:sp>
      <p:sp>
        <p:nvSpPr>
          <p:cNvPr id="5" name="Text Placeholder 4"/>
          <p:cNvSpPr>
            <a:spLocks noGrp="1"/>
          </p:cNvSpPr>
          <p:nvPr>
            <p:ph type="body" sz="quarter" idx="13"/>
          </p:nvPr>
        </p:nvSpPr>
        <p:spPr/>
        <p:txBody>
          <a:bodyPr/>
          <a:lstStyle/>
          <a:p>
            <a:r>
              <a:rPr lang="en-US" dirty="0"/>
              <a:t>HBASE Extraction (Question 1)</a:t>
            </a:r>
          </a:p>
        </p:txBody>
      </p:sp>
      <p:sp>
        <p:nvSpPr>
          <p:cNvPr id="6" name="Content Placeholder 5">
            <a:extLst>
              <a:ext uri="{FF2B5EF4-FFF2-40B4-BE49-F238E27FC236}">
                <a16:creationId xmlns:a16="http://schemas.microsoft.com/office/drawing/2014/main" id="{BB2CAF52-8E7D-42F5-86C3-835416D587FC}"/>
              </a:ext>
            </a:extLst>
          </p:cNvPr>
          <p:cNvSpPr>
            <a:spLocks noGrp="1"/>
          </p:cNvSpPr>
          <p:nvPr>
            <p:ph sz="half" idx="1"/>
          </p:nvPr>
        </p:nvSpPr>
        <p:spPr/>
        <p:txBody>
          <a:bodyPr/>
          <a:lstStyle/>
          <a:p>
            <a:pPr marL="411480" lvl="1" indent="0">
              <a:buNone/>
            </a:pPr>
            <a:endParaRPr lang="en-US" dirty="0"/>
          </a:p>
          <a:p>
            <a:pPr lvl="1">
              <a:buFontTx/>
              <a:buChar char="-"/>
            </a:pPr>
            <a:endParaRPr lang="en-US" dirty="0"/>
          </a:p>
        </p:txBody>
      </p:sp>
      <p:sp>
        <p:nvSpPr>
          <p:cNvPr id="7" name="TextBox 6">
            <a:extLst>
              <a:ext uri="{FF2B5EF4-FFF2-40B4-BE49-F238E27FC236}">
                <a16:creationId xmlns:a16="http://schemas.microsoft.com/office/drawing/2014/main" id="{D4035971-1B78-41C5-B26C-226F4676AB44}"/>
              </a:ext>
            </a:extLst>
          </p:cNvPr>
          <p:cNvSpPr txBox="1"/>
          <p:nvPr/>
        </p:nvSpPr>
        <p:spPr>
          <a:xfrm>
            <a:off x="838199" y="1560352"/>
            <a:ext cx="9941654" cy="4247317"/>
          </a:xfrm>
          <a:prstGeom prst="rect">
            <a:avLst/>
          </a:prstGeom>
          <a:noFill/>
        </p:spPr>
        <p:txBody>
          <a:bodyPr wrap="square" rtlCol="0">
            <a:spAutoFit/>
          </a:bodyPr>
          <a:lstStyle/>
          <a:p>
            <a:pPr marL="285750" indent="-285750">
              <a:buFont typeface="Arial" panose="020B0604020202020204" pitchFamily="34" charset="0"/>
              <a:buChar char="•"/>
            </a:pPr>
            <a:r>
              <a:rPr lang="en-US" dirty="0"/>
              <a:t>Assuming you have a known row key and a set of column qualifiers you wish to extract:</a:t>
            </a:r>
          </a:p>
          <a:p>
            <a:pPr marL="742950" lvl="1" indent="-285750">
              <a:buFont typeface="Arial" panose="020B0604020202020204" pitchFamily="34" charset="0"/>
              <a:buChar char="•"/>
            </a:pPr>
            <a:r>
              <a:rPr lang="en-US" dirty="0"/>
              <a:t>Is it more optimal to load the </a:t>
            </a:r>
            <a:r>
              <a:rPr lang="en-US" dirty="0" err="1"/>
              <a:t>ResultSet</a:t>
            </a:r>
            <a:r>
              <a:rPr lang="en-US" dirty="0"/>
              <a:t> into Client side and perform the filtering?</a:t>
            </a:r>
          </a:p>
          <a:p>
            <a:pPr marL="742950" lvl="1" indent="-285750">
              <a:buFont typeface="Arial" panose="020B0604020202020204" pitchFamily="34" charset="0"/>
              <a:buChar char="•"/>
            </a:pPr>
            <a:r>
              <a:rPr lang="en-US" dirty="0"/>
              <a:t>Or is it faster to apply a set of Column </a:t>
            </a:r>
            <a:r>
              <a:rPr lang="en-US" dirty="0" err="1"/>
              <a:t>Qualifers</a:t>
            </a:r>
            <a:r>
              <a:rPr lang="en-US" dirty="0"/>
              <a:t> Filters at the server side?</a:t>
            </a:r>
          </a:p>
          <a:p>
            <a:pPr lvl="1"/>
            <a:endParaRPr lang="en-US" dirty="0"/>
          </a:p>
          <a:p>
            <a:pPr lvl="1"/>
            <a:endParaRPr lang="en-US" dirty="0"/>
          </a:p>
          <a:p>
            <a:pPr lvl="1"/>
            <a:r>
              <a:rPr lang="en-US" dirty="0"/>
              <a:t>Benchmark Results for ~ 3million gets(); each row key contains 5 K column qualifiers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742950" lvl="1" indent="-285750">
              <a:buFont typeface="Arial" panose="020B0604020202020204" pitchFamily="34" charset="0"/>
              <a:buChar char="•"/>
            </a:pPr>
            <a:r>
              <a:rPr lang="en-US" dirty="0"/>
              <a:t>Lesson Learnt: Before developing filtering logic on client side, search the API documentations for server-side HBASE API</a:t>
            </a:r>
          </a:p>
        </p:txBody>
      </p:sp>
      <p:graphicFrame>
        <p:nvGraphicFramePr>
          <p:cNvPr id="11" name="Table 10">
            <a:extLst>
              <a:ext uri="{FF2B5EF4-FFF2-40B4-BE49-F238E27FC236}">
                <a16:creationId xmlns:a16="http://schemas.microsoft.com/office/drawing/2014/main" id="{91C3940F-A781-4D20-8746-B525708E02AF}"/>
              </a:ext>
            </a:extLst>
          </p:cNvPr>
          <p:cNvGraphicFramePr>
            <a:graphicFrameLocks noGrp="1"/>
          </p:cNvGraphicFramePr>
          <p:nvPr>
            <p:extLst/>
          </p:nvPr>
        </p:nvGraphicFramePr>
        <p:xfrm>
          <a:off x="1745026" y="3549721"/>
          <a:ext cx="8127999" cy="12852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62717426"/>
                    </a:ext>
                  </a:extLst>
                </a:gridCol>
                <a:gridCol w="2709333">
                  <a:extLst>
                    <a:ext uri="{9D8B030D-6E8A-4147-A177-3AD203B41FA5}">
                      <a16:colId xmlns:a16="http://schemas.microsoft.com/office/drawing/2014/main" val="2788960775"/>
                    </a:ext>
                  </a:extLst>
                </a:gridCol>
                <a:gridCol w="2709333">
                  <a:extLst>
                    <a:ext uri="{9D8B030D-6E8A-4147-A177-3AD203B41FA5}">
                      <a16:colId xmlns:a16="http://schemas.microsoft.com/office/drawing/2014/main" val="1262469922"/>
                    </a:ext>
                  </a:extLst>
                </a:gridCol>
              </a:tblGrid>
              <a:tr h="370840">
                <a:tc>
                  <a:txBody>
                    <a:bodyPr/>
                    <a:lstStyle/>
                    <a:p>
                      <a:r>
                        <a:rPr lang="en-US" dirty="0"/>
                        <a:t>Method 1: Using HASHMAPs</a:t>
                      </a:r>
                    </a:p>
                  </a:txBody>
                  <a:tcPr/>
                </a:tc>
                <a:tc>
                  <a:txBody>
                    <a:bodyPr/>
                    <a:lstStyle/>
                    <a:p>
                      <a:r>
                        <a:rPr lang="en-US" dirty="0"/>
                        <a:t>Method 2: Using Column Prefix Filter</a:t>
                      </a:r>
                    </a:p>
                  </a:txBody>
                  <a:tcPr/>
                </a:tc>
                <a:tc>
                  <a:txBody>
                    <a:bodyPr/>
                    <a:lstStyle/>
                    <a:p>
                      <a:r>
                        <a:rPr lang="en-US" dirty="0"/>
                        <a:t>Method 3: Using Multiple Column Prefix Filter</a:t>
                      </a:r>
                    </a:p>
                  </a:txBody>
                  <a:tcPr/>
                </a:tc>
                <a:extLst>
                  <a:ext uri="{0D108BD9-81ED-4DB2-BD59-A6C34878D82A}">
                    <a16:rowId xmlns:a16="http://schemas.microsoft.com/office/drawing/2014/main" val="1267162227"/>
                  </a:ext>
                </a:extLst>
              </a:tr>
              <a:tr h="370840">
                <a:tc>
                  <a:txBody>
                    <a:bodyPr/>
                    <a:lstStyle/>
                    <a:p>
                      <a:r>
                        <a:rPr lang="en-US" dirty="0"/>
                        <a:t>&gt;15 mins</a:t>
                      </a:r>
                    </a:p>
                  </a:txBody>
                  <a:tcPr/>
                </a:tc>
                <a:tc>
                  <a:txBody>
                    <a:bodyPr/>
                    <a:lstStyle/>
                    <a:p>
                      <a:r>
                        <a:rPr lang="en-US" dirty="0"/>
                        <a:t>~750 – 900 s</a:t>
                      </a:r>
                    </a:p>
                  </a:txBody>
                  <a:tcPr/>
                </a:tc>
                <a:tc>
                  <a:txBody>
                    <a:bodyPr/>
                    <a:lstStyle/>
                    <a:p>
                      <a:r>
                        <a:rPr lang="en-US" dirty="0"/>
                        <a:t>~400 – 500 s</a:t>
                      </a:r>
                    </a:p>
                  </a:txBody>
                  <a:tcPr/>
                </a:tc>
                <a:extLst>
                  <a:ext uri="{0D108BD9-81ED-4DB2-BD59-A6C34878D82A}">
                    <a16:rowId xmlns:a16="http://schemas.microsoft.com/office/drawing/2014/main" val="833338268"/>
                  </a:ext>
                </a:extLst>
              </a:tr>
            </a:tbl>
          </a:graphicData>
        </a:graphic>
      </p:graphicFrame>
    </p:spTree>
    <p:extLst>
      <p:ext uri="{BB962C8B-B14F-4D97-AF65-F5344CB8AC3E}">
        <p14:creationId xmlns:p14="http://schemas.microsoft.com/office/powerpoint/2010/main" val="787266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HBASE Insights</a:t>
            </a:r>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8</a:t>
            </a:fld>
            <a:endParaRPr lang="en-US"/>
          </a:p>
        </p:txBody>
      </p:sp>
      <p:sp>
        <p:nvSpPr>
          <p:cNvPr id="5" name="Text Placeholder 4"/>
          <p:cNvSpPr>
            <a:spLocks noGrp="1"/>
          </p:cNvSpPr>
          <p:nvPr>
            <p:ph type="body" sz="quarter" idx="13"/>
          </p:nvPr>
        </p:nvSpPr>
        <p:spPr/>
        <p:txBody>
          <a:bodyPr/>
          <a:lstStyle/>
          <a:p>
            <a:r>
              <a:rPr lang="en-US" dirty="0"/>
              <a:t>HBASE Design</a:t>
            </a:r>
          </a:p>
        </p:txBody>
      </p:sp>
      <p:sp>
        <p:nvSpPr>
          <p:cNvPr id="6" name="Content Placeholder 5">
            <a:extLst>
              <a:ext uri="{FF2B5EF4-FFF2-40B4-BE49-F238E27FC236}">
                <a16:creationId xmlns:a16="http://schemas.microsoft.com/office/drawing/2014/main" id="{F1434DB1-3832-480E-9284-62078D027F2F}"/>
              </a:ext>
            </a:extLst>
          </p:cNvPr>
          <p:cNvSpPr>
            <a:spLocks noGrp="1"/>
          </p:cNvSpPr>
          <p:nvPr>
            <p:ph sz="half" idx="1"/>
          </p:nvPr>
        </p:nvSpPr>
        <p:spPr/>
        <p:txBody>
          <a:bodyPr/>
          <a:lstStyle/>
          <a:p>
            <a:r>
              <a:rPr lang="en-US" dirty="0"/>
              <a:t>Different aspects of HBASE Design:</a:t>
            </a:r>
          </a:p>
          <a:p>
            <a:pPr marL="411480" lvl="1" indent="0">
              <a:buNone/>
            </a:pPr>
            <a:endParaRPr lang="en-US" dirty="0"/>
          </a:p>
        </p:txBody>
      </p:sp>
      <p:graphicFrame>
        <p:nvGraphicFramePr>
          <p:cNvPr id="8" name="Diagram 7">
            <a:extLst>
              <a:ext uri="{FF2B5EF4-FFF2-40B4-BE49-F238E27FC236}">
                <a16:creationId xmlns:a16="http://schemas.microsoft.com/office/drawing/2014/main" id="{1CE893B1-2152-42C0-897E-A5A941E53D8E}"/>
              </a:ext>
            </a:extLst>
          </p:cNvPr>
          <p:cNvGraphicFramePr/>
          <p:nvPr>
            <p:extLst>
              <p:ext uri="{D42A27DB-BD31-4B8C-83A1-F6EECF244321}">
                <p14:modId xmlns:p14="http://schemas.microsoft.com/office/powerpoint/2010/main" val="3985925123"/>
              </p:ext>
            </p:extLst>
          </p:nvPr>
        </p:nvGraphicFramePr>
        <p:xfrm>
          <a:off x="2417895" y="2112341"/>
          <a:ext cx="6096932" cy="4064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990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CCF9-B0B2-4CE2-A7CA-94F1E8ACAF14}"/>
              </a:ext>
            </a:extLst>
          </p:cNvPr>
          <p:cNvSpPr>
            <a:spLocks noGrp="1"/>
          </p:cNvSpPr>
          <p:nvPr>
            <p:ph type="title"/>
          </p:nvPr>
        </p:nvSpPr>
        <p:spPr/>
        <p:txBody>
          <a:bodyPr/>
          <a:lstStyle/>
          <a:p>
            <a:r>
              <a:rPr lang="en-US" dirty="0"/>
              <a:t>Row key Design	</a:t>
            </a:r>
          </a:p>
        </p:txBody>
      </p:sp>
      <p:sp>
        <p:nvSpPr>
          <p:cNvPr id="3" name="Footer Placeholder 2">
            <a:extLst>
              <a:ext uri="{FF2B5EF4-FFF2-40B4-BE49-F238E27FC236}">
                <a16:creationId xmlns:a16="http://schemas.microsoft.com/office/drawing/2014/main" id="{3BEEB4D6-0FA6-43A6-B599-83B870DFDDE8}"/>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E5FFAF2A-4CE0-424F-B11E-8B0CB2B15D09}"/>
              </a:ext>
            </a:extLst>
          </p:cNvPr>
          <p:cNvSpPr>
            <a:spLocks noGrp="1"/>
          </p:cNvSpPr>
          <p:nvPr>
            <p:ph type="sldNum" sz="quarter" idx="12"/>
          </p:nvPr>
        </p:nvSpPr>
        <p:spPr/>
        <p:txBody>
          <a:bodyPr/>
          <a:lstStyle/>
          <a:p>
            <a:fld id="{B7E7695C-FCF1-4AA0-9B93-7941FED13DC4}" type="slidenum">
              <a:rPr lang="en-US" smtClean="0"/>
              <a:t>9</a:t>
            </a:fld>
            <a:endParaRPr lang="en-US"/>
          </a:p>
        </p:txBody>
      </p:sp>
      <p:sp>
        <p:nvSpPr>
          <p:cNvPr id="5" name="Content Placeholder 4">
            <a:extLst>
              <a:ext uri="{FF2B5EF4-FFF2-40B4-BE49-F238E27FC236}">
                <a16:creationId xmlns:a16="http://schemas.microsoft.com/office/drawing/2014/main" id="{AF5F0F2B-C56B-4366-97A0-E03AC6DCB64A}"/>
              </a:ext>
            </a:extLst>
          </p:cNvPr>
          <p:cNvSpPr>
            <a:spLocks noGrp="1"/>
          </p:cNvSpPr>
          <p:nvPr>
            <p:ph sz="half" idx="1"/>
          </p:nvPr>
        </p:nvSpPr>
        <p:spPr/>
        <p:txBody>
          <a:bodyPr/>
          <a:lstStyle/>
          <a:p>
            <a:r>
              <a:rPr lang="en-US" b="1" dirty="0"/>
              <a:t>Key Design is </a:t>
            </a:r>
            <a:r>
              <a:rPr lang="en-US" b="1" i="1" u="sng" dirty="0">
                <a:solidFill>
                  <a:schemeClr val="tx1">
                    <a:lumMod val="50000"/>
                  </a:schemeClr>
                </a:solidFill>
              </a:rPr>
              <a:t>very</a:t>
            </a:r>
            <a:r>
              <a:rPr lang="en-US" b="1" dirty="0"/>
              <a:t> important!</a:t>
            </a:r>
          </a:p>
          <a:p>
            <a:pPr lvl="1"/>
            <a:r>
              <a:rPr lang="en-US" dirty="0"/>
              <a:t>HBase can find a specific row very fast</a:t>
            </a:r>
          </a:p>
          <a:p>
            <a:pPr lvl="1"/>
            <a:r>
              <a:rPr lang="en-US" dirty="0"/>
              <a:t>HBase can find rows with a specific prefix pretty fast</a:t>
            </a:r>
          </a:p>
          <a:p>
            <a:pPr lvl="1"/>
            <a:r>
              <a:rPr lang="en-US" dirty="0"/>
              <a:t>HBase however is not the best for random lookups on random columns or parts of columns or the key</a:t>
            </a:r>
          </a:p>
          <a:p>
            <a:pPr lvl="1"/>
            <a:r>
              <a:rPr lang="en-US" dirty="0"/>
              <a:t>Make sure to look at your query patterns before you design a table</a:t>
            </a:r>
          </a:p>
          <a:p>
            <a:pPr lvl="1"/>
            <a:r>
              <a:rPr lang="en-US" dirty="0"/>
              <a:t>For row key, it suggests not to be long. </a:t>
            </a:r>
            <a:r>
              <a:rPr lang="en-US" b="1" i="1" dirty="0">
                <a:solidFill>
                  <a:srgbClr val="FF0000"/>
                </a:solidFill>
              </a:rPr>
              <a:t>It should not be more than 100KB.</a:t>
            </a:r>
          </a:p>
          <a:p>
            <a:pPr lvl="1"/>
            <a:r>
              <a:rPr lang="en-US" b="1" i="1" dirty="0">
                <a:solidFill>
                  <a:srgbClr val="FF0000"/>
                </a:solidFill>
              </a:rPr>
              <a:t>By default total length of the cell (</a:t>
            </a:r>
            <a:r>
              <a:rPr lang="en-US" b="1" i="1" dirty="0" err="1">
                <a:solidFill>
                  <a:srgbClr val="FF0000"/>
                </a:solidFill>
              </a:rPr>
              <a:t>rowkey</a:t>
            </a:r>
            <a:r>
              <a:rPr lang="en-US" b="1" i="1" dirty="0">
                <a:solidFill>
                  <a:srgbClr val="FF0000"/>
                </a:solidFill>
              </a:rPr>
              <a:t>, column family, column qualifier, value, timestamp) maximum size is 10MB. </a:t>
            </a:r>
          </a:p>
          <a:p>
            <a:pPr lvl="1"/>
            <a:endParaRPr lang="en-US" dirty="0"/>
          </a:p>
        </p:txBody>
      </p:sp>
    </p:spTree>
    <p:extLst>
      <p:ext uri="{BB962C8B-B14F-4D97-AF65-F5344CB8AC3E}">
        <p14:creationId xmlns:p14="http://schemas.microsoft.com/office/powerpoint/2010/main" val="3804442753"/>
      </p:ext>
    </p:extLst>
  </p:cSld>
  <p:clrMapOvr>
    <a:masterClrMapping/>
  </p:clrMapOvr>
</p:sld>
</file>

<file path=ppt/theme/theme1.xml><?xml version="1.0" encoding="utf-8"?>
<a:theme xmlns:a="http://schemas.openxmlformats.org/drawingml/2006/main" name="Micron Theme 2.0">
  <a:themeElements>
    <a:clrScheme name="MU Color">
      <a:dk1>
        <a:srgbClr val="58595B"/>
      </a:dk1>
      <a:lt1>
        <a:srgbClr val="FFFFFF"/>
      </a:lt1>
      <a:dk2>
        <a:srgbClr val="58595B"/>
      </a:dk2>
      <a:lt2>
        <a:srgbClr val="FFFFFF"/>
      </a:lt2>
      <a:accent1>
        <a:srgbClr val="0077C8"/>
      </a:accent1>
      <a:accent2>
        <a:srgbClr val="00A3E1"/>
      </a:accent2>
      <a:accent3>
        <a:srgbClr val="FFB500"/>
      </a:accent3>
      <a:accent4>
        <a:srgbClr val="9ACA3C"/>
      </a:accent4>
      <a:accent5>
        <a:srgbClr val="FFCD00"/>
      </a:accent5>
      <a:accent6>
        <a:srgbClr val="808285"/>
      </a:accent6>
      <a:hlink>
        <a:srgbClr val="71C5E8"/>
      </a:hlink>
      <a:folHlink>
        <a:srgbClr val="71C5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porate_Master_PPT_Template_2018.pptx" id="{EEF647EC-56A7-4327-BDFA-FFF2B3C5BED3}" vid="{1ED4F18A-1CAE-436E-9873-C84173CF8A74}"/>
    </a:ext>
  </a:extLst>
</a:theme>
</file>

<file path=ppt/theme/theme2.xml><?xml version="1.0" encoding="utf-8"?>
<a:theme xmlns:a="http://schemas.openxmlformats.org/drawingml/2006/main" name="CPG Theme 2.0">
  <a:themeElements>
    <a:clrScheme name="MU Color">
      <a:dk1>
        <a:srgbClr val="58595B"/>
      </a:dk1>
      <a:lt1>
        <a:srgbClr val="FFFFFF"/>
      </a:lt1>
      <a:dk2>
        <a:srgbClr val="58595B"/>
      </a:dk2>
      <a:lt2>
        <a:srgbClr val="FFFFFF"/>
      </a:lt2>
      <a:accent1>
        <a:srgbClr val="0077C8"/>
      </a:accent1>
      <a:accent2>
        <a:srgbClr val="00A3E1"/>
      </a:accent2>
      <a:accent3>
        <a:srgbClr val="FFB500"/>
      </a:accent3>
      <a:accent4>
        <a:srgbClr val="9ACA3C"/>
      </a:accent4>
      <a:accent5>
        <a:srgbClr val="FFCD00"/>
      </a:accent5>
      <a:accent6>
        <a:srgbClr val="808285"/>
      </a:accent6>
      <a:hlink>
        <a:srgbClr val="71C5E8"/>
      </a:hlink>
      <a:folHlink>
        <a:srgbClr val="71C5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porate_Master_PPT_Template_2018.pptx" id="{EEF647EC-56A7-4327-BDFA-FFF2B3C5BED3}" vid="{E53362E6-4ECC-432A-82B7-564D69580A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F4B94B5C02E84E9C54733B193F1CA4" ma:contentTypeVersion="1" ma:contentTypeDescription="Create a new document." ma:contentTypeScope="" ma:versionID="38171505920e6d9ab449980c8dbdaa0b">
  <xsd:schema xmlns:xsd="http://www.w3.org/2001/XMLSchema" xmlns:xs="http://www.w3.org/2001/XMLSchema" xmlns:p="http://schemas.microsoft.com/office/2006/metadata/properties" xmlns:ns2="e9c63b83-9ae7-4466-bdf2-8f5b1cb0817e" targetNamespace="http://schemas.microsoft.com/office/2006/metadata/properties" ma:root="true" ma:fieldsID="69ccfc1ac41e13c0a7991c13157654ea" ns2:_="">
    <xsd:import namespace="e9c63b83-9ae7-4466-bdf2-8f5b1cb0817e"/>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c63b83-9ae7-4466-bdf2-8f5b1cb0817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9C4D8A-A7C0-44BB-A471-678A1E08B2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c63b83-9ae7-4466-bdf2-8f5b1cb081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BB3BC6-2AAD-4285-8E7B-AF3BF229AF52}">
  <ds:schemaRefs>
    <ds:schemaRef ds:uri="http://schemas.microsoft.com/sharepoint/v3/contenttype/forms"/>
  </ds:schemaRefs>
</ds:datastoreItem>
</file>

<file path=customXml/itemProps3.xml><?xml version="1.0" encoding="utf-8"?>
<ds:datastoreItem xmlns:ds="http://schemas.openxmlformats.org/officeDocument/2006/customXml" ds:itemID="{4F376A46-A59C-4023-8FC8-0A8E34C97C06}">
  <ds:schemaRefs>
    <ds:schemaRef ds:uri="http://purl.org/dc/terms/"/>
    <ds:schemaRef ds:uri="http://schemas.openxmlformats.org/package/2006/metadata/core-properties"/>
    <ds:schemaRef ds:uri="e9c63b83-9ae7-4466-bdf2-8f5b1cb0817e"/>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3487</Words>
  <Application>Microsoft Office PowerPoint</Application>
  <PresentationFormat>Widescreen</PresentationFormat>
  <Paragraphs>650</Paragraphs>
  <Slides>72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72</vt:i4>
      </vt:variant>
    </vt:vector>
  </HeadingPairs>
  <TitlesOfParts>
    <vt:vector size="80" baseType="lpstr">
      <vt:lpstr>Arial</vt:lpstr>
      <vt:lpstr>Calibri</vt:lpstr>
      <vt:lpstr>Consolas</vt:lpstr>
      <vt:lpstr>Segoe UI</vt:lpstr>
      <vt:lpstr>Verdana</vt:lpstr>
      <vt:lpstr>Wingdings</vt:lpstr>
      <vt:lpstr>Micron Theme 2.0</vt:lpstr>
      <vt:lpstr>CPG Theme 2.0</vt:lpstr>
      <vt:lpstr>HBASE Consulting Sharing</vt:lpstr>
      <vt:lpstr>Agenda</vt:lpstr>
      <vt:lpstr>What is Apache HBase ™?</vt:lpstr>
      <vt:lpstr>HBase Introduction</vt:lpstr>
      <vt:lpstr>HBase Introduction</vt:lpstr>
      <vt:lpstr>HBASE Insights  (Development)</vt:lpstr>
      <vt:lpstr>HBASE Insights</vt:lpstr>
      <vt:lpstr>HBASE Insights</vt:lpstr>
      <vt:lpstr>Row key Design </vt:lpstr>
      <vt:lpstr>Column Families</vt:lpstr>
      <vt:lpstr>Column Qualifiers</vt:lpstr>
      <vt:lpstr>Enable DATA_BLOCK_ENCODING</vt:lpstr>
      <vt:lpstr>Data Retention</vt:lpstr>
      <vt:lpstr>Generic design for different business use cases?</vt:lpstr>
      <vt:lpstr>Table Schema Design</vt:lpstr>
      <vt:lpstr>Sigma HBase Table Redesign</vt:lpstr>
      <vt:lpstr>Sigma HBase Table Redesign</vt:lpstr>
      <vt:lpstr>Sigma HBase Table Redesign Test</vt:lpstr>
      <vt:lpstr>Comparison Result</vt:lpstr>
      <vt:lpstr>HBASE Insights</vt:lpstr>
      <vt:lpstr>Data Query from HBase</vt:lpstr>
      <vt:lpstr>Data Query from HBase</vt:lpstr>
      <vt:lpstr>Data Query from HBase</vt:lpstr>
      <vt:lpstr>Data Filtering in HBase</vt:lpstr>
      <vt:lpstr>Data Filtering in HBase</vt:lpstr>
      <vt:lpstr>HBASE Insights</vt:lpstr>
      <vt:lpstr>Use Put or Bulkloading?</vt:lpstr>
      <vt:lpstr>Use one Put for all columns</vt:lpstr>
      <vt:lpstr>Pre-split Data</vt:lpstr>
      <vt:lpstr>Empty Regions</vt:lpstr>
      <vt:lpstr>HBASE Insights</vt:lpstr>
      <vt:lpstr>Summary of Thumb Rules</vt:lpstr>
      <vt:lpstr>Consultation Takeaways</vt:lpstr>
      <vt:lpstr>Hadoop HBASE Admin Sharing</vt:lpstr>
      <vt:lpstr>Hadoop Admins Updates</vt:lpstr>
      <vt:lpstr>Hadoop Admins Updates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be Confirm… doubled memory and will be upgrading all systems to Rel 7 by 2/2019</vt:lpstr>
      <vt:lpstr>PowerPoint Presentation</vt:lpstr>
      <vt:lpstr>High Level Explanation of HBASE Architecture</vt:lpstr>
      <vt:lpstr>Detailed Architecture</vt:lpstr>
      <vt:lpstr>Detailed Architecture</vt:lpstr>
      <vt:lpstr>Detailed Architecture</vt:lpstr>
      <vt:lpstr>Detailed Architecture</vt:lpstr>
      <vt:lpstr>High Level Explanation of HBASE Put()</vt:lpstr>
      <vt:lpstr>Detailed Architecture</vt:lpstr>
      <vt:lpstr>Detailed Architecture</vt:lpstr>
      <vt:lpstr>Detailed Architecture</vt:lpstr>
      <vt:lpstr>Detailed Architecture</vt:lpstr>
      <vt:lpstr>Detailed Architecture</vt:lpstr>
      <vt:lpstr>Details Explanation of HBASE MemStore Flushes</vt:lpstr>
      <vt:lpstr>Detailed Architecture</vt:lpstr>
      <vt:lpstr>Detailed Architecture</vt:lpstr>
      <vt:lpstr>Detailed Architecture</vt:lpstr>
      <vt:lpstr>Detailed Architecture</vt:lpstr>
      <vt:lpstr>Details Explanation of HBASE Compaction</vt:lpstr>
      <vt:lpstr>Detailed Architecture</vt:lpstr>
      <vt:lpstr>Should I keep my row keys / column qualifiers as short as possible?</vt:lpstr>
      <vt:lpstr>HBASE Insights</vt:lpstr>
      <vt:lpstr>HBASE Insights</vt:lpstr>
      <vt:lpstr>HBASE Insights</vt:lpstr>
      <vt:lpstr>HBASE Insights</vt:lpstr>
      <vt:lpstr>HBASE Insights</vt:lpstr>
      <vt:lpstr>Filtering in client / server? Which is faster?</vt:lpstr>
      <vt:lpstr>HBASE Insights</vt:lpstr>
      <vt:lpstr>HBASE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2018-07-25T06:50:25Z</dcterms:created>
  <dcterms:modified xsi:type="dcterms:W3CDTF">2018-08-01T03:07:43Z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0x01010087F4B94B5C02E84E9C54733B193F1CA4</vt:lpwstr>
  </property>
</Properties>
</file>