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5"/>
  </p:sldMasterIdLst>
  <p:notesMasterIdLst>
    <p:notesMasterId r:id="rId67"/>
  </p:notesMasterIdLst>
  <p:sldIdLst>
    <p:sldId id="257" r:id="rId6"/>
    <p:sldId id="496" r:id="rId7"/>
    <p:sldId id="497" r:id="rId8"/>
    <p:sldId id="498" r:id="rId9"/>
    <p:sldId id="519" r:id="rId10"/>
    <p:sldId id="499" r:id="rId11"/>
    <p:sldId id="466" r:id="rId12"/>
    <p:sldId id="468" r:id="rId13"/>
    <p:sldId id="459" r:id="rId14"/>
    <p:sldId id="460" r:id="rId15"/>
    <p:sldId id="461" r:id="rId16"/>
    <p:sldId id="462" r:id="rId17"/>
    <p:sldId id="463" r:id="rId18"/>
    <p:sldId id="500" r:id="rId19"/>
    <p:sldId id="470" r:id="rId20"/>
    <p:sldId id="501" r:id="rId21"/>
    <p:sldId id="502" r:id="rId22"/>
    <p:sldId id="503" r:id="rId23"/>
    <p:sldId id="505" r:id="rId24"/>
    <p:sldId id="504" r:id="rId25"/>
    <p:sldId id="506" r:id="rId26"/>
    <p:sldId id="507" r:id="rId27"/>
    <p:sldId id="508" r:id="rId28"/>
    <p:sldId id="520" r:id="rId29"/>
    <p:sldId id="509" r:id="rId30"/>
    <p:sldId id="446" r:id="rId31"/>
    <p:sldId id="447" r:id="rId32"/>
    <p:sldId id="448" r:id="rId33"/>
    <p:sldId id="449" r:id="rId34"/>
    <p:sldId id="450" r:id="rId35"/>
    <p:sldId id="451" r:id="rId36"/>
    <p:sldId id="511" r:id="rId37"/>
    <p:sldId id="512" r:id="rId38"/>
    <p:sldId id="513" r:id="rId39"/>
    <p:sldId id="514" r:id="rId40"/>
    <p:sldId id="457" r:id="rId41"/>
    <p:sldId id="458" r:id="rId42"/>
    <p:sldId id="521" r:id="rId43"/>
    <p:sldId id="522" r:id="rId44"/>
    <p:sldId id="290" r:id="rId45"/>
    <p:sldId id="495" r:id="rId46"/>
    <p:sldId id="517" r:id="rId47"/>
    <p:sldId id="515" r:id="rId48"/>
    <p:sldId id="516" r:id="rId49"/>
    <p:sldId id="518" r:id="rId50"/>
    <p:sldId id="483" r:id="rId51"/>
    <p:sldId id="484" r:id="rId52"/>
    <p:sldId id="485" r:id="rId53"/>
    <p:sldId id="486" r:id="rId54"/>
    <p:sldId id="487" r:id="rId55"/>
    <p:sldId id="488" r:id="rId56"/>
    <p:sldId id="489" r:id="rId57"/>
    <p:sldId id="490" r:id="rId58"/>
    <p:sldId id="491" r:id="rId59"/>
    <p:sldId id="492" r:id="rId60"/>
    <p:sldId id="493" r:id="rId61"/>
    <p:sldId id="524" r:id="rId62"/>
    <p:sldId id="525" r:id="rId63"/>
    <p:sldId id="526" r:id="rId64"/>
    <p:sldId id="527" r:id="rId65"/>
    <p:sldId id="528" r:id="rId6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6" userDrawn="1">
          <p15:clr>
            <a:srgbClr val="A4A3A4"/>
          </p15:clr>
        </p15:guide>
        <p15:guide id="2" pos="72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4FF"/>
    <a:srgbClr val="00A7E0"/>
    <a:srgbClr val="CC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CF27E11B-363D-4B25-BB3B-9A34365119B0}" styleName="Custom Table Style 1">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noFill/>
        </a:fill>
      </a:tcStyle>
    </a:band2H>
    <a:lastCol>
      <a:tcTxStyle b="on" i="off">
        <a:fontRef idx="minor"/>
        <a:schemeClr val="tx1"/>
      </a:tcTxStyle>
      <a:tcStyle>
        <a:tcBdr/>
        <a:fill>
          <a:noFill/>
        </a:fill>
      </a:tcStyle>
    </a:lastCol>
    <a:firstCol>
      <a:tcTxStyle b="on" i="off">
        <a:fontRef idx="minor"/>
        <a:schemeClr val="tx1"/>
      </a:tcTxStyle>
      <a:tcStyle>
        <a:tcBdr/>
        <a:fill>
          <a:noFill/>
        </a:fill>
      </a:tcStyle>
    </a:firstCol>
    <a:lastRow>
      <a:tcTxStyle b="on" i="off">
        <a:fontRef idx="minor"/>
        <a:schemeClr val="tx1"/>
      </a:tcTxStyle>
      <a:tcStyle>
        <a:tcBdr/>
        <a:fill>
          <a:noFill/>
        </a:fill>
      </a:tcStyle>
    </a:lastRow>
    <a:seCell>
      <a:tcTxStyle b="off" i="off">
        <a:fontRef idx="minor"/>
        <a:schemeClr val="tx1"/>
      </a:tcTxStyle>
      <a:tcStyle>
        <a:tcBdr/>
        <a:fill>
          <a:noFill/>
        </a:fill>
      </a:tcStyle>
    </a:seCell>
    <a:swCell>
      <a:tcTxStyle b="off" i="off">
        <a:fontRef idx="minor"/>
        <a:schemeClr val="tx1"/>
      </a:tcTxStyle>
      <a:tcStyle>
        <a:tcBdr/>
        <a:fill>
          <a:noFill/>
        </a:fill>
      </a:tcStyle>
    </a:swCell>
    <a:firstRow>
      <a:tcTxStyle b="on" i="off">
        <a:fontRef idx="minor"/>
        <a:schemeClr val="tx1"/>
      </a:tcTxStyle>
      <a:tcStyle>
        <a:tcBdr/>
        <a:fill>
          <a:noFill/>
        </a:fill>
      </a:tcStyle>
    </a:firstRow>
  </a:tblStyle>
  <a:tblStyle styleId="{88BDCA17-38FB-464D-A60A-9A9724F0CD2D}" styleName="Micron Table Style">
    <a:tblBg>
      <a:effect>
        <a:effectLst/>
      </a:effect>
    </a:tblBg>
    <a:wholeTbl>
      <a:tcTxStyle b="off" i="off">
        <a:fontRef idx="major"/>
        <a:schemeClr val="lt1"/>
      </a:tcTxStyle>
      <a:tcStyle>
        <a:tcBdr>
          <a:left>
            <a:ln>
              <a:noFill/>
            </a:ln>
          </a:left>
          <a:right>
            <a:ln>
              <a:noFill/>
            </a:ln>
          </a:right>
          <a:top>
            <a:ln>
              <a:noFill/>
            </a:ln>
          </a:top>
          <a:bottom>
            <a:ln w="16933" cap="flat" cmpd="sng" algn="ctr">
              <a:solidFill>
                <a:srgbClr val="58595B"/>
              </a:solidFill>
              <a:prstDash val="solid"/>
            </a:ln>
          </a:bottom>
          <a:insideH>
            <a:ln>
              <a:noFill/>
            </a:ln>
          </a:insideH>
          <a:insideV>
            <a:ln>
              <a:noFill/>
            </a:ln>
          </a:insideV>
          <a:tl2br>
            <a:ln>
              <a:noFill/>
            </a:ln>
          </a:tl2br>
          <a:tr2bl>
            <a:ln>
              <a:noFill/>
            </a:ln>
          </a:tr2bl>
        </a:tcBdr>
        <a:fill>
          <a:solidFill>
            <a:schemeClr val="lt1"/>
          </a:solidFill>
        </a:fill>
      </a:tcStyle>
    </a:wholeTbl>
    <a:band1H>
      <a:tcTxStyle b="off" i="off">
        <a:fontRef idx="major"/>
        <a:srgbClr val="58595B"/>
      </a:tcTxStyle>
      <a:tcStyle>
        <a:tcBdr/>
        <a:fill>
          <a:solidFill>
            <a:srgbClr val="DDDEDE"/>
          </a:solidFill>
        </a:fill>
      </a:tcStyle>
    </a:band1H>
    <a:band2H>
      <a:tcTxStyle b="off" i="off">
        <a:fontRef idx="major"/>
        <a:srgbClr val="58595B"/>
      </a:tcTxStyle>
      <a:tcStyle>
        <a:tcBdr/>
        <a:fill>
          <a:solidFill>
            <a:srgbClr val="F2F2F2"/>
          </a:solidFill>
        </a:fill>
      </a:tcStyle>
    </a:band2H>
    <a:firstRow>
      <a:tcTxStyle b="on" i="off">
        <a:fontRef idx="major"/>
        <a:schemeClr val="lt1"/>
      </a:tcTxStyle>
      <a:tcStyle>
        <a:tcBdr/>
        <a:fill>
          <a:solidFill>
            <a:srgbClr val="0077C8"/>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0" autoAdjust="0"/>
    <p:restoredTop sz="93018" autoAdjust="0"/>
  </p:normalViewPr>
  <p:slideViewPr>
    <p:cSldViewPr snapToGrid="0">
      <p:cViewPr varScale="1">
        <p:scale>
          <a:sx n="100" d="100"/>
          <a:sy n="100" d="100"/>
        </p:scale>
        <p:origin x="684" y="96"/>
      </p:cViewPr>
      <p:guideLst>
        <p:guide orient="horz" pos="1176"/>
        <p:guide pos="7282"/>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0669C-9E7F-40B6-AA24-95609E538717}"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8B81C-4B36-428D-A864-260E234998BA}" type="slidenum">
              <a:rPr lang="en-US" smtClean="0"/>
              <a:t>‹#›</a:t>
            </a:fld>
            <a:endParaRPr lang="en-US"/>
          </a:p>
        </p:txBody>
      </p:sp>
    </p:spTree>
    <p:extLst>
      <p:ext uri="{BB962C8B-B14F-4D97-AF65-F5344CB8AC3E}">
        <p14:creationId xmlns:p14="http://schemas.microsoft.com/office/powerpoint/2010/main" val="164961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26</a:t>
            </a:fld>
            <a:endParaRPr lang="en-US"/>
          </a:p>
        </p:txBody>
      </p:sp>
    </p:spTree>
    <p:extLst>
      <p:ext uri="{BB962C8B-B14F-4D97-AF65-F5344CB8AC3E}">
        <p14:creationId xmlns:p14="http://schemas.microsoft.com/office/powerpoint/2010/main" val="1040347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27</a:t>
            </a:fld>
            <a:endParaRPr lang="en-US"/>
          </a:p>
        </p:txBody>
      </p:sp>
    </p:spTree>
    <p:extLst>
      <p:ext uri="{BB962C8B-B14F-4D97-AF65-F5344CB8AC3E}">
        <p14:creationId xmlns:p14="http://schemas.microsoft.com/office/powerpoint/2010/main" val="857501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28</a:t>
            </a:fld>
            <a:endParaRPr lang="en-US"/>
          </a:p>
        </p:txBody>
      </p:sp>
    </p:spTree>
    <p:extLst>
      <p:ext uri="{BB962C8B-B14F-4D97-AF65-F5344CB8AC3E}">
        <p14:creationId xmlns:p14="http://schemas.microsoft.com/office/powerpoint/2010/main" val="91477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29</a:t>
            </a:fld>
            <a:endParaRPr lang="en-US"/>
          </a:p>
        </p:txBody>
      </p:sp>
    </p:spTree>
    <p:extLst>
      <p:ext uri="{BB962C8B-B14F-4D97-AF65-F5344CB8AC3E}">
        <p14:creationId xmlns:p14="http://schemas.microsoft.com/office/powerpoint/2010/main" val="416738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30</a:t>
            </a:fld>
            <a:endParaRPr lang="en-US"/>
          </a:p>
        </p:txBody>
      </p:sp>
    </p:spTree>
    <p:extLst>
      <p:ext uri="{BB962C8B-B14F-4D97-AF65-F5344CB8AC3E}">
        <p14:creationId xmlns:p14="http://schemas.microsoft.com/office/powerpoint/2010/main" val="338591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31</a:t>
            </a:fld>
            <a:endParaRPr lang="en-US"/>
          </a:p>
        </p:txBody>
      </p:sp>
    </p:spTree>
    <p:extLst>
      <p:ext uri="{BB962C8B-B14F-4D97-AF65-F5344CB8AC3E}">
        <p14:creationId xmlns:p14="http://schemas.microsoft.com/office/powerpoint/2010/main" val="3162582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36945F-3A48-4FE0-BD67-6AD67E1BF254}" type="slidenum">
              <a:rPr lang="en-US" smtClean="0"/>
              <a:t>40</a:t>
            </a:fld>
            <a:endParaRPr lang="en-US"/>
          </a:p>
        </p:txBody>
      </p:sp>
    </p:spTree>
    <p:extLst>
      <p:ext uri="{BB962C8B-B14F-4D97-AF65-F5344CB8AC3E}">
        <p14:creationId xmlns:p14="http://schemas.microsoft.com/office/powerpoint/2010/main" val="8227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902" y="721257"/>
            <a:ext cx="6694311" cy="1734724"/>
          </a:xfrm>
        </p:spPr>
        <p:txBody>
          <a:bodyPr>
            <a:normAutofit/>
          </a:bodyPr>
          <a:lstStyle>
            <a:lvl1pPr algn="l">
              <a:defRPr lang="en-US" sz="4800" b="1" kern="1200" baseline="0" dirty="0">
                <a:solidFill>
                  <a:schemeClr val="bg1"/>
                </a:solidFill>
                <a:latin typeface="Segoe UI" panose="020B0502040204020203" pitchFamily="34" charset="0"/>
                <a:ea typeface="+mn-ea"/>
                <a:cs typeface="Segoe UI" panose="020B0502040204020203" pitchFamily="34" charset="0"/>
              </a:defRPr>
            </a:lvl1pPr>
          </a:lstStyle>
          <a:p>
            <a:r>
              <a:rPr lang="en-US" dirty="0"/>
              <a:t>Title of Presentation:</a:t>
            </a:r>
            <a:br>
              <a:rPr lang="en-US" dirty="0"/>
            </a:br>
            <a:r>
              <a:rPr lang="en-US" dirty="0"/>
              <a:t>Should fill two lines</a:t>
            </a:r>
          </a:p>
        </p:txBody>
      </p:sp>
      <p:sp>
        <p:nvSpPr>
          <p:cNvPr id="32" name="Text Placeholder 17"/>
          <p:cNvSpPr>
            <a:spLocks noGrp="1"/>
          </p:cNvSpPr>
          <p:nvPr>
            <p:ph type="body" sz="quarter" idx="10" hasCustomPrompt="1"/>
          </p:nvPr>
        </p:nvSpPr>
        <p:spPr>
          <a:xfrm>
            <a:off x="962902" y="2889332"/>
            <a:ext cx="6694311" cy="762000"/>
          </a:xfrm>
        </p:spPr>
        <p:txBody>
          <a:bodyPr>
            <a:normAutofit/>
          </a:bodyPr>
          <a:lstStyle>
            <a:lvl1pPr marL="0" indent="0" algn="l">
              <a:buNone/>
              <a:defRPr lang="en-US" sz="3600" kern="1200" dirty="0">
                <a:solidFill>
                  <a:schemeClr val="bg1"/>
                </a:solidFill>
                <a:latin typeface="Segoe UI" panose="020B0502040204020203" pitchFamily="34" charset="0"/>
                <a:ea typeface="+mn-ea"/>
                <a:cs typeface="Segoe UI" panose="020B0502040204020203" pitchFamily="34" charset="0"/>
              </a:defRPr>
            </a:lvl1pPr>
          </a:lstStyle>
          <a:p>
            <a:pPr lvl="0"/>
            <a:r>
              <a:rPr lang="en-US" dirty="0"/>
              <a:t>Subtitle, only one line</a:t>
            </a:r>
          </a:p>
        </p:txBody>
      </p:sp>
      <p:sp>
        <p:nvSpPr>
          <p:cNvPr id="33" name="Text Placeholder 16"/>
          <p:cNvSpPr>
            <a:spLocks noGrp="1"/>
          </p:cNvSpPr>
          <p:nvPr>
            <p:ph type="body" sz="quarter" idx="12" hasCustomPrompt="1"/>
          </p:nvPr>
        </p:nvSpPr>
        <p:spPr>
          <a:xfrm>
            <a:off x="962902" y="3651332"/>
            <a:ext cx="6694311" cy="1104817"/>
          </a:xfrm>
        </p:spPr>
        <p:txBody>
          <a:bodyPr/>
          <a:lstStyle>
            <a:lvl1pPr marL="0" indent="0" algn="l">
              <a:buNone/>
              <a:defRPr i="1">
                <a:solidFill>
                  <a:schemeClr val="bg1"/>
                </a:solidFill>
              </a:defRPr>
            </a:lvl1pPr>
          </a:lstStyle>
          <a:p>
            <a:pPr lvl="0"/>
            <a:r>
              <a:rPr lang="en-US" dirty="0"/>
              <a:t>Speaker name</a:t>
            </a:r>
            <a:br>
              <a:rPr lang="en-US" dirty="0"/>
            </a:br>
            <a:r>
              <a:rPr lang="en-US" dirty="0"/>
              <a:t>and title</a:t>
            </a:r>
          </a:p>
        </p:txBody>
      </p:sp>
      <p:sp>
        <p:nvSpPr>
          <p:cNvPr id="41" name="TextBox 40"/>
          <p:cNvSpPr txBox="1"/>
          <p:nvPr/>
        </p:nvSpPr>
        <p:spPr bwMode="gray">
          <a:xfrm>
            <a:off x="970345" y="5755156"/>
            <a:ext cx="4944318" cy="738664"/>
          </a:xfrm>
          <a:prstGeom prst="rect">
            <a:avLst/>
          </a:prstGeom>
          <a:noFill/>
        </p:spPr>
        <p:txBody>
          <a:bodyPr wrap="square" lIns="0" tIns="0" rIns="0" bIns="0" rtlCol="0" anchor="b" anchorCtr="0">
            <a:spAutoFit/>
          </a:bodyPr>
          <a:lstStyle/>
          <a:p>
            <a:pPr marL="0" algn="l" defTabSz="1219110" rtl="0" eaLnBrk="1" latinLnBrk="0" hangingPunct="1"/>
            <a:r>
              <a:rPr lang="en-US" sz="800" kern="1200" dirty="0">
                <a:solidFill>
                  <a:schemeClr val="bg1"/>
                </a:solidFill>
                <a:latin typeface="Segoe UI" panose="020B0502040204020203" pitchFamily="34" charset="0"/>
                <a:ea typeface="+mn-ea"/>
                <a:cs typeface="Segoe UI" panose="020B0502040204020203" pitchFamily="34" charset="0"/>
              </a:rPr>
              <a:t>©2016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a:t>
            </a:r>
          </a:p>
        </p:txBody>
      </p:sp>
      <p:grpSp>
        <p:nvGrpSpPr>
          <p:cNvPr id="42" name="Group 41"/>
          <p:cNvGrpSpPr/>
          <p:nvPr/>
        </p:nvGrpSpPr>
        <p:grpSpPr>
          <a:xfrm>
            <a:off x="7589330" y="5509552"/>
            <a:ext cx="4141515" cy="1157119"/>
            <a:chOff x="5930901" y="4179887"/>
            <a:chExt cx="2727324" cy="762001"/>
          </a:xfrm>
          <a:solidFill>
            <a:schemeClr val="bg1"/>
          </a:solidFill>
        </p:grpSpPr>
        <p:sp>
          <p:nvSpPr>
            <p:cNvPr id="43" name="Freeform 5"/>
            <p:cNvSpPr>
              <a:spLocks/>
            </p:cNvSpPr>
            <p:nvPr/>
          </p:nvSpPr>
          <p:spPr bwMode="auto">
            <a:xfrm>
              <a:off x="7002463" y="4456113"/>
              <a:ext cx="390525" cy="330200"/>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4" name="Freeform 6"/>
            <p:cNvSpPr>
              <a:spLocks noEditPoints="1"/>
            </p:cNvSpPr>
            <p:nvPr/>
          </p:nvSpPr>
          <p:spPr bwMode="auto">
            <a:xfrm>
              <a:off x="7696200" y="4456113"/>
              <a:ext cx="461962" cy="330200"/>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5" name="Freeform 7"/>
            <p:cNvSpPr>
              <a:spLocks/>
            </p:cNvSpPr>
            <p:nvPr/>
          </p:nvSpPr>
          <p:spPr bwMode="auto">
            <a:xfrm>
              <a:off x="8207375" y="4449763"/>
              <a:ext cx="336550" cy="328613"/>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6" name="Rectangle 8"/>
            <p:cNvSpPr>
              <a:spLocks noChangeArrowheads="1"/>
            </p:cNvSpPr>
            <p:nvPr/>
          </p:nvSpPr>
          <p:spPr bwMode="auto">
            <a:xfrm>
              <a:off x="6837363" y="4464050"/>
              <a:ext cx="112712" cy="3143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7" name="Freeform 9"/>
            <p:cNvSpPr>
              <a:spLocks/>
            </p:cNvSpPr>
            <p:nvPr/>
          </p:nvSpPr>
          <p:spPr bwMode="auto">
            <a:xfrm>
              <a:off x="7446963" y="4457700"/>
              <a:ext cx="236537" cy="32067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8" name="Freeform 10"/>
            <p:cNvSpPr>
              <a:spLocks/>
            </p:cNvSpPr>
            <p:nvPr/>
          </p:nvSpPr>
          <p:spPr bwMode="auto">
            <a:xfrm>
              <a:off x="6397625" y="4179887"/>
              <a:ext cx="519112" cy="622300"/>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Freeform 11"/>
            <p:cNvSpPr>
              <a:spLocks/>
            </p:cNvSpPr>
            <p:nvPr/>
          </p:nvSpPr>
          <p:spPr bwMode="auto">
            <a:xfrm>
              <a:off x="5930901" y="4330700"/>
              <a:ext cx="798512" cy="611188"/>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50" name="Freeform 12"/>
            <p:cNvSpPr>
              <a:spLocks noEditPoints="1"/>
            </p:cNvSpPr>
            <p:nvPr/>
          </p:nvSpPr>
          <p:spPr bwMode="auto">
            <a:xfrm>
              <a:off x="8593138" y="4449763"/>
              <a:ext cx="65087" cy="6350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5"/>
          <p:cNvGrpSpPr>
            <a:grpSpLocks noChangeAspect="1"/>
          </p:cNvGrpSpPr>
          <p:nvPr userDrawn="1"/>
        </p:nvGrpSpPr>
        <p:grpSpPr bwMode="auto">
          <a:xfrm>
            <a:off x="970345" y="2642062"/>
            <a:ext cx="11281834" cy="40216"/>
            <a:chOff x="2437" y="1611"/>
            <a:chExt cx="5330" cy="19"/>
          </a:xfrm>
        </p:grpSpPr>
        <p:sp>
          <p:nvSpPr>
            <p:cNvPr id="21" name="Oval 20"/>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sp>
          <p:nvSpPr>
            <p:cNvPr id="22" name="Line 7"/>
            <p:cNvSpPr>
              <a:spLocks noChangeShapeType="1"/>
            </p:cNvSpPr>
            <p:nvPr/>
          </p:nvSpPr>
          <p:spPr bwMode="auto">
            <a:xfrm>
              <a:off x="2456" y="1620"/>
              <a:ext cx="5311"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grpSp>
      <p:sp>
        <p:nvSpPr>
          <p:cNvPr id="18" name="TextBox 17"/>
          <p:cNvSpPr txBox="1"/>
          <p:nvPr userDrawn="1"/>
        </p:nvSpPr>
        <p:spPr>
          <a:xfrm>
            <a:off x="-1452880" y="6119336"/>
            <a:ext cx="121694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Slide</a:t>
            </a:r>
          </a:p>
          <a:p>
            <a:pPr algn="r"/>
            <a:r>
              <a:rPr lang="en-US" sz="1200" dirty="0">
                <a:solidFill>
                  <a:schemeClr val="tx2"/>
                </a:solidFill>
                <a:latin typeface="Segoe UI" panose="020B0502040204020203" pitchFamily="34" charset="0"/>
                <a:cs typeface="Segoe UI" panose="020B0502040204020203" pitchFamily="34" charset="0"/>
              </a:rPr>
              <a:t>Primary design for the first slide in the deck.</a:t>
            </a:r>
          </a:p>
        </p:txBody>
      </p:sp>
      <p:sp>
        <p:nvSpPr>
          <p:cNvPr id="35"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p:txBody>
      </p:sp>
      <p:sp>
        <p:nvSpPr>
          <p:cNvPr id="23"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24"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5"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931651484"/>
      </p:ext>
    </p:extLst>
  </p:cSld>
  <p:clrMapOvr>
    <a:masterClrMapping/>
  </p:clrMapOvr>
  <p:extLst mod="1">
    <p:ext uri="{DCECCB84-F9BA-43D5-87BE-67443E8EF086}">
      <p15:sldGuideLst xmlns:p15="http://schemas.microsoft.com/office/powerpoint/2012/main">
        <p15:guide id="1" orient="horz" pos="4056"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hoto with Right Text">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181600" y="0"/>
            <a:ext cx="7010400" cy="6858000"/>
          </a:xfrm>
          <a:gradFill>
            <a:gsLst>
              <a:gs pos="20000">
                <a:schemeClr val="tx2"/>
              </a:gs>
              <a:gs pos="100000">
                <a:schemeClr val="tx2">
                  <a:alpha val="0"/>
                </a:schemeClr>
              </a:gs>
            </a:gsLst>
            <a:lin ang="10800000" scaled="0"/>
          </a:gradFill>
        </p:spPr>
        <p:txBody>
          <a:bodyPr lIns="0" tIns="914400" rIns="914400"/>
          <a:lstStyle>
            <a:lvl1pPr marL="0" indent="0" algn="r">
              <a:spcBef>
                <a:spcPts val="2400"/>
              </a:spcBef>
              <a:spcAft>
                <a:spcPts val="0"/>
              </a:spcAft>
              <a:buNone/>
              <a:defRPr b="1">
                <a:solidFill>
                  <a:schemeClr val="bg1"/>
                </a:solidFill>
              </a:defRPr>
            </a:lvl1pPr>
          </a:lstStyle>
          <a:p>
            <a:pPr lvl="0"/>
            <a:r>
              <a:rPr lang="en-US" dirty="0"/>
              <a:t>Simple text over photo</a:t>
            </a:r>
          </a:p>
        </p:txBody>
      </p:sp>
      <p:sp>
        <p:nvSpPr>
          <p:cNvPr id="6" name="TextBox 5"/>
          <p:cNvSpPr txBox="1"/>
          <p:nvPr userDrawn="1"/>
        </p:nvSpPr>
        <p:spPr>
          <a:xfrm>
            <a:off x="-1635760" y="5934670"/>
            <a:ext cx="1399820" cy="923330"/>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Full Photo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with Right Text</a:t>
            </a:r>
          </a:p>
          <a:p>
            <a:pPr algn="r"/>
            <a:r>
              <a:rPr lang="en-US" sz="1200" dirty="0">
                <a:solidFill>
                  <a:schemeClr val="tx2"/>
                </a:solidFill>
                <a:latin typeface="Segoe UI" panose="020B0502040204020203" pitchFamily="34" charset="0"/>
                <a:cs typeface="Segoe UI" panose="020B0502040204020203" pitchFamily="34" charset="0"/>
              </a:rPr>
              <a:t>For integrating right-side text and photos.</a:t>
            </a:r>
          </a:p>
        </p:txBody>
      </p:sp>
      <p:sp>
        <p:nvSpPr>
          <p:cNvPr id="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5"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7"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8"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29443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Segue ">
    <p:bg>
      <p:bgPr>
        <a:solidFill>
          <a:schemeClr val="accent1"/>
        </a:solidFill>
        <a:effectLst/>
      </p:bgPr>
    </p:bg>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927105" y="2044701"/>
            <a:ext cx="10784609" cy="1773428"/>
          </a:xfrm>
        </p:spPr>
        <p:txBody>
          <a:bodyPr>
            <a:normAutofit/>
          </a:bodyPr>
          <a:lstStyle>
            <a:lvl1pPr>
              <a:defRPr lang="en-US" sz="4800" b="1" kern="1200" baseline="0" dirty="0">
                <a:solidFill>
                  <a:schemeClr val="bg1"/>
                </a:solidFill>
                <a:latin typeface="Segoe UI" panose="020B0502040204020203" pitchFamily="34" charset="0"/>
                <a:ea typeface="+mn-ea"/>
                <a:cs typeface="Segoe UI" panose="020B0502040204020203" pitchFamily="34" charset="0"/>
              </a:defRPr>
            </a:lvl1pPr>
          </a:lstStyle>
          <a:p>
            <a:r>
              <a:rPr lang="en-US" dirty="0"/>
              <a:t>Click to Edit Segue Title</a:t>
            </a:r>
          </a:p>
        </p:txBody>
      </p:sp>
      <p:grpSp>
        <p:nvGrpSpPr>
          <p:cNvPr id="19" name="Group 5"/>
          <p:cNvGrpSpPr>
            <a:grpSpLocks noChangeAspect="1"/>
          </p:cNvGrpSpPr>
          <p:nvPr userDrawn="1"/>
        </p:nvGrpSpPr>
        <p:grpSpPr bwMode="auto">
          <a:xfrm>
            <a:off x="514473" y="4036866"/>
            <a:ext cx="11677651" cy="40216"/>
            <a:chOff x="2437" y="1611"/>
            <a:chExt cx="5517" cy="19"/>
          </a:xfrm>
        </p:grpSpPr>
        <p:sp>
          <p:nvSpPr>
            <p:cNvPr id="21" name="Oval 20"/>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6" name="Line 7"/>
            <p:cNvSpPr>
              <a:spLocks noChangeShapeType="1"/>
            </p:cNvSpPr>
            <p:nvPr/>
          </p:nvSpPr>
          <p:spPr bwMode="auto">
            <a:xfrm>
              <a:off x="2456" y="1620"/>
              <a:ext cx="5498"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27" name="AutoShape 3"/>
          <p:cNvSpPr>
            <a:spLocks noChangeAspect="1" noChangeArrowheads="1" noTextEdit="1"/>
          </p:cNvSpPr>
          <p:nvPr userDrawn="1"/>
        </p:nvSpPr>
        <p:spPr bwMode="auto">
          <a:xfrm>
            <a:off x="10563226" y="6362700"/>
            <a:ext cx="11668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28" name="Group 27"/>
          <p:cNvGrpSpPr/>
          <p:nvPr userDrawn="1"/>
        </p:nvGrpSpPr>
        <p:grpSpPr>
          <a:xfrm>
            <a:off x="10550526" y="6351589"/>
            <a:ext cx="1179513" cy="330201"/>
            <a:chOff x="10550525" y="6351587"/>
            <a:chExt cx="1179513" cy="330201"/>
          </a:xfrm>
        </p:grpSpPr>
        <p:sp>
          <p:nvSpPr>
            <p:cNvPr id="29" name="Freeform 28"/>
            <p:cNvSpPr>
              <a:spLocks/>
            </p:cNvSpPr>
            <p:nvPr userDrawn="1"/>
          </p:nvSpPr>
          <p:spPr bwMode="auto">
            <a:xfrm>
              <a:off x="11014075" y="6470650"/>
              <a:ext cx="168275" cy="144463"/>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0" name="Freeform 29"/>
            <p:cNvSpPr>
              <a:spLocks noEditPoints="1"/>
            </p:cNvSpPr>
            <p:nvPr userDrawn="1"/>
          </p:nvSpPr>
          <p:spPr bwMode="auto">
            <a:xfrm>
              <a:off x="11314113" y="6470650"/>
              <a:ext cx="200025" cy="144463"/>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1" name="Freeform 7"/>
            <p:cNvSpPr>
              <a:spLocks/>
            </p:cNvSpPr>
            <p:nvPr userDrawn="1"/>
          </p:nvSpPr>
          <p:spPr bwMode="auto">
            <a:xfrm>
              <a:off x="11534775" y="6467475"/>
              <a:ext cx="146050" cy="142875"/>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2" name="Rectangle 8"/>
            <p:cNvSpPr>
              <a:spLocks noChangeArrowheads="1"/>
            </p:cNvSpPr>
            <p:nvPr userDrawn="1"/>
          </p:nvSpPr>
          <p:spPr bwMode="auto">
            <a:xfrm>
              <a:off x="10942638" y="6473825"/>
              <a:ext cx="47625" cy="136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3" name="Freeform 9"/>
            <p:cNvSpPr>
              <a:spLocks/>
            </p:cNvSpPr>
            <p:nvPr userDrawn="1"/>
          </p:nvSpPr>
          <p:spPr bwMode="auto">
            <a:xfrm>
              <a:off x="11206163" y="6472238"/>
              <a:ext cx="101600" cy="138113"/>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4" name="Freeform 10"/>
            <p:cNvSpPr>
              <a:spLocks/>
            </p:cNvSpPr>
            <p:nvPr userDrawn="1"/>
          </p:nvSpPr>
          <p:spPr bwMode="auto">
            <a:xfrm>
              <a:off x="10752138" y="6351587"/>
              <a:ext cx="225425" cy="26987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5" name="Freeform 11"/>
            <p:cNvSpPr>
              <a:spLocks/>
            </p:cNvSpPr>
            <p:nvPr userDrawn="1"/>
          </p:nvSpPr>
          <p:spPr bwMode="auto">
            <a:xfrm>
              <a:off x="10550525" y="6416675"/>
              <a:ext cx="344488" cy="265113"/>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6" name="Freeform 12"/>
            <p:cNvSpPr>
              <a:spLocks noEditPoints="1"/>
            </p:cNvSpPr>
            <p:nvPr userDrawn="1"/>
          </p:nvSpPr>
          <p:spPr bwMode="auto">
            <a:xfrm>
              <a:off x="11701463" y="6467475"/>
              <a:ext cx="28575" cy="28575"/>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4" name="TextBox 2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Blue Segue </a:t>
            </a:r>
          </a:p>
        </p:txBody>
      </p:sp>
      <p:sp>
        <p:nvSpPr>
          <p:cNvPr id="38"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0"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2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45325331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Seg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7105" y="2044701"/>
            <a:ext cx="10784609" cy="1773428"/>
          </a:xfrm>
        </p:spPr>
        <p:txBody>
          <a:bodyPr>
            <a:normAutofit/>
          </a:bodyPr>
          <a:lstStyle>
            <a:lvl1pPr>
              <a:defRPr lang="en-US" sz="4800" b="1" kern="1200" baseline="0" dirty="0">
                <a:solidFill>
                  <a:schemeClr val="tx1"/>
                </a:solidFill>
                <a:latin typeface="Segoe UI" panose="020B0502040204020203" pitchFamily="34" charset="0"/>
                <a:ea typeface="+mn-ea"/>
                <a:cs typeface="Segoe UI" panose="020B0502040204020203" pitchFamily="34" charset="0"/>
              </a:defRPr>
            </a:lvl1pPr>
          </a:lstStyle>
          <a:p>
            <a:r>
              <a:rPr lang="en-US" dirty="0"/>
              <a:t>Click to Edit Segue Title</a:t>
            </a:r>
          </a:p>
        </p:txBody>
      </p:sp>
      <p:grpSp>
        <p:nvGrpSpPr>
          <p:cNvPr id="22" name="Group 5"/>
          <p:cNvGrpSpPr>
            <a:grpSpLocks noChangeAspect="1"/>
          </p:cNvGrpSpPr>
          <p:nvPr/>
        </p:nvGrpSpPr>
        <p:grpSpPr bwMode="auto">
          <a:xfrm>
            <a:off x="514473" y="4036846"/>
            <a:ext cx="11677651" cy="44449"/>
            <a:chOff x="2437" y="1611"/>
            <a:chExt cx="5517" cy="21"/>
          </a:xfrm>
        </p:grpSpPr>
        <p:sp>
          <p:nvSpPr>
            <p:cNvPr id="23" name="AutoShape 4"/>
            <p:cNvSpPr>
              <a:spLocks noChangeAspect="1" noChangeArrowheads="1" noTextEdit="1"/>
            </p:cNvSpPr>
            <p:nvPr/>
          </p:nvSpPr>
          <p:spPr bwMode="auto">
            <a:xfrm>
              <a:off x="2437" y="1611"/>
              <a:ext cx="886"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sp>
          <p:nvSpPr>
            <p:cNvPr id="24" name="Oval 23"/>
            <p:cNvSpPr>
              <a:spLocks noChangeArrowheads="1"/>
            </p:cNvSpPr>
            <p:nvPr/>
          </p:nvSpPr>
          <p:spPr bwMode="auto">
            <a:xfrm>
              <a:off x="2437" y="1611"/>
              <a:ext cx="19" cy="19"/>
            </a:xfrm>
            <a:prstGeom prst="ellipse">
              <a:avLst/>
            </a:prstGeom>
            <a:noFill/>
            <a:ln w="793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5" name="Line 7"/>
            <p:cNvSpPr>
              <a:spLocks noChangeShapeType="1"/>
            </p:cNvSpPr>
            <p:nvPr/>
          </p:nvSpPr>
          <p:spPr bwMode="auto">
            <a:xfrm>
              <a:off x="2456" y="1620"/>
              <a:ext cx="5498"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5" name="AutoShape 3"/>
          <p:cNvSpPr>
            <a:spLocks noChangeAspect="1" noChangeArrowheads="1" noTextEdit="1"/>
          </p:cNvSpPr>
          <p:nvPr userDrawn="1"/>
        </p:nvSpPr>
        <p:spPr bwMode="auto">
          <a:xfrm>
            <a:off x="10563226" y="6362700"/>
            <a:ext cx="11668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nvGrpSpPr>
          <p:cNvPr id="15" name="Group 14"/>
          <p:cNvGrpSpPr/>
          <p:nvPr userDrawn="1"/>
        </p:nvGrpSpPr>
        <p:grpSpPr>
          <a:xfrm>
            <a:off x="10550526" y="6351589"/>
            <a:ext cx="1179513" cy="330201"/>
            <a:chOff x="10550525" y="6351587"/>
            <a:chExt cx="1179513" cy="330201"/>
          </a:xfrm>
          <a:solidFill>
            <a:schemeClr val="accent1"/>
          </a:solidFill>
        </p:grpSpPr>
        <p:sp>
          <p:nvSpPr>
            <p:cNvPr id="6" name="Freeform 5"/>
            <p:cNvSpPr>
              <a:spLocks/>
            </p:cNvSpPr>
            <p:nvPr userDrawn="1"/>
          </p:nvSpPr>
          <p:spPr bwMode="auto">
            <a:xfrm>
              <a:off x="11014075" y="6470650"/>
              <a:ext cx="168275" cy="144463"/>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6"/>
            <p:cNvSpPr>
              <a:spLocks noEditPoints="1"/>
            </p:cNvSpPr>
            <p:nvPr userDrawn="1"/>
          </p:nvSpPr>
          <p:spPr bwMode="auto">
            <a:xfrm>
              <a:off x="11314113" y="6470650"/>
              <a:ext cx="200025" cy="144463"/>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11534775" y="6467475"/>
              <a:ext cx="146050" cy="142875"/>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Rectangle 8"/>
            <p:cNvSpPr>
              <a:spLocks noChangeArrowheads="1"/>
            </p:cNvSpPr>
            <p:nvPr userDrawn="1"/>
          </p:nvSpPr>
          <p:spPr bwMode="auto">
            <a:xfrm>
              <a:off x="10942638" y="6473825"/>
              <a:ext cx="47625" cy="1365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11206163" y="6472238"/>
              <a:ext cx="101600" cy="138113"/>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10752138" y="6351587"/>
              <a:ext cx="225425" cy="26987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10550525" y="6416675"/>
              <a:ext cx="344488" cy="265113"/>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noEditPoints="1"/>
            </p:cNvSpPr>
            <p:nvPr userDrawn="1"/>
          </p:nvSpPr>
          <p:spPr bwMode="auto">
            <a:xfrm>
              <a:off x="11701463" y="6467475"/>
              <a:ext cx="28575" cy="28575"/>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20" name="TextBox 19"/>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White Segue</a:t>
            </a:r>
            <a:endParaRPr lang="en-US" sz="1200" dirty="0">
              <a:solidFill>
                <a:schemeClr val="tx2"/>
              </a:solidFill>
              <a:latin typeface="Segoe UI" panose="020B0502040204020203" pitchFamily="34" charset="0"/>
              <a:cs typeface="Segoe UI" panose="020B0502040204020203" pitchFamily="34" charset="0"/>
            </a:endParaRPr>
          </a:p>
        </p:txBody>
      </p:sp>
      <p:sp>
        <p:nvSpPr>
          <p:cNvPr id="2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9"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21"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6"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20348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Ending Slide">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443680" y="3660990"/>
            <a:ext cx="2296584" cy="40216"/>
            <a:chOff x="2437" y="1611"/>
            <a:chExt cx="1085" cy="19"/>
          </a:xfrm>
        </p:grpSpPr>
        <p:sp>
          <p:nvSpPr>
            <p:cNvPr id="5" name="Oval 4"/>
            <p:cNvSpPr>
              <a:spLocks noChangeArrowheads="1"/>
            </p:cNvSpPr>
            <p:nvPr/>
          </p:nvSpPr>
          <p:spPr bwMode="auto">
            <a:xfrm>
              <a:off x="2437" y="1611"/>
              <a:ext cx="19" cy="19"/>
            </a:xfrm>
            <a:prstGeom prst="ellipse">
              <a:avLst/>
            </a:prstGeom>
            <a:noFill/>
            <a:ln w="7938" cap="flat">
              <a:solidFill>
                <a:srgbClr val="58595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6" name="Line 7"/>
            <p:cNvSpPr>
              <a:spLocks noChangeShapeType="1"/>
            </p:cNvSpPr>
            <p:nvPr/>
          </p:nvSpPr>
          <p:spPr bwMode="auto">
            <a:xfrm>
              <a:off x="2456" y="1620"/>
              <a:ext cx="1066" cy="0"/>
            </a:xfrm>
            <a:prstGeom prst="line">
              <a:avLst/>
            </a:prstGeom>
            <a:noFill/>
            <a:ln w="7938" cap="flat">
              <a:solidFill>
                <a:srgbClr val="58595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531" y="2567498"/>
            <a:ext cx="6801004" cy="185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bwMode="auto">
          <a:xfrm flipH="1">
            <a:off x="9471403" y="3660959"/>
            <a:ext cx="2296584" cy="40216"/>
            <a:chOff x="2437" y="1611"/>
            <a:chExt cx="1085" cy="19"/>
          </a:xfrm>
        </p:grpSpPr>
        <p:sp>
          <p:nvSpPr>
            <p:cNvPr id="9" name="Oval 8"/>
            <p:cNvSpPr>
              <a:spLocks noChangeArrowheads="1"/>
            </p:cNvSpPr>
            <p:nvPr/>
          </p:nvSpPr>
          <p:spPr bwMode="auto">
            <a:xfrm>
              <a:off x="2437" y="1611"/>
              <a:ext cx="19" cy="19"/>
            </a:xfrm>
            <a:prstGeom prst="ellipse">
              <a:avLst/>
            </a:prstGeom>
            <a:noFill/>
            <a:ln w="7938" cap="flat">
              <a:solidFill>
                <a:srgbClr val="58595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0" name="Line 7"/>
            <p:cNvSpPr>
              <a:spLocks noChangeShapeType="1"/>
            </p:cNvSpPr>
            <p:nvPr/>
          </p:nvSpPr>
          <p:spPr bwMode="auto">
            <a:xfrm>
              <a:off x="2456" y="1620"/>
              <a:ext cx="1066" cy="0"/>
            </a:xfrm>
            <a:prstGeom prst="line">
              <a:avLst/>
            </a:prstGeom>
            <a:noFill/>
            <a:ln w="7938" cap="flat">
              <a:solidFill>
                <a:srgbClr val="58595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sp>
        <p:nvSpPr>
          <p:cNvPr id="14" name="TextBox 1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White Ending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1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1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11394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Ending Slide">
    <p:bg>
      <p:bgPr>
        <a:solidFill>
          <a:schemeClr val="accent1"/>
        </a:soli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bwMode="auto">
          <a:xfrm>
            <a:off x="443680" y="3660990"/>
            <a:ext cx="2296584" cy="40216"/>
            <a:chOff x="2437" y="1611"/>
            <a:chExt cx="1085" cy="19"/>
          </a:xfrm>
        </p:grpSpPr>
        <p:sp>
          <p:nvSpPr>
            <p:cNvPr id="14" name="Oval 13"/>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5"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6" name="Group 15"/>
          <p:cNvGrpSpPr>
            <a:grpSpLocks noChangeAspect="1"/>
          </p:cNvGrpSpPr>
          <p:nvPr/>
        </p:nvGrpSpPr>
        <p:grpSpPr bwMode="auto">
          <a:xfrm flipH="1">
            <a:off x="9471403" y="3660959"/>
            <a:ext cx="2296584" cy="40216"/>
            <a:chOff x="2437" y="1611"/>
            <a:chExt cx="1085" cy="19"/>
          </a:xfrm>
        </p:grpSpPr>
        <p:sp>
          <p:nvSpPr>
            <p:cNvPr id="17" name="Oval 16"/>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8"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18"/>
          <p:cNvGrpSpPr/>
          <p:nvPr/>
        </p:nvGrpSpPr>
        <p:grpSpPr>
          <a:xfrm>
            <a:off x="2660649" y="2499788"/>
            <a:ext cx="6879168" cy="1921933"/>
            <a:chOff x="1995487" y="1874838"/>
            <a:chExt cx="5159376" cy="1441450"/>
          </a:xfrm>
          <a:solidFill>
            <a:schemeClr val="bg1"/>
          </a:solidFill>
        </p:grpSpPr>
        <p:sp>
          <p:nvSpPr>
            <p:cNvPr id="20" name="Freeform 16"/>
            <p:cNvSpPr>
              <a:spLocks/>
            </p:cNvSpPr>
            <p:nvPr/>
          </p:nvSpPr>
          <p:spPr bwMode="auto">
            <a:xfrm>
              <a:off x="4024313" y="2397126"/>
              <a:ext cx="738188" cy="625475"/>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noEditPoints="1"/>
            </p:cNvSpPr>
            <p:nvPr/>
          </p:nvSpPr>
          <p:spPr bwMode="auto">
            <a:xfrm>
              <a:off x="5334000" y="2397126"/>
              <a:ext cx="874713" cy="625475"/>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300788" y="2384426"/>
              <a:ext cx="638175" cy="622300"/>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3" name="Rectangle 19"/>
            <p:cNvSpPr>
              <a:spLocks noChangeArrowheads="1"/>
            </p:cNvSpPr>
            <p:nvPr/>
          </p:nvSpPr>
          <p:spPr bwMode="auto">
            <a:xfrm>
              <a:off x="3711575" y="2411413"/>
              <a:ext cx="212725" cy="59531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4" name="Freeform 20"/>
            <p:cNvSpPr>
              <a:spLocks/>
            </p:cNvSpPr>
            <p:nvPr/>
          </p:nvSpPr>
          <p:spPr bwMode="auto">
            <a:xfrm>
              <a:off x="4864100" y="2400301"/>
              <a:ext cx="447675" cy="60642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5" name="Freeform 21"/>
            <p:cNvSpPr>
              <a:spLocks/>
            </p:cNvSpPr>
            <p:nvPr/>
          </p:nvSpPr>
          <p:spPr bwMode="auto">
            <a:xfrm>
              <a:off x="2881313" y="1874838"/>
              <a:ext cx="981075" cy="117792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6" name="Freeform 22"/>
            <p:cNvSpPr>
              <a:spLocks/>
            </p:cNvSpPr>
            <p:nvPr/>
          </p:nvSpPr>
          <p:spPr bwMode="auto">
            <a:xfrm>
              <a:off x="1995487" y="2160588"/>
              <a:ext cx="1511300" cy="1155700"/>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7" name="Freeform 23"/>
            <p:cNvSpPr>
              <a:spLocks noEditPoints="1"/>
            </p:cNvSpPr>
            <p:nvPr/>
          </p:nvSpPr>
          <p:spPr bwMode="auto">
            <a:xfrm>
              <a:off x="7031038" y="2384426"/>
              <a:ext cx="123825" cy="12065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30" name="TextBox 29"/>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Blue Ending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3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8"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29"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31"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33856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4" name="TextBox 13"/>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Blank</a:t>
            </a:r>
            <a:endParaRPr lang="en-US" sz="1200" dirty="0">
              <a:solidFill>
                <a:schemeClr val="tx2"/>
              </a:solidFill>
              <a:latin typeface="Segoe UI" panose="020B0502040204020203" pitchFamily="34" charset="0"/>
              <a:cs typeface="Segoe UI" panose="020B0502040204020203" pitchFamily="34" charset="0"/>
            </a:endParaRPr>
          </a:p>
        </p:txBody>
      </p:sp>
      <p:sp>
        <p:nvSpPr>
          <p:cNvPr id="1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12"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3"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7336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902" y="721257"/>
            <a:ext cx="6694311" cy="1734724"/>
          </a:xfrm>
        </p:spPr>
        <p:txBody>
          <a:bodyPr>
            <a:normAutofit/>
          </a:bodyPr>
          <a:lstStyle>
            <a:lvl1pPr algn="l">
              <a:defRPr lang="en-US" sz="4800" b="1" kern="1200" baseline="0" dirty="0">
                <a:solidFill>
                  <a:schemeClr val="tx1"/>
                </a:solidFill>
                <a:latin typeface="Segoe UI" panose="020B0502040204020203" pitchFamily="34" charset="0"/>
                <a:ea typeface="+mn-ea"/>
                <a:cs typeface="Segoe UI" panose="020B0502040204020203" pitchFamily="34" charset="0"/>
              </a:defRPr>
            </a:lvl1pPr>
          </a:lstStyle>
          <a:p>
            <a:r>
              <a:rPr lang="en-US" dirty="0"/>
              <a:t>Title of Presentation:</a:t>
            </a:r>
            <a:br>
              <a:rPr lang="en-US" dirty="0"/>
            </a:br>
            <a:r>
              <a:rPr lang="en-US" dirty="0"/>
              <a:t>Should fill two lines</a:t>
            </a:r>
          </a:p>
        </p:txBody>
      </p:sp>
      <p:sp>
        <p:nvSpPr>
          <p:cNvPr id="32" name="Text Placeholder 17"/>
          <p:cNvSpPr>
            <a:spLocks noGrp="1"/>
          </p:cNvSpPr>
          <p:nvPr>
            <p:ph type="body" sz="quarter" idx="10" hasCustomPrompt="1"/>
          </p:nvPr>
        </p:nvSpPr>
        <p:spPr>
          <a:xfrm>
            <a:off x="962902" y="2889332"/>
            <a:ext cx="6694311" cy="762000"/>
          </a:xfrm>
        </p:spPr>
        <p:txBody>
          <a:bodyPr>
            <a:normAutofit/>
          </a:bodyPr>
          <a:lstStyle>
            <a:lvl1pPr marL="0" indent="0" algn="l">
              <a:buNone/>
              <a:defRPr lang="en-US" sz="3600" kern="1200" dirty="0">
                <a:solidFill>
                  <a:schemeClr val="accent1"/>
                </a:solidFill>
                <a:latin typeface="Segoe UI" panose="020B0502040204020203" pitchFamily="34" charset="0"/>
                <a:ea typeface="+mn-ea"/>
                <a:cs typeface="Segoe UI" panose="020B0502040204020203" pitchFamily="34" charset="0"/>
              </a:defRPr>
            </a:lvl1pPr>
          </a:lstStyle>
          <a:p>
            <a:pPr lvl="0"/>
            <a:r>
              <a:rPr lang="en-US" dirty="0"/>
              <a:t>Subtitle, only one lines</a:t>
            </a:r>
          </a:p>
        </p:txBody>
      </p:sp>
      <p:sp>
        <p:nvSpPr>
          <p:cNvPr id="33" name="Text Placeholder 16"/>
          <p:cNvSpPr>
            <a:spLocks noGrp="1"/>
          </p:cNvSpPr>
          <p:nvPr>
            <p:ph type="body" sz="quarter" idx="12" hasCustomPrompt="1"/>
          </p:nvPr>
        </p:nvSpPr>
        <p:spPr>
          <a:xfrm>
            <a:off x="962902" y="3651332"/>
            <a:ext cx="6694311" cy="1104817"/>
          </a:xfrm>
        </p:spPr>
        <p:txBody>
          <a:bodyPr/>
          <a:lstStyle>
            <a:lvl1pPr marL="0" indent="0" algn="l">
              <a:buNone/>
              <a:defRPr i="1">
                <a:solidFill>
                  <a:schemeClr val="tx1"/>
                </a:solidFill>
              </a:defRPr>
            </a:lvl1pPr>
          </a:lstStyle>
          <a:p>
            <a:pPr lvl="0"/>
            <a:r>
              <a:rPr lang="en-US" dirty="0"/>
              <a:t>Speaker name</a:t>
            </a:r>
            <a:br>
              <a:rPr lang="en-US" dirty="0"/>
            </a:br>
            <a:r>
              <a:rPr lang="en-US" dirty="0"/>
              <a:t>and title</a:t>
            </a:r>
          </a:p>
        </p:txBody>
      </p:sp>
      <p:grpSp>
        <p:nvGrpSpPr>
          <p:cNvPr id="19" name="Group 5"/>
          <p:cNvGrpSpPr>
            <a:grpSpLocks noChangeAspect="1"/>
          </p:cNvGrpSpPr>
          <p:nvPr userDrawn="1"/>
        </p:nvGrpSpPr>
        <p:grpSpPr bwMode="auto">
          <a:xfrm>
            <a:off x="970345" y="2642062"/>
            <a:ext cx="11281834" cy="40216"/>
            <a:chOff x="2437" y="1611"/>
            <a:chExt cx="5330" cy="19"/>
          </a:xfrm>
        </p:grpSpPr>
        <p:sp>
          <p:nvSpPr>
            <p:cNvPr id="21" name="Oval 20"/>
            <p:cNvSpPr>
              <a:spLocks noChangeArrowheads="1"/>
            </p:cNvSpPr>
            <p:nvPr/>
          </p:nvSpPr>
          <p:spPr bwMode="auto">
            <a:xfrm>
              <a:off x="2437" y="1611"/>
              <a:ext cx="19" cy="19"/>
            </a:xfrm>
            <a:prstGeom prst="ellipse">
              <a:avLst/>
            </a:prstGeom>
            <a:noFill/>
            <a:ln w="793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2" name="Line 7"/>
            <p:cNvSpPr>
              <a:spLocks noChangeShapeType="1"/>
            </p:cNvSpPr>
            <p:nvPr/>
          </p:nvSpPr>
          <p:spPr bwMode="auto">
            <a:xfrm>
              <a:off x="2456" y="1620"/>
              <a:ext cx="5311"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grpSp>
      <p:sp>
        <p:nvSpPr>
          <p:cNvPr id="18" name="TextBox 17"/>
          <p:cNvSpPr txBox="1"/>
          <p:nvPr userDrawn="1"/>
        </p:nvSpPr>
        <p:spPr>
          <a:xfrm>
            <a:off x="-1554480" y="6119336"/>
            <a:ext cx="131854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Slide - White</a:t>
            </a:r>
          </a:p>
          <a:p>
            <a:pPr algn="r"/>
            <a:r>
              <a:rPr lang="en-US" sz="1200" dirty="0">
                <a:solidFill>
                  <a:schemeClr val="tx2"/>
                </a:solidFill>
                <a:latin typeface="Segoe UI" panose="020B0502040204020203" pitchFamily="34" charset="0"/>
                <a:cs typeface="Segoe UI" panose="020B0502040204020203" pitchFamily="34" charset="0"/>
              </a:rPr>
              <a:t>Alternate layout </a:t>
            </a:r>
            <a:br>
              <a:rPr lang="en-US" sz="1200" dirty="0">
                <a:solidFill>
                  <a:schemeClr val="tx2"/>
                </a:solidFill>
                <a:latin typeface="Segoe UI" panose="020B0502040204020203" pitchFamily="34" charset="0"/>
                <a:cs typeface="Segoe UI" panose="020B0502040204020203" pitchFamily="34" charset="0"/>
              </a:rPr>
            </a:br>
            <a:r>
              <a:rPr lang="en-US" sz="1200" dirty="0">
                <a:solidFill>
                  <a:schemeClr val="tx2"/>
                </a:solidFill>
                <a:latin typeface="Segoe UI" panose="020B0502040204020203" pitchFamily="34" charset="0"/>
                <a:cs typeface="Segoe UI" panose="020B0502040204020203" pitchFamily="34" charset="0"/>
              </a:rPr>
              <a:t>for first slide </a:t>
            </a:r>
            <a:br>
              <a:rPr lang="en-US" sz="1200" dirty="0">
                <a:solidFill>
                  <a:schemeClr val="tx2"/>
                </a:solidFill>
                <a:latin typeface="Segoe UI" panose="020B0502040204020203" pitchFamily="34" charset="0"/>
                <a:cs typeface="Segoe UI" panose="020B0502040204020203" pitchFamily="34" charset="0"/>
              </a:rPr>
            </a:br>
            <a:r>
              <a:rPr lang="en-US" sz="1200" dirty="0">
                <a:solidFill>
                  <a:schemeClr val="tx2"/>
                </a:solidFill>
                <a:latin typeface="Segoe UI" panose="020B0502040204020203" pitchFamily="34" charset="0"/>
                <a:cs typeface="Segoe UI" panose="020B0502040204020203" pitchFamily="34" charset="0"/>
              </a:rPr>
              <a:t>in</a:t>
            </a:r>
            <a:r>
              <a:rPr lang="en-US" sz="1200" baseline="0" dirty="0">
                <a:solidFill>
                  <a:schemeClr val="tx2"/>
                </a:solidFill>
                <a:latin typeface="Segoe UI" panose="020B0502040204020203" pitchFamily="34" charset="0"/>
                <a:cs typeface="Segoe UI" panose="020B0502040204020203" pitchFamily="34" charset="0"/>
              </a:rPr>
              <a:t> the deck.</a:t>
            </a:r>
            <a:endParaRPr lang="en-US" sz="1200" dirty="0">
              <a:solidFill>
                <a:schemeClr val="tx2"/>
              </a:solidFill>
              <a:latin typeface="Segoe UI" panose="020B0502040204020203" pitchFamily="34" charset="0"/>
              <a:cs typeface="Segoe UI" panose="020B0502040204020203" pitchFamily="34" charset="0"/>
            </a:endParaRPr>
          </a:p>
        </p:txBody>
      </p:sp>
      <p:sp>
        <p:nvSpPr>
          <p:cNvPr id="23" name="TextBox 22"/>
          <p:cNvSpPr txBox="1"/>
          <p:nvPr userDrawn="1"/>
        </p:nvSpPr>
        <p:spPr bwMode="gray">
          <a:xfrm>
            <a:off x="970345" y="5755156"/>
            <a:ext cx="4944318" cy="738664"/>
          </a:xfrm>
          <a:prstGeom prst="rect">
            <a:avLst/>
          </a:prstGeom>
          <a:noFill/>
        </p:spPr>
        <p:txBody>
          <a:bodyPr wrap="square" lIns="0" tIns="0" rIns="0" bIns="0" rtlCol="0" anchor="b" anchorCtr="0">
            <a:spAutoFit/>
          </a:bodyPr>
          <a:lstStyle/>
          <a:p>
            <a:pPr marL="0" algn="l" defTabSz="1219110" rtl="0" eaLnBrk="1" latinLnBrk="0" hangingPunct="1"/>
            <a:r>
              <a:rPr lang="en-US" sz="800" kern="1200" dirty="0">
                <a:solidFill>
                  <a:schemeClr val="tx1"/>
                </a:solidFill>
                <a:latin typeface="Segoe UI" panose="020B0502040204020203" pitchFamily="34" charset="0"/>
                <a:ea typeface="+mn-ea"/>
                <a:cs typeface="Segoe UI" panose="020B0502040204020203" pitchFamily="34" charset="0"/>
              </a:rPr>
              <a:t>©2016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a:t>
            </a:r>
          </a:p>
        </p:txBody>
      </p:sp>
      <p:grpSp>
        <p:nvGrpSpPr>
          <p:cNvPr id="24" name="Group 23"/>
          <p:cNvGrpSpPr/>
          <p:nvPr userDrawn="1"/>
        </p:nvGrpSpPr>
        <p:grpSpPr>
          <a:xfrm>
            <a:off x="7589330" y="5509552"/>
            <a:ext cx="4141515" cy="1157119"/>
            <a:chOff x="5930901" y="4179887"/>
            <a:chExt cx="2727324" cy="762001"/>
          </a:xfrm>
          <a:solidFill>
            <a:schemeClr val="accent1"/>
          </a:solidFill>
        </p:grpSpPr>
        <p:sp>
          <p:nvSpPr>
            <p:cNvPr id="25" name="Freeform 5"/>
            <p:cNvSpPr>
              <a:spLocks/>
            </p:cNvSpPr>
            <p:nvPr/>
          </p:nvSpPr>
          <p:spPr bwMode="auto">
            <a:xfrm>
              <a:off x="7002463" y="4456113"/>
              <a:ext cx="390525" cy="330200"/>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6" name="Freeform 6"/>
            <p:cNvSpPr>
              <a:spLocks noEditPoints="1"/>
            </p:cNvSpPr>
            <p:nvPr/>
          </p:nvSpPr>
          <p:spPr bwMode="auto">
            <a:xfrm>
              <a:off x="7696200" y="4456113"/>
              <a:ext cx="461962" cy="330200"/>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7" name="Freeform 7"/>
            <p:cNvSpPr>
              <a:spLocks/>
            </p:cNvSpPr>
            <p:nvPr/>
          </p:nvSpPr>
          <p:spPr bwMode="auto">
            <a:xfrm>
              <a:off x="8207375" y="4449763"/>
              <a:ext cx="336550" cy="328613"/>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8" name="Rectangle 8"/>
            <p:cNvSpPr>
              <a:spLocks noChangeArrowheads="1"/>
            </p:cNvSpPr>
            <p:nvPr/>
          </p:nvSpPr>
          <p:spPr bwMode="auto">
            <a:xfrm>
              <a:off x="6837363" y="4464050"/>
              <a:ext cx="112712" cy="3143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29" name="Freeform 9"/>
            <p:cNvSpPr>
              <a:spLocks/>
            </p:cNvSpPr>
            <p:nvPr/>
          </p:nvSpPr>
          <p:spPr bwMode="auto">
            <a:xfrm>
              <a:off x="7446963" y="4457700"/>
              <a:ext cx="236537" cy="32067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0" name="Freeform 10"/>
            <p:cNvSpPr>
              <a:spLocks/>
            </p:cNvSpPr>
            <p:nvPr/>
          </p:nvSpPr>
          <p:spPr bwMode="auto">
            <a:xfrm>
              <a:off x="6397625" y="4179887"/>
              <a:ext cx="519112" cy="622300"/>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1" name="Freeform 11"/>
            <p:cNvSpPr>
              <a:spLocks/>
            </p:cNvSpPr>
            <p:nvPr/>
          </p:nvSpPr>
          <p:spPr bwMode="auto">
            <a:xfrm>
              <a:off x="5930901" y="4330700"/>
              <a:ext cx="798512" cy="611188"/>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sp>
          <p:nvSpPr>
            <p:cNvPr id="34" name="Freeform 12"/>
            <p:cNvSpPr>
              <a:spLocks noEditPoints="1"/>
            </p:cNvSpPr>
            <p:nvPr/>
          </p:nvSpPr>
          <p:spPr bwMode="auto">
            <a:xfrm>
              <a:off x="8593138" y="4449763"/>
              <a:ext cx="65087" cy="6350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solidFill>
                  <a:schemeClr val="tx1"/>
                </a:solidFill>
              </a:endParaRPr>
            </a:p>
          </p:txBody>
        </p:sp>
      </p:grpSp>
      <p:sp>
        <p:nvSpPr>
          <p:cNvPr id="37"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p:txBody>
      </p:sp>
      <p:sp>
        <p:nvSpPr>
          <p:cNvPr id="20"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35"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36"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39891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edit Title</a:t>
            </a:r>
          </a:p>
        </p:txBody>
      </p:sp>
      <p:sp>
        <p:nvSpPr>
          <p:cNvPr id="3" name="Content Placeholder 2"/>
          <p:cNvSpPr>
            <a:spLocks noGrp="1"/>
          </p:cNvSpPr>
          <p:nvPr>
            <p:ph idx="1"/>
          </p:nvPr>
        </p:nvSpPr>
        <p:spPr>
          <a:xfrm>
            <a:off x="915305" y="1600200"/>
            <a:ext cx="10375904" cy="4418635"/>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
        <p:nvSpPr>
          <p:cNvPr id="4" name="TextBox 3"/>
          <p:cNvSpPr txBox="1"/>
          <p:nvPr userDrawn="1"/>
        </p:nvSpPr>
        <p:spPr>
          <a:xfrm>
            <a:off x="-1676400" y="5565338"/>
            <a:ext cx="144046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and Content</a:t>
            </a:r>
          </a:p>
          <a:p>
            <a:pPr algn="r"/>
            <a:r>
              <a:rPr lang="en-US" sz="1200" dirty="0">
                <a:solidFill>
                  <a:schemeClr val="tx2"/>
                </a:solidFill>
                <a:latin typeface="Segoe UI" panose="020B0502040204020203" pitchFamily="34" charset="0"/>
                <a:cs typeface="Segoe UI" panose="020B0502040204020203" pitchFamily="34" charset="0"/>
              </a:rPr>
              <a:t>The primary layout used</a:t>
            </a:r>
            <a:r>
              <a:rPr lang="en-US" sz="1200" baseline="0" dirty="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1200" dirty="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Tree>
    <p:extLst>
      <p:ext uri="{BB962C8B-B14F-4D97-AF65-F5344CB8AC3E}">
        <p14:creationId xmlns:p14="http://schemas.microsoft.com/office/powerpoint/2010/main" val="712119355"/>
      </p:ext>
    </p:extLst>
  </p:cSld>
  <p:clrMapOvr>
    <a:masterClrMapping/>
  </p:clrMapOvr>
  <p:hf hdr="0"/>
  <p:extLst mod="1">
    <p:ext uri="{DCECCB84-F9BA-43D5-87BE-67443E8EF086}">
      <p15:sldGuideLst xmlns:p15="http://schemas.microsoft.com/office/powerpoint/2012/main">
        <p15:guide id="1" orient="horz" pos="1008" userDrawn="1">
          <p15:clr>
            <a:srgbClr val="FBAE40"/>
          </p15:clr>
        </p15:guide>
        <p15:guide id="2" pos="2040" userDrawn="1">
          <p15:clr>
            <a:srgbClr val="FBAE40"/>
          </p15:clr>
        </p15:guide>
        <p15:guide id="3" pos="29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915305" y="1862936"/>
            <a:ext cx="10375904" cy="4155899"/>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Box 8"/>
          <p:cNvSpPr txBox="1"/>
          <p:nvPr userDrawn="1"/>
        </p:nvSpPr>
        <p:spPr>
          <a:xfrm>
            <a:off x="-1635760" y="5565338"/>
            <a:ext cx="139982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Title/Subtitle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and Content</a:t>
            </a:r>
          </a:p>
          <a:p>
            <a:pPr algn="r"/>
            <a:r>
              <a:rPr lang="en-US" sz="1200" dirty="0">
                <a:solidFill>
                  <a:schemeClr val="tx2"/>
                </a:solidFill>
                <a:latin typeface="Segoe UI" panose="020B0502040204020203" pitchFamily="34" charset="0"/>
                <a:cs typeface="Segoe UI" panose="020B0502040204020203" pitchFamily="34" charset="0"/>
              </a:rPr>
              <a:t>Identical to main layout but</a:t>
            </a:r>
            <a:r>
              <a:rPr lang="en-US" sz="1200" baseline="0" dirty="0">
                <a:solidFill>
                  <a:schemeClr val="tx2"/>
                </a:solidFill>
                <a:latin typeface="Segoe UI" panose="020B0502040204020203" pitchFamily="34" charset="0"/>
                <a:cs typeface="Segoe UI" panose="020B0502040204020203" pitchFamily="34" charset="0"/>
              </a:rPr>
              <a:t> includes the addition of a subtitle directly below the title</a:t>
            </a:r>
            <a:r>
              <a:rPr lang="en-US" sz="1200" dirty="0">
                <a:solidFill>
                  <a:schemeClr val="tx2"/>
                </a:solidFill>
                <a:latin typeface="Segoe UI" panose="020B0502040204020203" pitchFamily="34" charset="0"/>
                <a:cs typeface="Segoe UI" panose="020B0502040204020203" pitchFamily="34" charset="0"/>
              </a:rPr>
              <a:t>.</a:t>
            </a: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2"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14"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3514546609"/>
      </p:ext>
    </p:extLst>
  </p:cSld>
  <p:clrMapOvr>
    <a:masterClrMapping/>
  </p:clrMapOvr>
  <p:hf hdr="0"/>
  <p:extLst mod="1">
    <p:ext uri="{DCECCB84-F9BA-43D5-87BE-67443E8EF086}">
      <p15:sldGuideLst xmlns:p15="http://schemas.microsoft.com/office/powerpoint/2012/main">
        <p15:guide id="1" orient="horz" pos="1152" userDrawn="1">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a:t>Click to edit Master title style</a:t>
            </a:r>
            <a:endParaRPr lang="en-US" dirty="0"/>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7" name="TextBox 6"/>
          <p:cNvSpPr txBox="1"/>
          <p:nvPr userDrawn="1"/>
        </p:nvSpPr>
        <p:spPr>
          <a:xfrm>
            <a:off x="-1605280" y="5750004"/>
            <a:ext cx="1369340" cy="110799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Only</a:t>
            </a:r>
          </a:p>
          <a:p>
            <a:pPr algn="r"/>
            <a:r>
              <a:rPr lang="en-US" sz="1200" dirty="0">
                <a:solidFill>
                  <a:schemeClr val="tx2"/>
                </a:solidFill>
                <a:latin typeface="Segoe UI" panose="020B0502040204020203" pitchFamily="34" charset="0"/>
                <a:cs typeface="Segoe UI" panose="020B0502040204020203" pitchFamily="34" charset="0"/>
              </a:rPr>
              <a:t>Includes only the title and subtitle, with a large open</a:t>
            </a:r>
            <a:r>
              <a:rPr lang="en-US" sz="1200" baseline="0" dirty="0">
                <a:solidFill>
                  <a:schemeClr val="tx2"/>
                </a:solidFill>
                <a:latin typeface="Segoe UI" panose="020B0502040204020203" pitchFamily="34" charset="0"/>
                <a:cs typeface="Segoe UI" panose="020B0502040204020203" pitchFamily="34" charset="0"/>
              </a:rPr>
              <a:t> space in the middle of the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12"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1"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13"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1596348695"/>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Enter Agenda Title</a:t>
            </a:r>
          </a:p>
        </p:txBody>
      </p:sp>
      <p:sp>
        <p:nvSpPr>
          <p:cNvPr id="3" name="Content Placeholder 2"/>
          <p:cNvSpPr>
            <a:spLocks noGrp="1"/>
          </p:cNvSpPr>
          <p:nvPr>
            <p:ph idx="1" hasCustomPrompt="1"/>
          </p:nvPr>
        </p:nvSpPr>
        <p:spPr>
          <a:xfrm>
            <a:off x="915305" y="1600200"/>
            <a:ext cx="4114800" cy="4418635"/>
          </a:xfrm>
        </p:spPr>
        <p:txBody>
          <a:bodyPr>
            <a:noAutofit/>
          </a:bodyPr>
          <a:lstStyle>
            <a:lvl1pPr marL="346075" indent="-346075">
              <a:spcBef>
                <a:spcPts val="1600"/>
              </a:spcBef>
              <a:spcAft>
                <a:spcPts val="800"/>
              </a:spcAft>
              <a:buFont typeface="Wingdings" panose="05000000000000000000" pitchFamily="2" charset="2"/>
              <a:buChar char="§"/>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dirty="0"/>
              <a:t>Agenda Items</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Content Placeholder 2"/>
          <p:cNvSpPr>
            <a:spLocks noGrp="1"/>
          </p:cNvSpPr>
          <p:nvPr>
            <p:ph idx="13" hasCustomPrompt="1"/>
          </p:nvPr>
        </p:nvSpPr>
        <p:spPr>
          <a:xfrm>
            <a:off x="5744165" y="1600201"/>
            <a:ext cx="4114800" cy="4418634"/>
          </a:xfrm>
        </p:spPr>
        <p:txBody>
          <a:bodyPr>
            <a:noAutofit/>
          </a:bodyPr>
          <a:lstStyle>
            <a:lvl1pPr marL="346075" indent="-346075">
              <a:spcBef>
                <a:spcPts val="1600"/>
              </a:spcBef>
              <a:spcAft>
                <a:spcPts val="800"/>
              </a:spcAft>
              <a:buFont typeface="Wingdings" panose="05000000000000000000" pitchFamily="2" charset="2"/>
              <a:buChar char="§"/>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dirty="0"/>
              <a:t>Agenda Items</a:t>
            </a:r>
          </a:p>
        </p:txBody>
      </p:sp>
      <p:sp>
        <p:nvSpPr>
          <p:cNvPr id="12" name="TextBox 11"/>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Agenda</a:t>
            </a:r>
          </a:p>
          <a:p>
            <a:pPr algn="r"/>
            <a:r>
              <a:rPr lang="en-US" sz="1200" dirty="0">
                <a:solidFill>
                  <a:schemeClr val="tx2"/>
                </a:solidFill>
                <a:latin typeface="Segoe UI" panose="020B0502040204020203" pitchFamily="34" charset="0"/>
                <a:cs typeface="Segoe UI" panose="020B0502040204020203" pitchFamily="34" charset="0"/>
              </a:rPr>
              <a:t>Two-column</a:t>
            </a:r>
            <a:r>
              <a:rPr lang="en-US" sz="1200" baseline="0" dirty="0">
                <a:solidFill>
                  <a:schemeClr val="tx2"/>
                </a:solidFill>
                <a:latin typeface="Segoe UI" panose="020B0502040204020203" pitchFamily="34" charset="0"/>
                <a:cs typeface="Segoe UI" panose="020B0502040204020203" pitchFamily="34" charset="0"/>
              </a:rPr>
              <a:t> layout, to be used with any number of items.</a:t>
            </a:r>
            <a:endParaRPr lang="en-US" sz="1200" dirty="0">
              <a:solidFill>
                <a:schemeClr val="tx2"/>
              </a:solidFill>
              <a:latin typeface="Segoe UI" panose="020B0502040204020203" pitchFamily="34" charset="0"/>
              <a:cs typeface="Segoe UI" panose="020B0502040204020203" pitchFamily="34" charset="0"/>
            </a:endParaRPr>
          </a:p>
        </p:txBody>
      </p:sp>
      <p:sp>
        <p:nvSpPr>
          <p:cNvPr id="15"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3"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14"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1898619046"/>
      </p:ext>
    </p:extLst>
  </p:cSld>
  <p:clrMapOvr>
    <a:masterClrMapping/>
  </p:clrMapOvr>
  <p:hf hdr="0"/>
  <p:extLst mod="1">
    <p:ext uri="{DCECCB84-F9BA-43D5-87BE-67443E8EF086}">
      <p15:sldGuideLst xmlns:p15="http://schemas.microsoft.com/office/powerpoint/2012/main">
        <p15:guide id="1" orient="horz" pos="1008" userDrawn="1">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915305" y="2431604"/>
            <a:ext cx="4808487"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 Placeholder 8"/>
          <p:cNvSpPr>
            <a:spLocks noGrp="1"/>
          </p:cNvSpPr>
          <p:nvPr>
            <p:ph type="body" sz="quarter" idx="15" hasCustomPrompt="1"/>
          </p:nvPr>
        </p:nvSpPr>
        <p:spPr>
          <a:xfrm>
            <a:off x="910984" y="1859069"/>
            <a:ext cx="4812808"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0" name="Content Placeholder 2"/>
          <p:cNvSpPr>
            <a:spLocks noGrp="1"/>
          </p:cNvSpPr>
          <p:nvPr>
            <p:ph idx="16"/>
          </p:nvPr>
        </p:nvSpPr>
        <p:spPr>
          <a:xfrm>
            <a:off x="6482721" y="2431603"/>
            <a:ext cx="4808487"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p:txBody>
      </p:sp>
      <p:sp>
        <p:nvSpPr>
          <p:cNvPr id="11" name="Text Placeholder 8"/>
          <p:cNvSpPr>
            <a:spLocks noGrp="1"/>
          </p:cNvSpPr>
          <p:nvPr>
            <p:ph type="body" sz="quarter" idx="17" hasCustomPrompt="1"/>
          </p:nvPr>
        </p:nvSpPr>
        <p:spPr>
          <a:xfrm>
            <a:off x="6478400" y="1859068"/>
            <a:ext cx="4812808"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4" name="TextBox 13"/>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Two-Column Content</a:t>
            </a:r>
          </a:p>
          <a:p>
            <a:pPr algn="r"/>
            <a:r>
              <a:rPr lang="en-US" sz="1200" dirty="0">
                <a:solidFill>
                  <a:schemeClr val="tx2"/>
                </a:solidFill>
                <a:latin typeface="Segoe UI" panose="020B0502040204020203" pitchFamily="34" charset="0"/>
                <a:cs typeface="Segoe UI" panose="020B0502040204020203" pitchFamily="34" charset="0"/>
              </a:rPr>
              <a:t>With optional column headings.</a:t>
            </a:r>
          </a:p>
        </p:txBody>
      </p:sp>
      <p:sp>
        <p:nvSpPr>
          <p:cNvPr id="1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1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20"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2956528988"/>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915305" y="2431604"/>
            <a:ext cx="3200400" cy="3587231"/>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p:txBody>
      </p:sp>
      <p:sp>
        <p:nvSpPr>
          <p:cNvPr id="5" name="Text Placeholder 18"/>
          <p:cNvSpPr>
            <a:spLocks noGrp="1"/>
          </p:cNvSpPr>
          <p:nvPr>
            <p:ph type="body" sz="quarter" idx="11" hasCustomPrompt="1"/>
          </p:nvPr>
        </p:nvSpPr>
        <p:spPr>
          <a:xfrm>
            <a:off x="915305" y="871696"/>
            <a:ext cx="10375903" cy="597900"/>
          </a:xfrm>
        </p:spPr>
        <p:txBody>
          <a:bodyPr tIns="45720">
            <a:noAutofit/>
          </a:bodyPr>
          <a:lstStyle>
            <a:lvl1pPr marL="0" indent="0" algn="l" defTabSz="1219110" rtl="0" eaLnBrk="1" latinLnBrk="0" hangingPunct="1">
              <a:buNone/>
              <a:defRPr lang="en-US" sz="2000" b="0" kern="1200" cap="all" baseline="0" dirty="0">
                <a:solidFill>
                  <a:schemeClr val="tx1"/>
                </a:solidFill>
                <a:latin typeface="Segoe UI" panose="020B0502040204020203" pitchFamily="34" charset="0"/>
                <a:ea typeface="+mn-ea"/>
                <a:cs typeface="Segoe UI" panose="020B0502040204020203" pitchFamily="34" charset="0"/>
              </a:defRPr>
            </a:lvl1pPr>
          </a:lstStyle>
          <a:p>
            <a:pPr lvl="0"/>
            <a:r>
              <a:rPr lang="en-US" dirty="0"/>
              <a:t>SUBTITLE</a:t>
            </a:r>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9" name="Text Placeholder 8"/>
          <p:cNvSpPr>
            <a:spLocks noGrp="1"/>
          </p:cNvSpPr>
          <p:nvPr>
            <p:ph type="body" sz="quarter" idx="15" hasCustomPrompt="1"/>
          </p:nvPr>
        </p:nvSpPr>
        <p:spPr>
          <a:xfrm>
            <a:off x="910984"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0" name="Content Placeholder 2"/>
          <p:cNvSpPr>
            <a:spLocks noGrp="1"/>
          </p:cNvSpPr>
          <p:nvPr>
            <p:ph idx="16"/>
          </p:nvPr>
        </p:nvSpPr>
        <p:spPr>
          <a:xfrm>
            <a:off x="4503056" y="2421211"/>
            <a:ext cx="3200400" cy="3597624"/>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p:txBody>
      </p:sp>
      <p:sp>
        <p:nvSpPr>
          <p:cNvPr id="11" name="Text Placeholder 8"/>
          <p:cNvSpPr>
            <a:spLocks noGrp="1"/>
          </p:cNvSpPr>
          <p:nvPr>
            <p:ph type="body" sz="quarter" idx="17" hasCustomPrompt="1"/>
          </p:nvPr>
        </p:nvSpPr>
        <p:spPr>
          <a:xfrm>
            <a:off x="4500896"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2" name="Text Placeholder 8"/>
          <p:cNvSpPr>
            <a:spLocks noGrp="1"/>
          </p:cNvSpPr>
          <p:nvPr>
            <p:ph type="body" sz="quarter" idx="18" hasCustomPrompt="1"/>
          </p:nvPr>
        </p:nvSpPr>
        <p:spPr>
          <a:xfrm>
            <a:off x="8090808" y="1848674"/>
            <a:ext cx="3200400" cy="572536"/>
          </a:xfrm>
          <a:solidFill>
            <a:schemeClr val="accent1"/>
          </a:solidFill>
        </p:spPr>
        <p:txBody>
          <a:bodyPr lIns="137160" rIns="137160" anchor="ctr" anchorCtr="0"/>
          <a:lstStyle>
            <a:lvl1pPr marL="0" indent="0" algn="ctr">
              <a:buNone/>
              <a:defRPr b="1" baseline="0">
                <a:solidFill>
                  <a:schemeClr val="bg1"/>
                </a:solidFill>
              </a:defRPr>
            </a:lvl1pPr>
          </a:lstStyle>
          <a:p>
            <a:r>
              <a:rPr lang="en-US" dirty="0"/>
              <a:t>Column Heading</a:t>
            </a:r>
          </a:p>
        </p:txBody>
      </p:sp>
      <p:sp>
        <p:nvSpPr>
          <p:cNvPr id="13" name="Content Placeholder 2"/>
          <p:cNvSpPr>
            <a:spLocks noGrp="1"/>
          </p:cNvSpPr>
          <p:nvPr>
            <p:ph idx="19"/>
          </p:nvPr>
        </p:nvSpPr>
        <p:spPr>
          <a:xfrm>
            <a:off x="8090808" y="2431604"/>
            <a:ext cx="3200400" cy="3576837"/>
          </a:xfrm>
        </p:spPr>
        <p:txBody>
          <a:bodyPr lIns="137160" tIns="228600">
            <a:noAutofit/>
          </a:bodyPr>
          <a:lstStyle>
            <a:lvl1pPr marL="228600" indent="-228600">
              <a:spcBef>
                <a:spcPts val="1600"/>
              </a:spcBef>
              <a:spcAft>
                <a:spcPts val="0"/>
              </a:spcAft>
              <a:tabLst/>
              <a:defRPr sz="2000">
                <a:solidFill>
                  <a:schemeClr val="tx1"/>
                </a:solidFill>
              </a:defRPr>
            </a:lvl1pPr>
            <a:lvl2pPr marL="571500" indent="-261938">
              <a:spcBef>
                <a:spcPts val="0"/>
              </a:spcBef>
              <a:spcAft>
                <a:spcPts val="200"/>
              </a:spcAft>
              <a:defRPr sz="18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p:txBody>
      </p:sp>
      <p:sp>
        <p:nvSpPr>
          <p:cNvPr id="18" name="TextBox 17"/>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Three-Column Content</a:t>
            </a:r>
          </a:p>
          <a:p>
            <a:pPr algn="r"/>
            <a:r>
              <a:rPr lang="en-US" sz="1200" dirty="0">
                <a:solidFill>
                  <a:schemeClr val="tx2"/>
                </a:solidFill>
                <a:latin typeface="Segoe UI" panose="020B0502040204020203" pitchFamily="34" charset="0"/>
                <a:cs typeface="Segoe UI" panose="020B0502040204020203" pitchFamily="34" charset="0"/>
              </a:rPr>
              <a:t>With optional column headings.</a:t>
            </a:r>
          </a:p>
        </p:txBody>
      </p:sp>
      <p:sp>
        <p:nvSpPr>
          <p:cNvPr id="21"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0"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2018</a:t>
            </a:fld>
            <a:endParaRPr lang="en-US" dirty="0"/>
          </a:p>
        </p:txBody>
      </p:sp>
      <p:sp>
        <p:nvSpPr>
          <p:cNvPr id="22"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Tree>
    <p:extLst>
      <p:ext uri="{BB962C8B-B14F-4D97-AF65-F5344CB8AC3E}">
        <p14:creationId xmlns:p14="http://schemas.microsoft.com/office/powerpoint/2010/main" val="3475664230"/>
      </p:ext>
    </p:extLst>
  </p:cSld>
  <p:clrMapOvr>
    <a:masterClrMapping/>
  </p:clrMapOvr>
  <p:hf hdr="0"/>
  <p:extLst mod="1">
    <p:ext uri="{DCECCB84-F9BA-43D5-87BE-67443E8EF086}">
      <p15:sldGuideLst xmlns:p15="http://schemas.microsoft.com/office/powerpoint/2012/main">
        <p15:guide id="1" orient="horz" pos="411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hoto with Left Text">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7010400" cy="6858000"/>
          </a:xfrm>
          <a:gradFill>
            <a:gsLst>
              <a:gs pos="20000">
                <a:schemeClr val="tx2"/>
              </a:gs>
              <a:gs pos="100000">
                <a:schemeClr val="tx2">
                  <a:alpha val="0"/>
                </a:schemeClr>
              </a:gs>
            </a:gsLst>
            <a:lin ang="0" scaled="0"/>
          </a:gradFill>
        </p:spPr>
        <p:txBody>
          <a:bodyPr lIns="914400" tIns="914400"/>
          <a:lstStyle>
            <a:lvl1pPr marL="0" indent="0">
              <a:spcBef>
                <a:spcPts val="2400"/>
              </a:spcBef>
              <a:spcAft>
                <a:spcPts val="0"/>
              </a:spcAft>
              <a:buNone/>
              <a:defRPr b="1">
                <a:solidFill>
                  <a:schemeClr val="bg1"/>
                </a:solidFill>
              </a:defRPr>
            </a:lvl1pPr>
          </a:lstStyle>
          <a:p>
            <a:pPr lvl="0"/>
            <a:r>
              <a:rPr lang="en-US" dirty="0"/>
              <a:t>Simple text over photo</a:t>
            </a:r>
          </a:p>
        </p:txBody>
      </p:sp>
      <p:sp>
        <p:nvSpPr>
          <p:cNvPr id="6" name="TextBox 5"/>
          <p:cNvSpPr txBox="1"/>
          <p:nvPr userDrawn="1"/>
        </p:nvSpPr>
        <p:spPr>
          <a:xfrm>
            <a:off x="-1635760" y="6119337"/>
            <a:ext cx="139982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Full Photo </a:t>
            </a:r>
            <a:br>
              <a:rPr lang="en-US" sz="1200" b="1" dirty="0">
                <a:solidFill>
                  <a:schemeClr val="tx2"/>
                </a:solidFill>
                <a:latin typeface="Segoe UI" panose="020B0502040204020203" pitchFamily="34" charset="0"/>
                <a:cs typeface="Segoe UI" panose="020B0502040204020203" pitchFamily="34" charset="0"/>
              </a:rPr>
            </a:br>
            <a:r>
              <a:rPr lang="en-US" sz="1200" b="1" dirty="0">
                <a:solidFill>
                  <a:schemeClr val="tx2"/>
                </a:solidFill>
                <a:latin typeface="Segoe UI" panose="020B0502040204020203" pitchFamily="34" charset="0"/>
                <a:cs typeface="Segoe UI" panose="020B0502040204020203" pitchFamily="34" charset="0"/>
              </a:rPr>
              <a:t>with Left Text</a:t>
            </a:r>
          </a:p>
          <a:p>
            <a:pPr algn="r"/>
            <a:r>
              <a:rPr lang="en-US" sz="1200" dirty="0">
                <a:solidFill>
                  <a:schemeClr val="tx2"/>
                </a:solidFill>
                <a:latin typeface="Segoe UI" panose="020B0502040204020203" pitchFamily="34" charset="0"/>
                <a:cs typeface="Segoe UI" panose="020B0502040204020203" pitchFamily="34" charset="0"/>
              </a:rPr>
              <a:t>For integrating text and photos.</a:t>
            </a:r>
          </a:p>
        </p:txBody>
      </p:sp>
      <p:sp>
        <p:nvSpPr>
          <p:cNvPr id="9"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5"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2018</a:t>
            </a:fld>
            <a:endParaRPr dirty="0"/>
          </a:p>
        </p:txBody>
      </p:sp>
      <p:sp>
        <p:nvSpPr>
          <p:cNvPr id="7"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8"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20477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0"/>
            <a:ext cx="10363200" cy="842773"/>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1753932"/>
            <a:ext cx="10363200" cy="437223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2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202560" y="6360461"/>
            <a:ext cx="1166283" cy="31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Date Placeholder 3"/>
          <p:cNvSpPr>
            <a:spLocks noGrp="1"/>
          </p:cNvSpPr>
          <p:nvPr>
            <p:ph type="dt" sz="half" idx="2"/>
          </p:nvPr>
        </p:nvSpPr>
        <p:spPr>
          <a:xfrm>
            <a:off x="4845896" y="6363365"/>
            <a:ext cx="2635781" cy="287225"/>
          </a:xfrm>
          <a:prstGeom prst="rect">
            <a:avLst/>
          </a:prstGeom>
        </p:spPr>
        <p:txBody>
          <a:bodyPr anchor="ctr" anchorCtr="0"/>
          <a:lstStyle>
            <a:lvl1pPr>
              <a:defRPr lang="en-US" sz="1067" kern="1200" smtClean="0">
                <a:solidFill>
                  <a:schemeClr val="tx1"/>
                </a:solidFill>
                <a:latin typeface="Segoe UI" panose="020B0502040204020203" pitchFamily="34" charset="0"/>
                <a:ea typeface="+mn-ea"/>
                <a:cs typeface="Segoe UI" panose="020B0502040204020203" pitchFamily="34" charset="0"/>
              </a:defRPr>
            </a:lvl1pPr>
          </a:lstStyle>
          <a:p>
            <a:r>
              <a:rPr lang="en-US" dirty="0"/>
              <a:t>|  </a:t>
            </a:r>
            <a:fld id="{E311BC51-49BC-45F0-B90C-E6310C708CCC}" type="datetime4">
              <a:rPr lang="en-US" sz="1100" smtClean="0"/>
              <a:pPr/>
              <a:t>September 19, 2018</a:t>
            </a:fld>
            <a:endParaRPr sz="1100" dirty="0"/>
          </a:p>
        </p:txBody>
      </p:sp>
      <p:sp>
        <p:nvSpPr>
          <p:cNvPr id="16" name="Slide Number Placeholder 5"/>
          <p:cNvSpPr>
            <a:spLocks noGrp="1"/>
          </p:cNvSpPr>
          <p:nvPr>
            <p:ph type="sldNum" sz="quarter" idx="4"/>
          </p:nvPr>
        </p:nvSpPr>
        <p:spPr>
          <a:xfrm>
            <a:off x="914400" y="6363365"/>
            <a:ext cx="274320" cy="228600"/>
          </a:xfrm>
          <a:prstGeom prst="rect">
            <a:avLst/>
          </a:prstGeom>
          <a:noFill/>
          <a:ln>
            <a:noFill/>
          </a:ln>
        </p:spPr>
        <p:txBody>
          <a:bodyPr wrap="none" lIns="0" tIns="0" rIns="0" bIns="0" anchor="ctr" anchorCtr="0"/>
          <a:lstStyle>
            <a:lvl1pPr algn="l">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fld id="{0D904593-1668-4B95-BA96-EF3EF43EDF4E}" type="slidenum">
              <a:rPr lang="en-US" smtClean="0"/>
              <a:pPr/>
              <a:t>‹#›</a:t>
            </a:fld>
            <a:endParaRPr lang="en-US" dirty="0"/>
          </a:p>
        </p:txBody>
      </p:sp>
      <p:grpSp>
        <p:nvGrpSpPr>
          <p:cNvPr id="20" name="Group 19"/>
          <p:cNvGrpSpPr/>
          <p:nvPr/>
        </p:nvGrpSpPr>
        <p:grpSpPr>
          <a:xfrm rot="10800000">
            <a:off x="918239" y="6260015"/>
            <a:ext cx="10375902" cy="40216"/>
            <a:chOff x="915306" y="911360"/>
            <a:chExt cx="10375902" cy="40216"/>
          </a:xfrm>
        </p:grpSpPr>
        <p:sp>
          <p:nvSpPr>
            <p:cNvPr id="21" name="Oval 20"/>
            <p:cNvSpPr>
              <a:spLocks noChangeArrowheads="1"/>
            </p:cNvSpPr>
            <p:nvPr/>
          </p:nvSpPr>
          <p:spPr bwMode="auto">
            <a:xfrm rot="10800000">
              <a:off x="11250991" y="911360"/>
              <a:ext cx="40217" cy="40216"/>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sp>
          <p:nvSpPr>
            <p:cNvPr id="22" name="Line 7"/>
            <p:cNvSpPr>
              <a:spLocks noChangeShapeType="1"/>
            </p:cNvSpPr>
            <p:nvPr userDrawn="1"/>
          </p:nvSpPr>
          <p:spPr bwMode="auto">
            <a:xfrm rot="10800000">
              <a:off x="915306" y="932527"/>
              <a:ext cx="10335685"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grpSp>
      <p:sp>
        <p:nvSpPr>
          <p:cNvPr id="11" name="TextBox 10"/>
          <p:cNvSpPr txBox="1"/>
          <p:nvPr/>
        </p:nvSpPr>
        <p:spPr>
          <a:xfrm>
            <a:off x="1188720" y="6363366"/>
            <a:ext cx="2155191" cy="228600"/>
          </a:xfrm>
          <a:prstGeom prst="rect">
            <a:avLst/>
          </a:prstGeom>
          <a:noFill/>
        </p:spPr>
        <p:txBody>
          <a:bodyPr wrap="none" lIns="0" tIns="0" rIns="0" bIns="0" rtlCol="0" anchor="ctr" anchorCtr="0">
            <a:noAutofit/>
          </a:bodyPr>
          <a:lstStyle/>
          <a:p>
            <a:r>
              <a:rPr lang="en-US" sz="1100" dirty="0">
                <a:latin typeface="Segoe UI" panose="020B0502040204020203" pitchFamily="34" charset="0"/>
                <a:cs typeface="Segoe UI" panose="020B0502040204020203" pitchFamily="34" charset="0"/>
              </a:rPr>
              <a:t>© 2016 Micron Technology,</a:t>
            </a:r>
            <a:r>
              <a:rPr lang="en-US" sz="1100" baseline="0" dirty="0">
                <a:latin typeface="Segoe UI" panose="020B0502040204020203" pitchFamily="34" charset="0"/>
                <a:cs typeface="Segoe UI" panose="020B0502040204020203" pitchFamily="34" charset="0"/>
              </a:rPr>
              <a:t> Inc.   |</a:t>
            </a:r>
            <a:endParaRPr lang="en-US" sz="1100" dirty="0"/>
          </a:p>
        </p:txBody>
      </p:sp>
      <p:grpSp>
        <p:nvGrpSpPr>
          <p:cNvPr id="28" name="Top Circuit Line (Hidden)" hidden="1"/>
          <p:cNvGrpSpPr/>
          <p:nvPr/>
        </p:nvGrpSpPr>
        <p:grpSpPr>
          <a:xfrm>
            <a:off x="915306" y="911360"/>
            <a:ext cx="10375902" cy="40216"/>
            <a:chOff x="915306" y="911360"/>
            <a:chExt cx="10375902" cy="40216"/>
          </a:xfrm>
        </p:grpSpPr>
        <p:sp>
          <p:nvSpPr>
            <p:cNvPr id="29" name="Oval 28"/>
            <p:cNvSpPr>
              <a:spLocks noChangeArrowheads="1"/>
            </p:cNvSpPr>
            <p:nvPr/>
          </p:nvSpPr>
          <p:spPr bwMode="auto">
            <a:xfrm rot="10800000">
              <a:off x="11250991" y="911360"/>
              <a:ext cx="40217" cy="40216"/>
            </a:xfrm>
            <a:prstGeom prst="ellipse">
              <a:avLst/>
            </a:prstGeom>
            <a:noFill/>
            <a:ln w="95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sp>
          <p:nvSpPr>
            <p:cNvPr id="30" name="Line 7"/>
            <p:cNvSpPr>
              <a:spLocks noChangeShapeType="1"/>
            </p:cNvSpPr>
            <p:nvPr userDrawn="1"/>
          </p:nvSpPr>
          <p:spPr bwMode="auto">
            <a:xfrm rot="10800000">
              <a:off x="915306" y="932527"/>
              <a:ext cx="10335685" cy="0"/>
            </a:xfrm>
            <a:prstGeom prst="line">
              <a:avLst/>
            </a:prstGeom>
            <a:noFill/>
            <a:ln w="9525"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rgbClr val="58595B"/>
                </a:solidFill>
              </a:endParaRPr>
            </a:p>
          </p:txBody>
        </p:sp>
      </p:grpSp>
    </p:spTree>
    <p:extLst>
      <p:ext uri="{BB962C8B-B14F-4D97-AF65-F5344CB8AC3E}">
        <p14:creationId xmlns:p14="http://schemas.microsoft.com/office/powerpoint/2010/main" val="340260819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660" r:id="rId3"/>
    <p:sldLayoutId id="2147483723" r:id="rId4"/>
    <p:sldLayoutId id="2147483721" r:id="rId5"/>
    <p:sldLayoutId id="2147483718" r:id="rId6"/>
    <p:sldLayoutId id="2147483719" r:id="rId7"/>
    <p:sldLayoutId id="2147483722" r:id="rId8"/>
    <p:sldLayoutId id="2147483714" r:id="rId9"/>
    <p:sldLayoutId id="2147483720" r:id="rId10"/>
    <p:sldLayoutId id="2147483686" r:id="rId11"/>
    <p:sldLayoutId id="2147483687" r:id="rId12"/>
    <p:sldLayoutId id="2147483690" r:id="rId13"/>
    <p:sldLayoutId id="2147483691" r:id="rId14"/>
    <p:sldLayoutId id="2147483727" r:id="rId15"/>
  </p:sldLayoutIdLst>
  <p:hf hdr="0"/>
  <p:txStyles>
    <p:title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p:titleStyle>
    <p:bodyStyle>
      <a:lvl1pPr marL="309011" indent="-309011" algn="l" defTabSz="1219110" rtl="0" eaLnBrk="1" latinLnBrk="0" hangingPunct="1">
        <a:spcBef>
          <a:spcPct val="20000"/>
        </a:spcBef>
        <a:spcAft>
          <a:spcPts val="800"/>
        </a:spcAft>
        <a:buClr>
          <a:schemeClr val="accent1"/>
        </a:buClr>
        <a:buFont typeface="Wingdings" panose="05000000000000000000" pitchFamily="2" charset="2"/>
        <a:buChar char="§"/>
        <a:tabLst>
          <a:tab pos="74079" algn="l"/>
        </a:tabLst>
        <a:defRPr lang="en-US" sz="2400" kern="1200" dirty="0" smtClean="0">
          <a:solidFill>
            <a:schemeClr val="tx1"/>
          </a:solidFill>
          <a:latin typeface="Segoe UI" panose="020B0502040204020203" pitchFamily="34" charset="0"/>
          <a:ea typeface="+mn-ea"/>
          <a:cs typeface="Segoe UI" panose="020B0502040204020203" pitchFamily="34" charset="0"/>
        </a:defRPr>
      </a:lvl1pPr>
      <a:lvl2pPr marL="759828" indent="-450815" algn="l" defTabSz="1219110" rtl="0" eaLnBrk="1" latinLnBrk="0" hangingPunct="1">
        <a:spcBef>
          <a:spcPct val="20000"/>
        </a:spcBef>
        <a:spcAft>
          <a:spcPts val="800"/>
        </a:spcAft>
        <a:buClr>
          <a:schemeClr val="accent1"/>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2pPr>
      <a:lvl3pPr marL="1219110" indent="-385205"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10" rtl="0" eaLnBrk="1" latinLnBrk="0" hangingPunct="1">
        <a:defRPr sz="2400" kern="1200">
          <a:solidFill>
            <a:schemeClr val="tx1"/>
          </a:solidFill>
          <a:latin typeface="+mn-lt"/>
          <a:ea typeface="+mn-ea"/>
          <a:cs typeface="+mn-cs"/>
        </a:defRPr>
      </a:lvl1pPr>
      <a:lvl2pPr marL="609555" algn="l" defTabSz="1219110" rtl="0" eaLnBrk="1" latinLnBrk="0" hangingPunct="1">
        <a:defRPr sz="2400" kern="1200">
          <a:solidFill>
            <a:schemeClr val="tx1"/>
          </a:solidFill>
          <a:latin typeface="+mn-lt"/>
          <a:ea typeface="+mn-ea"/>
          <a:cs typeface="+mn-cs"/>
        </a:defRPr>
      </a:lvl2pPr>
      <a:lvl3pPr marL="1219110" algn="l" defTabSz="1219110" rtl="0" eaLnBrk="1" latinLnBrk="0" hangingPunct="1">
        <a:defRPr sz="2400" kern="1200">
          <a:solidFill>
            <a:schemeClr val="tx1"/>
          </a:solidFill>
          <a:latin typeface="+mn-lt"/>
          <a:ea typeface="+mn-ea"/>
          <a:cs typeface="+mn-cs"/>
        </a:defRPr>
      </a:lvl3pPr>
      <a:lvl4pPr marL="1828664" algn="l" defTabSz="1219110" rtl="0" eaLnBrk="1" latinLnBrk="0" hangingPunct="1">
        <a:defRPr sz="2400" kern="1200">
          <a:solidFill>
            <a:schemeClr val="tx1"/>
          </a:solidFill>
          <a:latin typeface="+mn-lt"/>
          <a:ea typeface="+mn-ea"/>
          <a:cs typeface="+mn-cs"/>
        </a:defRPr>
      </a:lvl4pPr>
      <a:lvl5pPr marL="2438218" algn="l" defTabSz="1219110" rtl="0" eaLnBrk="1" latinLnBrk="0" hangingPunct="1">
        <a:defRPr sz="2400" kern="1200">
          <a:solidFill>
            <a:schemeClr val="tx1"/>
          </a:solidFill>
          <a:latin typeface="+mn-lt"/>
          <a:ea typeface="+mn-ea"/>
          <a:cs typeface="+mn-cs"/>
        </a:defRPr>
      </a:lvl5pPr>
      <a:lvl6pPr marL="3047772" algn="l" defTabSz="1219110" rtl="0" eaLnBrk="1" latinLnBrk="0" hangingPunct="1">
        <a:defRPr sz="2400" kern="1200">
          <a:solidFill>
            <a:schemeClr val="tx1"/>
          </a:solidFill>
          <a:latin typeface="+mn-lt"/>
          <a:ea typeface="+mn-ea"/>
          <a:cs typeface="+mn-cs"/>
        </a:defRPr>
      </a:lvl6pPr>
      <a:lvl7pPr marL="3657327" algn="l" defTabSz="1219110" rtl="0" eaLnBrk="1" latinLnBrk="0" hangingPunct="1">
        <a:defRPr sz="2400" kern="1200">
          <a:solidFill>
            <a:schemeClr val="tx1"/>
          </a:solidFill>
          <a:latin typeface="+mn-lt"/>
          <a:ea typeface="+mn-ea"/>
          <a:cs typeface="+mn-cs"/>
        </a:defRPr>
      </a:lvl7pPr>
      <a:lvl8pPr marL="4266880" algn="l" defTabSz="1219110" rtl="0" eaLnBrk="1" latinLnBrk="0" hangingPunct="1">
        <a:defRPr sz="2400" kern="1200">
          <a:solidFill>
            <a:schemeClr val="tx1"/>
          </a:solidFill>
          <a:latin typeface="+mn-lt"/>
          <a:ea typeface="+mn-ea"/>
          <a:cs typeface="+mn-cs"/>
        </a:defRPr>
      </a:lvl8pPr>
      <a:lvl9pPr marL="4876435" algn="l" defTabSz="12191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stash.micron.com/bbdc/projects/QM69/repos/qm69a/browse"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QM69A</a:t>
            </a:r>
            <a:br>
              <a:rPr lang="en-US" dirty="0"/>
            </a:br>
            <a:r>
              <a:rPr lang="en-US" sz="4000" dirty="0"/>
              <a:t>Inline Auto Diagnostic</a:t>
            </a:r>
            <a:endParaRPr lang="en-US" dirty="0"/>
          </a:p>
        </p:txBody>
      </p:sp>
      <p:sp>
        <p:nvSpPr>
          <p:cNvPr id="8" name="Text Placeholder 7"/>
          <p:cNvSpPr>
            <a:spLocks noGrp="1"/>
          </p:cNvSpPr>
          <p:nvPr>
            <p:ph type="body" sz="quarter" idx="14"/>
          </p:nvPr>
        </p:nvSpPr>
        <p:spPr/>
        <p:txBody>
          <a:bodyPr/>
          <a:lstStyle/>
          <a:p>
            <a:endParaRPr lang="en-US"/>
          </a:p>
        </p:txBody>
      </p:sp>
      <p:sp>
        <p:nvSpPr>
          <p:cNvPr id="5" name="Text Placeholder 4"/>
          <p:cNvSpPr>
            <a:spLocks noGrp="1"/>
          </p:cNvSpPr>
          <p:nvPr>
            <p:ph type="body" sz="quarter" idx="10"/>
          </p:nvPr>
        </p:nvSpPr>
        <p:spPr/>
        <p:txBody>
          <a:bodyPr/>
          <a:lstStyle/>
          <a:p>
            <a:r>
              <a:rPr lang="en-US" dirty="0"/>
              <a:t>F10 Data Scientists</a:t>
            </a:r>
          </a:p>
        </p:txBody>
      </p:sp>
    </p:spTree>
    <p:extLst>
      <p:ext uri="{BB962C8B-B14F-4D97-AF65-F5344CB8AC3E}">
        <p14:creationId xmlns:p14="http://schemas.microsoft.com/office/powerpoint/2010/main" val="31654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ERNARDLIM\Pictures\SIGMA_WAF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7" y="1328620"/>
            <a:ext cx="9873239" cy="44393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10</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4028259732"/>
              </p:ext>
            </p:extLst>
          </p:nvPr>
        </p:nvGraphicFramePr>
        <p:xfrm>
          <a:off x="6630427" y="5334451"/>
          <a:ext cx="5396473" cy="1143000"/>
        </p:xfrm>
        <a:graphic>
          <a:graphicData uri="http://schemas.openxmlformats.org/drawingml/2006/table">
            <a:tbl>
              <a:tblPr firstRow="1" bandRow="1">
                <a:tableStyleId>{5C22544A-7EE6-4342-B048-85BDC9FD1C3A}</a:tableStyleId>
              </a:tblPr>
              <a:tblGrid>
                <a:gridCol w="1671511">
                  <a:extLst>
                    <a:ext uri="{9D8B030D-6E8A-4147-A177-3AD203B41FA5}">
                      <a16:colId xmlns:a16="http://schemas.microsoft.com/office/drawing/2014/main" val="20000"/>
                    </a:ext>
                  </a:extLst>
                </a:gridCol>
                <a:gridCol w="644418">
                  <a:extLst>
                    <a:ext uri="{9D8B030D-6E8A-4147-A177-3AD203B41FA5}">
                      <a16:colId xmlns:a16="http://schemas.microsoft.com/office/drawing/2014/main" val="20001"/>
                    </a:ext>
                  </a:extLst>
                </a:gridCol>
                <a:gridCol w="689924">
                  <a:extLst>
                    <a:ext uri="{9D8B030D-6E8A-4147-A177-3AD203B41FA5}">
                      <a16:colId xmlns:a16="http://schemas.microsoft.com/office/drawing/2014/main" val="3396589655"/>
                    </a:ext>
                  </a:extLst>
                </a:gridCol>
                <a:gridCol w="1478007">
                  <a:extLst>
                    <a:ext uri="{9D8B030D-6E8A-4147-A177-3AD203B41FA5}">
                      <a16:colId xmlns:a16="http://schemas.microsoft.com/office/drawing/2014/main" val="3249354025"/>
                    </a:ext>
                  </a:extLst>
                </a:gridCol>
                <a:gridCol w="912613">
                  <a:extLst>
                    <a:ext uri="{9D8B030D-6E8A-4147-A177-3AD203B41FA5}">
                      <a16:colId xmlns:a16="http://schemas.microsoft.com/office/drawing/2014/main" val="546752086"/>
                    </a:ext>
                  </a:extLst>
                </a:gridCol>
              </a:tblGrid>
              <a:tr h="334507">
                <a:tc>
                  <a:txBody>
                    <a:bodyPr/>
                    <a:lstStyle/>
                    <a:p>
                      <a:r>
                        <a:rPr lang="en-US" sz="900" dirty="0"/>
                        <a:t>Table Name</a:t>
                      </a:r>
                    </a:p>
                  </a:txBody>
                  <a:tcPr/>
                </a:tc>
                <a:tc>
                  <a:txBody>
                    <a:bodyPr/>
                    <a:lstStyle/>
                    <a:p>
                      <a:r>
                        <a:rPr lang="en-US" sz="900" dirty="0"/>
                        <a:t>Column Family</a:t>
                      </a:r>
                    </a:p>
                  </a:txBody>
                  <a:tcPr/>
                </a:tc>
                <a:tc>
                  <a:txBody>
                    <a:bodyPr/>
                    <a:lstStyle/>
                    <a:p>
                      <a:r>
                        <a:rPr lang="en-US" sz="900" dirty="0"/>
                        <a:t>Row Key</a:t>
                      </a:r>
                    </a:p>
                  </a:txBody>
                  <a:tcPr/>
                </a:tc>
                <a:tc>
                  <a:txBody>
                    <a:bodyPr/>
                    <a:lstStyle/>
                    <a:p>
                      <a:r>
                        <a:rPr lang="en-US" sz="900" dirty="0"/>
                        <a:t>Column Design</a:t>
                      </a:r>
                    </a:p>
                  </a:txBody>
                  <a:tcPr/>
                </a:tc>
                <a:tc>
                  <a:txBody>
                    <a:bodyPr/>
                    <a:lstStyle/>
                    <a:p>
                      <a:r>
                        <a:rPr lang="en-US" sz="900" dirty="0"/>
                        <a:t>Table </a:t>
                      </a:r>
                      <a:r>
                        <a:rPr lang="en-US" sz="900" dirty="0" err="1"/>
                        <a:t>desc</a:t>
                      </a:r>
                      <a:endParaRPr lang="en-US" sz="900" dirty="0"/>
                    </a:p>
                  </a:txBody>
                  <a:tcPr/>
                </a:tc>
                <a:extLst>
                  <a:ext uri="{0D108BD9-81ED-4DB2-BD59-A6C34878D82A}">
                    <a16:rowId xmlns:a16="http://schemas.microsoft.com/office/drawing/2014/main" val="10000"/>
                  </a:ext>
                </a:extLst>
              </a:tr>
              <a:tr h="488889">
                <a:tc>
                  <a:txBody>
                    <a:bodyPr/>
                    <a:lstStyle/>
                    <a:p>
                      <a:r>
                        <a:rPr lang="en-US" sz="900" dirty="0" err="1"/>
                        <a:t>eng_mti</a:t>
                      </a:r>
                      <a:r>
                        <a:rPr lang="en-US" sz="900" dirty="0"/>
                        <a:t>_${site}_fab_${</a:t>
                      </a:r>
                      <a:r>
                        <a:rPr lang="en-US" sz="900" dirty="0" err="1"/>
                        <a:t>fab_no</a:t>
                      </a:r>
                      <a:r>
                        <a:rPr lang="en-US" sz="900" dirty="0"/>
                        <a:t>}_</a:t>
                      </a:r>
                      <a:r>
                        <a:rPr lang="en-US" sz="900" dirty="0" err="1"/>
                        <a:t>GenericQueryData</a:t>
                      </a:r>
                      <a:r>
                        <a:rPr lang="en-US" sz="900" dirty="0"/>
                        <a:t> : sigma_wafer_v3</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a:t>1</a:t>
                      </a:r>
                    </a:p>
                    <a:p>
                      <a:pPr marL="0" marR="0" indent="0" algn="l" defTabSz="1219110" rtl="0" eaLnBrk="1" fontAlgn="auto" latinLnBrk="0" hangingPunct="1">
                        <a:lnSpc>
                          <a:spcPct val="100000"/>
                        </a:lnSpc>
                        <a:spcBef>
                          <a:spcPts val="0"/>
                        </a:spcBef>
                        <a:spcAft>
                          <a:spcPts val="0"/>
                        </a:spcAft>
                        <a:buClrTx/>
                        <a:buSzTx/>
                        <a:buFontTx/>
                        <a:buNone/>
                        <a:tabLst/>
                        <a:defRPr/>
                      </a:pPr>
                      <a:endParaRPr lang="en-US" sz="900" dirty="0"/>
                    </a:p>
                  </a:txBody>
                  <a:tcPr/>
                </a:tc>
                <a:tc>
                  <a:txBody>
                    <a:bodyPr/>
                    <a:lstStyle/>
                    <a:p>
                      <a:r>
                        <a:rPr lang="en-US" sz="900" dirty="0"/>
                        <a:t>Lot</a:t>
                      </a:r>
                      <a:r>
                        <a:rPr lang="en-US" sz="900" baseline="0" dirty="0"/>
                        <a:t> ID +</a:t>
                      </a:r>
                    </a:p>
                    <a:p>
                      <a:r>
                        <a:rPr lang="en-US" sz="900" baseline="0" dirty="0"/>
                        <a:t>Wafer ID</a:t>
                      </a:r>
                      <a:endParaRPr lang="en-US" sz="9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err="1"/>
                        <a:t>Run_complete_datetime+step_no+attribute</a:t>
                      </a:r>
                      <a:endParaRPr lang="en-US" sz="9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err="1"/>
                        <a:t>Run_complete_datetime+step_no+test_dwid</a:t>
                      </a:r>
                      <a:endParaRPr lang="en-US" sz="900" dirty="0"/>
                    </a:p>
                  </a:txBody>
                  <a:tcPr/>
                </a:tc>
                <a:tc>
                  <a:txBody>
                    <a:bodyPr/>
                    <a:lstStyle/>
                    <a:p>
                      <a:r>
                        <a:rPr lang="en-US" sz="900" dirty="0"/>
                        <a:t>Contains</a:t>
                      </a:r>
                      <a:r>
                        <a:rPr lang="en-US" sz="900" baseline="0" dirty="0"/>
                        <a:t> All the wafer level information as listed above</a:t>
                      </a:r>
                      <a:endParaRPr lang="en-US" sz="900" dirty="0"/>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8255000" y="3669145"/>
            <a:ext cx="831273"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TDCH</a:t>
            </a:r>
          </a:p>
        </p:txBody>
      </p:sp>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Sigma Data Ingest(</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13011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11</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656157799"/>
              </p:ext>
            </p:extLst>
          </p:nvPr>
        </p:nvGraphicFramePr>
        <p:xfrm>
          <a:off x="6337305" y="2984610"/>
          <a:ext cx="5643628" cy="1859280"/>
        </p:xfrm>
        <a:graphic>
          <a:graphicData uri="http://schemas.openxmlformats.org/drawingml/2006/table">
            <a:tbl>
              <a:tblPr firstRow="1" bandRow="1">
                <a:tableStyleId>{5C22544A-7EE6-4342-B048-85BDC9FD1C3A}</a:tableStyleId>
              </a:tblPr>
              <a:tblGrid>
                <a:gridCol w="1582056">
                  <a:extLst>
                    <a:ext uri="{9D8B030D-6E8A-4147-A177-3AD203B41FA5}">
                      <a16:colId xmlns:a16="http://schemas.microsoft.com/office/drawing/2014/main" val="20000"/>
                    </a:ext>
                  </a:extLst>
                </a:gridCol>
                <a:gridCol w="1061105">
                  <a:extLst>
                    <a:ext uri="{9D8B030D-6E8A-4147-A177-3AD203B41FA5}">
                      <a16:colId xmlns:a16="http://schemas.microsoft.com/office/drawing/2014/main" val="20001"/>
                    </a:ext>
                  </a:extLst>
                </a:gridCol>
                <a:gridCol w="544170">
                  <a:extLst>
                    <a:ext uri="{9D8B030D-6E8A-4147-A177-3AD203B41FA5}">
                      <a16:colId xmlns:a16="http://schemas.microsoft.com/office/drawing/2014/main" val="3396589655"/>
                    </a:ext>
                  </a:extLst>
                </a:gridCol>
                <a:gridCol w="1784257">
                  <a:extLst>
                    <a:ext uri="{9D8B030D-6E8A-4147-A177-3AD203B41FA5}">
                      <a16:colId xmlns:a16="http://schemas.microsoft.com/office/drawing/2014/main" val="3249354025"/>
                    </a:ext>
                  </a:extLst>
                </a:gridCol>
                <a:gridCol w="672040">
                  <a:extLst>
                    <a:ext uri="{9D8B030D-6E8A-4147-A177-3AD203B41FA5}">
                      <a16:colId xmlns:a16="http://schemas.microsoft.com/office/drawing/2014/main" val="546752086"/>
                    </a:ext>
                  </a:extLst>
                </a:gridCol>
              </a:tblGrid>
              <a:tr h="293138">
                <a:tc>
                  <a:txBody>
                    <a:bodyPr/>
                    <a:lstStyle/>
                    <a:p>
                      <a:r>
                        <a:rPr lang="en-US" sz="1000" dirty="0"/>
                        <a:t>Table Name</a:t>
                      </a:r>
                    </a:p>
                  </a:txBody>
                  <a:tcPr/>
                </a:tc>
                <a:tc>
                  <a:txBody>
                    <a:bodyPr/>
                    <a:lstStyle/>
                    <a:p>
                      <a:r>
                        <a:rPr lang="en-US" sz="1000" dirty="0"/>
                        <a:t>Column Family</a:t>
                      </a:r>
                    </a:p>
                  </a:txBody>
                  <a:tcPr/>
                </a:tc>
                <a:tc>
                  <a:txBody>
                    <a:bodyPr/>
                    <a:lstStyle/>
                    <a:p>
                      <a:r>
                        <a:rPr lang="en-US" sz="1000" dirty="0"/>
                        <a:t>Row Key</a:t>
                      </a:r>
                    </a:p>
                  </a:txBody>
                  <a:tcPr/>
                </a:tc>
                <a:tc>
                  <a:txBody>
                    <a:bodyPr/>
                    <a:lstStyle/>
                    <a:p>
                      <a:r>
                        <a:rPr lang="en-US" sz="1000" dirty="0"/>
                        <a:t>Column Design</a:t>
                      </a:r>
                    </a:p>
                  </a:txBody>
                  <a:tcPr/>
                </a:tc>
                <a:tc>
                  <a:txBody>
                    <a:bodyPr/>
                    <a:lstStyle/>
                    <a:p>
                      <a:r>
                        <a:rPr lang="en-US" sz="1000" dirty="0"/>
                        <a:t>Table </a:t>
                      </a:r>
                      <a:r>
                        <a:rPr lang="en-US" sz="1000" dirty="0" err="1"/>
                        <a:t>desc</a:t>
                      </a:r>
                      <a:endParaRPr lang="en-US" sz="1000" dirty="0"/>
                    </a:p>
                  </a:txBody>
                  <a:tcPr/>
                </a:tc>
                <a:extLst>
                  <a:ext uri="{0D108BD9-81ED-4DB2-BD59-A6C34878D82A}">
                    <a16:rowId xmlns:a16="http://schemas.microsoft.com/office/drawing/2014/main" val="10000"/>
                  </a:ext>
                </a:extLst>
              </a:tr>
              <a:tr h="1082355">
                <a:tc>
                  <a:txBody>
                    <a:bodyPr/>
                    <a:lstStyle/>
                    <a:p>
                      <a:r>
                        <a:rPr lang="en-US" sz="1000" dirty="0" err="1"/>
                        <a:t>eng_mti</a:t>
                      </a:r>
                      <a:r>
                        <a:rPr lang="en-US" sz="1000" dirty="0"/>
                        <a:t>_${site}_fab_${</a:t>
                      </a:r>
                      <a:r>
                        <a:rPr lang="en-US" sz="1000" dirty="0" err="1"/>
                        <a:t>fab_no</a:t>
                      </a:r>
                      <a:r>
                        <a:rPr lang="en-US" sz="1000" dirty="0"/>
                        <a:t>}_</a:t>
                      </a:r>
                      <a:r>
                        <a:rPr lang="en-US" sz="1000" dirty="0" err="1"/>
                        <a:t>GenericQueryData</a:t>
                      </a:r>
                      <a:r>
                        <a:rPr lang="en-US" sz="1000" dirty="0"/>
                        <a:t> : lot_v5</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a:t>1</a:t>
                      </a:r>
                    </a:p>
                    <a:p>
                      <a:pPr marL="0" marR="0" indent="0" algn="l" defTabSz="121911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r>
                        <a:rPr lang="en-US" sz="1000" dirty="0"/>
                        <a:t>Lot</a:t>
                      </a:r>
                      <a:r>
                        <a:rPr lang="en-US" sz="1000" baseline="0" dirty="0"/>
                        <a:t> ID</a:t>
                      </a:r>
                      <a:endParaRPr lang="en-US" sz="1000" dirty="0"/>
                    </a:p>
                  </a:txBody>
                  <a:tcPr/>
                </a:tc>
                <a:tc>
                  <a:txBody>
                    <a:bodyPr/>
                    <a:lstStyle/>
                    <a:p>
                      <a:r>
                        <a:rPr lang="en-US" sz="1000" dirty="0" err="1"/>
                        <a:t>AQT+From_step+To_step+AQT_item</a:t>
                      </a:r>
                      <a:endParaRPr lang="en-US" sz="10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err="1"/>
                        <a:t>CT+Step_name+CT_item</a:t>
                      </a:r>
                      <a:endParaRPr lang="en-US" sz="10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err="1"/>
                        <a:t>QT+From_step+To_step+AQT_item</a:t>
                      </a:r>
                      <a:endParaRPr lang="en-US" sz="10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err="1"/>
                        <a:t>LA+corr_item_desc+sequence_no</a:t>
                      </a:r>
                      <a:endParaRPr lang="en-US" sz="10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err="1"/>
                        <a:t>MB+Traveler_step+Chemical+sequence_no</a:t>
                      </a:r>
                      <a:endParaRPr lang="en-US" sz="10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000" dirty="0"/>
                        <a:t>Contains</a:t>
                      </a:r>
                      <a:r>
                        <a:rPr lang="en-US" sz="1000" baseline="0" dirty="0"/>
                        <a:t> lot level information of AQT, CT, QT, LA &amp; MB</a:t>
                      </a:r>
                      <a:endParaRPr lang="en-US" sz="1000" dirty="0"/>
                    </a:p>
                  </a:txBody>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2189" y="1855928"/>
            <a:ext cx="6085116" cy="4338549"/>
          </a:xfrm>
          <a:prstGeom prst="rect">
            <a:avLst/>
          </a:prstGeom>
        </p:spPr>
      </p:pic>
      <p:sp>
        <p:nvSpPr>
          <p:cNvPr id="11"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Non-Sigma Data Ingest</a:t>
            </a:r>
          </a:p>
        </p:txBody>
      </p:sp>
    </p:spTree>
    <p:extLst>
      <p:ext uri="{BB962C8B-B14F-4D97-AF65-F5344CB8AC3E}">
        <p14:creationId xmlns:p14="http://schemas.microsoft.com/office/powerpoint/2010/main" val="259615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12</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4023762495"/>
              </p:ext>
            </p:extLst>
          </p:nvPr>
        </p:nvGraphicFramePr>
        <p:xfrm>
          <a:off x="5889279" y="4626266"/>
          <a:ext cx="5627053" cy="1280160"/>
        </p:xfrm>
        <a:graphic>
          <a:graphicData uri="http://schemas.openxmlformats.org/drawingml/2006/table">
            <a:tbl>
              <a:tblPr firstRow="1" bandRow="1">
                <a:tableStyleId>{5C22544A-7EE6-4342-B048-85BDC9FD1C3A}</a:tableStyleId>
              </a:tblPr>
              <a:tblGrid>
                <a:gridCol w="1766254">
                  <a:extLst>
                    <a:ext uri="{9D8B030D-6E8A-4147-A177-3AD203B41FA5}">
                      <a16:colId xmlns:a16="http://schemas.microsoft.com/office/drawing/2014/main" val="20000"/>
                    </a:ext>
                  </a:extLst>
                </a:gridCol>
                <a:gridCol w="1106432">
                  <a:extLst>
                    <a:ext uri="{9D8B030D-6E8A-4147-A177-3AD203B41FA5}">
                      <a16:colId xmlns:a16="http://schemas.microsoft.com/office/drawing/2014/main" val="20001"/>
                    </a:ext>
                  </a:extLst>
                </a:gridCol>
                <a:gridCol w="553359">
                  <a:extLst>
                    <a:ext uri="{9D8B030D-6E8A-4147-A177-3AD203B41FA5}">
                      <a16:colId xmlns:a16="http://schemas.microsoft.com/office/drawing/2014/main" val="3396589655"/>
                    </a:ext>
                  </a:extLst>
                </a:gridCol>
                <a:gridCol w="1082390">
                  <a:extLst>
                    <a:ext uri="{9D8B030D-6E8A-4147-A177-3AD203B41FA5}">
                      <a16:colId xmlns:a16="http://schemas.microsoft.com/office/drawing/2014/main" val="3249354025"/>
                    </a:ext>
                  </a:extLst>
                </a:gridCol>
                <a:gridCol w="1118618">
                  <a:extLst>
                    <a:ext uri="{9D8B030D-6E8A-4147-A177-3AD203B41FA5}">
                      <a16:colId xmlns:a16="http://schemas.microsoft.com/office/drawing/2014/main" val="546752086"/>
                    </a:ext>
                  </a:extLst>
                </a:gridCol>
              </a:tblGrid>
              <a:tr h="333140">
                <a:tc>
                  <a:txBody>
                    <a:bodyPr/>
                    <a:lstStyle/>
                    <a:p>
                      <a:r>
                        <a:rPr lang="en-US" sz="900" dirty="0"/>
                        <a:t>Table Name</a:t>
                      </a:r>
                    </a:p>
                  </a:txBody>
                  <a:tcPr/>
                </a:tc>
                <a:tc>
                  <a:txBody>
                    <a:bodyPr/>
                    <a:lstStyle/>
                    <a:p>
                      <a:r>
                        <a:rPr lang="en-US" sz="900" dirty="0"/>
                        <a:t>Column Family</a:t>
                      </a:r>
                    </a:p>
                  </a:txBody>
                  <a:tcPr/>
                </a:tc>
                <a:tc>
                  <a:txBody>
                    <a:bodyPr/>
                    <a:lstStyle/>
                    <a:p>
                      <a:r>
                        <a:rPr lang="en-US" sz="900" dirty="0"/>
                        <a:t>Row Key</a:t>
                      </a:r>
                    </a:p>
                  </a:txBody>
                  <a:tcPr/>
                </a:tc>
                <a:tc>
                  <a:txBody>
                    <a:bodyPr/>
                    <a:lstStyle/>
                    <a:p>
                      <a:r>
                        <a:rPr lang="en-US" sz="900" dirty="0"/>
                        <a:t>Column Design</a:t>
                      </a:r>
                    </a:p>
                  </a:txBody>
                  <a:tcPr/>
                </a:tc>
                <a:tc>
                  <a:txBody>
                    <a:bodyPr/>
                    <a:lstStyle/>
                    <a:p>
                      <a:r>
                        <a:rPr lang="en-US" sz="900" dirty="0"/>
                        <a:t>Table </a:t>
                      </a:r>
                      <a:r>
                        <a:rPr lang="en-US" sz="900" dirty="0" err="1"/>
                        <a:t>desc</a:t>
                      </a:r>
                      <a:endParaRPr lang="en-US" sz="900" dirty="0"/>
                    </a:p>
                  </a:txBody>
                  <a:tcPr/>
                </a:tc>
                <a:extLst>
                  <a:ext uri="{0D108BD9-81ED-4DB2-BD59-A6C34878D82A}">
                    <a16:rowId xmlns:a16="http://schemas.microsoft.com/office/drawing/2014/main" val="10000"/>
                  </a:ext>
                </a:extLst>
              </a:tr>
              <a:tr h="486892">
                <a:tc>
                  <a:txBody>
                    <a:bodyPr/>
                    <a:lstStyle/>
                    <a:p>
                      <a:r>
                        <a:rPr lang="en-US" sz="900" dirty="0" err="1"/>
                        <a:t>eng_mti</a:t>
                      </a:r>
                      <a:r>
                        <a:rPr lang="en-US" sz="900" dirty="0"/>
                        <a:t>_${site}_fab_${</a:t>
                      </a:r>
                      <a:r>
                        <a:rPr lang="en-US" sz="900" dirty="0" err="1"/>
                        <a:t>fab_no</a:t>
                      </a:r>
                      <a:r>
                        <a:rPr lang="en-US" sz="900" dirty="0"/>
                        <a:t>}_</a:t>
                      </a:r>
                      <a:r>
                        <a:rPr lang="en-US" sz="900" dirty="0" err="1"/>
                        <a:t>GenericQueryData</a:t>
                      </a:r>
                      <a:r>
                        <a:rPr lang="en-US" sz="900" dirty="0"/>
                        <a:t> : wafer_v4</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a:t>1</a:t>
                      </a:r>
                    </a:p>
                    <a:p>
                      <a:pPr marL="0" marR="0" indent="0" algn="l" defTabSz="1219110" rtl="0" eaLnBrk="1" fontAlgn="auto" latinLnBrk="0" hangingPunct="1">
                        <a:lnSpc>
                          <a:spcPct val="100000"/>
                        </a:lnSpc>
                        <a:spcBef>
                          <a:spcPts val="0"/>
                        </a:spcBef>
                        <a:spcAft>
                          <a:spcPts val="0"/>
                        </a:spcAft>
                        <a:buClrTx/>
                        <a:buSzTx/>
                        <a:buFontTx/>
                        <a:buNone/>
                        <a:tabLst/>
                        <a:defRPr/>
                      </a:pPr>
                      <a:endParaRPr lang="en-US" sz="900" dirty="0"/>
                    </a:p>
                  </a:txBody>
                  <a:tcPr/>
                </a:tc>
                <a:tc>
                  <a:txBody>
                    <a:bodyPr/>
                    <a:lstStyle/>
                    <a:p>
                      <a:r>
                        <a:rPr lang="en-US" sz="900" dirty="0"/>
                        <a:t>Lot</a:t>
                      </a:r>
                      <a:r>
                        <a:rPr lang="en-US" sz="900" baseline="0" dirty="0"/>
                        <a:t> ID +</a:t>
                      </a:r>
                    </a:p>
                    <a:p>
                      <a:r>
                        <a:rPr lang="en-US" sz="900" baseline="0" dirty="0"/>
                        <a:t>Wafer ID</a:t>
                      </a:r>
                      <a:endParaRPr lang="en-US" sz="900" dirty="0"/>
                    </a:p>
                  </a:txBody>
                  <a:tcPr/>
                </a:tc>
                <a:tc>
                  <a:txBody>
                    <a:bodyPr/>
                    <a:lstStyle/>
                    <a:p>
                      <a:r>
                        <a:rPr lang="en-US" sz="900" dirty="0" err="1"/>
                        <a:t>WA+corr_item_desc</a:t>
                      </a:r>
                      <a:endParaRPr lang="en-US" sz="900" dirty="0"/>
                    </a:p>
                    <a:p>
                      <a:r>
                        <a:rPr lang="en-US" sz="900" dirty="0" err="1"/>
                        <a:t>QDR+QDR_item+step_no</a:t>
                      </a:r>
                      <a:endParaRPr lang="en-US" sz="900" dirty="0"/>
                    </a:p>
                    <a:p>
                      <a:r>
                        <a:rPr lang="en-US" sz="900" dirty="0" err="1"/>
                        <a:t>SWR+SWR_item+step</a:t>
                      </a:r>
                      <a:r>
                        <a:rPr lang="en-US" sz="900" dirty="0"/>
                        <a:t> no</a:t>
                      </a:r>
                    </a:p>
                  </a:txBody>
                  <a:tcPr/>
                </a:tc>
                <a:tc>
                  <a:txBody>
                    <a:bodyPr/>
                    <a:lstStyle/>
                    <a:p>
                      <a:r>
                        <a:rPr lang="en-US" sz="900" dirty="0"/>
                        <a:t>Contains</a:t>
                      </a:r>
                      <a:r>
                        <a:rPr lang="en-US" sz="900" baseline="0" dirty="0"/>
                        <a:t> All the wafer level information as listed above</a:t>
                      </a:r>
                      <a:endParaRPr lang="en-US" sz="900" dirty="0"/>
                    </a:p>
                  </a:txBody>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5802" y="1694647"/>
            <a:ext cx="7054391" cy="4332157"/>
          </a:xfrm>
          <a:prstGeom prst="rect">
            <a:avLst/>
          </a:prstGeom>
        </p:spPr>
      </p:pic>
      <p:sp>
        <p:nvSpPr>
          <p:cNvPr id="11"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Non-Sigma Data Ingest(</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17089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069"/>
          <a:stretch/>
        </p:blipFill>
        <p:spPr>
          <a:xfrm>
            <a:off x="173902" y="1510382"/>
            <a:ext cx="9068159" cy="4179981"/>
          </a:xfrm>
          <a:prstGeom prst="rect">
            <a:avLst/>
          </a:prstGeom>
        </p:spPr>
      </p:pic>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13</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221768915"/>
              </p:ext>
            </p:extLst>
          </p:nvPr>
        </p:nvGraphicFramePr>
        <p:xfrm>
          <a:off x="7207362" y="4626103"/>
          <a:ext cx="4629777" cy="1280160"/>
        </p:xfrm>
        <a:graphic>
          <a:graphicData uri="http://schemas.openxmlformats.org/drawingml/2006/table">
            <a:tbl>
              <a:tblPr firstRow="1" bandRow="1">
                <a:tableStyleId>{5C22544A-7EE6-4342-B048-85BDC9FD1C3A}</a:tableStyleId>
              </a:tblPr>
              <a:tblGrid>
                <a:gridCol w="1383621">
                  <a:extLst>
                    <a:ext uri="{9D8B030D-6E8A-4147-A177-3AD203B41FA5}">
                      <a16:colId xmlns:a16="http://schemas.microsoft.com/office/drawing/2014/main" val="20000"/>
                    </a:ext>
                  </a:extLst>
                </a:gridCol>
                <a:gridCol w="1030315">
                  <a:extLst>
                    <a:ext uri="{9D8B030D-6E8A-4147-A177-3AD203B41FA5}">
                      <a16:colId xmlns:a16="http://schemas.microsoft.com/office/drawing/2014/main" val="20001"/>
                    </a:ext>
                  </a:extLst>
                </a:gridCol>
                <a:gridCol w="711941">
                  <a:extLst>
                    <a:ext uri="{9D8B030D-6E8A-4147-A177-3AD203B41FA5}">
                      <a16:colId xmlns:a16="http://schemas.microsoft.com/office/drawing/2014/main" val="3396589655"/>
                    </a:ext>
                  </a:extLst>
                </a:gridCol>
                <a:gridCol w="791304">
                  <a:extLst>
                    <a:ext uri="{9D8B030D-6E8A-4147-A177-3AD203B41FA5}">
                      <a16:colId xmlns:a16="http://schemas.microsoft.com/office/drawing/2014/main" val="3249354025"/>
                    </a:ext>
                  </a:extLst>
                </a:gridCol>
                <a:gridCol w="712596">
                  <a:extLst>
                    <a:ext uri="{9D8B030D-6E8A-4147-A177-3AD203B41FA5}">
                      <a16:colId xmlns:a16="http://schemas.microsoft.com/office/drawing/2014/main" val="546752086"/>
                    </a:ext>
                  </a:extLst>
                </a:gridCol>
              </a:tblGrid>
              <a:tr h="292001">
                <a:tc>
                  <a:txBody>
                    <a:bodyPr/>
                    <a:lstStyle/>
                    <a:p>
                      <a:r>
                        <a:rPr lang="en-US" sz="900" dirty="0"/>
                        <a:t>Table Name</a:t>
                      </a:r>
                    </a:p>
                  </a:txBody>
                  <a:tcPr/>
                </a:tc>
                <a:tc>
                  <a:txBody>
                    <a:bodyPr/>
                    <a:lstStyle/>
                    <a:p>
                      <a:r>
                        <a:rPr lang="en-US" sz="900" dirty="0"/>
                        <a:t>Column Family</a:t>
                      </a:r>
                    </a:p>
                  </a:txBody>
                  <a:tcPr/>
                </a:tc>
                <a:tc>
                  <a:txBody>
                    <a:bodyPr/>
                    <a:lstStyle/>
                    <a:p>
                      <a:r>
                        <a:rPr lang="en-US" sz="900" dirty="0"/>
                        <a:t>Row Key</a:t>
                      </a:r>
                    </a:p>
                  </a:txBody>
                  <a:tcPr/>
                </a:tc>
                <a:tc>
                  <a:txBody>
                    <a:bodyPr/>
                    <a:lstStyle/>
                    <a:p>
                      <a:r>
                        <a:rPr lang="en-US" sz="900" dirty="0"/>
                        <a:t>Column Design</a:t>
                      </a:r>
                    </a:p>
                  </a:txBody>
                  <a:tcPr/>
                </a:tc>
                <a:tc>
                  <a:txBody>
                    <a:bodyPr/>
                    <a:lstStyle/>
                    <a:p>
                      <a:r>
                        <a:rPr lang="en-US" sz="900" dirty="0"/>
                        <a:t>Table </a:t>
                      </a:r>
                      <a:r>
                        <a:rPr lang="en-US" sz="900" dirty="0" err="1"/>
                        <a:t>desc</a:t>
                      </a:r>
                      <a:endParaRPr lang="en-US" sz="900" dirty="0"/>
                    </a:p>
                  </a:txBody>
                  <a:tcPr/>
                </a:tc>
                <a:extLst>
                  <a:ext uri="{0D108BD9-81ED-4DB2-BD59-A6C34878D82A}">
                    <a16:rowId xmlns:a16="http://schemas.microsoft.com/office/drawing/2014/main" val="10000"/>
                  </a:ext>
                </a:extLst>
              </a:tr>
              <a:tr h="516617">
                <a:tc>
                  <a:txBody>
                    <a:bodyPr/>
                    <a:lstStyle/>
                    <a:p>
                      <a:r>
                        <a:rPr lang="en-US" sz="900" dirty="0" err="1"/>
                        <a:t>eng_mti</a:t>
                      </a:r>
                      <a:r>
                        <a:rPr lang="en-US" sz="900" dirty="0"/>
                        <a:t>_${site}_fab_${</a:t>
                      </a:r>
                      <a:r>
                        <a:rPr lang="en-US" sz="900" dirty="0" err="1"/>
                        <a:t>fab_no</a:t>
                      </a:r>
                      <a:r>
                        <a:rPr lang="en-US" sz="900" dirty="0"/>
                        <a:t>}_</a:t>
                      </a:r>
                      <a:r>
                        <a:rPr lang="en-US" sz="900" dirty="0" err="1"/>
                        <a:t>GenericQueryData</a:t>
                      </a:r>
                      <a:r>
                        <a:rPr lang="en-US" sz="900" dirty="0"/>
                        <a:t> : qm69_report_v1</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a:t>1</a:t>
                      </a:r>
                    </a:p>
                    <a:p>
                      <a:pPr marL="0" marR="0" indent="0" algn="l" defTabSz="1219110" rtl="0" eaLnBrk="1" fontAlgn="auto" latinLnBrk="0" hangingPunct="1">
                        <a:lnSpc>
                          <a:spcPct val="100000"/>
                        </a:lnSpc>
                        <a:spcBef>
                          <a:spcPts val="0"/>
                        </a:spcBef>
                        <a:spcAft>
                          <a:spcPts val="0"/>
                        </a:spcAft>
                        <a:buClrTx/>
                        <a:buSzTx/>
                        <a:buFontTx/>
                        <a:buNone/>
                        <a:tabLst/>
                        <a:defRPr/>
                      </a:pPr>
                      <a:endParaRPr lang="en-US" sz="900" dirty="0"/>
                    </a:p>
                  </a:txBody>
                  <a:tcPr/>
                </a:tc>
                <a:tc>
                  <a:txBody>
                    <a:bodyPr/>
                    <a:lstStyle/>
                    <a:p>
                      <a:r>
                        <a:rPr lang="en-US" sz="900" dirty="0"/>
                        <a:t>QDR</a:t>
                      </a:r>
                      <a:r>
                        <a:rPr lang="en-US" sz="900" baseline="0" dirty="0"/>
                        <a:t> ID</a:t>
                      </a:r>
                    </a:p>
                    <a:p>
                      <a:endParaRPr lang="en-US" sz="900" baseline="0" dirty="0"/>
                    </a:p>
                    <a:p>
                      <a:r>
                        <a:rPr lang="en-US" sz="900" baseline="0" dirty="0"/>
                        <a:t>SWR ID</a:t>
                      </a:r>
                      <a:endParaRPr lang="en-US" sz="900" dirty="0"/>
                    </a:p>
                  </a:txBody>
                  <a:tcPr/>
                </a:tc>
                <a:tc>
                  <a:txBody>
                    <a:bodyPr/>
                    <a:lstStyle/>
                    <a:p>
                      <a:r>
                        <a:rPr lang="en-US" sz="900" dirty="0"/>
                        <a:t>QDR</a:t>
                      </a:r>
                    </a:p>
                    <a:p>
                      <a:endParaRPr lang="en-US" sz="900" dirty="0"/>
                    </a:p>
                    <a:p>
                      <a:r>
                        <a:rPr lang="en-US" sz="900" dirty="0"/>
                        <a:t>SWR_STEPS</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a:t>Contains</a:t>
                      </a:r>
                      <a:r>
                        <a:rPr lang="en-US" sz="900" baseline="0" dirty="0"/>
                        <a:t> All the report information as listed above</a:t>
                      </a:r>
                      <a:endParaRPr lang="en-US" sz="900" dirty="0"/>
                    </a:p>
                  </a:txBody>
                  <a:tcPr/>
                </a:tc>
                <a:extLst>
                  <a:ext uri="{0D108BD9-81ED-4DB2-BD59-A6C34878D82A}">
                    <a16:rowId xmlns:a16="http://schemas.microsoft.com/office/drawing/2014/main" val="10002"/>
                  </a:ext>
                </a:extLst>
              </a:tr>
            </a:tbl>
          </a:graphicData>
        </a:graphic>
      </p:graphicFrame>
      <p:sp>
        <p:nvSpPr>
          <p:cNvPr id="11"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Non-Sigma Data Ingest(</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81388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14</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Teradata to Hadoop: TDCH</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834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32" y="1438414"/>
            <a:ext cx="10375904" cy="4418635"/>
          </a:xfrm>
        </p:spPr>
        <p:txBody>
          <a:bodyPr/>
          <a:lstStyle/>
          <a:p>
            <a:r>
              <a:rPr lang="en-US" dirty="0"/>
              <a:t>Reference table for </a:t>
            </a:r>
          </a:p>
          <a:p>
            <a:pPr lvl="1"/>
            <a:r>
              <a:rPr lang="en-US" dirty="0"/>
              <a:t>Process Step (Daily Update)</a:t>
            </a:r>
          </a:p>
          <a:p>
            <a:pPr lvl="1"/>
            <a:r>
              <a:rPr lang="en-US" dirty="0"/>
              <a:t>Material Batch Attributes (One Time Ingestion)</a:t>
            </a:r>
          </a:p>
          <a:p>
            <a:pPr lvl="1"/>
            <a:r>
              <a:rPr lang="en-US" dirty="0"/>
              <a:t>SWR / QDR Attributes (One Time Ingestion)</a:t>
            </a:r>
          </a:p>
          <a:p>
            <a:pPr lvl="1"/>
            <a:r>
              <a:rPr lang="en-US" dirty="0"/>
              <a:t> CT / QT Attributes (One Time Ingestion)</a:t>
            </a:r>
          </a:p>
          <a:p>
            <a:r>
              <a:rPr lang="en-US" dirty="0"/>
              <a:t>To optimize the cost of column qualifier storage</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15</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24" name="Group 23"/>
          <p:cNvGrpSpPr/>
          <p:nvPr/>
        </p:nvGrpSpPr>
        <p:grpSpPr>
          <a:xfrm>
            <a:off x="4597465" y="4073043"/>
            <a:ext cx="6846143" cy="2137707"/>
            <a:chOff x="1022744" y="3530600"/>
            <a:chExt cx="7124700" cy="2568476"/>
          </a:xfrm>
        </p:grpSpPr>
        <p:pic>
          <p:nvPicPr>
            <p:cNvPr id="18" name="Picture 17"/>
            <p:cNvPicPr>
              <a:picLocks noChangeAspect="1"/>
            </p:cNvPicPr>
            <p:nvPr/>
          </p:nvPicPr>
          <p:blipFill>
            <a:blip r:embed="rId2"/>
            <a:stretch>
              <a:fillRect/>
            </a:stretch>
          </p:blipFill>
          <p:spPr>
            <a:xfrm>
              <a:off x="1022744" y="3772627"/>
              <a:ext cx="7124700" cy="723900"/>
            </a:xfrm>
            <a:prstGeom prst="rect">
              <a:avLst/>
            </a:prstGeom>
          </p:spPr>
        </p:pic>
        <p:pic>
          <p:nvPicPr>
            <p:cNvPr id="19" name="Picture 18"/>
            <p:cNvPicPr>
              <a:picLocks noChangeAspect="1"/>
            </p:cNvPicPr>
            <p:nvPr/>
          </p:nvPicPr>
          <p:blipFill rotWithShape="1">
            <a:blip r:embed="rId3"/>
            <a:srcRect b="48306"/>
            <a:stretch/>
          </p:blipFill>
          <p:spPr>
            <a:xfrm>
              <a:off x="1997078" y="4979854"/>
              <a:ext cx="5510212" cy="1033369"/>
            </a:xfrm>
            <a:prstGeom prst="rect">
              <a:avLst/>
            </a:prstGeom>
          </p:spPr>
        </p:pic>
        <p:sp>
          <p:nvSpPr>
            <p:cNvPr id="20" name="Oval 19"/>
            <p:cNvSpPr/>
            <p:nvPr/>
          </p:nvSpPr>
          <p:spPr>
            <a:xfrm>
              <a:off x="5930900" y="3530600"/>
              <a:ext cx="368300" cy="12065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22" name="Straight Arrow Connector 21"/>
            <p:cNvCxnSpPr>
              <a:stCxn id="20" idx="4"/>
            </p:cNvCxnSpPr>
            <p:nvPr/>
          </p:nvCxnSpPr>
          <p:spPr>
            <a:xfrm flipH="1">
              <a:off x="5207000" y="4737100"/>
              <a:ext cx="908050" cy="24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016500" y="4737100"/>
              <a:ext cx="482600" cy="13619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pSp>
      <p:sp>
        <p:nvSpPr>
          <p:cNvPr id="16"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What is QM69A Dictionary (lookup)</a:t>
            </a:r>
          </a:p>
        </p:txBody>
      </p:sp>
    </p:spTree>
    <p:extLst>
      <p:ext uri="{BB962C8B-B14F-4D97-AF65-F5344CB8AC3E}">
        <p14:creationId xmlns:p14="http://schemas.microsoft.com/office/powerpoint/2010/main" val="123678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16</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HIVE SPACE OOC</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767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4" name="Slide Number Placeholder 3"/>
          <p:cNvSpPr>
            <a:spLocks noGrp="1"/>
          </p:cNvSpPr>
          <p:nvPr>
            <p:ph type="sldNum" sz="quarter" idx="4"/>
          </p:nvPr>
        </p:nvSpPr>
        <p:spPr/>
        <p:txBody>
          <a:bodyPr/>
          <a:lstStyle/>
          <a:p>
            <a:pPr algn="l"/>
            <a:fld id="{0D904593-1668-4B95-BA96-EF3EF43EDF4E}" type="slidenum">
              <a:rPr lang="en-US" smtClean="0"/>
              <a:pPr algn="l"/>
              <a:t>17</a:t>
            </a:fld>
            <a:endParaRPr lang="en-US" dirty="0"/>
          </a:p>
        </p:txBody>
      </p:sp>
      <p:sp>
        <p:nvSpPr>
          <p:cNvPr id="5" name="Footer Placeholder 4"/>
          <p:cNvSpPr>
            <a:spLocks noGrp="1"/>
          </p:cNvSpPr>
          <p:nvPr>
            <p:ph type="ftr" sz="quarter" idx="12"/>
          </p:nvPr>
        </p:nvSpPr>
        <p:spPr/>
        <p:txBody>
          <a:bodyPr/>
          <a:lstStyle/>
          <a:p>
            <a:r>
              <a:rPr lang="en-US"/>
              <a:t>|  Micron Confidential</a:t>
            </a:r>
            <a:endParaRPr lang="en-US" dirty="0"/>
          </a:p>
        </p:txBody>
      </p:sp>
      <p:sp>
        <p:nvSpPr>
          <p:cNvPr id="8" name="Text Placeholder 7"/>
          <p:cNvSpPr>
            <a:spLocks noGrp="1"/>
          </p:cNvSpPr>
          <p:nvPr>
            <p:ph type="body" sz="quarter" idx="14"/>
          </p:nvPr>
        </p:nvSpPr>
        <p:spPr/>
        <p:txBody>
          <a:bodyPr/>
          <a:lstStyle/>
          <a:p>
            <a:endParaRPr lang="en-US"/>
          </a:p>
        </p:txBody>
      </p:sp>
      <p:sp>
        <p:nvSpPr>
          <p:cNvPr id="11"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HIVE SPACE OOC</a:t>
            </a:r>
          </a:p>
        </p:txBody>
      </p:sp>
      <p:graphicFrame>
        <p:nvGraphicFramePr>
          <p:cNvPr id="23" name="Table 22"/>
          <p:cNvGraphicFramePr>
            <a:graphicFrameLocks noGrp="1"/>
          </p:cNvGraphicFramePr>
          <p:nvPr>
            <p:extLst>
              <p:ext uri="{D42A27DB-BD31-4B8C-83A1-F6EECF244321}">
                <p14:modId xmlns:p14="http://schemas.microsoft.com/office/powerpoint/2010/main" val="2476770626"/>
              </p:ext>
            </p:extLst>
          </p:nvPr>
        </p:nvGraphicFramePr>
        <p:xfrm>
          <a:off x="7209681" y="1653256"/>
          <a:ext cx="3486264" cy="4141351"/>
        </p:xfrm>
        <a:graphic>
          <a:graphicData uri="http://schemas.openxmlformats.org/drawingml/2006/table">
            <a:tbl>
              <a:tblPr>
                <a:tableStyleId>{5C22544A-7EE6-4342-B048-85BDC9FD1C3A}</a:tableStyleId>
              </a:tblPr>
              <a:tblGrid>
                <a:gridCol w="1097343">
                  <a:extLst>
                    <a:ext uri="{9D8B030D-6E8A-4147-A177-3AD203B41FA5}">
                      <a16:colId xmlns:a16="http://schemas.microsoft.com/office/drawing/2014/main" val="20000"/>
                    </a:ext>
                  </a:extLst>
                </a:gridCol>
                <a:gridCol w="1136866">
                  <a:extLst>
                    <a:ext uri="{9D8B030D-6E8A-4147-A177-3AD203B41FA5}">
                      <a16:colId xmlns:a16="http://schemas.microsoft.com/office/drawing/2014/main" val="20001"/>
                    </a:ext>
                  </a:extLst>
                </a:gridCol>
                <a:gridCol w="1252055">
                  <a:extLst>
                    <a:ext uri="{9D8B030D-6E8A-4147-A177-3AD203B41FA5}">
                      <a16:colId xmlns:a16="http://schemas.microsoft.com/office/drawing/2014/main" val="20002"/>
                    </a:ext>
                  </a:extLst>
                </a:gridCol>
              </a:tblGrid>
              <a:tr h="288044">
                <a:tc>
                  <a:txBody>
                    <a:bodyPr/>
                    <a:lstStyle/>
                    <a:p>
                      <a:pPr algn="l" fontAlgn="b"/>
                      <a:r>
                        <a:rPr lang="en-US" sz="800" b="1" u="none" strike="noStrike" dirty="0">
                          <a:effectLst/>
                        </a:rPr>
                        <a:t>space_bad_charts_new</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 </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 </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0"/>
                  </a:ext>
                </a:extLst>
              </a:tr>
              <a:tr h="107080">
                <a:tc>
                  <a:txBody>
                    <a:bodyPr/>
                    <a:lstStyle/>
                    <a:p>
                      <a:pPr algn="l" fontAlgn="b"/>
                      <a:r>
                        <a:rPr lang="en-US" sz="800" b="1" u="none" strike="noStrike">
                          <a:effectLst/>
                        </a:rPr>
                        <a:t>Headers</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Data Type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Example Values</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1"/>
                  </a:ext>
                </a:extLst>
              </a:tr>
              <a:tr h="107080">
                <a:tc>
                  <a:txBody>
                    <a:bodyPr/>
                    <a:lstStyle/>
                    <a:p>
                      <a:pPr algn="l" fontAlgn="b"/>
                      <a:r>
                        <a:rPr lang="en-US" sz="800" b="1" u="none" strike="noStrike">
                          <a:effectLst/>
                        </a:rPr>
                        <a:t>fab</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string</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10</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2"/>
                  </a:ext>
                </a:extLst>
              </a:tr>
              <a:tr h="306833">
                <a:tc>
                  <a:txBody>
                    <a:bodyPr/>
                    <a:lstStyle/>
                    <a:p>
                      <a:pPr algn="l" fontAlgn="b"/>
                      <a:r>
                        <a:rPr lang="en-US" sz="800" b="1" u="none" strike="noStrike">
                          <a:effectLst/>
                        </a:rPr>
                        <a:t>module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CVD, PVD, IMPLANT, PHOTO, WET PROCESS, DIFFUSION, CMP, DRY ETCH, METRO</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3"/>
                  </a:ext>
                </a:extLst>
              </a:tr>
              <a:tr h="107080">
                <a:tc>
                  <a:txBody>
                    <a:bodyPr/>
                    <a:lstStyle/>
                    <a:p>
                      <a:pPr algn="l" fontAlgn="b"/>
                      <a:r>
                        <a:rPr lang="en-US" sz="800" b="1" u="none" strike="noStrike">
                          <a:effectLst/>
                        </a:rPr>
                        <a:t>design_id</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B16A</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4"/>
                  </a:ext>
                </a:extLst>
              </a:tr>
              <a:tr h="107080">
                <a:tc>
                  <a:txBody>
                    <a:bodyPr/>
                    <a:lstStyle/>
                    <a:p>
                      <a:pPr algn="l" fontAlgn="b"/>
                      <a:r>
                        <a:rPr lang="en-US" sz="800" b="1" u="none" strike="noStrike">
                          <a:effectLst/>
                        </a:rPr>
                        <a:t>ch_id</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int</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436476</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5"/>
                  </a:ext>
                </a:extLst>
              </a:tr>
              <a:tr h="107080">
                <a:tc>
                  <a:txBody>
                    <a:bodyPr/>
                    <a:lstStyle/>
                    <a:p>
                      <a:pPr algn="l" fontAlgn="b"/>
                      <a:r>
                        <a:rPr lang="en-US" sz="800" b="1" u="none" strike="noStrike">
                          <a:effectLst/>
                        </a:rPr>
                        <a:t>current_step</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pt-BR" sz="800" b="1" u="none" strike="noStrike" dirty="0">
                          <a:effectLst/>
                        </a:rPr>
                        <a:t>1210-23 PERIPH PHOTO SEM CD</a:t>
                      </a:r>
                      <a:endParaRPr lang="pt-BR"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6"/>
                  </a:ext>
                </a:extLst>
              </a:tr>
              <a:tr h="107080">
                <a:tc>
                  <a:txBody>
                    <a:bodyPr/>
                    <a:lstStyle/>
                    <a:p>
                      <a:pPr algn="l" fontAlgn="b"/>
                      <a:r>
                        <a:rPr lang="en-US" sz="800" b="1" u="none" strike="noStrike">
                          <a:effectLst/>
                        </a:rPr>
                        <a:t>process_step</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3010-23 PERIPH PHOTO</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7"/>
                  </a:ext>
                </a:extLst>
              </a:tr>
              <a:tr h="107080">
                <a:tc>
                  <a:txBody>
                    <a:bodyPr/>
                    <a:lstStyle/>
                    <a:p>
                      <a:pPr algn="l" fontAlgn="b"/>
                      <a:r>
                        <a:rPr lang="en-US" sz="800" b="1" u="none" strike="noStrike">
                          <a:effectLst/>
                        </a:rPr>
                        <a:t>parameter_name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CD1_SPACE_BOT</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8"/>
                  </a:ext>
                </a:extLst>
              </a:tr>
              <a:tr h="107080">
                <a:tc>
                  <a:txBody>
                    <a:bodyPr/>
                    <a:lstStyle/>
                    <a:p>
                      <a:pPr algn="l" fontAlgn="b"/>
                      <a:r>
                        <a:rPr lang="en-US" sz="800" b="1" u="none" strike="noStrike" dirty="0" err="1">
                          <a:effectLst/>
                        </a:rPr>
                        <a:t>lot_id</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8064111.001</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9"/>
                  </a:ext>
                </a:extLst>
              </a:tr>
              <a:tr h="206880">
                <a:tc>
                  <a:txBody>
                    <a:bodyPr/>
                    <a:lstStyle/>
                    <a:p>
                      <a:pPr algn="l" fontAlgn="b"/>
                      <a:r>
                        <a:rPr lang="en-US" sz="800" b="1" u="none" strike="noStrike">
                          <a:effectLst/>
                        </a:rPr>
                        <a:t>wafer_id</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string</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4111-25 (for lot level chart this  column is '-' or '.')</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0"/>
                  </a:ext>
                </a:extLst>
              </a:tr>
              <a:tr h="107080">
                <a:tc>
                  <a:txBody>
                    <a:bodyPr/>
                    <a:lstStyle/>
                    <a:p>
                      <a:pPr algn="l" fontAlgn="b"/>
                      <a:r>
                        <a:rPr lang="en-US" sz="800" b="1" u="none" strike="noStrike">
                          <a:effectLst/>
                        </a:rPr>
                        <a:t>label</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int</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space_ooc_label</a:t>
                      </a:r>
                      <a:r>
                        <a:rPr lang="en-US" sz="800" b="1" u="none" strike="noStrike" dirty="0">
                          <a:effectLst/>
                        </a:rPr>
                        <a:t>: 0,1</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1"/>
                  </a:ext>
                </a:extLst>
              </a:tr>
              <a:tr h="107080">
                <a:tc>
                  <a:txBody>
                    <a:bodyPr/>
                    <a:lstStyle/>
                    <a:p>
                      <a:pPr algn="l" fontAlgn="b"/>
                      <a:r>
                        <a:rPr lang="en-US" sz="800" b="1" u="none" strike="noStrike">
                          <a:effectLst/>
                        </a:rPr>
                        <a:t>value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double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measurement_value</a:t>
                      </a:r>
                      <a:endParaRPr lang="en-US" sz="8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2"/>
                  </a:ext>
                </a:extLst>
              </a:tr>
              <a:tr h="107080">
                <a:tc>
                  <a:txBody>
                    <a:bodyPr/>
                    <a:lstStyle/>
                    <a:p>
                      <a:pPr algn="l" fontAlgn="b"/>
                      <a:r>
                        <a:rPr lang="en-US" sz="800" b="1" u="none" strike="noStrike">
                          <a:effectLst/>
                        </a:rPr>
                        <a:t>sample_date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timestamp</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t"/>
                      <a:r>
                        <a:rPr lang="en-US" sz="800" b="1" u="none" strike="noStrike">
                          <a:effectLst/>
                        </a:rPr>
                        <a:t>some_date</a:t>
                      </a:r>
                      <a:endParaRPr lang="en-US" sz="800" b="1" i="0" u="none" strike="noStrike">
                        <a:solidFill>
                          <a:srgbClr val="333333"/>
                        </a:solidFill>
                        <a:effectLst/>
                        <a:latin typeface="Arial" panose="020B0604020202020204" pitchFamily="34" charset="0"/>
                      </a:endParaRPr>
                    </a:p>
                  </a:txBody>
                  <a:tcPr marL="8509" marR="8509" marT="8509" marB="0"/>
                </a:tc>
                <a:extLst>
                  <a:ext uri="{0D108BD9-81ED-4DB2-BD59-A6C34878D82A}">
                    <a16:rowId xmlns:a16="http://schemas.microsoft.com/office/drawing/2014/main" val="10013"/>
                  </a:ext>
                </a:extLst>
              </a:tr>
              <a:tr h="107080">
                <a:tc>
                  <a:txBody>
                    <a:bodyPr/>
                    <a:lstStyle/>
                    <a:p>
                      <a:pPr algn="l" fontAlgn="b"/>
                      <a:r>
                        <a:rPr lang="en-US" sz="800" b="1" u="none" strike="noStrike" dirty="0" err="1">
                          <a:effectLst/>
                        </a:rPr>
                        <a:t>ucl</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double</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upper_control_limit</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4"/>
                  </a:ext>
                </a:extLst>
              </a:tr>
              <a:tr h="107080">
                <a:tc>
                  <a:txBody>
                    <a:bodyPr/>
                    <a:lstStyle/>
                    <a:p>
                      <a:pPr algn="l" fontAlgn="b"/>
                      <a:r>
                        <a:rPr lang="en-US" sz="800" b="1" u="none" strike="noStrike">
                          <a:effectLst/>
                        </a:rPr>
                        <a:t>lcl</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double</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lower_control_limit</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5"/>
                  </a:ext>
                </a:extLst>
              </a:tr>
              <a:tr h="107080">
                <a:tc>
                  <a:txBody>
                    <a:bodyPr/>
                    <a:lstStyle/>
                    <a:p>
                      <a:pPr algn="l" fontAlgn="b"/>
                      <a:r>
                        <a:rPr lang="en-US" sz="800" b="1" u="none" strike="noStrike">
                          <a:effectLst/>
                        </a:rPr>
                        <a:t>col_type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string</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Production,</a:t>
                      </a:r>
                      <a:r>
                        <a:rPr lang="en-US" sz="800" b="1" u="none" strike="sngStrike" baseline="0" dirty="0" err="1">
                          <a:effectLst/>
                        </a:rPr>
                        <a:t>Qual</a:t>
                      </a:r>
                      <a:endParaRPr lang="en-US" sz="800" b="1" i="0" u="none" strike="sngStrike" baseline="0"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6"/>
                  </a:ext>
                </a:extLst>
              </a:tr>
              <a:tr h="107080">
                <a:tc>
                  <a:txBody>
                    <a:bodyPr/>
                    <a:lstStyle/>
                    <a:p>
                      <a:pPr algn="l" fontAlgn="b"/>
                      <a:r>
                        <a:rPr lang="en-US" sz="800" b="1" u="none" strike="noStrike">
                          <a:effectLst/>
                        </a:rPr>
                        <a:t>channel_type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Area,PML,</a:t>
                      </a:r>
                      <a:r>
                        <a:rPr lang="en-US" sz="800" b="1" u="none" strike="sngStrike" baseline="0" dirty="0" err="1">
                          <a:effectLst/>
                        </a:rPr>
                        <a:t>Engineering</a:t>
                      </a:r>
                      <a:endParaRPr lang="en-US" sz="800" b="1" i="0" u="none" strike="sngStrike" baseline="0"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7"/>
                  </a:ext>
                </a:extLst>
              </a:tr>
              <a:tr h="107080">
                <a:tc>
                  <a:txBody>
                    <a:bodyPr/>
                    <a:lstStyle/>
                    <a:p>
                      <a:pPr algn="l" fontAlgn="b"/>
                      <a:r>
                        <a:rPr lang="en-US" sz="800" b="1" u="none" strike="noStrike">
                          <a:effectLst/>
                        </a:rPr>
                        <a:t>chart_type</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Mean,Sigma,Range,EWMA</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8"/>
                  </a:ext>
                </a:extLst>
              </a:tr>
              <a:tr h="107080">
                <a:tc>
                  <a:txBody>
                    <a:bodyPr/>
                    <a:lstStyle/>
                    <a:p>
                      <a:pPr algn="l" fontAlgn="b"/>
                      <a:r>
                        <a:rPr lang="en-US" sz="800" b="1" u="none" strike="noStrike" dirty="0" err="1">
                          <a:effectLst/>
                        </a:rPr>
                        <a:t>clusterid</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i="0" u="none" strike="noStrike" dirty="0">
                          <a:solidFill>
                            <a:schemeClr val="dk1"/>
                          </a:solidFill>
                          <a:effectLst/>
                          <a:latin typeface="+mn-lt"/>
                        </a:rPr>
                        <a:t>1,2,3…</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9"/>
                  </a:ext>
                </a:extLst>
              </a:tr>
              <a:tr h="107080">
                <a:tc>
                  <a:txBody>
                    <a:bodyPr/>
                    <a:lstStyle/>
                    <a:p>
                      <a:pPr algn="l" fontAlgn="b"/>
                      <a:r>
                        <a:rPr lang="en-US" sz="800" b="1" u="none" strike="noStrike" dirty="0" err="1">
                          <a:effectLst/>
                        </a:rPr>
                        <a:t>clusterlabel</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B/G</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0"/>
                  </a:ext>
                </a:extLst>
              </a:tr>
              <a:tr h="107080">
                <a:tc>
                  <a:txBody>
                    <a:bodyPr/>
                    <a:lstStyle/>
                    <a:p>
                      <a:pPr algn="l" fontAlgn="b"/>
                      <a:r>
                        <a:rPr lang="en-US" sz="800" b="1" u="none" strike="noStrike" dirty="0" err="1">
                          <a:effectLst/>
                        </a:rPr>
                        <a:t>last_ooc_date</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timestamp</a:t>
                      </a:r>
                      <a:endParaRPr lang="en-US" sz="8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err="1">
                          <a:effectLst/>
                        </a:rPr>
                        <a:t>some_date</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1"/>
                  </a:ext>
                </a:extLst>
              </a:tr>
              <a:tr h="107080">
                <a:tc>
                  <a:txBody>
                    <a:bodyPr/>
                    <a:lstStyle/>
                    <a:p>
                      <a:pPr algn="l" fontAlgn="b"/>
                      <a:r>
                        <a:rPr lang="en-US" sz="800" b="1" u="none" strike="noStrike">
                          <a:effectLst/>
                        </a:rPr>
                        <a:t>ooc_property</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NA,H,L</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2"/>
                  </a:ext>
                </a:extLst>
              </a:tr>
              <a:tr h="107080">
                <a:tc>
                  <a:txBody>
                    <a:bodyPr/>
                    <a:lstStyle/>
                    <a:p>
                      <a:pPr algn="l" fontAlgn="b"/>
                      <a:r>
                        <a:rPr lang="en-US" sz="800" b="1" u="none" strike="noStrike">
                          <a:effectLst/>
                        </a:rPr>
                        <a:t>session_id</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a:effectLst/>
                        </a:rPr>
                        <a:t>string</a:t>
                      </a:r>
                      <a:endParaRPr lang="en-US" sz="8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800" b="1" u="none" strike="noStrike" dirty="0">
                          <a:effectLst/>
                        </a:rPr>
                        <a:t>20160703-2200</a:t>
                      </a:r>
                      <a:endParaRPr lang="en-US" sz="8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388962"/>
            <a:ext cx="5016500" cy="4654586"/>
          </a:xfrm>
          <a:prstGeom prst="rect">
            <a:avLst/>
          </a:prstGeom>
        </p:spPr>
      </p:pic>
    </p:spTree>
    <p:extLst>
      <p:ext uri="{BB962C8B-B14F-4D97-AF65-F5344CB8AC3E}">
        <p14:creationId xmlns:p14="http://schemas.microsoft.com/office/powerpoint/2010/main" val="215133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18</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Non-Sigma Reader</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43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4" name="Slide Number Placeholder 3"/>
          <p:cNvSpPr>
            <a:spLocks noGrp="1"/>
          </p:cNvSpPr>
          <p:nvPr>
            <p:ph type="sldNum" sz="quarter" idx="4"/>
          </p:nvPr>
        </p:nvSpPr>
        <p:spPr/>
        <p:txBody>
          <a:bodyPr/>
          <a:lstStyle/>
          <a:p>
            <a:pPr algn="l"/>
            <a:fld id="{0D904593-1668-4B95-BA96-EF3EF43EDF4E}" type="slidenum">
              <a:rPr lang="en-US" smtClean="0"/>
              <a:pPr algn="l"/>
              <a:t>19</a:t>
            </a:fld>
            <a:endParaRPr lang="en-US" dirty="0"/>
          </a:p>
        </p:txBody>
      </p:sp>
      <p:sp>
        <p:nvSpPr>
          <p:cNvPr id="5" name="Footer Placeholder 4"/>
          <p:cNvSpPr>
            <a:spLocks noGrp="1"/>
          </p:cNvSpPr>
          <p:nvPr>
            <p:ph type="ftr" sz="quarter" idx="12"/>
          </p:nvPr>
        </p:nvSpPr>
        <p:spPr/>
        <p:txBody>
          <a:bodyPr/>
          <a:lstStyle/>
          <a:p>
            <a:r>
              <a:rPr lang="en-US"/>
              <a:t>|  Micron Confidential</a:t>
            </a:r>
            <a:endParaRPr lang="en-US" dirty="0"/>
          </a:p>
        </p:txBody>
      </p:sp>
      <p:sp>
        <p:nvSpPr>
          <p:cNvPr id="8" name="Text Placeholder 7"/>
          <p:cNvSpPr>
            <a:spLocks noGrp="1"/>
          </p:cNvSpPr>
          <p:nvPr>
            <p:ph type="body" sz="quarter" idx="14"/>
          </p:nvPr>
        </p:nvSpPr>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584944421"/>
              </p:ext>
            </p:extLst>
          </p:nvPr>
        </p:nvGraphicFramePr>
        <p:xfrm>
          <a:off x="8105199" y="751111"/>
          <a:ext cx="3629922" cy="5059680"/>
        </p:xfrm>
        <a:graphic>
          <a:graphicData uri="http://schemas.openxmlformats.org/drawingml/2006/table">
            <a:tbl>
              <a:tblPr firstRow="1" bandRow="1">
                <a:tableStyleId>{5C22544A-7EE6-4342-B048-85BDC9FD1C3A}</a:tableStyleId>
              </a:tblPr>
              <a:tblGrid>
                <a:gridCol w="1209974">
                  <a:extLst>
                    <a:ext uri="{9D8B030D-6E8A-4147-A177-3AD203B41FA5}">
                      <a16:colId xmlns:a16="http://schemas.microsoft.com/office/drawing/2014/main" val="20000"/>
                    </a:ext>
                  </a:extLst>
                </a:gridCol>
                <a:gridCol w="1209974">
                  <a:extLst>
                    <a:ext uri="{9D8B030D-6E8A-4147-A177-3AD203B41FA5}">
                      <a16:colId xmlns:a16="http://schemas.microsoft.com/office/drawing/2014/main" val="20001"/>
                    </a:ext>
                  </a:extLst>
                </a:gridCol>
                <a:gridCol w="1209974">
                  <a:extLst>
                    <a:ext uri="{9D8B030D-6E8A-4147-A177-3AD203B41FA5}">
                      <a16:colId xmlns:a16="http://schemas.microsoft.com/office/drawing/2014/main" val="20002"/>
                    </a:ext>
                  </a:extLst>
                </a:gridCol>
              </a:tblGrid>
              <a:tr h="192453">
                <a:tc>
                  <a:txBody>
                    <a:bodyPr/>
                    <a:lstStyle/>
                    <a:p>
                      <a:r>
                        <a:rPr lang="en-US" sz="800" dirty="0"/>
                        <a:t>Column Names</a:t>
                      </a:r>
                    </a:p>
                  </a:txBody>
                  <a:tcPr/>
                </a:tc>
                <a:tc>
                  <a:txBody>
                    <a:bodyPr/>
                    <a:lstStyle/>
                    <a:p>
                      <a:r>
                        <a:rPr lang="en-US" sz="800" dirty="0"/>
                        <a:t>Description</a:t>
                      </a:r>
                    </a:p>
                  </a:txBody>
                  <a:tcPr/>
                </a:tc>
                <a:tc>
                  <a:txBody>
                    <a:bodyPr/>
                    <a:lstStyle/>
                    <a:p>
                      <a:r>
                        <a:rPr lang="en-US" sz="800" dirty="0"/>
                        <a:t>Example</a:t>
                      </a:r>
                    </a:p>
                  </a:txBody>
                  <a:tcPr/>
                </a:tc>
                <a:extLst>
                  <a:ext uri="{0D108BD9-81ED-4DB2-BD59-A6C34878D82A}">
                    <a16:rowId xmlns:a16="http://schemas.microsoft.com/office/drawing/2014/main" val="10000"/>
                  </a:ext>
                </a:extLst>
              </a:tr>
              <a:tr h="192453">
                <a:tc>
                  <a:txBody>
                    <a:bodyPr/>
                    <a:lstStyle/>
                    <a:p>
                      <a:r>
                        <a:rPr lang="en-US" sz="800" dirty="0"/>
                        <a:t>Module</a:t>
                      </a:r>
                    </a:p>
                  </a:txBody>
                  <a:tcPr/>
                </a:tc>
                <a:tc>
                  <a:txBody>
                    <a:bodyPr/>
                    <a:lstStyle/>
                    <a:p>
                      <a:r>
                        <a:rPr lang="en-US" sz="800" dirty="0" err="1"/>
                        <a:t>Eg</a:t>
                      </a:r>
                      <a:r>
                        <a:rPr lang="en-US" sz="800" dirty="0"/>
                        <a:t>.</a:t>
                      </a:r>
                      <a:r>
                        <a:rPr lang="en-US" sz="800" baseline="0" dirty="0"/>
                        <a:t> CMP, CVD</a:t>
                      </a:r>
                      <a:endParaRPr lang="en-US" sz="800" dirty="0"/>
                    </a:p>
                  </a:txBody>
                  <a:tcPr/>
                </a:tc>
                <a:tc>
                  <a:txBody>
                    <a:bodyPr/>
                    <a:lstStyle/>
                    <a:p>
                      <a:r>
                        <a:rPr lang="en-US" sz="800" dirty="0"/>
                        <a:t>PHOTO</a:t>
                      </a:r>
                    </a:p>
                  </a:txBody>
                  <a:tcPr/>
                </a:tc>
                <a:extLst>
                  <a:ext uri="{0D108BD9-81ED-4DB2-BD59-A6C34878D82A}">
                    <a16:rowId xmlns:a16="http://schemas.microsoft.com/office/drawing/2014/main" val="10001"/>
                  </a:ext>
                </a:extLst>
              </a:tr>
              <a:tr h="192453">
                <a:tc>
                  <a:txBody>
                    <a:bodyPr/>
                    <a:lstStyle/>
                    <a:p>
                      <a:r>
                        <a:rPr lang="en-US" sz="800" dirty="0" err="1"/>
                        <a:t>Ch_id</a:t>
                      </a:r>
                      <a:endParaRPr lang="en-US" sz="800" dirty="0"/>
                    </a:p>
                  </a:txBody>
                  <a:tcPr/>
                </a:tc>
                <a:tc>
                  <a:txBody>
                    <a:bodyPr/>
                    <a:lstStyle/>
                    <a:p>
                      <a:r>
                        <a:rPr lang="en-US" sz="800" dirty="0"/>
                        <a:t>SPACE chart</a:t>
                      </a:r>
                      <a:r>
                        <a:rPr lang="en-US" sz="800" baseline="0" dirty="0"/>
                        <a:t> channel ID</a:t>
                      </a:r>
                      <a:endParaRPr lang="en-US" sz="800" dirty="0"/>
                    </a:p>
                  </a:txBody>
                  <a:tcPr/>
                </a:tc>
                <a:tc>
                  <a:txBody>
                    <a:bodyPr/>
                    <a:lstStyle/>
                    <a:p>
                      <a:r>
                        <a:rPr lang="en-US" sz="800" dirty="0"/>
                        <a:t>82331</a:t>
                      </a:r>
                    </a:p>
                  </a:txBody>
                  <a:tcPr/>
                </a:tc>
                <a:extLst>
                  <a:ext uri="{0D108BD9-81ED-4DB2-BD59-A6C34878D82A}">
                    <a16:rowId xmlns:a16="http://schemas.microsoft.com/office/drawing/2014/main" val="10002"/>
                  </a:ext>
                </a:extLst>
              </a:tr>
              <a:tr h="302427">
                <a:tc>
                  <a:txBody>
                    <a:bodyPr/>
                    <a:lstStyle/>
                    <a:p>
                      <a:r>
                        <a:rPr lang="en-US" sz="800" dirty="0" err="1"/>
                        <a:t>Current_step</a:t>
                      </a:r>
                      <a:endParaRPr lang="en-US" sz="800" dirty="0"/>
                    </a:p>
                  </a:txBody>
                  <a:tcPr/>
                </a:tc>
                <a:tc>
                  <a:txBody>
                    <a:bodyPr/>
                    <a:lstStyle/>
                    <a:p>
                      <a:r>
                        <a:rPr lang="en-US" sz="800" dirty="0"/>
                        <a:t>Measurement</a:t>
                      </a:r>
                      <a:r>
                        <a:rPr lang="en-US" sz="800" baseline="0" dirty="0"/>
                        <a:t> Step</a:t>
                      </a:r>
                      <a:endParaRPr lang="en-US" sz="800" dirty="0"/>
                    </a:p>
                  </a:txBody>
                  <a:tcPr/>
                </a:tc>
                <a:tc>
                  <a:txBody>
                    <a:bodyPr/>
                    <a:lstStyle/>
                    <a:p>
                      <a:r>
                        <a:rPr lang="it-IT" sz="800" dirty="0"/>
                        <a:t>1200-53 PERIPH PHOTO RINSE REG</a:t>
                      </a:r>
                      <a:endParaRPr lang="en-US" sz="800" dirty="0"/>
                    </a:p>
                  </a:txBody>
                  <a:tcPr/>
                </a:tc>
                <a:extLst>
                  <a:ext uri="{0D108BD9-81ED-4DB2-BD59-A6C34878D82A}">
                    <a16:rowId xmlns:a16="http://schemas.microsoft.com/office/drawing/2014/main" val="10003"/>
                  </a:ext>
                </a:extLst>
              </a:tr>
              <a:tr h="192453">
                <a:tc>
                  <a:txBody>
                    <a:bodyPr/>
                    <a:lstStyle/>
                    <a:p>
                      <a:r>
                        <a:rPr lang="en-US" sz="800" dirty="0" err="1"/>
                        <a:t>Process_Step</a:t>
                      </a:r>
                      <a:endParaRPr lang="en-US" sz="800" dirty="0"/>
                    </a:p>
                  </a:txBody>
                  <a:tcPr/>
                </a:tc>
                <a:tc>
                  <a:txBody>
                    <a:bodyPr/>
                    <a:lstStyle/>
                    <a:p>
                      <a:r>
                        <a:rPr lang="en-US" sz="800" dirty="0"/>
                        <a:t>Process Step</a:t>
                      </a:r>
                    </a:p>
                  </a:txBody>
                  <a:tcPr/>
                </a:tc>
                <a:tc>
                  <a:txBody>
                    <a:bodyPr/>
                    <a:lstStyle/>
                    <a:p>
                      <a:r>
                        <a:rPr lang="en-US" sz="800" dirty="0"/>
                        <a:t>3010-53 PERIPH PHOTO</a:t>
                      </a:r>
                    </a:p>
                  </a:txBody>
                  <a:tcPr/>
                </a:tc>
                <a:extLst>
                  <a:ext uri="{0D108BD9-81ED-4DB2-BD59-A6C34878D82A}">
                    <a16:rowId xmlns:a16="http://schemas.microsoft.com/office/drawing/2014/main" val="10004"/>
                  </a:ext>
                </a:extLst>
              </a:tr>
              <a:tr h="192453">
                <a:tc>
                  <a:txBody>
                    <a:bodyPr/>
                    <a:lstStyle/>
                    <a:p>
                      <a:r>
                        <a:rPr lang="en-US" sz="800" dirty="0"/>
                        <a:t>Lot_id</a:t>
                      </a:r>
                    </a:p>
                  </a:txBody>
                  <a:tcPr/>
                </a:tc>
                <a:tc>
                  <a:txBody>
                    <a:bodyPr/>
                    <a:lstStyle/>
                    <a:p>
                      <a:endParaRPr lang="en-US" sz="800" dirty="0"/>
                    </a:p>
                  </a:txBody>
                  <a:tcPr/>
                </a:tc>
                <a:tc>
                  <a:txBody>
                    <a:bodyPr/>
                    <a:lstStyle/>
                    <a:p>
                      <a:r>
                        <a:rPr lang="en-US" sz="800" dirty="0"/>
                        <a:t>7454007.027</a:t>
                      </a:r>
                    </a:p>
                  </a:txBody>
                  <a:tcPr/>
                </a:tc>
                <a:extLst>
                  <a:ext uri="{0D108BD9-81ED-4DB2-BD59-A6C34878D82A}">
                    <a16:rowId xmlns:a16="http://schemas.microsoft.com/office/drawing/2014/main" val="10005"/>
                  </a:ext>
                </a:extLst>
              </a:tr>
              <a:tr h="192453">
                <a:tc>
                  <a:txBody>
                    <a:bodyPr/>
                    <a:lstStyle/>
                    <a:p>
                      <a:r>
                        <a:rPr lang="en-US" sz="800" dirty="0" err="1"/>
                        <a:t>Wafer_id</a:t>
                      </a:r>
                      <a:endParaRPr lang="en-US" sz="800" dirty="0"/>
                    </a:p>
                  </a:txBody>
                  <a:tcPr/>
                </a:tc>
                <a:tc>
                  <a:txBody>
                    <a:bodyPr/>
                    <a:lstStyle/>
                    <a:p>
                      <a:endParaRPr lang="en-US" sz="800" dirty="0"/>
                    </a:p>
                  </a:txBody>
                  <a:tcPr/>
                </a:tc>
                <a:tc>
                  <a:txBody>
                    <a:bodyPr/>
                    <a:lstStyle/>
                    <a:p>
                      <a:r>
                        <a:rPr lang="en-US" sz="800" dirty="0"/>
                        <a:t>4007-08</a:t>
                      </a:r>
                    </a:p>
                  </a:txBody>
                  <a:tcPr/>
                </a:tc>
                <a:extLst>
                  <a:ext uri="{0D108BD9-81ED-4DB2-BD59-A6C34878D82A}">
                    <a16:rowId xmlns:a16="http://schemas.microsoft.com/office/drawing/2014/main" val="10006"/>
                  </a:ext>
                </a:extLst>
              </a:tr>
              <a:tr h="302427">
                <a:tc>
                  <a:txBody>
                    <a:bodyPr/>
                    <a:lstStyle/>
                    <a:p>
                      <a:r>
                        <a:rPr lang="en-US" sz="800" dirty="0"/>
                        <a:t>Label</a:t>
                      </a:r>
                    </a:p>
                  </a:txBody>
                  <a:tcPr/>
                </a:tc>
                <a:tc>
                  <a:txBody>
                    <a:bodyPr/>
                    <a:lstStyle/>
                    <a:p>
                      <a:r>
                        <a:rPr lang="en-US" sz="800" dirty="0"/>
                        <a:t>OOC cluster label (1 for BAD 0 for GOOD)</a:t>
                      </a:r>
                    </a:p>
                  </a:txBody>
                  <a:tcPr/>
                </a:tc>
                <a:tc>
                  <a:txBody>
                    <a:bodyPr/>
                    <a:lstStyle/>
                    <a:p>
                      <a:r>
                        <a:rPr lang="en-US" sz="800" dirty="0"/>
                        <a:t>0</a:t>
                      </a:r>
                    </a:p>
                  </a:txBody>
                  <a:tcPr/>
                </a:tc>
                <a:extLst>
                  <a:ext uri="{0D108BD9-81ED-4DB2-BD59-A6C34878D82A}">
                    <a16:rowId xmlns:a16="http://schemas.microsoft.com/office/drawing/2014/main" val="10007"/>
                  </a:ext>
                </a:extLst>
              </a:tr>
              <a:tr h="302427">
                <a:tc>
                  <a:txBody>
                    <a:bodyPr/>
                    <a:lstStyle/>
                    <a:p>
                      <a:r>
                        <a:rPr lang="en-US" sz="800" dirty="0"/>
                        <a:t>Value</a:t>
                      </a:r>
                    </a:p>
                  </a:txBody>
                  <a:tcPr/>
                </a:tc>
                <a:tc>
                  <a:txBody>
                    <a:bodyPr/>
                    <a:lstStyle/>
                    <a:p>
                      <a:r>
                        <a:rPr lang="en-US" sz="800" dirty="0"/>
                        <a:t>SPACE chart measurement value</a:t>
                      </a:r>
                    </a:p>
                  </a:txBody>
                  <a:tcPr/>
                </a:tc>
                <a:tc>
                  <a:txBody>
                    <a:bodyPr/>
                    <a:lstStyle/>
                    <a:p>
                      <a:r>
                        <a:rPr lang="en-US" sz="800" dirty="0"/>
                        <a:t>1.27292375182328</a:t>
                      </a:r>
                    </a:p>
                  </a:txBody>
                  <a:tcPr/>
                </a:tc>
                <a:extLst>
                  <a:ext uri="{0D108BD9-81ED-4DB2-BD59-A6C34878D82A}">
                    <a16:rowId xmlns:a16="http://schemas.microsoft.com/office/drawing/2014/main" val="10008"/>
                  </a:ext>
                </a:extLst>
              </a:tr>
              <a:tr h="192453">
                <a:tc>
                  <a:txBody>
                    <a:bodyPr/>
                    <a:lstStyle/>
                    <a:p>
                      <a:r>
                        <a:rPr lang="en-US" sz="800" dirty="0" err="1"/>
                        <a:t>Sample_date</a:t>
                      </a:r>
                      <a:endParaRPr lang="en-US" sz="800" dirty="0"/>
                    </a:p>
                  </a:txBody>
                  <a:tcPr/>
                </a:tc>
                <a:tc>
                  <a:txBody>
                    <a:bodyPr/>
                    <a:lstStyle/>
                    <a:p>
                      <a:r>
                        <a:rPr lang="en-US" sz="800" dirty="0"/>
                        <a:t>Sampling date</a:t>
                      </a:r>
                    </a:p>
                  </a:txBody>
                  <a:tcPr/>
                </a:tc>
                <a:tc>
                  <a:txBody>
                    <a:bodyPr/>
                    <a:lstStyle/>
                    <a:p>
                      <a:r>
                        <a:rPr lang="en-US" sz="800" dirty="0"/>
                        <a:t>2016-10-15 23:37:26</a:t>
                      </a:r>
                    </a:p>
                  </a:txBody>
                  <a:tcPr/>
                </a:tc>
                <a:extLst>
                  <a:ext uri="{0D108BD9-81ED-4DB2-BD59-A6C34878D82A}">
                    <a16:rowId xmlns:a16="http://schemas.microsoft.com/office/drawing/2014/main" val="10009"/>
                  </a:ext>
                </a:extLst>
              </a:tr>
              <a:tr h="192453">
                <a:tc>
                  <a:txBody>
                    <a:bodyPr/>
                    <a:lstStyle/>
                    <a:p>
                      <a:r>
                        <a:rPr lang="en-US" sz="800" dirty="0"/>
                        <a:t>UCL</a:t>
                      </a:r>
                    </a:p>
                  </a:txBody>
                  <a:tcPr/>
                </a:tc>
                <a:tc>
                  <a:txBody>
                    <a:bodyPr/>
                    <a:lstStyle/>
                    <a:p>
                      <a:r>
                        <a:rPr lang="en-US" sz="800" baseline="0" dirty="0"/>
                        <a:t>(Upper control Limit)</a:t>
                      </a:r>
                      <a:endParaRPr lang="en-US" sz="800" dirty="0"/>
                    </a:p>
                  </a:txBody>
                  <a:tcPr/>
                </a:tc>
                <a:tc>
                  <a:txBody>
                    <a:bodyPr/>
                    <a:lstStyle/>
                    <a:p>
                      <a:r>
                        <a:rPr lang="en-US" sz="800" dirty="0"/>
                        <a:t>3.4</a:t>
                      </a:r>
                    </a:p>
                  </a:txBody>
                  <a:tcPr/>
                </a:tc>
                <a:extLst>
                  <a:ext uri="{0D108BD9-81ED-4DB2-BD59-A6C34878D82A}">
                    <a16:rowId xmlns:a16="http://schemas.microsoft.com/office/drawing/2014/main" val="10010"/>
                  </a:ext>
                </a:extLst>
              </a:tr>
              <a:tr h="192453">
                <a:tc>
                  <a:txBody>
                    <a:bodyPr/>
                    <a:lstStyle/>
                    <a:p>
                      <a:r>
                        <a:rPr lang="en-US" sz="800" dirty="0"/>
                        <a:t>LCL</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(Lower</a:t>
                      </a:r>
                      <a:r>
                        <a:rPr lang="en-US" sz="800" baseline="0" dirty="0"/>
                        <a:t> Control Limit)</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0.521503453</a:t>
                      </a:r>
                    </a:p>
                  </a:txBody>
                  <a:tcPr/>
                </a:tc>
                <a:extLst>
                  <a:ext uri="{0D108BD9-81ED-4DB2-BD59-A6C34878D82A}">
                    <a16:rowId xmlns:a16="http://schemas.microsoft.com/office/drawing/2014/main" val="10011"/>
                  </a:ext>
                </a:extLst>
              </a:tr>
              <a:tr h="192453">
                <a:tc>
                  <a:txBody>
                    <a:bodyPr/>
                    <a:lstStyle/>
                    <a:p>
                      <a:r>
                        <a:rPr lang="en-US" sz="800" dirty="0" err="1"/>
                        <a:t>Chart_type</a:t>
                      </a:r>
                      <a:r>
                        <a:rPr lang="en-US" sz="800" baseline="0" dirty="0"/>
                        <a:t> </a:t>
                      </a:r>
                      <a:endParaRPr lang="en-US" sz="800" dirty="0"/>
                    </a:p>
                  </a:txBody>
                  <a:tcPr/>
                </a:tc>
                <a:tc>
                  <a:txBody>
                    <a:bodyPr/>
                    <a:lstStyle/>
                    <a:p>
                      <a:r>
                        <a:rPr lang="en-US" sz="800" dirty="0"/>
                        <a:t>Chart Type,</a:t>
                      </a:r>
                      <a:r>
                        <a:rPr lang="en-US" sz="800" baseline="0" dirty="0"/>
                        <a:t> </a:t>
                      </a:r>
                      <a:r>
                        <a:rPr lang="en-US" sz="800" baseline="0" dirty="0" err="1"/>
                        <a:t>i.e.Mean</a:t>
                      </a:r>
                      <a:r>
                        <a:rPr lang="en-US" sz="800" baseline="0" dirty="0"/>
                        <a:t> , EWMA</a:t>
                      </a:r>
                      <a:endParaRPr lang="en-US" sz="800" dirty="0"/>
                    </a:p>
                  </a:txBody>
                  <a:tcPr/>
                </a:tc>
                <a:tc>
                  <a:txBody>
                    <a:bodyPr/>
                    <a:lstStyle/>
                    <a:p>
                      <a:r>
                        <a:rPr lang="en-US" sz="800" dirty="0"/>
                        <a:t>Sigma</a:t>
                      </a:r>
                    </a:p>
                  </a:txBody>
                  <a:tcPr/>
                </a:tc>
                <a:extLst>
                  <a:ext uri="{0D108BD9-81ED-4DB2-BD59-A6C34878D82A}">
                    <a16:rowId xmlns:a16="http://schemas.microsoft.com/office/drawing/2014/main" val="10012"/>
                  </a:ext>
                </a:extLst>
              </a:tr>
              <a:tr h="192453">
                <a:tc>
                  <a:txBody>
                    <a:bodyPr/>
                    <a:lstStyle/>
                    <a:p>
                      <a:r>
                        <a:rPr lang="en-US" sz="800" dirty="0" err="1"/>
                        <a:t>Cluster_id</a:t>
                      </a:r>
                      <a:r>
                        <a:rPr lang="en-US" sz="800" dirty="0"/>
                        <a:t> </a:t>
                      </a:r>
                    </a:p>
                  </a:txBody>
                  <a:tcPr/>
                </a:tc>
                <a:tc>
                  <a:txBody>
                    <a:bodyPr/>
                    <a:lstStyle/>
                    <a:p>
                      <a:r>
                        <a:rPr lang="en-US" sz="800" dirty="0"/>
                        <a:t>OOC cluster ID</a:t>
                      </a:r>
                    </a:p>
                  </a:txBody>
                  <a:tcPr/>
                </a:tc>
                <a:tc>
                  <a:txBody>
                    <a:bodyPr/>
                    <a:lstStyle/>
                    <a:p>
                      <a:r>
                        <a:rPr lang="en-US" sz="800" dirty="0"/>
                        <a:t>36</a:t>
                      </a:r>
                    </a:p>
                  </a:txBody>
                  <a:tcPr/>
                </a:tc>
                <a:extLst>
                  <a:ext uri="{0D108BD9-81ED-4DB2-BD59-A6C34878D82A}">
                    <a16:rowId xmlns:a16="http://schemas.microsoft.com/office/drawing/2014/main" val="10013"/>
                  </a:ext>
                </a:extLst>
              </a:tr>
              <a:tr h="192453">
                <a:tc>
                  <a:txBody>
                    <a:bodyPr/>
                    <a:lstStyle/>
                    <a:p>
                      <a:r>
                        <a:rPr lang="en-US" sz="800" dirty="0" err="1"/>
                        <a:t>Cluster_label</a:t>
                      </a:r>
                      <a:endParaRPr lang="en-US" sz="800" dirty="0"/>
                    </a:p>
                  </a:txBody>
                  <a:tcPr/>
                </a:tc>
                <a:tc>
                  <a:txBody>
                    <a:bodyPr/>
                    <a:lstStyle/>
                    <a:p>
                      <a:r>
                        <a:rPr lang="en-US" sz="800" dirty="0"/>
                        <a:t>B – Bad ;</a:t>
                      </a:r>
                      <a:r>
                        <a:rPr lang="en-US" sz="800" baseline="0" dirty="0"/>
                        <a:t> G – Good</a:t>
                      </a:r>
                      <a:endParaRPr lang="en-US" sz="800" dirty="0"/>
                    </a:p>
                  </a:txBody>
                  <a:tcPr/>
                </a:tc>
                <a:tc>
                  <a:txBody>
                    <a:bodyPr/>
                    <a:lstStyle/>
                    <a:p>
                      <a:r>
                        <a:rPr lang="en-US" sz="800" dirty="0"/>
                        <a:t>G</a:t>
                      </a:r>
                    </a:p>
                  </a:txBody>
                  <a:tcPr/>
                </a:tc>
                <a:extLst>
                  <a:ext uri="{0D108BD9-81ED-4DB2-BD59-A6C34878D82A}">
                    <a16:rowId xmlns:a16="http://schemas.microsoft.com/office/drawing/2014/main" val="10014"/>
                  </a:ext>
                </a:extLst>
              </a:tr>
              <a:tr h="302427">
                <a:tc>
                  <a:txBody>
                    <a:bodyPr/>
                    <a:lstStyle/>
                    <a:p>
                      <a:r>
                        <a:rPr lang="en-US" sz="800" dirty="0" err="1"/>
                        <a:t>Last_ooc_date</a:t>
                      </a:r>
                      <a:endParaRPr lang="en-US" sz="800" dirty="0"/>
                    </a:p>
                  </a:txBody>
                  <a:tcPr/>
                </a:tc>
                <a:tc>
                  <a:txBody>
                    <a:bodyPr/>
                    <a:lstStyle/>
                    <a:p>
                      <a:r>
                        <a:rPr lang="en-US" sz="800" dirty="0"/>
                        <a:t>Last OOC date of the SPACE chart</a:t>
                      </a:r>
                    </a:p>
                  </a:txBody>
                  <a:tcPr/>
                </a:tc>
                <a:tc>
                  <a:txBody>
                    <a:bodyPr/>
                    <a:lstStyle/>
                    <a:p>
                      <a:r>
                        <a:rPr lang="en-US" sz="800" dirty="0"/>
                        <a:t>2016-10-17 00:12:11</a:t>
                      </a:r>
                    </a:p>
                  </a:txBody>
                  <a:tcPr/>
                </a:tc>
                <a:extLst>
                  <a:ext uri="{0D108BD9-81ED-4DB2-BD59-A6C34878D82A}">
                    <a16:rowId xmlns:a16="http://schemas.microsoft.com/office/drawing/2014/main" val="10015"/>
                  </a:ext>
                </a:extLst>
              </a:tr>
              <a:tr h="302427">
                <a:tc>
                  <a:txBody>
                    <a:bodyPr/>
                    <a:lstStyle/>
                    <a:p>
                      <a:r>
                        <a:rPr lang="en-US" sz="800" dirty="0"/>
                        <a:t>Signal (Features)</a:t>
                      </a:r>
                    </a:p>
                  </a:txBody>
                  <a:tcPr/>
                </a:tc>
                <a:tc>
                  <a:txBody>
                    <a:bodyPr/>
                    <a:lstStyle/>
                    <a:p>
                      <a:r>
                        <a:rPr lang="en-US" sz="800" dirty="0"/>
                        <a:t>Features from the HBASE (QT, CT, Process, Tool)</a:t>
                      </a:r>
                    </a:p>
                  </a:txBody>
                  <a:tcPr/>
                </a:tc>
                <a:tc>
                  <a:txBody>
                    <a:bodyPr/>
                    <a:lstStyle/>
                    <a:p>
                      <a:r>
                        <a:rPr lang="en-US" sz="800" dirty="0"/>
                        <a:t>QDR:XXXXXXX</a:t>
                      </a:r>
                    </a:p>
                  </a:txBody>
                  <a:tcPr/>
                </a:tc>
                <a:extLst>
                  <a:ext uri="{0D108BD9-81ED-4DB2-BD59-A6C34878D82A}">
                    <a16:rowId xmlns:a16="http://schemas.microsoft.com/office/drawing/2014/main" val="10016"/>
                  </a:ext>
                </a:extLst>
              </a:tr>
              <a:tr h="192453">
                <a:tc>
                  <a:txBody>
                    <a:bodyPr/>
                    <a:lstStyle/>
                    <a:p>
                      <a:r>
                        <a:rPr lang="en-US" sz="800" dirty="0"/>
                        <a:t>Signal value (Feature</a:t>
                      </a:r>
                      <a:r>
                        <a:rPr lang="en-US" sz="800" baseline="0" dirty="0"/>
                        <a:t> value)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Feature</a:t>
                      </a:r>
                      <a:r>
                        <a:rPr lang="en-US" sz="800" baseline="0" dirty="0"/>
                        <a:t> value </a:t>
                      </a:r>
                      <a:r>
                        <a:rPr lang="en-US" sz="800" dirty="0"/>
                        <a:t>from the HBASE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1</a:t>
                      </a:r>
                    </a:p>
                  </a:txBody>
                  <a:tcPr/>
                </a:tc>
                <a:extLst>
                  <a:ext uri="{0D108BD9-81ED-4DB2-BD59-A6C34878D82A}">
                    <a16:rowId xmlns:a16="http://schemas.microsoft.com/office/drawing/2014/main" val="10017"/>
                  </a:ext>
                </a:extLst>
              </a:tr>
            </a:tbl>
          </a:graphicData>
        </a:graphic>
      </p:graphicFrame>
      <p:pic>
        <p:nvPicPr>
          <p:cNvPr id="14"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val="0"/>
              </a:ext>
            </a:extLst>
          </a:blip>
          <a:srcRect/>
          <a:stretch>
            <a:fillRect/>
          </a:stretch>
        </p:blipFill>
        <p:spPr bwMode="auto">
          <a:xfrm>
            <a:off x="378691" y="1042988"/>
            <a:ext cx="75438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Non-Sigma Reader</a:t>
            </a:r>
          </a:p>
        </p:txBody>
      </p:sp>
    </p:spTree>
    <p:extLst>
      <p:ext uri="{BB962C8B-B14F-4D97-AF65-F5344CB8AC3E}">
        <p14:creationId xmlns:p14="http://schemas.microsoft.com/office/powerpoint/2010/main" val="80117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Segoe UI" panose="020B0502040204020203" pitchFamily="34" charset="0"/>
                <a:cs typeface="Segoe UI" panose="020B0502040204020203" pitchFamily="34" charset="0"/>
              </a:rPr>
              <a:t>Agenda</a:t>
            </a:r>
            <a:endParaRPr lang="en-US" b="1" dirty="0"/>
          </a:p>
        </p:txBody>
      </p:sp>
      <p:sp>
        <p:nvSpPr>
          <p:cNvPr id="3" name="Content Placeholder 2"/>
          <p:cNvSpPr>
            <a:spLocks noGrp="1"/>
          </p:cNvSpPr>
          <p:nvPr>
            <p:ph idx="1"/>
          </p:nvPr>
        </p:nvSpPr>
        <p:spPr>
          <a:xfrm>
            <a:off x="874608" y="1427527"/>
            <a:ext cx="4382409" cy="4418635"/>
          </a:xfrm>
        </p:spPr>
        <p:txBody>
          <a:bodyPr/>
          <a:lstStyle/>
          <a:p>
            <a:r>
              <a:rPr lang="en-US" dirty="0"/>
              <a:t>Project Scope</a:t>
            </a:r>
          </a:p>
          <a:p>
            <a:r>
              <a:rPr lang="en-US" dirty="0"/>
              <a:t>QM69A overall Architecture</a:t>
            </a:r>
          </a:p>
          <a:p>
            <a:r>
              <a:rPr lang="en-US" dirty="0"/>
              <a:t>Data Engineering</a:t>
            </a:r>
          </a:p>
          <a:p>
            <a:pPr lvl="1"/>
            <a:r>
              <a:rPr lang="en-US" dirty="0"/>
              <a:t>Teradata Data Transformation</a:t>
            </a:r>
          </a:p>
          <a:p>
            <a:pPr lvl="1"/>
            <a:r>
              <a:rPr lang="en-US" dirty="0"/>
              <a:t>TDCH</a:t>
            </a:r>
          </a:p>
          <a:p>
            <a:pPr lvl="1"/>
            <a:r>
              <a:rPr lang="en-US" dirty="0"/>
              <a:t>Hadoop Data Transformation</a:t>
            </a:r>
          </a:p>
          <a:p>
            <a:pPr lvl="2"/>
            <a:r>
              <a:rPr lang="en-US" dirty="0"/>
              <a:t>Sigma Reader</a:t>
            </a:r>
          </a:p>
          <a:p>
            <a:pPr lvl="2"/>
            <a:r>
              <a:rPr lang="en-US" dirty="0"/>
              <a:t>Non sigma Reader</a:t>
            </a:r>
          </a:p>
          <a:p>
            <a:pPr lvl="2"/>
            <a:r>
              <a:rPr lang="en-US" dirty="0"/>
              <a:t>Combiner</a:t>
            </a:r>
          </a:p>
          <a:p>
            <a:pPr lvl="2"/>
            <a:endParaRPr lang="en-US" dirty="0"/>
          </a:p>
          <a:p>
            <a:pPr marL="571500" lvl="2" indent="0">
              <a:buNone/>
            </a:pPr>
            <a:endParaRPr lang="en-US" dirty="0"/>
          </a:p>
          <a:p>
            <a:pPr lvl="1"/>
            <a:endParaRPr lang="en-US" dirty="0"/>
          </a:p>
          <a:p>
            <a:pPr marL="309562" lvl="1" indent="0">
              <a:buNone/>
            </a:pPr>
            <a:r>
              <a:rPr lang="en-US" dirty="0"/>
              <a:t> </a:t>
            </a:r>
          </a:p>
          <a:p>
            <a:endParaRPr lang="en-US" dirty="0"/>
          </a:p>
        </p:txBody>
      </p:sp>
      <p:sp>
        <p:nvSpPr>
          <p:cNvPr id="4" name="Slide Number Placeholder 3"/>
          <p:cNvSpPr>
            <a:spLocks noGrp="1"/>
          </p:cNvSpPr>
          <p:nvPr>
            <p:ph type="sldNum" sz="quarter" idx="4"/>
          </p:nvPr>
        </p:nvSpPr>
        <p:spPr/>
        <p:txBody>
          <a:bodyPr/>
          <a:lstStyle/>
          <a:p>
            <a:pPr algn="l"/>
            <a:fld id="{0D904593-1668-4B95-BA96-EF3EF43EDF4E}" type="slidenum">
              <a:rPr lang="en-US" smtClean="0"/>
              <a:pPr algn="l"/>
              <a:t>2</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9" name="Content Placeholder 2"/>
          <p:cNvSpPr>
            <a:spLocks noGrp="1"/>
          </p:cNvSpPr>
          <p:nvPr>
            <p:ph idx="1"/>
          </p:nvPr>
        </p:nvSpPr>
        <p:spPr>
          <a:xfrm>
            <a:off x="6317363" y="1542142"/>
            <a:ext cx="4382409" cy="4418635"/>
          </a:xfrm>
        </p:spPr>
        <p:txBody>
          <a:bodyPr/>
          <a:lstStyle/>
          <a:p>
            <a:r>
              <a:rPr lang="en-US" dirty="0"/>
              <a:t>Data Analytics</a:t>
            </a:r>
          </a:p>
          <a:p>
            <a:r>
              <a:rPr lang="en-US" dirty="0"/>
              <a:t>Data Visualization</a:t>
            </a:r>
          </a:p>
          <a:p>
            <a:r>
              <a:rPr lang="en-US" dirty="0"/>
              <a:t>Project Deployment Status</a:t>
            </a:r>
          </a:p>
          <a:p>
            <a:r>
              <a:rPr lang="en-US" dirty="0"/>
              <a:t>Future Enhancement</a:t>
            </a:r>
          </a:p>
          <a:p>
            <a:endParaRPr lang="en-US" dirty="0"/>
          </a:p>
        </p:txBody>
      </p:sp>
    </p:spTree>
    <p:extLst>
      <p:ext uri="{BB962C8B-B14F-4D97-AF65-F5344CB8AC3E}">
        <p14:creationId xmlns:p14="http://schemas.microsoft.com/office/powerpoint/2010/main" val="148816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20</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Sigma Reader</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5225401" y="2501900"/>
            <a:ext cx="1442099" cy="7493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1" name="Rectangle 20"/>
          <p:cNvSpPr/>
          <p:nvPr/>
        </p:nvSpPr>
        <p:spPr>
          <a:xfrm>
            <a:off x="3961765" y="5029200"/>
            <a:ext cx="1442099" cy="7493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2725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21</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Sigma Reader</a:t>
            </a:r>
          </a:p>
        </p:txBody>
      </p:sp>
      <p:graphicFrame>
        <p:nvGraphicFramePr>
          <p:cNvPr id="15" name="Table 14"/>
          <p:cNvGraphicFramePr>
            <a:graphicFrameLocks noGrp="1"/>
          </p:cNvGraphicFramePr>
          <p:nvPr>
            <p:extLst>
              <p:ext uri="{D42A27DB-BD31-4B8C-83A1-F6EECF244321}">
                <p14:modId xmlns:p14="http://schemas.microsoft.com/office/powerpoint/2010/main" val="2904250279"/>
              </p:ext>
            </p:extLst>
          </p:nvPr>
        </p:nvGraphicFramePr>
        <p:xfrm>
          <a:off x="6772797" y="1042869"/>
          <a:ext cx="5157411" cy="4998720"/>
        </p:xfrm>
        <a:graphic>
          <a:graphicData uri="http://schemas.openxmlformats.org/drawingml/2006/table">
            <a:tbl>
              <a:tblPr firstRow="1" bandRow="1">
                <a:tableStyleId>{5C22544A-7EE6-4342-B048-85BDC9FD1C3A}</a:tableStyleId>
              </a:tblPr>
              <a:tblGrid>
                <a:gridCol w="1322413">
                  <a:extLst>
                    <a:ext uri="{9D8B030D-6E8A-4147-A177-3AD203B41FA5}">
                      <a16:colId xmlns:a16="http://schemas.microsoft.com/office/drawing/2014/main" val="20000"/>
                    </a:ext>
                  </a:extLst>
                </a:gridCol>
                <a:gridCol w="1765722">
                  <a:extLst>
                    <a:ext uri="{9D8B030D-6E8A-4147-A177-3AD203B41FA5}">
                      <a16:colId xmlns:a16="http://schemas.microsoft.com/office/drawing/2014/main" val="20001"/>
                    </a:ext>
                  </a:extLst>
                </a:gridCol>
                <a:gridCol w="2069276">
                  <a:extLst>
                    <a:ext uri="{9D8B030D-6E8A-4147-A177-3AD203B41FA5}">
                      <a16:colId xmlns:a16="http://schemas.microsoft.com/office/drawing/2014/main" val="20002"/>
                    </a:ext>
                  </a:extLst>
                </a:gridCol>
              </a:tblGrid>
              <a:tr h="177014">
                <a:tc>
                  <a:txBody>
                    <a:bodyPr/>
                    <a:lstStyle/>
                    <a:p>
                      <a:r>
                        <a:rPr lang="en-US" sz="800" dirty="0"/>
                        <a:t>Column Names</a:t>
                      </a:r>
                    </a:p>
                  </a:txBody>
                  <a:tcPr/>
                </a:tc>
                <a:tc>
                  <a:txBody>
                    <a:bodyPr/>
                    <a:lstStyle/>
                    <a:p>
                      <a:r>
                        <a:rPr lang="en-US" sz="800" dirty="0"/>
                        <a:t>Description</a:t>
                      </a:r>
                    </a:p>
                  </a:txBody>
                  <a:tcPr/>
                </a:tc>
                <a:tc>
                  <a:txBody>
                    <a:bodyPr/>
                    <a:lstStyle/>
                    <a:p>
                      <a:r>
                        <a:rPr lang="en-US" sz="800" dirty="0"/>
                        <a:t>Example</a:t>
                      </a:r>
                    </a:p>
                  </a:txBody>
                  <a:tcPr/>
                </a:tc>
                <a:extLst>
                  <a:ext uri="{0D108BD9-81ED-4DB2-BD59-A6C34878D82A}">
                    <a16:rowId xmlns:a16="http://schemas.microsoft.com/office/drawing/2014/main" val="10000"/>
                  </a:ext>
                </a:extLst>
              </a:tr>
              <a:tr h="177014">
                <a:tc>
                  <a:txBody>
                    <a:bodyPr/>
                    <a:lstStyle/>
                    <a:p>
                      <a:r>
                        <a:rPr lang="en-US" sz="800" dirty="0"/>
                        <a:t>Module</a:t>
                      </a:r>
                    </a:p>
                  </a:txBody>
                  <a:tcPr/>
                </a:tc>
                <a:tc>
                  <a:txBody>
                    <a:bodyPr/>
                    <a:lstStyle/>
                    <a:p>
                      <a:r>
                        <a:rPr lang="en-US" sz="800" dirty="0" err="1"/>
                        <a:t>Eg</a:t>
                      </a:r>
                      <a:r>
                        <a:rPr lang="en-US" sz="800" dirty="0"/>
                        <a:t>.</a:t>
                      </a:r>
                      <a:r>
                        <a:rPr lang="en-US" sz="800" baseline="0" dirty="0"/>
                        <a:t> CMP, CVD</a:t>
                      </a:r>
                      <a:endParaRPr lang="en-US" sz="800" dirty="0"/>
                    </a:p>
                  </a:txBody>
                  <a:tcPr/>
                </a:tc>
                <a:tc>
                  <a:txBody>
                    <a:bodyPr/>
                    <a:lstStyle/>
                    <a:p>
                      <a:r>
                        <a:rPr lang="en-US" sz="800" dirty="0"/>
                        <a:t>PHOTO</a:t>
                      </a:r>
                    </a:p>
                  </a:txBody>
                  <a:tcPr/>
                </a:tc>
                <a:extLst>
                  <a:ext uri="{0D108BD9-81ED-4DB2-BD59-A6C34878D82A}">
                    <a16:rowId xmlns:a16="http://schemas.microsoft.com/office/drawing/2014/main" val="10001"/>
                  </a:ext>
                </a:extLst>
              </a:tr>
              <a:tr h="177014">
                <a:tc>
                  <a:txBody>
                    <a:bodyPr/>
                    <a:lstStyle/>
                    <a:p>
                      <a:r>
                        <a:rPr lang="en-US" sz="800" dirty="0" err="1"/>
                        <a:t>Ch_id</a:t>
                      </a:r>
                      <a:endParaRPr lang="en-US" sz="800" dirty="0"/>
                    </a:p>
                  </a:txBody>
                  <a:tcPr/>
                </a:tc>
                <a:tc>
                  <a:txBody>
                    <a:bodyPr/>
                    <a:lstStyle/>
                    <a:p>
                      <a:r>
                        <a:rPr lang="en-US" sz="800" dirty="0"/>
                        <a:t>SPACE chart</a:t>
                      </a:r>
                      <a:r>
                        <a:rPr lang="en-US" sz="800" baseline="0" dirty="0"/>
                        <a:t> channel ID</a:t>
                      </a:r>
                      <a:endParaRPr lang="en-US" sz="800" dirty="0"/>
                    </a:p>
                  </a:txBody>
                  <a:tcPr/>
                </a:tc>
                <a:tc>
                  <a:txBody>
                    <a:bodyPr/>
                    <a:lstStyle/>
                    <a:p>
                      <a:r>
                        <a:rPr lang="en-US" sz="800" dirty="0"/>
                        <a:t>82331</a:t>
                      </a:r>
                    </a:p>
                  </a:txBody>
                  <a:tcPr/>
                </a:tc>
                <a:extLst>
                  <a:ext uri="{0D108BD9-81ED-4DB2-BD59-A6C34878D82A}">
                    <a16:rowId xmlns:a16="http://schemas.microsoft.com/office/drawing/2014/main" val="10002"/>
                  </a:ext>
                </a:extLst>
              </a:tr>
              <a:tr h="177014">
                <a:tc>
                  <a:txBody>
                    <a:bodyPr/>
                    <a:lstStyle/>
                    <a:p>
                      <a:r>
                        <a:rPr lang="en-US" sz="800" dirty="0" err="1"/>
                        <a:t>Current_step</a:t>
                      </a:r>
                      <a:endParaRPr lang="en-US" sz="800" dirty="0"/>
                    </a:p>
                  </a:txBody>
                  <a:tcPr/>
                </a:tc>
                <a:tc>
                  <a:txBody>
                    <a:bodyPr/>
                    <a:lstStyle/>
                    <a:p>
                      <a:r>
                        <a:rPr lang="en-US" sz="800" dirty="0"/>
                        <a:t>Measurement</a:t>
                      </a:r>
                      <a:r>
                        <a:rPr lang="en-US" sz="800" baseline="0" dirty="0"/>
                        <a:t> Step</a:t>
                      </a:r>
                      <a:endParaRPr lang="en-US" sz="800" dirty="0"/>
                    </a:p>
                  </a:txBody>
                  <a:tcPr/>
                </a:tc>
                <a:tc>
                  <a:txBody>
                    <a:bodyPr/>
                    <a:lstStyle/>
                    <a:p>
                      <a:r>
                        <a:rPr lang="it-IT" sz="800" dirty="0"/>
                        <a:t>1200-53 PERIPH PHOTO RINSE REG</a:t>
                      </a:r>
                      <a:endParaRPr lang="en-US" sz="800" dirty="0"/>
                    </a:p>
                  </a:txBody>
                  <a:tcPr/>
                </a:tc>
                <a:extLst>
                  <a:ext uri="{0D108BD9-81ED-4DB2-BD59-A6C34878D82A}">
                    <a16:rowId xmlns:a16="http://schemas.microsoft.com/office/drawing/2014/main" val="10003"/>
                  </a:ext>
                </a:extLst>
              </a:tr>
              <a:tr h="177014">
                <a:tc>
                  <a:txBody>
                    <a:bodyPr/>
                    <a:lstStyle/>
                    <a:p>
                      <a:r>
                        <a:rPr lang="en-US" sz="800" dirty="0" err="1"/>
                        <a:t>Process_Step</a:t>
                      </a:r>
                      <a:endParaRPr lang="en-US" sz="800" dirty="0"/>
                    </a:p>
                  </a:txBody>
                  <a:tcPr/>
                </a:tc>
                <a:tc>
                  <a:txBody>
                    <a:bodyPr/>
                    <a:lstStyle/>
                    <a:p>
                      <a:r>
                        <a:rPr lang="en-US" sz="800" dirty="0"/>
                        <a:t>Process Step</a:t>
                      </a:r>
                    </a:p>
                  </a:txBody>
                  <a:tcPr/>
                </a:tc>
                <a:tc>
                  <a:txBody>
                    <a:bodyPr/>
                    <a:lstStyle/>
                    <a:p>
                      <a:r>
                        <a:rPr lang="en-US" sz="800" dirty="0"/>
                        <a:t>3010-53 PERIPH PHOTO</a:t>
                      </a:r>
                    </a:p>
                  </a:txBody>
                  <a:tcPr/>
                </a:tc>
                <a:extLst>
                  <a:ext uri="{0D108BD9-81ED-4DB2-BD59-A6C34878D82A}">
                    <a16:rowId xmlns:a16="http://schemas.microsoft.com/office/drawing/2014/main" val="10004"/>
                  </a:ext>
                </a:extLst>
              </a:tr>
              <a:tr h="177014">
                <a:tc>
                  <a:txBody>
                    <a:bodyPr/>
                    <a:lstStyle/>
                    <a:p>
                      <a:r>
                        <a:rPr lang="en-US" sz="800" dirty="0"/>
                        <a:t>Lot_id</a:t>
                      </a:r>
                    </a:p>
                  </a:txBody>
                  <a:tcPr/>
                </a:tc>
                <a:tc>
                  <a:txBody>
                    <a:bodyPr/>
                    <a:lstStyle/>
                    <a:p>
                      <a:endParaRPr lang="en-US" sz="800" dirty="0"/>
                    </a:p>
                  </a:txBody>
                  <a:tcPr/>
                </a:tc>
                <a:tc>
                  <a:txBody>
                    <a:bodyPr/>
                    <a:lstStyle/>
                    <a:p>
                      <a:r>
                        <a:rPr lang="en-US" sz="800" dirty="0"/>
                        <a:t>7454007.027</a:t>
                      </a:r>
                    </a:p>
                  </a:txBody>
                  <a:tcPr/>
                </a:tc>
                <a:extLst>
                  <a:ext uri="{0D108BD9-81ED-4DB2-BD59-A6C34878D82A}">
                    <a16:rowId xmlns:a16="http://schemas.microsoft.com/office/drawing/2014/main" val="10005"/>
                  </a:ext>
                </a:extLst>
              </a:tr>
              <a:tr h="177014">
                <a:tc>
                  <a:txBody>
                    <a:bodyPr/>
                    <a:lstStyle/>
                    <a:p>
                      <a:r>
                        <a:rPr lang="en-US" sz="800" dirty="0" err="1"/>
                        <a:t>Wafer_id</a:t>
                      </a:r>
                      <a:endParaRPr lang="en-US" sz="800" dirty="0"/>
                    </a:p>
                  </a:txBody>
                  <a:tcPr/>
                </a:tc>
                <a:tc>
                  <a:txBody>
                    <a:bodyPr/>
                    <a:lstStyle/>
                    <a:p>
                      <a:endParaRPr lang="en-US" sz="800" dirty="0"/>
                    </a:p>
                  </a:txBody>
                  <a:tcPr/>
                </a:tc>
                <a:tc>
                  <a:txBody>
                    <a:bodyPr/>
                    <a:lstStyle/>
                    <a:p>
                      <a:r>
                        <a:rPr lang="en-US" sz="800" dirty="0"/>
                        <a:t>4007-08</a:t>
                      </a:r>
                    </a:p>
                  </a:txBody>
                  <a:tcPr/>
                </a:tc>
                <a:extLst>
                  <a:ext uri="{0D108BD9-81ED-4DB2-BD59-A6C34878D82A}">
                    <a16:rowId xmlns:a16="http://schemas.microsoft.com/office/drawing/2014/main" val="10006"/>
                  </a:ext>
                </a:extLst>
              </a:tr>
              <a:tr h="278164">
                <a:tc>
                  <a:txBody>
                    <a:bodyPr/>
                    <a:lstStyle/>
                    <a:p>
                      <a:r>
                        <a:rPr lang="en-US" sz="800" dirty="0"/>
                        <a:t>Label</a:t>
                      </a:r>
                    </a:p>
                  </a:txBody>
                  <a:tcPr/>
                </a:tc>
                <a:tc>
                  <a:txBody>
                    <a:bodyPr/>
                    <a:lstStyle/>
                    <a:p>
                      <a:r>
                        <a:rPr lang="en-US" sz="800" dirty="0"/>
                        <a:t>OOC cluster label (1 for BAD 0 for GOOD)</a:t>
                      </a:r>
                    </a:p>
                  </a:txBody>
                  <a:tcPr/>
                </a:tc>
                <a:tc>
                  <a:txBody>
                    <a:bodyPr/>
                    <a:lstStyle/>
                    <a:p>
                      <a:r>
                        <a:rPr lang="en-US" sz="800" dirty="0"/>
                        <a:t>0</a:t>
                      </a:r>
                    </a:p>
                  </a:txBody>
                  <a:tcPr/>
                </a:tc>
                <a:extLst>
                  <a:ext uri="{0D108BD9-81ED-4DB2-BD59-A6C34878D82A}">
                    <a16:rowId xmlns:a16="http://schemas.microsoft.com/office/drawing/2014/main" val="10007"/>
                  </a:ext>
                </a:extLst>
              </a:tr>
              <a:tr h="177014">
                <a:tc>
                  <a:txBody>
                    <a:bodyPr/>
                    <a:lstStyle/>
                    <a:p>
                      <a:r>
                        <a:rPr lang="en-US" sz="800" dirty="0"/>
                        <a:t>Value</a:t>
                      </a:r>
                    </a:p>
                  </a:txBody>
                  <a:tcPr/>
                </a:tc>
                <a:tc>
                  <a:txBody>
                    <a:bodyPr/>
                    <a:lstStyle/>
                    <a:p>
                      <a:r>
                        <a:rPr lang="en-US" sz="800" dirty="0"/>
                        <a:t>SPACE chart measurement value</a:t>
                      </a:r>
                    </a:p>
                  </a:txBody>
                  <a:tcPr/>
                </a:tc>
                <a:tc>
                  <a:txBody>
                    <a:bodyPr/>
                    <a:lstStyle/>
                    <a:p>
                      <a:r>
                        <a:rPr lang="en-US" sz="800" dirty="0"/>
                        <a:t>1.27292375182328</a:t>
                      </a:r>
                    </a:p>
                  </a:txBody>
                  <a:tcPr/>
                </a:tc>
                <a:extLst>
                  <a:ext uri="{0D108BD9-81ED-4DB2-BD59-A6C34878D82A}">
                    <a16:rowId xmlns:a16="http://schemas.microsoft.com/office/drawing/2014/main" val="10008"/>
                  </a:ext>
                </a:extLst>
              </a:tr>
              <a:tr h="177014">
                <a:tc>
                  <a:txBody>
                    <a:bodyPr/>
                    <a:lstStyle/>
                    <a:p>
                      <a:r>
                        <a:rPr lang="en-US" sz="800" dirty="0" err="1"/>
                        <a:t>Sample_date</a:t>
                      </a:r>
                      <a:endParaRPr lang="en-US" sz="800" dirty="0"/>
                    </a:p>
                  </a:txBody>
                  <a:tcPr/>
                </a:tc>
                <a:tc>
                  <a:txBody>
                    <a:bodyPr/>
                    <a:lstStyle/>
                    <a:p>
                      <a:r>
                        <a:rPr lang="en-US" sz="800" dirty="0"/>
                        <a:t>Sampling date</a:t>
                      </a:r>
                    </a:p>
                  </a:txBody>
                  <a:tcPr/>
                </a:tc>
                <a:tc>
                  <a:txBody>
                    <a:bodyPr/>
                    <a:lstStyle/>
                    <a:p>
                      <a:r>
                        <a:rPr lang="en-US" sz="800" dirty="0"/>
                        <a:t>2016-10-15 23:37:26</a:t>
                      </a:r>
                    </a:p>
                  </a:txBody>
                  <a:tcPr/>
                </a:tc>
                <a:extLst>
                  <a:ext uri="{0D108BD9-81ED-4DB2-BD59-A6C34878D82A}">
                    <a16:rowId xmlns:a16="http://schemas.microsoft.com/office/drawing/2014/main" val="10009"/>
                  </a:ext>
                </a:extLst>
              </a:tr>
              <a:tr h="177014">
                <a:tc>
                  <a:txBody>
                    <a:bodyPr/>
                    <a:lstStyle/>
                    <a:p>
                      <a:r>
                        <a:rPr lang="en-US" sz="800" dirty="0"/>
                        <a:t>UCL</a:t>
                      </a:r>
                    </a:p>
                  </a:txBody>
                  <a:tcPr/>
                </a:tc>
                <a:tc>
                  <a:txBody>
                    <a:bodyPr/>
                    <a:lstStyle/>
                    <a:p>
                      <a:r>
                        <a:rPr lang="en-US" sz="800" baseline="0" dirty="0"/>
                        <a:t>(Upper control Limit)</a:t>
                      </a:r>
                      <a:endParaRPr lang="en-US" sz="800" dirty="0"/>
                    </a:p>
                  </a:txBody>
                  <a:tcPr/>
                </a:tc>
                <a:tc>
                  <a:txBody>
                    <a:bodyPr/>
                    <a:lstStyle/>
                    <a:p>
                      <a:r>
                        <a:rPr lang="en-US" sz="800" dirty="0"/>
                        <a:t>3.4</a:t>
                      </a:r>
                    </a:p>
                  </a:txBody>
                  <a:tcPr/>
                </a:tc>
                <a:extLst>
                  <a:ext uri="{0D108BD9-81ED-4DB2-BD59-A6C34878D82A}">
                    <a16:rowId xmlns:a16="http://schemas.microsoft.com/office/drawing/2014/main" val="10010"/>
                  </a:ext>
                </a:extLst>
              </a:tr>
              <a:tr h="177014">
                <a:tc>
                  <a:txBody>
                    <a:bodyPr/>
                    <a:lstStyle/>
                    <a:p>
                      <a:r>
                        <a:rPr lang="en-US" sz="800" dirty="0"/>
                        <a:t>LCL</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(Lower</a:t>
                      </a:r>
                      <a:r>
                        <a:rPr lang="en-US" sz="800" baseline="0" dirty="0"/>
                        <a:t> Control Limit)</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0.521503453</a:t>
                      </a:r>
                    </a:p>
                  </a:txBody>
                  <a:tcPr/>
                </a:tc>
                <a:extLst>
                  <a:ext uri="{0D108BD9-81ED-4DB2-BD59-A6C34878D82A}">
                    <a16:rowId xmlns:a16="http://schemas.microsoft.com/office/drawing/2014/main" val="10011"/>
                  </a:ext>
                </a:extLst>
              </a:tr>
              <a:tr h="177014">
                <a:tc>
                  <a:txBody>
                    <a:bodyPr/>
                    <a:lstStyle/>
                    <a:p>
                      <a:r>
                        <a:rPr lang="en-US" sz="800" dirty="0" err="1"/>
                        <a:t>Chart_type</a:t>
                      </a:r>
                      <a:r>
                        <a:rPr lang="en-US" sz="800" baseline="0" dirty="0"/>
                        <a:t> </a:t>
                      </a:r>
                      <a:endParaRPr lang="en-US" sz="800" dirty="0"/>
                    </a:p>
                  </a:txBody>
                  <a:tcPr/>
                </a:tc>
                <a:tc>
                  <a:txBody>
                    <a:bodyPr/>
                    <a:lstStyle/>
                    <a:p>
                      <a:r>
                        <a:rPr lang="en-US" sz="800" dirty="0"/>
                        <a:t>Chart Type,</a:t>
                      </a:r>
                      <a:r>
                        <a:rPr lang="en-US" sz="800" baseline="0" dirty="0"/>
                        <a:t> </a:t>
                      </a:r>
                      <a:r>
                        <a:rPr lang="en-US" sz="800" baseline="0" dirty="0" err="1"/>
                        <a:t>i.e.Mean</a:t>
                      </a:r>
                      <a:r>
                        <a:rPr lang="en-US" sz="800" baseline="0" dirty="0"/>
                        <a:t> , EWMA</a:t>
                      </a:r>
                      <a:endParaRPr lang="en-US" sz="800" dirty="0"/>
                    </a:p>
                  </a:txBody>
                  <a:tcPr/>
                </a:tc>
                <a:tc>
                  <a:txBody>
                    <a:bodyPr/>
                    <a:lstStyle/>
                    <a:p>
                      <a:r>
                        <a:rPr lang="en-US" sz="800" dirty="0"/>
                        <a:t>Sigma</a:t>
                      </a:r>
                    </a:p>
                  </a:txBody>
                  <a:tcPr/>
                </a:tc>
                <a:extLst>
                  <a:ext uri="{0D108BD9-81ED-4DB2-BD59-A6C34878D82A}">
                    <a16:rowId xmlns:a16="http://schemas.microsoft.com/office/drawing/2014/main" val="10012"/>
                  </a:ext>
                </a:extLst>
              </a:tr>
              <a:tr h="177014">
                <a:tc>
                  <a:txBody>
                    <a:bodyPr/>
                    <a:lstStyle/>
                    <a:p>
                      <a:r>
                        <a:rPr lang="en-US" sz="800" dirty="0" err="1"/>
                        <a:t>Cluster_id</a:t>
                      </a:r>
                      <a:r>
                        <a:rPr lang="en-US" sz="800" dirty="0"/>
                        <a:t> </a:t>
                      </a:r>
                    </a:p>
                  </a:txBody>
                  <a:tcPr/>
                </a:tc>
                <a:tc>
                  <a:txBody>
                    <a:bodyPr/>
                    <a:lstStyle/>
                    <a:p>
                      <a:r>
                        <a:rPr lang="en-US" sz="800" dirty="0"/>
                        <a:t>OOC cluster ID</a:t>
                      </a:r>
                    </a:p>
                  </a:txBody>
                  <a:tcPr/>
                </a:tc>
                <a:tc>
                  <a:txBody>
                    <a:bodyPr/>
                    <a:lstStyle/>
                    <a:p>
                      <a:r>
                        <a:rPr lang="en-US" sz="800" dirty="0"/>
                        <a:t>36</a:t>
                      </a:r>
                    </a:p>
                  </a:txBody>
                  <a:tcPr/>
                </a:tc>
                <a:extLst>
                  <a:ext uri="{0D108BD9-81ED-4DB2-BD59-A6C34878D82A}">
                    <a16:rowId xmlns:a16="http://schemas.microsoft.com/office/drawing/2014/main" val="10013"/>
                  </a:ext>
                </a:extLst>
              </a:tr>
              <a:tr h="177014">
                <a:tc>
                  <a:txBody>
                    <a:bodyPr/>
                    <a:lstStyle/>
                    <a:p>
                      <a:r>
                        <a:rPr lang="en-US" sz="800" dirty="0" err="1"/>
                        <a:t>Cluster_label</a:t>
                      </a:r>
                      <a:endParaRPr lang="en-US" sz="800" dirty="0"/>
                    </a:p>
                  </a:txBody>
                  <a:tcPr/>
                </a:tc>
                <a:tc>
                  <a:txBody>
                    <a:bodyPr/>
                    <a:lstStyle/>
                    <a:p>
                      <a:r>
                        <a:rPr lang="en-US" sz="800" dirty="0"/>
                        <a:t>B – Bad ;</a:t>
                      </a:r>
                      <a:r>
                        <a:rPr lang="en-US" sz="800" baseline="0" dirty="0"/>
                        <a:t> G – Good</a:t>
                      </a:r>
                      <a:endParaRPr lang="en-US" sz="800" dirty="0"/>
                    </a:p>
                  </a:txBody>
                  <a:tcPr/>
                </a:tc>
                <a:tc>
                  <a:txBody>
                    <a:bodyPr/>
                    <a:lstStyle/>
                    <a:p>
                      <a:r>
                        <a:rPr lang="en-US" sz="800" dirty="0"/>
                        <a:t>G</a:t>
                      </a:r>
                    </a:p>
                  </a:txBody>
                  <a:tcPr/>
                </a:tc>
                <a:extLst>
                  <a:ext uri="{0D108BD9-81ED-4DB2-BD59-A6C34878D82A}">
                    <a16:rowId xmlns:a16="http://schemas.microsoft.com/office/drawing/2014/main" val="10014"/>
                  </a:ext>
                </a:extLst>
              </a:tr>
              <a:tr h="177014">
                <a:tc>
                  <a:txBody>
                    <a:bodyPr/>
                    <a:lstStyle/>
                    <a:p>
                      <a:r>
                        <a:rPr lang="en-US" sz="800" dirty="0" err="1"/>
                        <a:t>Last_ooc_date</a:t>
                      </a:r>
                      <a:endParaRPr lang="en-US" sz="800" dirty="0"/>
                    </a:p>
                  </a:txBody>
                  <a:tcPr/>
                </a:tc>
                <a:tc>
                  <a:txBody>
                    <a:bodyPr/>
                    <a:lstStyle/>
                    <a:p>
                      <a:r>
                        <a:rPr lang="en-US" sz="800" dirty="0"/>
                        <a:t>Last OOC date of the SPACE chart</a:t>
                      </a:r>
                    </a:p>
                  </a:txBody>
                  <a:tcPr/>
                </a:tc>
                <a:tc>
                  <a:txBody>
                    <a:bodyPr/>
                    <a:lstStyle/>
                    <a:p>
                      <a:r>
                        <a:rPr lang="en-US" sz="800" dirty="0"/>
                        <a:t>2016-10-17 00:12:11</a:t>
                      </a:r>
                    </a:p>
                  </a:txBody>
                  <a:tcPr/>
                </a:tc>
                <a:extLst>
                  <a:ext uri="{0D108BD9-81ED-4DB2-BD59-A6C34878D82A}">
                    <a16:rowId xmlns:a16="http://schemas.microsoft.com/office/drawing/2014/main" val="10015"/>
                  </a:ext>
                </a:extLst>
              </a:tr>
              <a:tr h="278164">
                <a:tc>
                  <a:txBody>
                    <a:bodyPr/>
                    <a:lstStyle/>
                    <a:p>
                      <a:r>
                        <a:rPr lang="en-US" sz="800" dirty="0"/>
                        <a:t>Signal (Features)</a:t>
                      </a:r>
                    </a:p>
                  </a:txBody>
                  <a:tcPr/>
                </a:tc>
                <a:tc>
                  <a:txBody>
                    <a:bodyPr/>
                    <a:lstStyle/>
                    <a:p>
                      <a:r>
                        <a:rPr lang="en-US" sz="800" dirty="0"/>
                        <a:t>Features from the HBASE (QT, CT, Process, Tool)</a:t>
                      </a:r>
                    </a:p>
                  </a:txBody>
                  <a:tcPr/>
                </a:tc>
                <a:tc>
                  <a:txBody>
                    <a:bodyPr/>
                    <a:lstStyle/>
                    <a:p>
                      <a:r>
                        <a:rPr lang="en-US" sz="800" dirty="0"/>
                        <a:t>process::4800-00 PWELL OXIDATION::</a:t>
                      </a:r>
                      <a:r>
                        <a:rPr lang="en-US" sz="800" dirty="0" err="1"/>
                        <a:t>GeRM</a:t>
                      </a:r>
                      <a:r>
                        <a:rPr lang="en-US" sz="800" dirty="0"/>
                        <a:t> PROCESS - RUN_ATTR::1</a:t>
                      </a:r>
                    </a:p>
                  </a:txBody>
                  <a:tcPr/>
                </a:tc>
                <a:extLst>
                  <a:ext uri="{0D108BD9-81ED-4DB2-BD59-A6C34878D82A}">
                    <a16:rowId xmlns:a16="http://schemas.microsoft.com/office/drawing/2014/main" val="10016"/>
                  </a:ext>
                </a:extLst>
              </a:tr>
              <a:tr h="177014">
                <a:tc>
                  <a:txBody>
                    <a:bodyPr/>
                    <a:lstStyle/>
                    <a:p>
                      <a:r>
                        <a:rPr lang="en-US" sz="800" dirty="0"/>
                        <a:t>Signal value (Feature</a:t>
                      </a:r>
                      <a:r>
                        <a:rPr lang="en-US" sz="800" baseline="0" dirty="0"/>
                        <a:t> value)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Feature</a:t>
                      </a:r>
                      <a:r>
                        <a:rPr lang="en-US" sz="800" baseline="0" dirty="0"/>
                        <a:t> value </a:t>
                      </a:r>
                      <a:r>
                        <a:rPr lang="en-US" sz="800" dirty="0"/>
                        <a:t>from the HBASE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OX_THERMAL_95A_900C_600T_DRY_no_Cl_REVD</a:t>
                      </a:r>
                    </a:p>
                  </a:txBody>
                  <a:tcPr/>
                </a:tc>
                <a:extLst>
                  <a:ext uri="{0D108BD9-81ED-4DB2-BD59-A6C34878D82A}">
                    <a16:rowId xmlns:a16="http://schemas.microsoft.com/office/drawing/2014/main" val="10017"/>
                  </a:ext>
                </a:extLst>
              </a:tr>
              <a:tr h="177014">
                <a:tc>
                  <a:txBody>
                    <a:bodyPr/>
                    <a:lstStyle/>
                    <a:p>
                      <a:r>
                        <a:rPr lang="en-US" sz="800" baseline="0" dirty="0"/>
                        <a:t>Violation Direction</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Refers</a:t>
                      </a:r>
                      <a:r>
                        <a:rPr lang="en-US" sz="800" baseline="0" dirty="0"/>
                        <a:t> to the location of the OOC point </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1</a:t>
                      </a:r>
                    </a:p>
                  </a:txBody>
                  <a:tcPr/>
                </a:tc>
                <a:extLst>
                  <a:ext uri="{0D108BD9-81ED-4DB2-BD59-A6C34878D82A}">
                    <a16:rowId xmlns:a16="http://schemas.microsoft.com/office/drawing/2014/main" val="10018"/>
                  </a:ext>
                </a:extLst>
              </a:tr>
              <a:tr h="278164">
                <a:tc>
                  <a:txBody>
                    <a:bodyPr/>
                    <a:lstStyle/>
                    <a:p>
                      <a:r>
                        <a:rPr lang="en-US" sz="800" baseline="0" dirty="0"/>
                        <a:t>Step </a:t>
                      </a:r>
                      <a:r>
                        <a:rPr lang="en-US" sz="800" baseline="0" dirty="0" err="1"/>
                        <a:t>Seq</a:t>
                      </a:r>
                      <a:endParaRPr lang="en-US" sz="800" baseline="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This is the step</a:t>
                      </a:r>
                      <a:r>
                        <a:rPr lang="en-US" sz="800" baseline="0" dirty="0"/>
                        <a:t> sequence of the entire traveler flow.</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3600</a:t>
                      </a:r>
                    </a:p>
                  </a:txBody>
                  <a:tcPr/>
                </a:tc>
                <a:extLst>
                  <a:ext uri="{0D108BD9-81ED-4DB2-BD59-A6C34878D82A}">
                    <a16:rowId xmlns:a16="http://schemas.microsoft.com/office/drawing/2014/main" val="10019"/>
                  </a:ext>
                </a:extLst>
              </a:tr>
            </a:tbl>
          </a:graphicData>
        </a:graphic>
      </p:graphicFrame>
      <p:pic>
        <p:nvPicPr>
          <p:cNvPr id="16"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74625" y="1248442"/>
            <a:ext cx="6491520" cy="4950979"/>
          </a:xfrm>
          <a:prstGeom prst="rect">
            <a:avLst/>
          </a:prstGeom>
          <a:noFill/>
          <a:ln>
            <a:noFill/>
          </a:ln>
          <a:extLst/>
        </p:spPr>
      </p:pic>
    </p:spTree>
    <p:extLst>
      <p:ext uri="{BB962C8B-B14F-4D97-AF65-F5344CB8AC3E}">
        <p14:creationId xmlns:p14="http://schemas.microsoft.com/office/powerpoint/2010/main" val="2543922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22</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Combiner Reader</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5225401" y="25019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5" name="Rectangle 14"/>
          <p:cNvSpPr/>
          <p:nvPr/>
        </p:nvSpPr>
        <p:spPr>
          <a:xfrm>
            <a:off x="6575058" y="2489200"/>
            <a:ext cx="1118880" cy="25273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6" name="Rectangle 15"/>
          <p:cNvSpPr/>
          <p:nvPr/>
        </p:nvSpPr>
        <p:spPr>
          <a:xfrm>
            <a:off x="3961765" y="50292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3697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23</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Combiner Reader</a:t>
            </a:r>
          </a:p>
        </p:txBody>
      </p:sp>
      <p:graphicFrame>
        <p:nvGraphicFramePr>
          <p:cNvPr id="16" name="Table 15"/>
          <p:cNvGraphicFramePr>
            <a:graphicFrameLocks noGrp="1"/>
          </p:cNvGraphicFramePr>
          <p:nvPr>
            <p:extLst>
              <p:ext uri="{D42A27DB-BD31-4B8C-83A1-F6EECF244321}">
                <p14:modId xmlns:p14="http://schemas.microsoft.com/office/powerpoint/2010/main" val="2330909124"/>
              </p:ext>
            </p:extLst>
          </p:nvPr>
        </p:nvGraphicFramePr>
        <p:xfrm>
          <a:off x="7906327" y="582712"/>
          <a:ext cx="3897746" cy="5608320"/>
        </p:xfrm>
        <a:graphic>
          <a:graphicData uri="http://schemas.openxmlformats.org/drawingml/2006/table">
            <a:tbl>
              <a:tblPr firstRow="1" bandRow="1">
                <a:tableStyleId>{5C22544A-7EE6-4342-B048-85BDC9FD1C3A}</a:tableStyleId>
              </a:tblPr>
              <a:tblGrid>
                <a:gridCol w="999422">
                  <a:extLst>
                    <a:ext uri="{9D8B030D-6E8A-4147-A177-3AD203B41FA5}">
                      <a16:colId xmlns:a16="http://schemas.microsoft.com/office/drawing/2014/main" val="20000"/>
                    </a:ext>
                  </a:extLst>
                </a:gridCol>
                <a:gridCol w="1334455">
                  <a:extLst>
                    <a:ext uri="{9D8B030D-6E8A-4147-A177-3AD203B41FA5}">
                      <a16:colId xmlns:a16="http://schemas.microsoft.com/office/drawing/2014/main" val="20001"/>
                    </a:ext>
                  </a:extLst>
                </a:gridCol>
                <a:gridCol w="1563869">
                  <a:extLst>
                    <a:ext uri="{9D8B030D-6E8A-4147-A177-3AD203B41FA5}">
                      <a16:colId xmlns:a16="http://schemas.microsoft.com/office/drawing/2014/main" val="20002"/>
                    </a:ext>
                  </a:extLst>
                </a:gridCol>
              </a:tblGrid>
              <a:tr h="192353">
                <a:tc>
                  <a:txBody>
                    <a:bodyPr/>
                    <a:lstStyle/>
                    <a:p>
                      <a:r>
                        <a:rPr lang="en-US" sz="800" dirty="0"/>
                        <a:t>Column Names</a:t>
                      </a:r>
                    </a:p>
                  </a:txBody>
                  <a:tcPr/>
                </a:tc>
                <a:tc>
                  <a:txBody>
                    <a:bodyPr/>
                    <a:lstStyle/>
                    <a:p>
                      <a:r>
                        <a:rPr lang="en-US" sz="800" dirty="0"/>
                        <a:t>Description</a:t>
                      </a:r>
                    </a:p>
                  </a:txBody>
                  <a:tcPr/>
                </a:tc>
                <a:tc>
                  <a:txBody>
                    <a:bodyPr/>
                    <a:lstStyle/>
                    <a:p>
                      <a:r>
                        <a:rPr lang="en-US" sz="800" dirty="0"/>
                        <a:t>Example</a:t>
                      </a:r>
                    </a:p>
                  </a:txBody>
                  <a:tcPr/>
                </a:tc>
                <a:extLst>
                  <a:ext uri="{0D108BD9-81ED-4DB2-BD59-A6C34878D82A}">
                    <a16:rowId xmlns:a16="http://schemas.microsoft.com/office/drawing/2014/main" val="10000"/>
                  </a:ext>
                </a:extLst>
              </a:tr>
              <a:tr h="192353">
                <a:tc>
                  <a:txBody>
                    <a:bodyPr/>
                    <a:lstStyle/>
                    <a:p>
                      <a:r>
                        <a:rPr lang="en-US" sz="800" dirty="0"/>
                        <a:t>Module</a:t>
                      </a:r>
                    </a:p>
                  </a:txBody>
                  <a:tcPr/>
                </a:tc>
                <a:tc>
                  <a:txBody>
                    <a:bodyPr/>
                    <a:lstStyle/>
                    <a:p>
                      <a:r>
                        <a:rPr lang="en-US" sz="800" dirty="0" err="1"/>
                        <a:t>Eg</a:t>
                      </a:r>
                      <a:r>
                        <a:rPr lang="en-US" sz="800" dirty="0"/>
                        <a:t>.</a:t>
                      </a:r>
                      <a:r>
                        <a:rPr lang="en-US" sz="800" baseline="0" dirty="0"/>
                        <a:t> CMP, CVD</a:t>
                      </a:r>
                      <a:endParaRPr lang="en-US" sz="800" dirty="0"/>
                    </a:p>
                  </a:txBody>
                  <a:tcPr/>
                </a:tc>
                <a:tc>
                  <a:txBody>
                    <a:bodyPr/>
                    <a:lstStyle/>
                    <a:p>
                      <a:r>
                        <a:rPr lang="en-US" sz="800" dirty="0"/>
                        <a:t>PHOTO</a:t>
                      </a:r>
                    </a:p>
                  </a:txBody>
                  <a:tcPr/>
                </a:tc>
                <a:extLst>
                  <a:ext uri="{0D108BD9-81ED-4DB2-BD59-A6C34878D82A}">
                    <a16:rowId xmlns:a16="http://schemas.microsoft.com/office/drawing/2014/main" val="10001"/>
                  </a:ext>
                </a:extLst>
              </a:tr>
              <a:tr h="192353">
                <a:tc>
                  <a:txBody>
                    <a:bodyPr/>
                    <a:lstStyle/>
                    <a:p>
                      <a:r>
                        <a:rPr lang="en-US" sz="800" dirty="0" err="1"/>
                        <a:t>Ch_id</a:t>
                      </a:r>
                      <a:endParaRPr lang="en-US" sz="800" dirty="0"/>
                    </a:p>
                  </a:txBody>
                  <a:tcPr/>
                </a:tc>
                <a:tc>
                  <a:txBody>
                    <a:bodyPr/>
                    <a:lstStyle/>
                    <a:p>
                      <a:r>
                        <a:rPr lang="en-US" sz="800" dirty="0"/>
                        <a:t>SPACE chart</a:t>
                      </a:r>
                      <a:r>
                        <a:rPr lang="en-US" sz="800" baseline="0" dirty="0"/>
                        <a:t> channel ID</a:t>
                      </a:r>
                      <a:endParaRPr lang="en-US" sz="800" dirty="0"/>
                    </a:p>
                  </a:txBody>
                  <a:tcPr/>
                </a:tc>
                <a:tc>
                  <a:txBody>
                    <a:bodyPr/>
                    <a:lstStyle/>
                    <a:p>
                      <a:r>
                        <a:rPr lang="en-US" sz="800" dirty="0"/>
                        <a:t>82331</a:t>
                      </a:r>
                    </a:p>
                  </a:txBody>
                  <a:tcPr/>
                </a:tc>
                <a:extLst>
                  <a:ext uri="{0D108BD9-81ED-4DB2-BD59-A6C34878D82A}">
                    <a16:rowId xmlns:a16="http://schemas.microsoft.com/office/drawing/2014/main" val="10002"/>
                  </a:ext>
                </a:extLst>
              </a:tr>
              <a:tr h="192353">
                <a:tc>
                  <a:txBody>
                    <a:bodyPr/>
                    <a:lstStyle/>
                    <a:p>
                      <a:r>
                        <a:rPr lang="en-US" sz="800" dirty="0" err="1"/>
                        <a:t>Current_step</a:t>
                      </a:r>
                      <a:endParaRPr lang="en-US" sz="800" dirty="0"/>
                    </a:p>
                  </a:txBody>
                  <a:tcPr/>
                </a:tc>
                <a:tc>
                  <a:txBody>
                    <a:bodyPr/>
                    <a:lstStyle/>
                    <a:p>
                      <a:r>
                        <a:rPr lang="en-US" sz="800" dirty="0"/>
                        <a:t>Measurement</a:t>
                      </a:r>
                      <a:r>
                        <a:rPr lang="en-US" sz="800" baseline="0" dirty="0"/>
                        <a:t> Step</a:t>
                      </a:r>
                      <a:endParaRPr lang="en-US" sz="800" dirty="0"/>
                    </a:p>
                  </a:txBody>
                  <a:tcPr/>
                </a:tc>
                <a:tc>
                  <a:txBody>
                    <a:bodyPr/>
                    <a:lstStyle/>
                    <a:p>
                      <a:r>
                        <a:rPr lang="it-IT" sz="800" dirty="0"/>
                        <a:t>1200-53 PERIPH PHOTO RINSE REG</a:t>
                      </a:r>
                      <a:endParaRPr lang="en-US" sz="800" dirty="0"/>
                    </a:p>
                  </a:txBody>
                  <a:tcPr/>
                </a:tc>
                <a:extLst>
                  <a:ext uri="{0D108BD9-81ED-4DB2-BD59-A6C34878D82A}">
                    <a16:rowId xmlns:a16="http://schemas.microsoft.com/office/drawing/2014/main" val="10003"/>
                  </a:ext>
                </a:extLst>
              </a:tr>
              <a:tr h="192353">
                <a:tc>
                  <a:txBody>
                    <a:bodyPr/>
                    <a:lstStyle/>
                    <a:p>
                      <a:r>
                        <a:rPr lang="en-US" sz="800" dirty="0" err="1"/>
                        <a:t>Process_Step</a:t>
                      </a:r>
                      <a:endParaRPr lang="en-US" sz="800" dirty="0"/>
                    </a:p>
                  </a:txBody>
                  <a:tcPr/>
                </a:tc>
                <a:tc>
                  <a:txBody>
                    <a:bodyPr/>
                    <a:lstStyle/>
                    <a:p>
                      <a:r>
                        <a:rPr lang="en-US" sz="800" dirty="0"/>
                        <a:t>Process Step</a:t>
                      </a:r>
                    </a:p>
                  </a:txBody>
                  <a:tcPr/>
                </a:tc>
                <a:tc>
                  <a:txBody>
                    <a:bodyPr/>
                    <a:lstStyle/>
                    <a:p>
                      <a:r>
                        <a:rPr lang="en-US" sz="800" dirty="0"/>
                        <a:t>3010-53 PERIPH PHOTO</a:t>
                      </a:r>
                    </a:p>
                  </a:txBody>
                  <a:tcPr/>
                </a:tc>
                <a:extLst>
                  <a:ext uri="{0D108BD9-81ED-4DB2-BD59-A6C34878D82A}">
                    <a16:rowId xmlns:a16="http://schemas.microsoft.com/office/drawing/2014/main" val="10004"/>
                  </a:ext>
                </a:extLst>
              </a:tr>
              <a:tr h="192353">
                <a:tc>
                  <a:txBody>
                    <a:bodyPr/>
                    <a:lstStyle/>
                    <a:p>
                      <a:r>
                        <a:rPr lang="en-US" sz="800" dirty="0"/>
                        <a:t>Lot_id</a:t>
                      </a:r>
                    </a:p>
                  </a:txBody>
                  <a:tcPr/>
                </a:tc>
                <a:tc>
                  <a:txBody>
                    <a:bodyPr/>
                    <a:lstStyle/>
                    <a:p>
                      <a:endParaRPr lang="en-US" sz="800" dirty="0"/>
                    </a:p>
                  </a:txBody>
                  <a:tcPr/>
                </a:tc>
                <a:tc>
                  <a:txBody>
                    <a:bodyPr/>
                    <a:lstStyle/>
                    <a:p>
                      <a:r>
                        <a:rPr lang="en-US" sz="800" dirty="0"/>
                        <a:t>7454007.027</a:t>
                      </a:r>
                    </a:p>
                  </a:txBody>
                  <a:tcPr/>
                </a:tc>
                <a:extLst>
                  <a:ext uri="{0D108BD9-81ED-4DB2-BD59-A6C34878D82A}">
                    <a16:rowId xmlns:a16="http://schemas.microsoft.com/office/drawing/2014/main" val="10005"/>
                  </a:ext>
                </a:extLst>
              </a:tr>
              <a:tr h="192353">
                <a:tc>
                  <a:txBody>
                    <a:bodyPr/>
                    <a:lstStyle/>
                    <a:p>
                      <a:r>
                        <a:rPr lang="en-US" sz="800" dirty="0" err="1"/>
                        <a:t>Wafer_id</a:t>
                      </a:r>
                      <a:endParaRPr lang="en-US" sz="800" dirty="0"/>
                    </a:p>
                  </a:txBody>
                  <a:tcPr/>
                </a:tc>
                <a:tc>
                  <a:txBody>
                    <a:bodyPr/>
                    <a:lstStyle/>
                    <a:p>
                      <a:endParaRPr lang="en-US" sz="800" dirty="0"/>
                    </a:p>
                  </a:txBody>
                  <a:tcPr/>
                </a:tc>
                <a:tc>
                  <a:txBody>
                    <a:bodyPr/>
                    <a:lstStyle/>
                    <a:p>
                      <a:r>
                        <a:rPr lang="en-US" sz="800" dirty="0"/>
                        <a:t>4007-08</a:t>
                      </a:r>
                    </a:p>
                  </a:txBody>
                  <a:tcPr/>
                </a:tc>
                <a:extLst>
                  <a:ext uri="{0D108BD9-81ED-4DB2-BD59-A6C34878D82A}">
                    <a16:rowId xmlns:a16="http://schemas.microsoft.com/office/drawing/2014/main" val="10006"/>
                  </a:ext>
                </a:extLst>
              </a:tr>
              <a:tr h="302269">
                <a:tc>
                  <a:txBody>
                    <a:bodyPr/>
                    <a:lstStyle/>
                    <a:p>
                      <a:r>
                        <a:rPr lang="en-US" sz="800" dirty="0"/>
                        <a:t>Label</a:t>
                      </a:r>
                    </a:p>
                  </a:txBody>
                  <a:tcPr/>
                </a:tc>
                <a:tc>
                  <a:txBody>
                    <a:bodyPr/>
                    <a:lstStyle/>
                    <a:p>
                      <a:r>
                        <a:rPr lang="en-US" sz="800" dirty="0"/>
                        <a:t>OOC cluster label (1 for BAD 0 for GOOD)</a:t>
                      </a:r>
                    </a:p>
                  </a:txBody>
                  <a:tcPr/>
                </a:tc>
                <a:tc>
                  <a:txBody>
                    <a:bodyPr/>
                    <a:lstStyle/>
                    <a:p>
                      <a:r>
                        <a:rPr lang="en-US" sz="800" dirty="0"/>
                        <a:t>0</a:t>
                      </a:r>
                    </a:p>
                  </a:txBody>
                  <a:tcPr/>
                </a:tc>
                <a:extLst>
                  <a:ext uri="{0D108BD9-81ED-4DB2-BD59-A6C34878D82A}">
                    <a16:rowId xmlns:a16="http://schemas.microsoft.com/office/drawing/2014/main" val="10007"/>
                  </a:ext>
                </a:extLst>
              </a:tr>
              <a:tr h="192353">
                <a:tc>
                  <a:txBody>
                    <a:bodyPr/>
                    <a:lstStyle/>
                    <a:p>
                      <a:r>
                        <a:rPr lang="en-US" sz="800" dirty="0"/>
                        <a:t>Value</a:t>
                      </a:r>
                    </a:p>
                  </a:txBody>
                  <a:tcPr/>
                </a:tc>
                <a:tc>
                  <a:txBody>
                    <a:bodyPr/>
                    <a:lstStyle/>
                    <a:p>
                      <a:r>
                        <a:rPr lang="en-US" sz="800" dirty="0"/>
                        <a:t>SPACE chart measurement value</a:t>
                      </a:r>
                    </a:p>
                  </a:txBody>
                  <a:tcPr/>
                </a:tc>
                <a:tc>
                  <a:txBody>
                    <a:bodyPr/>
                    <a:lstStyle/>
                    <a:p>
                      <a:r>
                        <a:rPr lang="en-US" sz="800" dirty="0"/>
                        <a:t>1.27292375182328</a:t>
                      </a:r>
                    </a:p>
                  </a:txBody>
                  <a:tcPr/>
                </a:tc>
                <a:extLst>
                  <a:ext uri="{0D108BD9-81ED-4DB2-BD59-A6C34878D82A}">
                    <a16:rowId xmlns:a16="http://schemas.microsoft.com/office/drawing/2014/main" val="10008"/>
                  </a:ext>
                </a:extLst>
              </a:tr>
              <a:tr h="192353">
                <a:tc>
                  <a:txBody>
                    <a:bodyPr/>
                    <a:lstStyle/>
                    <a:p>
                      <a:r>
                        <a:rPr lang="en-US" sz="800" dirty="0" err="1"/>
                        <a:t>Sample_date</a:t>
                      </a:r>
                      <a:endParaRPr lang="en-US" sz="800" dirty="0"/>
                    </a:p>
                  </a:txBody>
                  <a:tcPr/>
                </a:tc>
                <a:tc>
                  <a:txBody>
                    <a:bodyPr/>
                    <a:lstStyle/>
                    <a:p>
                      <a:r>
                        <a:rPr lang="en-US" sz="800" dirty="0"/>
                        <a:t>Sampling date</a:t>
                      </a:r>
                    </a:p>
                  </a:txBody>
                  <a:tcPr/>
                </a:tc>
                <a:tc>
                  <a:txBody>
                    <a:bodyPr/>
                    <a:lstStyle/>
                    <a:p>
                      <a:r>
                        <a:rPr lang="en-US" sz="800" dirty="0"/>
                        <a:t>2016-10-15 23:37:26</a:t>
                      </a:r>
                    </a:p>
                  </a:txBody>
                  <a:tcPr/>
                </a:tc>
                <a:extLst>
                  <a:ext uri="{0D108BD9-81ED-4DB2-BD59-A6C34878D82A}">
                    <a16:rowId xmlns:a16="http://schemas.microsoft.com/office/drawing/2014/main" val="10009"/>
                  </a:ext>
                </a:extLst>
              </a:tr>
              <a:tr h="192353">
                <a:tc>
                  <a:txBody>
                    <a:bodyPr/>
                    <a:lstStyle/>
                    <a:p>
                      <a:r>
                        <a:rPr lang="en-US" sz="800" dirty="0"/>
                        <a:t>UCL</a:t>
                      </a:r>
                    </a:p>
                  </a:txBody>
                  <a:tcPr/>
                </a:tc>
                <a:tc>
                  <a:txBody>
                    <a:bodyPr/>
                    <a:lstStyle/>
                    <a:p>
                      <a:r>
                        <a:rPr lang="en-US" sz="800" baseline="0" dirty="0"/>
                        <a:t>(Upper control Limit)</a:t>
                      </a:r>
                      <a:endParaRPr lang="en-US" sz="800" dirty="0"/>
                    </a:p>
                  </a:txBody>
                  <a:tcPr/>
                </a:tc>
                <a:tc>
                  <a:txBody>
                    <a:bodyPr/>
                    <a:lstStyle/>
                    <a:p>
                      <a:r>
                        <a:rPr lang="en-US" sz="800" dirty="0"/>
                        <a:t>3.4</a:t>
                      </a:r>
                    </a:p>
                  </a:txBody>
                  <a:tcPr/>
                </a:tc>
                <a:extLst>
                  <a:ext uri="{0D108BD9-81ED-4DB2-BD59-A6C34878D82A}">
                    <a16:rowId xmlns:a16="http://schemas.microsoft.com/office/drawing/2014/main" val="10010"/>
                  </a:ext>
                </a:extLst>
              </a:tr>
              <a:tr h="192353">
                <a:tc>
                  <a:txBody>
                    <a:bodyPr/>
                    <a:lstStyle/>
                    <a:p>
                      <a:r>
                        <a:rPr lang="en-US" sz="800" dirty="0"/>
                        <a:t>LCL</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(Lower</a:t>
                      </a:r>
                      <a:r>
                        <a:rPr lang="en-US" sz="800" baseline="0" dirty="0"/>
                        <a:t> Control Limit)</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0.521503453</a:t>
                      </a:r>
                    </a:p>
                  </a:txBody>
                  <a:tcPr/>
                </a:tc>
                <a:extLst>
                  <a:ext uri="{0D108BD9-81ED-4DB2-BD59-A6C34878D82A}">
                    <a16:rowId xmlns:a16="http://schemas.microsoft.com/office/drawing/2014/main" val="10011"/>
                  </a:ext>
                </a:extLst>
              </a:tr>
              <a:tr h="192353">
                <a:tc>
                  <a:txBody>
                    <a:bodyPr/>
                    <a:lstStyle/>
                    <a:p>
                      <a:r>
                        <a:rPr lang="en-US" sz="800" dirty="0" err="1"/>
                        <a:t>Chart_type</a:t>
                      </a:r>
                      <a:r>
                        <a:rPr lang="en-US" sz="800" baseline="0" dirty="0"/>
                        <a:t> </a:t>
                      </a:r>
                      <a:endParaRPr lang="en-US" sz="800" dirty="0"/>
                    </a:p>
                  </a:txBody>
                  <a:tcPr/>
                </a:tc>
                <a:tc>
                  <a:txBody>
                    <a:bodyPr/>
                    <a:lstStyle/>
                    <a:p>
                      <a:r>
                        <a:rPr lang="en-US" sz="800" dirty="0"/>
                        <a:t>Chart Type,</a:t>
                      </a:r>
                      <a:r>
                        <a:rPr lang="en-US" sz="800" baseline="0" dirty="0"/>
                        <a:t> </a:t>
                      </a:r>
                      <a:r>
                        <a:rPr lang="en-US" sz="800" baseline="0" dirty="0" err="1"/>
                        <a:t>i.e.Mean</a:t>
                      </a:r>
                      <a:r>
                        <a:rPr lang="en-US" sz="800" baseline="0" dirty="0"/>
                        <a:t> , EWMA</a:t>
                      </a:r>
                      <a:endParaRPr lang="en-US" sz="800" dirty="0"/>
                    </a:p>
                  </a:txBody>
                  <a:tcPr/>
                </a:tc>
                <a:tc>
                  <a:txBody>
                    <a:bodyPr/>
                    <a:lstStyle/>
                    <a:p>
                      <a:r>
                        <a:rPr lang="en-US" sz="800" dirty="0"/>
                        <a:t>Sigma</a:t>
                      </a:r>
                    </a:p>
                  </a:txBody>
                  <a:tcPr/>
                </a:tc>
                <a:extLst>
                  <a:ext uri="{0D108BD9-81ED-4DB2-BD59-A6C34878D82A}">
                    <a16:rowId xmlns:a16="http://schemas.microsoft.com/office/drawing/2014/main" val="10012"/>
                  </a:ext>
                </a:extLst>
              </a:tr>
              <a:tr h="192353">
                <a:tc>
                  <a:txBody>
                    <a:bodyPr/>
                    <a:lstStyle/>
                    <a:p>
                      <a:r>
                        <a:rPr lang="en-US" sz="800" dirty="0" err="1"/>
                        <a:t>Cluster_id</a:t>
                      </a:r>
                      <a:r>
                        <a:rPr lang="en-US" sz="800" dirty="0"/>
                        <a:t> </a:t>
                      </a:r>
                    </a:p>
                  </a:txBody>
                  <a:tcPr/>
                </a:tc>
                <a:tc>
                  <a:txBody>
                    <a:bodyPr/>
                    <a:lstStyle/>
                    <a:p>
                      <a:r>
                        <a:rPr lang="en-US" sz="800" dirty="0"/>
                        <a:t>OOC cluster ID</a:t>
                      </a:r>
                    </a:p>
                  </a:txBody>
                  <a:tcPr/>
                </a:tc>
                <a:tc>
                  <a:txBody>
                    <a:bodyPr/>
                    <a:lstStyle/>
                    <a:p>
                      <a:r>
                        <a:rPr lang="en-US" sz="800" dirty="0"/>
                        <a:t>36</a:t>
                      </a:r>
                    </a:p>
                  </a:txBody>
                  <a:tcPr/>
                </a:tc>
                <a:extLst>
                  <a:ext uri="{0D108BD9-81ED-4DB2-BD59-A6C34878D82A}">
                    <a16:rowId xmlns:a16="http://schemas.microsoft.com/office/drawing/2014/main" val="10013"/>
                  </a:ext>
                </a:extLst>
              </a:tr>
              <a:tr h="192353">
                <a:tc>
                  <a:txBody>
                    <a:bodyPr/>
                    <a:lstStyle/>
                    <a:p>
                      <a:r>
                        <a:rPr lang="en-US" sz="800" dirty="0" err="1"/>
                        <a:t>Cluster_label</a:t>
                      </a:r>
                      <a:endParaRPr lang="en-US" sz="800" dirty="0"/>
                    </a:p>
                  </a:txBody>
                  <a:tcPr/>
                </a:tc>
                <a:tc>
                  <a:txBody>
                    <a:bodyPr/>
                    <a:lstStyle/>
                    <a:p>
                      <a:r>
                        <a:rPr lang="en-US" sz="800" dirty="0"/>
                        <a:t>B – Bad ;</a:t>
                      </a:r>
                      <a:r>
                        <a:rPr lang="en-US" sz="800" baseline="0" dirty="0"/>
                        <a:t> G – Good</a:t>
                      </a:r>
                      <a:endParaRPr lang="en-US" sz="800" dirty="0"/>
                    </a:p>
                  </a:txBody>
                  <a:tcPr/>
                </a:tc>
                <a:tc>
                  <a:txBody>
                    <a:bodyPr/>
                    <a:lstStyle/>
                    <a:p>
                      <a:r>
                        <a:rPr lang="en-US" sz="800" dirty="0"/>
                        <a:t>G</a:t>
                      </a:r>
                    </a:p>
                  </a:txBody>
                  <a:tcPr/>
                </a:tc>
                <a:extLst>
                  <a:ext uri="{0D108BD9-81ED-4DB2-BD59-A6C34878D82A}">
                    <a16:rowId xmlns:a16="http://schemas.microsoft.com/office/drawing/2014/main" val="10014"/>
                  </a:ext>
                </a:extLst>
              </a:tr>
              <a:tr h="192353">
                <a:tc>
                  <a:txBody>
                    <a:bodyPr/>
                    <a:lstStyle/>
                    <a:p>
                      <a:r>
                        <a:rPr lang="en-US" sz="800" dirty="0" err="1"/>
                        <a:t>Last_ooc_date</a:t>
                      </a:r>
                      <a:endParaRPr lang="en-US" sz="800" dirty="0"/>
                    </a:p>
                  </a:txBody>
                  <a:tcPr/>
                </a:tc>
                <a:tc>
                  <a:txBody>
                    <a:bodyPr/>
                    <a:lstStyle/>
                    <a:p>
                      <a:r>
                        <a:rPr lang="en-US" sz="800" dirty="0"/>
                        <a:t>Last OOC date of the SPACE chart</a:t>
                      </a:r>
                    </a:p>
                  </a:txBody>
                  <a:tcPr/>
                </a:tc>
                <a:tc>
                  <a:txBody>
                    <a:bodyPr/>
                    <a:lstStyle/>
                    <a:p>
                      <a:r>
                        <a:rPr lang="en-US" sz="800" dirty="0"/>
                        <a:t>2016-10-17 00:12:11</a:t>
                      </a:r>
                    </a:p>
                  </a:txBody>
                  <a:tcPr/>
                </a:tc>
                <a:extLst>
                  <a:ext uri="{0D108BD9-81ED-4DB2-BD59-A6C34878D82A}">
                    <a16:rowId xmlns:a16="http://schemas.microsoft.com/office/drawing/2014/main" val="10015"/>
                  </a:ext>
                </a:extLst>
              </a:tr>
              <a:tr h="412184">
                <a:tc>
                  <a:txBody>
                    <a:bodyPr/>
                    <a:lstStyle/>
                    <a:p>
                      <a:r>
                        <a:rPr lang="en-US" sz="800" dirty="0"/>
                        <a:t>Signal (Features)</a:t>
                      </a:r>
                    </a:p>
                  </a:txBody>
                  <a:tcPr/>
                </a:tc>
                <a:tc>
                  <a:txBody>
                    <a:bodyPr/>
                    <a:lstStyle/>
                    <a:p>
                      <a:r>
                        <a:rPr lang="en-US" sz="800" dirty="0"/>
                        <a:t>Features from the HBASE (QT, CT, Process, Tool)</a:t>
                      </a:r>
                    </a:p>
                  </a:txBody>
                  <a:tcPr/>
                </a:tc>
                <a:tc>
                  <a:txBody>
                    <a:bodyPr/>
                    <a:lstStyle/>
                    <a:p>
                      <a:r>
                        <a:rPr lang="en-US" sz="800" dirty="0"/>
                        <a:t>process::4800-00 PWELL OXIDATION::</a:t>
                      </a:r>
                      <a:r>
                        <a:rPr lang="en-US" sz="800" dirty="0" err="1"/>
                        <a:t>GeRM</a:t>
                      </a:r>
                      <a:r>
                        <a:rPr lang="en-US" sz="800" dirty="0"/>
                        <a:t> PROCESS - RUN_ATTR::1</a:t>
                      </a:r>
                    </a:p>
                  </a:txBody>
                  <a:tcPr/>
                </a:tc>
                <a:extLst>
                  <a:ext uri="{0D108BD9-81ED-4DB2-BD59-A6C34878D82A}">
                    <a16:rowId xmlns:a16="http://schemas.microsoft.com/office/drawing/2014/main" val="10016"/>
                  </a:ext>
                </a:extLst>
              </a:tr>
              <a:tr h="302269">
                <a:tc>
                  <a:txBody>
                    <a:bodyPr/>
                    <a:lstStyle/>
                    <a:p>
                      <a:r>
                        <a:rPr lang="en-US" sz="800" dirty="0"/>
                        <a:t>Signal value (Feature</a:t>
                      </a:r>
                      <a:r>
                        <a:rPr lang="en-US" sz="800" baseline="0" dirty="0"/>
                        <a:t> value)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Feature</a:t>
                      </a:r>
                      <a:r>
                        <a:rPr lang="en-US" sz="800" baseline="0" dirty="0"/>
                        <a:t> value </a:t>
                      </a:r>
                      <a:r>
                        <a:rPr lang="en-US" sz="800" dirty="0"/>
                        <a:t>from the HBASE</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OX_THERMAL_95A_900C_600T_DRY_no_Cl_REVD</a:t>
                      </a:r>
                    </a:p>
                  </a:txBody>
                  <a:tcPr/>
                </a:tc>
                <a:extLst>
                  <a:ext uri="{0D108BD9-81ED-4DB2-BD59-A6C34878D82A}">
                    <a16:rowId xmlns:a16="http://schemas.microsoft.com/office/drawing/2014/main" val="10017"/>
                  </a:ext>
                </a:extLst>
              </a:tr>
              <a:tr h="302269">
                <a:tc>
                  <a:txBody>
                    <a:bodyPr/>
                    <a:lstStyle/>
                    <a:p>
                      <a:r>
                        <a:rPr lang="en-US" sz="800" baseline="0" dirty="0"/>
                        <a:t>Violation Direction</a:t>
                      </a:r>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Refers</a:t>
                      </a:r>
                      <a:r>
                        <a:rPr lang="en-US" sz="800" baseline="0" dirty="0"/>
                        <a:t> to the location of the OOC point </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1</a:t>
                      </a:r>
                    </a:p>
                  </a:txBody>
                  <a:tcPr/>
                </a:tc>
                <a:extLst>
                  <a:ext uri="{0D108BD9-81ED-4DB2-BD59-A6C34878D82A}">
                    <a16:rowId xmlns:a16="http://schemas.microsoft.com/office/drawing/2014/main" val="10018"/>
                  </a:ext>
                </a:extLst>
              </a:tr>
              <a:tr h="302269">
                <a:tc>
                  <a:txBody>
                    <a:bodyPr/>
                    <a:lstStyle/>
                    <a:p>
                      <a:r>
                        <a:rPr lang="en-US" sz="800" baseline="0" dirty="0"/>
                        <a:t>Step </a:t>
                      </a:r>
                      <a:r>
                        <a:rPr lang="en-US" sz="800" baseline="0" dirty="0" err="1"/>
                        <a:t>Seq</a:t>
                      </a:r>
                      <a:endParaRPr lang="en-US" sz="800" baseline="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This is the step</a:t>
                      </a:r>
                      <a:r>
                        <a:rPr lang="en-US" sz="800" baseline="0" dirty="0"/>
                        <a:t> sequence of the entire traveler flow.</a:t>
                      </a:r>
                      <a:endParaRPr lang="en-US" sz="8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800" dirty="0"/>
                        <a:t>3600</a:t>
                      </a:r>
                    </a:p>
                  </a:txBody>
                  <a:tcPr/>
                </a:tc>
                <a:extLst>
                  <a:ext uri="{0D108BD9-81ED-4DB2-BD59-A6C34878D82A}">
                    <a16:rowId xmlns:a16="http://schemas.microsoft.com/office/drawing/2014/main" val="10019"/>
                  </a:ext>
                </a:extLst>
              </a:tr>
            </a:tbl>
          </a:graphicData>
        </a:graphic>
      </p:graphicFrame>
      <p:pic>
        <p:nvPicPr>
          <p:cNvPr id="17" name="Picture 2" descr="C:\Users\BERNARDLIM\Pictur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03" y="1612034"/>
            <a:ext cx="696277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84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and Report</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24</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spTree>
    <p:extLst>
      <p:ext uri="{BB962C8B-B14F-4D97-AF65-F5344CB8AC3E}">
        <p14:creationId xmlns:p14="http://schemas.microsoft.com/office/powerpoint/2010/main" val="3422897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25</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5225401" y="25019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5" name="Rectangle 14"/>
          <p:cNvSpPr/>
          <p:nvPr/>
        </p:nvSpPr>
        <p:spPr>
          <a:xfrm>
            <a:off x="6575058" y="2489200"/>
            <a:ext cx="1118880" cy="2527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6" name="Rectangle 15"/>
          <p:cNvSpPr/>
          <p:nvPr/>
        </p:nvSpPr>
        <p:spPr>
          <a:xfrm>
            <a:off x="7693938" y="2489200"/>
            <a:ext cx="2149766" cy="14351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Rectangle 16"/>
          <p:cNvSpPr/>
          <p:nvPr/>
        </p:nvSpPr>
        <p:spPr>
          <a:xfrm>
            <a:off x="3961765" y="50292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080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D904593-1668-4B95-BA96-EF3EF43EDF4E}" type="slidenum">
              <a:rPr lang="en-US" smtClean="0"/>
              <a:pPr/>
              <a:t>26</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pic>
        <p:nvPicPr>
          <p:cNvPr id="4" name="Picture 3"/>
          <p:cNvPicPr>
            <a:picLocks noChangeAspect="1"/>
          </p:cNvPicPr>
          <p:nvPr/>
        </p:nvPicPr>
        <p:blipFill>
          <a:blip r:embed="rId3"/>
          <a:stretch>
            <a:fillRect/>
          </a:stretch>
        </p:blipFill>
        <p:spPr>
          <a:xfrm>
            <a:off x="731765" y="2777924"/>
            <a:ext cx="10563369" cy="2789349"/>
          </a:xfrm>
          <a:prstGeom prst="rect">
            <a:avLst/>
          </a:prstGeom>
        </p:spPr>
      </p:pic>
      <p:sp>
        <p:nvSpPr>
          <p:cNvPr id="156" name="Title 1"/>
          <p:cNvSpPr txBox="1">
            <a:spLocks/>
          </p:cNvSpPr>
          <p:nvPr/>
        </p:nvSpPr>
        <p:spPr>
          <a:xfrm>
            <a:off x="537928" y="1549014"/>
            <a:ext cx="10375902" cy="663153"/>
          </a:xfrm>
          <a:prstGeom prst="rect">
            <a:avLst/>
          </a:prstGeom>
        </p:spPr>
        <p:txBody>
          <a:bodyPr vert="horz" lIns="0" tIns="0" rIns="0" bIns="45720" rtlCol="0" anchor="b">
            <a:normAutofit fontScale="97500"/>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sz="2100" b="1" dirty="0">
                <a:latin typeface="Segoe UI" panose="020B0502040204020203" pitchFamily="34" charset="0"/>
                <a:cs typeface="Segoe UI" panose="020B0502040204020203" pitchFamily="34" charset="0"/>
              </a:rPr>
              <a:t>Overall Flow</a:t>
            </a:r>
            <a:endParaRPr lang="en-US" b="1" dirty="0">
              <a:latin typeface="Segoe UI" panose="020B0502040204020203" pitchFamily="34" charset="0"/>
              <a:cs typeface="Segoe UI" panose="020B0502040204020203" pitchFamily="34" charset="0"/>
            </a:endParaRPr>
          </a:p>
        </p:txBody>
      </p:sp>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p>
        </p:txBody>
      </p:sp>
    </p:spTree>
    <p:extLst>
      <p:ext uri="{BB962C8B-B14F-4D97-AF65-F5344CB8AC3E}">
        <p14:creationId xmlns:p14="http://schemas.microsoft.com/office/powerpoint/2010/main" val="20969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D904593-1668-4B95-BA96-EF3EF43EDF4E}" type="slidenum">
              <a:rPr lang="en-US" smtClean="0"/>
              <a:pPr/>
              <a:t>27</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sp>
        <p:nvSpPr>
          <p:cNvPr id="154" name="Content Placeholder 2"/>
          <p:cNvSpPr>
            <a:spLocks noGrp="1"/>
          </p:cNvSpPr>
          <p:nvPr>
            <p:ph idx="1"/>
          </p:nvPr>
        </p:nvSpPr>
        <p:spPr>
          <a:xfrm>
            <a:off x="461726" y="1117600"/>
            <a:ext cx="10981853" cy="5301582"/>
          </a:xfrm>
        </p:spPr>
        <p:txBody>
          <a:bodyPr/>
          <a:lstStyle/>
          <a:p>
            <a:pPr marL="309562" lvl="1" indent="0">
              <a:buNone/>
            </a:pPr>
            <a:endParaRPr lang="en-US" sz="2800" dirty="0">
              <a:latin typeface="Arial" panose="020B0604020202020204" pitchFamily="34" charset="0"/>
              <a:cs typeface="Arial" panose="020B0604020202020204" pitchFamily="34" charset="0"/>
            </a:endParaRPr>
          </a:p>
          <a:p>
            <a:pPr marL="309562" lvl="1" indent="0">
              <a:buNone/>
            </a:pPr>
            <a:r>
              <a:rPr lang="en-US" sz="2800" dirty="0">
                <a:latin typeface="Arial" panose="020B0604020202020204" pitchFamily="34" charset="0"/>
                <a:cs typeface="Arial" panose="020B0604020202020204" pitchFamily="34" charset="0"/>
              </a:rPr>
              <a:t>Pre-process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Pivot chart information locally</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Reclassify OOC points with loose criteria </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Filter charts without enough OOC points </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Filter Features with zero variance</a:t>
            </a:r>
          </a:p>
          <a:p>
            <a:pPr marL="309562" lvl="1" indent="0">
              <a:buNone/>
            </a:pPr>
            <a:endParaRPr lang="en-US" sz="1200" dirty="0">
              <a:latin typeface="Arial" panose="020B0604020202020204" pitchFamily="34" charset="0"/>
              <a:cs typeface="Arial" panose="020B0604020202020204" pitchFamily="34" charset="0"/>
            </a:endParaRPr>
          </a:p>
          <a:p>
            <a:pPr marL="309562" lvl="1" indent="0">
              <a:buNone/>
            </a:pPr>
            <a:endParaRPr lang="en-US" sz="1200" dirty="0">
              <a:latin typeface="Arial" panose="020B0604020202020204" pitchFamily="34" charset="0"/>
              <a:cs typeface="Arial" panose="020B0604020202020204" pitchFamily="34" charset="0"/>
            </a:endParaRPr>
          </a:p>
        </p:txBody>
      </p:sp>
      <p:pic>
        <p:nvPicPr>
          <p:cNvPr id="156" name="Picture 155"/>
          <p:cNvPicPr>
            <a:picLocks noChangeAspect="1"/>
          </p:cNvPicPr>
          <p:nvPr/>
        </p:nvPicPr>
        <p:blipFill>
          <a:blip r:embed="rId3"/>
          <a:stretch>
            <a:fillRect/>
          </a:stretch>
        </p:blipFill>
        <p:spPr>
          <a:xfrm>
            <a:off x="588476" y="3992923"/>
            <a:ext cx="3607232" cy="2037381"/>
          </a:xfrm>
          <a:prstGeom prst="rect">
            <a:avLst/>
          </a:prstGeom>
        </p:spPr>
      </p:pic>
      <p:grpSp>
        <p:nvGrpSpPr>
          <p:cNvPr id="3" name="Group 2"/>
          <p:cNvGrpSpPr/>
          <p:nvPr/>
        </p:nvGrpSpPr>
        <p:grpSpPr>
          <a:xfrm>
            <a:off x="8637006" y="3992716"/>
            <a:ext cx="2547932" cy="2273539"/>
            <a:chOff x="8021370" y="3990978"/>
            <a:chExt cx="2547932" cy="2273539"/>
          </a:xfrm>
        </p:grpSpPr>
        <p:pic>
          <p:nvPicPr>
            <p:cNvPr id="4" name="Picture 3"/>
            <p:cNvPicPr>
              <a:picLocks noChangeAspect="1"/>
            </p:cNvPicPr>
            <p:nvPr/>
          </p:nvPicPr>
          <p:blipFill>
            <a:blip r:embed="rId4"/>
            <a:stretch>
              <a:fillRect/>
            </a:stretch>
          </p:blipFill>
          <p:spPr>
            <a:xfrm>
              <a:off x="8021370" y="3990978"/>
              <a:ext cx="2547932" cy="2273539"/>
            </a:xfrm>
            <a:prstGeom prst="rect">
              <a:avLst/>
            </a:prstGeom>
          </p:spPr>
        </p:pic>
        <p:sp>
          <p:nvSpPr>
            <p:cNvPr id="157" name="&quot;No&quot; Symbol 156"/>
            <p:cNvSpPr/>
            <p:nvPr/>
          </p:nvSpPr>
          <p:spPr>
            <a:xfrm>
              <a:off x="8263241" y="4226927"/>
              <a:ext cx="2064190" cy="1801639"/>
            </a:xfrm>
            <a:prstGeom prst="noSmoking">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pSp>
      <p:pic>
        <p:nvPicPr>
          <p:cNvPr id="6" name="Picture 5"/>
          <p:cNvPicPr>
            <a:picLocks noChangeAspect="1"/>
          </p:cNvPicPr>
          <p:nvPr/>
        </p:nvPicPr>
        <p:blipFill>
          <a:blip r:embed="rId5"/>
          <a:stretch>
            <a:fillRect/>
          </a:stretch>
        </p:blipFill>
        <p:spPr>
          <a:xfrm>
            <a:off x="4514377" y="3992716"/>
            <a:ext cx="3045267" cy="2315234"/>
          </a:xfrm>
          <a:prstGeom prst="rect">
            <a:avLst/>
          </a:prstGeom>
        </p:spPr>
      </p:pic>
      <p:cxnSp>
        <p:nvCxnSpPr>
          <p:cNvPr id="8" name="Straight Connector 7"/>
          <p:cNvCxnSpPr/>
          <p:nvPr/>
        </p:nvCxnSpPr>
        <p:spPr>
          <a:xfrm>
            <a:off x="4514377" y="4689695"/>
            <a:ext cx="3045267" cy="0"/>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p:cNvCxnSpPr/>
          <p:nvPr/>
        </p:nvCxnSpPr>
        <p:spPr>
          <a:xfrm>
            <a:off x="4514377" y="5638800"/>
            <a:ext cx="3045267" cy="0"/>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p:cNvSpPr/>
          <p:nvPr/>
        </p:nvSpPr>
        <p:spPr>
          <a:xfrm>
            <a:off x="4514377" y="3992716"/>
            <a:ext cx="3045267" cy="69697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Rectangle 16"/>
          <p:cNvSpPr/>
          <p:nvPr/>
        </p:nvSpPr>
        <p:spPr>
          <a:xfrm>
            <a:off x="4514377" y="5652487"/>
            <a:ext cx="3045267" cy="696979"/>
          </a:xfrm>
          <a:prstGeom prst="rec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8"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3872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227" y="1161462"/>
            <a:ext cx="7119236" cy="5548131"/>
          </a:xfrm>
        </p:spPr>
        <p:txBody>
          <a:bodyPr/>
          <a:lstStyle/>
          <a:p>
            <a:pPr marL="309562" lvl="1" indent="0">
              <a:buNone/>
            </a:pPr>
            <a:r>
              <a:rPr lang="en-US" u="sng" dirty="0">
                <a:latin typeface="Arial" panose="020B0604020202020204" pitchFamily="34" charset="0"/>
                <a:cs typeface="Arial" panose="020B0604020202020204" pitchFamily="34" charset="0"/>
              </a:rPr>
              <a:t>Why Random Forest</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Feature importance can be easily interpreted compared with other supervised learning model (neural network, SVM…)</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With comparable prediction power, the training is faster compare with other method.</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Parameters tuning is more robust.</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Always return result based on the relative importance no matter how weak the correlation is </a:t>
            </a:r>
          </a:p>
          <a:p>
            <a:pPr marL="309562" lvl="1" indent="0">
              <a:buNone/>
            </a:pPr>
            <a:endParaRPr lang="en-US" sz="1200" dirty="0">
              <a:latin typeface="Arial" panose="020B0604020202020204" pitchFamily="34" charset="0"/>
              <a:cs typeface="Arial" panose="020B0604020202020204" pitchFamily="34" charset="0"/>
            </a:endParaRPr>
          </a:p>
          <a:p>
            <a:pPr marL="309562" lvl="1" indent="0">
              <a:buNone/>
            </a:pP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0D904593-1668-4B95-BA96-EF3EF43EDF4E}" type="slidenum">
              <a:rPr lang="en-US" smtClean="0"/>
              <a:pPr/>
              <a:t>28</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pic>
        <p:nvPicPr>
          <p:cNvPr id="4" name="Picture 3"/>
          <p:cNvPicPr>
            <a:picLocks noChangeAspect="1"/>
          </p:cNvPicPr>
          <p:nvPr/>
        </p:nvPicPr>
        <p:blipFill>
          <a:blip r:embed="rId3"/>
          <a:stretch>
            <a:fillRect/>
          </a:stretch>
        </p:blipFill>
        <p:spPr>
          <a:xfrm>
            <a:off x="7779908" y="1047717"/>
            <a:ext cx="3663700" cy="5194798"/>
          </a:xfrm>
          <a:prstGeom prst="rect">
            <a:avLst/>
          </a:prstGeom>
        </p:spPr>
      </p:pic>
      <p:sp>
        <p:nvSpPr>
          <p:cNvPr id="11"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26712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728" y="1043620"/>
            <a:ext cx="11490128" cy="5548131"/>
          </a:xfrm>
        </p:spPr>
        <p:txBody>
          <a:bodyPr/>
          <a:lstStyle/>
          <a:p>
            <a:pPr marL="309562" lvl="1" indent="0">
              <a:buNone/>
            </a:pPr>
            <a:endParaRPr lang="en-US" u="sng" dirty="0">
              <a:latin typeface="Arial" panose="020B0604020202020204" pitchFamily="34" charset="0"/>
              <a:cs typeface="Arial" panose="020B0604020202020204" pitchFamily="34" charset="0"/>
            </a:endParaRPr>
          </a:p>
          <a:p>
            <a:pPr marL="309562" lvl="1" indent="0">
              <a:buNone/>
            </a:pPr>
            <a:r>
              <a:rPr lang="en-US" u="sng" dirty="0">
                <a:latin typeface="Arial" panose="020B0604020202020204" pitchFamily="34" charset="0"/>
                <a:cs typeface="Arial" panose="020B0604020202020204" pitchFamily="34" charset="0"/>
              </a:rPr>
              <a:t>Why Classifier</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We are more interested in OOC and almost OOC points than the correlation between target SPACE measurement and signals.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Regression correlation detected may not be the cause of the OOC instance</a:t>
            </a:r>
          </a:p>
          <a:p>
            <a:pPr marL="309562" lvl="1" indent="0">
              <a:buNone/>
            </a:pPr>
            <a:endParaRPr lang="en-US" sz="1200" dirty="0">
              <a:latin typeface="Arial" panose="020B0604020202020204" pitchFamily="34" charset="0"/>
              <a:cs typeface="Arial" panose="020B0604020202020204" pitchFamily="34" charset="0"/>
            </a:endParaRPr>
          </a:p>
          <a:p>
            <a:pPr marL="309562" lvl="1" indent="0">
              <a:buNone/>
            </a:pP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0D904593-1668-4B95-BA96-EF3EF43EDF4E}" type="slidenum">
              <a:rPr lang="en-US" smtClean="0"/>
              <a:pPr/>
              <a:t>29</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grpSp>
        <p:nvGrpSpPr>
          <p:cNvPr id="9" name="Group 8"/>
          <p:cNvGrpSpPr/>
          <p:nvPr/>
        </p:nvGrpSpPr>
        <p:grpSpPr>
          <a:xfrm>
            <a:off x="2564923" y="3268809"/>
            <a:ext cx="5849405" cy="2921773"/>
            <a:chOff x="2583395" y="3125743"/>
            <a:chExt cx="5849405" cy="2921773"/>
          </a:xfrm>
        </p:grpSpPr>
        <p:pic>
          <p:nvPicPr>
            <p:cNvPr id="4" name="Picture 3"/>
            <p:cNvPicPr>
              <a:picLocks noChangeAspect="1"/>
            </p:cNvPicPr>
            <p:nvPr/>
          </p:nvPicPr>
          <p:blipFill>
            <a:blip r:embed="rId3"/>
            <a:stretch>
              <a:fillRect/>
            </a:stretch>
          </p:blipFill>
          <p:spPr>
            <a:xfrm>
              <a:off x="2583395" y="3125743"/>
              <a:ext cx="5475840" cy="2921773"/>
            </a:xfrm>
            <a:prstGeom prst="rect">
              <a:avLst/>
            </a:prstGeom>
          </p:spPr>
        </p:pic>
        <p:sp>
          <p:nvSpPr>
            <p:cNvPr id="6" name="Oval 5"/>
            <p:cNvSpPr/>
            <p:nvPr/>
          </p:nvSpPr>
          <p:spPr>
            <a:xfrm>
              <a:off x="4607560" y="3125744"/>
              <a:ext cx="3451675" cy="167716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8" name="Straight Connector 7"/>
            <p:cNvCxnSpPr/>
            <p:nvPr/>
          </p:nvCxnSpPr>
          <p:spPr>
            <a:xfrm>
              <a:off x="2706255" y="4932218"/>
              <a:ext cx="572654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706255" y="5805054"/>
              <a:ext cx="5726545"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5"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91690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5" name="Content Placeholder 4"/>
          <p:cNvSpPr>
            <a:spLocks noGrp="1"/>
          </p:cNvSpPr>
          <p:nvPr>
            <p:ph idx="1"/>
          </p:nvPr>
        </p:nvSpPr>
        <p:spPr>
          <a:xfrm>
            <a:off x="706170" y="1600200"/>
            <a:ext cx="10349758" cy="4418635"/>
          </a:xfrm>
        </p:spPr>
        <p:txBody>
          <a:bodyPr/>
          <a:lstStyle/>
          <a:p>
            <a:r>
              <a:rPr lang="en-US" sz="2000" dirty="0"/>
              <a:t>This project aims to provide engineers with the most probable root cause(s) of a Out of Control (OOC) point in the SPACE (Inline) control chart.</a:t>
            </a:r>
          </a:p>
          <a:p>
            <a:r>
              <a:rPr lang="en-US" sz="2000" dirty="0"/>
              <a:t>Upon result validation, engineers can act in order to mitigate the cause of the OOC.</a:t>
            </a:r>
          </a:p>
          <a:p>
            <a:pPr marL="0" indent="0">
              <a:buNone/>
            </a:pPr>
            <a:endParaRPr lang="en-US" dirty="0"/>
          </a:p>
          <a:p>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Project Scope</a:t>
            </a:r>
            <a:endParaRPr lang="en-US" b="1" dirty="0"/>
          </a:p>
        </p:txBody>
      </p:sp>
      <p:pic>
        <p:nvPicPr>
          <p:cNvPr id="2" name="Picture 1"/>
          <p:cNvPicPr>
            <a:picLocks noChangeAspect="1"/>
          </p:cNvPicPr>
          <p:nvPr/>
        </p:nvPicPr>
        <p:blipFill>
          <a:blip r:embed="rId2"/>
          <a:stretch>
            <a:fillRect/>
          </a:stretch>
        </p:blipFill>
        <p:spPr>
          <a:xfrm>
            <a:off x="706171" y="3386619"/>
            <a:ext cx="10737438" cy="2570815"/>
          </a:xfrm>
          <a:prstGeom prst="rect">
            <a:avLst/>
          </a:prstGeom>
        </p:spPr>
      </p:pic>
    </p:spTree>
    <p:extLst>
      <p:ext uri="{BB962C8B-B14F-4D97-AF65-F5344CB8AC3E}">
        <p14:creationId xmlns:p14="http://schemas.microsoft.com/office/powerpoint/2010/main" val="2791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504" y="1309869"/>
            <a:ext cx="11224305" cy="5548131"/>
          </a:xfrm>
        </p:spPr>
        <p:txBody>
          <a:bodyPr/>
          <a:lstStyle/>
          <a:p>
            <a:pPr marL="309562" lvl="1" indent="0">
              <a:buNone/>
            </a:pPr>
            <a:r>
              <a:rPr lang="en-US" u="sng" dirty="0">
                <a:latin typeface="Arial" panose="020B0604020202020204" pitchFamily="34" charset="0"/>
                <a:cs typeface="Arial" panose="020B0604020202020204" pitchFamily="34" charset="0"/>
              </a:rPr>
              <a:t>Why </a:t>
            </a:r>
            <a:r>
              <a:rPr lang="en-US" u="sng" dirty="0" err="1">
                <a:latin typeface="Arial" panose="020B0604020202020204" pitchFamily="34" charset="0"/>
                <a:cs typeface="Arial" panose="020B0604020202020204" pitchFamily="34" charset="0"/>
              </a:rPr>
              <a:t>Kruskal</a:t>
            </a:r>
            <a:r>
              <a:rPr lang="en-US" u="sng" dirty="0">
                <a:latin typeface="Arial" panose="020B0604020202020204" pitchFamily="34" charset="0"/>
                <a:cs typeface="Arial" panose="020B0604020202020204" pitchFamily="34" charset="0"/>
              </a:rPr>
              <a:t> Wallis Test (</a:t>
            </a:r>
            <a:r>
              <a:rPr lang="en-US" u="sng" dirty="0" err="1">
                <a:latin typeface="Arial" panose="020B0604020202020204" pitchFamily="34" charset="0"/>
                <a:cs typeface="Arial" panose="020B0604020202020204" pitchFamily="34" charset="0"/>
              </a:rPr>
              <a:t>a.k.a</a:t>
            </a:r>
            <a:r>
              <a:rPr lang="en-US" u="sng" dirty="0">
                <a:latin typeface="Arial" panose="020B0604020202020204" pitchFamily="34" charset="0"/>
                <a:cs typeface="Arial" panose="020B0604020202020204" pitchFamily="34" charset="0"/>
              </a:rPr>
              <a:t> H test)</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Random Forest Classifier always returns results, since the feature important list is a ranking of relative importance.</a:t>
            </a:r>
          </a:p>
          <a:p>
            <a:pPr marL="309562" lvl="1" indent="0">
              <a:buNone/>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err="1">
                <a:latin typeface="Arial" panose="020B0604020202020204" pitchFamily="34" charset="0"/>
                <a:cs typeface="Arial" panose="020B0604020202020204" pitchFamily="34" charset="0"/>
              </a:rPr>
              <a:t>Kruskal</a:t>
            </a:r>
            <a:r>
              <a:rPr lang="en-US" sz="1800" dirty="0">
                <a:latin typeface="Arial" panose="020B0604020202020204" pitchFamily="34" charset="0"/>
                <a:cs typeface="Arial" panose="020B0604020202020204" pitchFamily="34" charset="0"/>
              </a:rPr>
              <a:t> Wallis Test is a non-parametric hypothesis test </a:t>
            </a:r>
          </a:p>
          <a:p>
            <a:pPr lvl="2"/>
            <a:r>
              <a:rPr lang="en-US" sz="1600" dirty="0">
                <a:latin typeface="Arial" panose="020B0604020202020204" pitchFamily="34" charset="0"/>
                <a:cs typeface="Arial" panose="020B0604020202020204" pitchFamily="34" charset="0"/>
              </a:rPr>
              <a:t>Does not assume your data comes from a particular distribution</a:t>
            </a:r>
          </a:p>
          <a:p>
            <a:pPr lvl="2"/>
            <a:r>
              <a:rPr lang="en-US" sz="1600" dirty="0">
                <a:latin typeface="Arial" panose="020B0604020202020204" pitchFamily="34" charset="0"/>
                <a:cs typeface="Arial" panose="020B0604020202020204" pitchFamily="34" charset="0"/>
              </a:rPr>
              <a:t>No minimum sample size is required</a:t>
            </a:r>
          </a:p>
          <a:p>
            <a:pPr lvl="2"/>
            <a:r>
              <a:rPr lang="en-US" sz="1600" dirty="0">
                <a:latin typeface="Arial" panose="020B0604020202020204" pitchFamily="34" charset="0"/>
                <a:cs typeface="Arial" panose="020B0604020202020204" pitchFamily="34" charset="0"/>
              </a:rPr>
              <a:t>Compare the ranking of value in each group, hence minimize the impact of outliers</a:t>
            </a:r>
          </a:p>
          <a:p>
            <a:pPr marL="309562" lvl="1" indent="0">
              <a:buNone/>
            </a:pPr>
            <a:endParaRPr lang="en-US" sz="1200" dirty="0">
              <a:latin typeface="Arial" panose="020B0604020202020204" pitchFamily="34" charset="0"/>
              <a:cs typeface="Arial" panose="020B0604020202020204" pitchFamily="34" charset="0"/>
            </a:endParaRPr>
          </a:p>
          <a:p>
            <a:pPr marL="309562" lvl="1" indent="0">
              <a:buNone/>
            </a:pPr>
            <a:endParaRPr lang="en-US" sz="12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4"/>
          </p:nvPr>
        </p:nvSpPr>
        <p:spPr/>
        <p:txBody>
          <a:bodyPr/>
          <a:lstStyle/>
          <a:p>
            <a:fld id="{0D904593-1668-4B95-BA96-EF3EF43EDF4E}" type="slidenum">
              <a:rPr lang="en-US" smtClean="0"/>
              <a:pPr/>
              <a:t>30</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03789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D904593-1668-4B95-BA96-EF3EF43EDF4E}" type="slidenum">
              <a:rPr lang="en-US" smtClean="0"/>
              <a:pPr/>
              <a:t>31</a:t>
            </a:fld>
            <a:endParaRPr lang="en-US" dirty="0"/>
          </a:p>
        </p:txBody>
      </p:sp>
      <p:sp>
        <p:nvSpPr>
          <p:cNvPr id="12" name="Text Placeholder 11"/>
          <p:cNvSpPr>
            <a:spLocks noGrp="1"/>
          </p:cNvSpPr>
          <p:nvPr>
            <p:ph type="body" sz="quarter" idx="14"/>
          </p:nvPr>
        </p:nvSpPr>
        <p:spPr/>
        <p:txBody>
          <a:bodyPr/>
          <a:lstStyle/>
          <a:p>
            <a:endParaRPr lang="en-US"/>
          </a:p>
        </p:txBody>
      </p:sp>
      <p:sp>
        <p:nvSpPr>
          <p:cNvPr id="34" name="Date Placeholder 33"/>
          <p:cNvSpPr>
            <a:spLocks noGrp="1"/>
          </p:cNvSpPr>
          <p:nvPr>
            <p:ph type="dt" sz="half" idx="2"/>
          </p:nvPr>
        </p:nvSpPr>
        <p:spPr>
          <a:xfrm>
            <a:off x="3258820" y="6363151"/>
            <a:ext cx="1348740" cy="228600"/>
          </a:xfrm>
        </p:spPr>
        <p:txBody>
          <a:bodyPr/>
          <a:lstStyle/>
          <a:p>
            <a:fld id="{813B26B7-A279-4753-8A1A-AC4573FF378D}" type="datetime4">
              <a:rPr lang="en-US" smtClean="0"/>
              <a:pPr/>
              <a:t>September 19, 2018</a:t>
            </a:fld>
            <a:endParaRPr dirty="0"/>
          </a:p>
        </p:txBody>
      </p:sp>
      <p:sp>
        <p:nvSpPr>
          <p:cNvPr id="35" name="Footer Placeholder 34"/>
          <p:cNvSpPr>
            <a:spLocks noGrp="1"/>
          </p:cNvSpPr>
          <p:nvPr>
            <p:ph type="ftr" sz="quarter" idx="12"/>
          </p:nvPr>
        </p:nvSpPr>
        <p:spPr>
          <a:xfrm>
            <a:off x="4616450" y="6363151"/>
            <a:ext cx="1397000" cy="228600"/>
          </a:xfrm>
          <a:prstGeom prst="rect">
            <a:avLst/>
          </a:prstGeom>
        </p:spPr>
        <p:txBody>
          <a:bodyPr/>
          <a:lstStyle/>
          <a:p>
            <a:r>
              <a:rPr lang="en-US"/>
              <a:t>|  Micron Confidential</a:t>
            </a:r>
            <a:endParaRPr lang="en-US" dirty="0"/>
          </a:p>
        </p:txBody>
      </p:sp>
      <p:sp>
        <p:nvSpPr>
          <p:cNvPr id="154" name="Content Placeholder 2"/>
          <p:cNvSpPr>
            <a:spLocks noGrp="1"/>
          </p:cNvSpPr>
          <p:nvPr>
            <p:ph idx="1"/>
          </p:nvPr>
        </p:nvSpPr>
        <p:spPr>
          <a:xfrm>
            <a:off x="461726" y="1566250"/>
            <a:ext cx="10981853" cy="4852932"/>
          </a:xfrm>
        </p:spPr>
        <p:txBody>
          <a:bodyPr/>
          <a:lstStyle/>
          <a:p>
            <a:pPr marL="309562" lvl="1" indent="0">
              <a:buNone/>
            </a:pPr>
            <a:r>
              <a:rPr lang="en-US" sz="2800" dirty="0">
                <a:latin typeface="Arial" panose="020B0604020202020204" pitchFamily="34" charset="0"/>
                <a:cs typeface="Arial" panose="020B0604020202020204" pitchFamily="34" charset="0"/>
              </a:rPr>
              <a:t>Post-process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Further filter result by checking the percentile of the flagged features</a:t>
            </a:r>
          </a:p>
          <a:p>
            <a:pPr lvl="2"/>
            <a:r>
              <a:rPr lang="en-US" sz="1600" dirty="0">
                <a:latin typeface="Arial" panose="020B0604020202020204" pitchFamily="34" charset="0"/>
                <a:cs typeface="Arial" panose="020B0604020202020204" pitchFamily="34" charset="0"/>
              </a:rPr>
              <a:t>Higher group’s 25 percentile must be greater than lower group’s 75 percentile</a:t>
            </a:r>
          </a:p>
          <a:p>
            <a:pPr marL="309562" lvl="1" indent="0">
              <a:buNone/>
            </a:pPr>
            <a:endParaRPr lang="en-US" sz="1200" dirty="0">
              <a:latin typeface="Arial" panose="020B0604020202020204" pitchFamily="34" charset="0"/>
              <a:cs typeface="Arial" panose="020B0604020202020204" pitchFamily="34" charset="0"/>
            </a:endParaRPr>
          </a:p>
          <a:p>
            <a:pPr marL="309562" lvl="1" indent="0">
              <a:buNone/>
            </a:pPr>
            <a:endParaRPr lang="en-US" sz="12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t="26158" b="25062"/>
          <a:stretch/>
        </p:blipFill>
        <p:spPr>
          <a:xfrm>
            <a:off x="2971165" y="2777924"/>
            <a:ext cx="1924050" cy="2230552"/>
          </a:xfrm>
          <a:prstGeom prst="rect">
            <a:avLst/>
          </a:prstGeom>
        </p:spPr>
      </p:pic>
      <p:pic>
        <p:nvPicPr>
          <p:cNvPr id="6" name="Picture 5"/>
          <p:cNvPicPr>
            <a:picLocks noChangeAspect="1"/>
          </p:cNvPicPr>
          <p:nvPr/>
        </p:nvPicPr>
        <p:blipFill rotWithShape="1">
          <a:blip r:embed="rId4"/>
          <a:srcRect r="2584" b="17155"/>
          <a:stretch/>
        </p:blipFill>
        <p:spPr>
          <a:xfrm>
            <a:off x="6627137" y="2777924"/>
            <a:ext cx="1747319" cy="2230552"/>
          </a:xfrm>
          <a:prstGeom prst="rect">
            <a:avLst/>
          </a:prstGeom>
        </p:spPr>
      </p:pic>
      <p:sp>
        <p:nvSpPr>
          <p:cNvPr id="8" name="TextBox 7"/>
          <p:cNvSpPr txBox="1"/>
          <p:nvPr/>
        </p:nvSpPr>
        <p:spPr>
          <a:xfrm rot="5400000">
            <a:off x="1763315" y="3808050"/>
            <a:ext cx="2031518"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SPC measurement</a:t>
            </a:r>
          </a:p>
        </p:txBody>
      </p:sp>
      <p:sp>
        <p:nvSpPr>
          <p:cNvPr id="18" name="TextBox 17"/>
          <p:cNvSpPr txBox="1"/>
          <p:nvPr/>
        </p:nvSpPr>
        <p:spPr>
          <a:xfrm rot="5400000">
            <a:off x="5129665" y="3780035"/>
            <a:ext cx="2031518"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SPC measurement</a:t>
            </a:r>
          </a:p>
        </p:txBody>
      </p:sp>
      <p:sp>
        <p:nvSpPr>
          <p:cNvPr id="10" name="TextBox 9"/>
          <p:cNvSpPr txBox="1"/>
          <p:nvPr/>
        </p:nvSpPr>
        <p:spPr>
          <a:xfrm>
            <a:off x="2963740" y="4980460"/>
            <a:ext cx="1812547"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IS	IS NOT</a:t>
            </a:r>
          </a:p>
        </p:txBody>
      </p:sp>
      <p:sp>
        <p:nvSpPr>
          <p:cNvPr id="20" name="TextBox 19"/>
          <p:cNvSpPr txBox="1"/>
          <p:nvPr/>
        </p:nvSpPr>
        <p:spPr>
          <a:xfrm>
            <a:off x="6858956" y="5008475"/>
            <a:ext cx="1812547" cy="369332"/>
          </a:xfrm>
          <a:prstGeom prst="rect">
            <a:avLst/>
          </a:prstGeom>
          <a:noFill/>
        </p:spPr>
        <p:txBody>
          <a:bodyPr wrap="none" rtlCol="0">
            <a:spAutoFit/>
          </a:bodyPr>
          <a:lstStyle/>
          <a:p>
            <a:r>
              <a:rPr lang="en-US" dirty="0">
                <a:latin typeface="Segoe UI" panose="020B0502040204020203" pitchFamily="34" charset="0"/>
                <a:cs typeface="Segoe UI" panose="020B0502040204020203" pitchFamily="34" charset="0"/>
              </a:rPr>
              <a:t>IS	IS NOT</a:t>
            </a:r>
          </a:p>
        </p:txBody>
      </p:sp>
      <p:sp>
        <p:nvSpPr>
          <p:cNvPr id="22" name="&quot;No&quot; Symbol 21"/>
          <p:cNvSpPr/>
          <p:nvPr/>
        </p:nvSpPr>
        <p:spPr>
          <a:xfrm>
            <a:off x="2797606" y="3269153"/>
            <a:ext cx="2064190" cy="1801639"/>
          </a:xfrm>
          <a:prstGeom prst="noSmoking">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Data Analysis(</a:t>
            </a:r>
            <a:r>
              <a:rPr lang="en-US" b="1" dirty="0" err="1">
                <a:latin typeface="Segoe UI" panose="020B0502040204020203" pitchFamily="34" charset="0"/>
                <a:cs typeface="Segoe UI" panose="020B0502040204020203" pitchFamily="34" charset="0"/>
              </a:rPr>
              <a:t>cont</a:t>
            </a:r>
            <a:r>
              <a:rPr lang="en-US"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3418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32</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Reporting Report Generator</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5225401" y="25019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5" name="Rectangle 14"/>
          <p:cNvSpPr/>
          <p:nvPr/>
        </p:nvSpPr>
        <p:spPr>
          <a:xfrm>
            <a:off x="6575058" y="2489200"/>
            <a:ext cx="1118880" cy="2527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6" name="Rectangle 15"/>
          <p:cNvSpPr/>
          <p:nvPr/>
        </p:nvSpPr>
        <p:spPr>
          <a:xfrm>
            <a:off x="7693938" y="2489200"/>
            <a:ext cx="2149766" cy="1435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Rectangle 16"/>
          <p:cNvSpPr/>
          <p:nvPr/>
        </p:nvSpPr>
        <p:spPr>
          <a:xfrm>
            <a:off x="7693938" y="3924300"/>
            <a:ext cx="2149766" cy="177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8" name="Rectangle 17"/>
          <p:cNvSpPr/>
          <p:nvPr/>
        </p:nvSpPr>
        <p:spPr>
          <a:xfrm>
            <a:off x="3961765" y="50292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550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33</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Reporting Report Generator</a:t>
            </a:r>
          </a:p>
        </p:txBody>
      </p:sp>
      <p:pic>
        <p:nvPicPr>
          <p:cNvPr id="19" name="Picture 18"/>
          <p:cNvPicPr>
            <a:picLocks noChangeAspect="1"/>
          </p:cNvPicPr>
          <p:nvPr/>
        </p:nvPicPr>
        <p:blipFill>
          <a:blip r:embed="rId2"/>
          <a:stretch>
            <a:fillRect/>
          </a:stretch>
        </p:blipFill>
        <p:spPr>
          <a:xfrm>
            <a:off x="3322291" y="3933157"/>
            <a:ext cx="5133975" cy="2486025"/>
          </a:xfrm>
          <a:prstGeom prst="rect">
            <a:avLst/>
          </a:prstGeom>
        </p:spPr>
      </p:pic>
      <p:graphicFrame>
        <p:nvGraphicFramePr>
          <p:cNvPr id="20" name="Table 19"/>
          <p:cNvGraphicFramePr>
            <a:graphicFrameLocks noGrp="1"/>
          </p:cNvGraphicFramePr>
          <p:nvPr>
            <p:extLst/>
          </p:nvPr>
        </p:nvGraphicFramePr>
        <p:xfrm>
          <a:off x="581306" y="4001619"/>
          <a:ext cx="2207491" cy="196596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tblGrid>
              <a:tr h="323162">
                <a:tc>
                  <a:txBody>
                    <a:bodyPr/>
                    <a:lstStyle/>
                    <a:p>
                      <a:r>
                        <a:rPr lang="en-US" sz="900" dirty="0"/>
                        <a:t>Output</a:t>
                      </a:r>
                      <a:r>
                        <a:rPr lang="en-US" sz="900" baseline="0" dirty="0"/>
                        <a:t> Schema from Random Forest Analytics</a:t>
                      </a:r>
                      <a:endParaRPr lang="en-US" sz="900" dirty="0"/>
                    </a:p>
                  </a:txBody>
                  <a:tcPr/>
                </a:tc>
                <a:extLst>
                  <a:ext uri="{0D108BD9-81ED-4DB2-BD59-A6C34878D82A}">
                    <a16:rowId xmlns:a16="http://schemas.microsoft.com/office/drawing/2014/main" val="10000"/>
                  </a:ext>
                </a:extLst>
              </a:tr>
              <a:tr h="196205">
                <a:tc>
                  <a:txBody>
                    <a:bodyPr/>
                    <a:lstStyle/>
                    <a:p>
                      <a:r>
                        <a:rPr lang="en-US" sz="900" dirty="0" err="1"/>
                        <a:t>Ch_Id</a:t>
                      </a:r>
                      <a:endParaRPr lang="en-US" sz="900" dirty="0"/>
                    </a:p>
                  </a:txBody>
                  <a:tcPr/>
                </a:tc>
                <a:extLst>
                  <a:ext uri="{0D108BD9-81ED-4DB2-BD59-A6C34878D82A}">
                    <a16:rowId xmlns:a16="http://schemas.microsoft.com/office/drawing/2014/main" val="10001"/>
                  </a:ext>
                </a:extLst>
              </a:tr>
              <a:tr h="196205">
                <a:tc>
                  <a:txBody>
                    <a:bodyPr/>
                    <a:lstStyle/>
                    <a:p>
                      <a:r>
                        <a:rPr lang="en-US" sz="900" dirty="0"/>
                        <a:t>Chart Type</a:t>
                      </a:r>
                    </a:p>
                  </a:txBody>
                  <a:tcPr/>
                </a:tc>
                <a:extLst>
                  <a:ext uri="{0D108BD9-81ED-4DB2-BD59-A6C34878D82A}">
                    <a16:rowId xmlns:a16="http://schemas.microsoft.com/office/drawing/2014/main" val="10002"/>
                  </a:ext>
                </a:extLst>
              </a:tr>
              <a:tr h="196205">
                <a:tc>
                  <a:txBody>
                    <a:bodyPr/>
                    <a:lstStyle/>
                    <a:p>
                      <a:r>
                        <a:rPr lang="en-US" sz="900" dirty="0"/>
                        <a:t>Module</a:t>
                      </a:r>
                    </a:p>
                  </a:txBody>
                  <a:tcPr/>
                </a:tc>
                <a:extLst>
                  <a:ext uri="{0D108BD9-81ED-4DB2-BD59-A6C34878D82A}">
                    <a16:rowId xmlns:a16="http://schemas.microsoft.com/office/drawing/2014/main" val="10003"/>
                  </a:ext>
                </a:extLst>
              </a:tr>
              <a:tr h="196205">
                <a:tc>
                  <a:txBody>
                    <a:bodyPr/>
                    <a:lstStyle/>
                    <a:p>
                      <a:r>
                        <a:rPr lang="en-US" sz="900" dirty="0" err="1"/>
                        <a:t>Importance_Score</a:t>
                      </a:r>
                      <a:endParaRPr lang="en-US" sz="900" dirty="0"/>
                    </a:p>
                  </a:txBody>
                  <a:tcPr/>
                </a:tc>
                <a:extLst>
                  <a:ext uri="{0D108BD9-81ED-4DB2-BD59-A6C34878D82A}">
                    <a16:rowId xmlns:a16="http://schemas.microsoft.com/office/drawing/2014/main" val="10004"/>
                  </a:ext>
                </a:extLst>
              </a:tr>
              <a:tr h="196205">
                <a:tc>
                  <a:txBody>
                    <a:bodyPr/>
                    <a:lstStyle/>
                    <a:p>
                      <a:r>
                        <a:rPr lang="en-US" sz="900" dirty="0"/>
                        <a:t>Signal (Feature of</a:t>
                      </a:r>
                      <a:r>
                        <a:rPr lang="en-US" sz="900" baseline="0" dirty="0"/>
                        <a:t> Importance)</a:t>
                      </a:r>
                      <a:endParaRPr lang="en-US" sz="900" dirty="0"/>
                    </a:p>
                  </a:txBody>
                  <a:tcPr/>
                </a:tc>
                <a:extLst>
                  <a:ext uri="{0D108BD9-81ED-4DB2-BD59-A6C34878D82A}">
                    <a16:rowId xmlns:a16="http://schemas.microsoft.com/office/drawing/2014/main" val="10005"/>
                  </a:ext>
                </a:extLst>
              </a:tr>
              <a:tr h="196205">
                <a:tc>
                  <a:txBody>
                    <a:bodyPr/>
                    <a:lstStyle/>
                    <a:p>
                      <a:r>
                        <a:rPr lang="en-US" sz="900" dirty="0"/>
                        <a:t>Status</a:t>
                      </a:r>
                    </a:p>
                  </a:txBody>
                  <a:tcPr/>
                </a:tc>
                <a:extLst>
                  <a:ext uri="{0D108BD9-81ED-4DB2-BD59-A6C34878D82A}">
                    <a16:rowId xmlns:a16="http://schemas.microsoft.com/office/drawing/2014/main" val="10006"/>
                  </a:ext>
                </a:extLst>
              </a:tr>
              <a:tr h="196205">
                <a:tc>
                  <a:txBody>
                    <a:bodyPr/>
                    <a:lstStyle/>
                    <a:p>
                      <a:r>
                        <a:rPr lang="en-US" sz="900" dirty="0"/>
                        <a:t>Violation Direction</a:t>
                      </a:r>
                    </a:p>
                  </a:txBody>
                  <a:tcPr/>
                </a:tc>
                <a:extLst>
                  <a:ext uri="{0D108BD9-81ED-4DB2-BD59-A6C34878D82A}">
                    <a16:rowId xmlns:a16="http://schemas.microsoft.com/office/drawing/2014/main" val="10007"/>
                  </a:ext>
                </a:extLst>
              </a:tr>
            </a:tbl>
          </a:graphicData>
        </a:graphic>
      </p:graphicFrame>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750" y="3899317"/>
            <a:ext cx="2281833" cy="206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Freeform 21"/>
          <p:cNvSpPr/>
          <p:nvPr/>
        </p:nvSpPr>
        <p:spPr>
          <a:xfrm>
            <a:off x="2769217" y="3748402"/>
            <a:ext cx="572654" cy="369510"/>
          </a:xfrm>
          <a:custGeom>
            <a:avLst/>
            <a:gdLst>
              <a:gd name="connsiteX0" fmla="*/ 0 w 572654"/>
              <a:gd name="connsiteY0" fmla="*/ 120073 h 369510"/>
              <a:gd name="connsiteX1" fmla="*/ 73891 w 572654"/>
              <a:gd name="connsiteY1" fmla="*/ 36946 h 369510"/>
              <a:gd name="connsiteX2" fmla="*/ 332509 w 572654"/>
              <a:gd name="connsiteY2" fmla="*/ 0 h 369510"/>
              <a:gd name="connsiteX3" fmla="*/ 397163 w 572654"/>
              <a:gd name="connsiteY3" fmla="*/ 27709 h 369510"/>
              <a:gd name="connsiteX4" fmla="*/ 415636 w 572654"/>
              <a:gd name="connsiteY4" fmla="*/ 64655 h 369510"/>
              <a:gd name="connsiteX5" fmla="*/ 424873 w 572654"/>
              <a:gd name="connsiteY5" fmla="*/ 277091 h 369510"/>
              <a:gd name="connsiteX6" fmla="*/ 184727 w 572654"/>
              <a:gd name="connsiteY6" fmla="*/ 369455 h 369510"/>
              <a:gd name="connsiteX7" fmla="*/ 129309 w 572654"/>
              <a:gd name="connsiteY7" fmla="*/ 101600 h 369510"/>
              <a:gd name="connsiteX8" fmla="*/ 406400 w 572654"/>
              <a:gd name="connsiteY8" fmla="*/ 27709 h 369510"/>
              <a:gd name="connsiteX9" fmla="*/ 563418 w 572654"/>
              <a:gd name="connsiteY9" fmla="*/ 92364 h 369510"/>
              <a:gd name="connsiteX10" fmla="*/ 572654 w 572654"/>
              <a:gd name="connsiteY10" fmla="*/ 157018 h 369510"/>
              <a:gd name="connsiteX11" fmla="*/ 544945 w 572654"/>
              <a:gd name="connsiteY11" fmla="*/ 240146 h 369510"/>
              <a:gd name="connsiteX12" fmla="*/ 517236 w 572654"/>
              <a:gd name="connsiteY12" fmla="*/ 258618 h 36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654" h="369510">
                <a:moveTo>
                  <a:pt x="0" y="120073"/>
                </a:moveTo>
                <a:cubicBezTo>
                  <a:pt x="24630" y="92364"/>
                  <a:pt x="42546" y="56743"/>
                  <a:pt x="73891" y="36946"/>
                </a:cubicBezTo>
                <a:cubicBezTo>
                  <a:pt x="130728" y="1049"/>
                  <a:pt x="282853" y="2921"/>
                  <a:pt x="332509" y="0"/>
                </a:cubicBezTo>
                <a:cubicBezTo>
                  <a:pt x="354060" y="9236"/>
                  <a:pt x="378655" y="13314"/>
                  <a:pt x="397163" y="27709"/>
                </a:cubicBezTo>
                <a:cubicBezTo>
                  <a:pt x="408032" y="36162"/>
                  <a:pt x="414115" y="50970"/>
                  <a:pt x="415636" y="64655"/>
                </a:cubicBezTo>
                <a:cubicBezTo>
                  <a:pt x="423464" y="135100"/>
                  <a:pt x="421794" y="206279"/>
                  <a:pt x="424873" y="277091"/>
                </a:cubicBezTo>
                <a:cubicBezTo>
                  <a:pt x="344824" y="307879"/>
                  <a:pt x="270461" y="367138"/>
                  <a:pt x="184727" y="369455"/>
                </a:cubicBezTo>
                <a:cubicBezTo>
                  <a:pt x="31291" y="373602"/>
                  <a:pt x="76449" y="143888"/>
                  <a:pt x="129309" y="101600"/>
                </a:cubicBezTo>
                <a:cubicBezTo>
                  <a:pt x="203953" y="41885"/>
                  <a:pt x="314036" y="52339"/>
                  <a:pt x="406400" y="27709"/>
                </a:cubicBezTo>
                <a:cubicBezTo>
                  <a:pt x="493433" y="45116"/>
                  <a:pt x="542890" y="17095"/>
                  <a:pt x="563418" y="92364"/>
                </a:cubicBezTo>
                <a:cubicBezTo>
                  <a:pt x="569146" y="113367"/>
                  <a:pt x="569575" y="135467"/>
                  <a:pt x="572654" y="157018"/>
                </a:cubicBezTo>
                <a:cubicBezTo>
                  <a:pt x="563418" y="184727"/>
                  <a:pt x="558931" y="214504"/>
                  <a:pt x="544945" y="240146"/>
                </a:cubicBezTo>
                <a:cubicBezTo>
                  <a:pt x="539629" y="249891"/>
                  <a:pt x="517236" y="258618"/>
                  <a:pt x="517236" y="258618"/>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ghtning Bolt 22"/>
          <p:cNvSpPr/>
          <p:nvPr/>
        </p:nvSpPr>
        <p:spPr>
          <a:xfrm>
            <a:off x="2788797" y="4812145"/>
            <a:ext cx="553074" cy="172454"/>
          </a:xfrm>
          <a:prstGeom prst="lightningBol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4" name="Lightning Bolt 23"/>
          <p:cNvSpPr/>
          <p:nvPr/>
        </p:nvSpPr>
        <p:spPr>
          <a:xfrm rot="19720411" flipH="1" flipV="1">
            <a:off x="8114502" y="4812144"/>
            <a:ext cx="679246" cy="720437"/>
          </a:xfrm>
          <a:prstGeom prst="lightningBol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5" name="Content Placeholder 2"/>
          <p:cNvSpPr txBox="1">
            <a:spLocks/>
          </p:cNvSpPr>
          <p:nvPr/>
        </p:nvSpPr>
        <p:spPr>
          <a:xfrm>
            <a:off x="461726" y="871051"/>
            <a:ext cx="10345973" cy="5548131"/>
          </a:xfrm>
          <a:prstGeom prst="rect">
            <a:avLst/>
          </a:prstGeom>
        </p:spPr>
        <p:txBody>
          <a:bodyPr/>
          <a:lstStyle>
            <a:lvl1pPr marL="309011" indent="-309011" algn="l" defTabSz="1219110" rtl="0" eaLnBrk="1" latinLnBrk="0" hangingPunct="1">
              <a:spcBef>
                <a:spcPct val="20000"/>
              </a:spcBef>
              <a:spcAft>
                <a:spcPts val="800"/>
              </a:spcAft>
              <a:buClr>
                <a:schemeClr val="accent1"/>
              </a:buClr>
              <a:buFont typeface="Wingdings" panose="05000000000000000000" pitchFamily="2" charset="2"/>
              <a:buChar char="§"/>
              <a:tabLst>
                <a:tab pos="74079" algn="l"/>
              </a:tabLst>
              <a:defRPr lang="en-US" sz="2400" kern="1200" dirty="0" smtClean="0">
                <a:solidFill>
                  <a:schemeClr val="tx1"/>
                </a:solidFill>
                <a:latin typeface="Segoe UI" panose="020B0502040204020203" pitchFamily="34" charset="0"/>
                <a:ea typeface="+mn-ea"/>
                <a:cs typeface="Segoe UI" panose="020B0502040204020203" pitchFamily="34" charset="0"/>
              </a:defRPr>
            </a:lvl1pPr>
            <a:lvl2pPr marL="759828" indent="-450815" algn="l" defTabSz="1219110" rtl="0" eaLnBrk="1" latinLnBrk="0" hangingPunct="1">
              <a:spcBef>
                <a:spcPct val="20000"/>
              </a:spcBef>
              <a:spcAft>
                <a:spcPts val="800"/>
              </a:spcAft>
              <a:buClr>
                <a:schemeClr val="accent1"/>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2pPr>
            <a:lvl3pPr marL="1219110" indent="-385205"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09562" lvl="1"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Analytic Result only contains the important features of the successfully diagnosed charts</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More raw data are required for visualization.</a:t>
            </a:r>
          </a:p>
          <a:p>
            <a:pPr lvl="1">
              <a:buFont typeface="Wingdings" panose="05000000000000000000" pitchFamily="2" charset="2"/>
              <a:buChar char="§"/>
            </a:pPr>
            <a:r>
              <a:rPr lang="en-US" sz="1800" dirty="0">
                <a:latin typeface="Arial" panose="020B0604020202020204" pitchFamily="34" charset="0"/>
                <a:cs typeface="Arial" panose="020B0604020202020204" pitchFamily="34" charset="0"/>
              </a:rPr>
              <a:t>Report should contain result for all charts</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040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34</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dirty="0"/>
              <a:t>|  Micron Confidential</a:t>
            </a:r>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Final Tableau Report</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 name="Rectangle 2"/>
          <p:cNvSpPr/>
          <p:nvPr/>
        </p:nvSpPr>
        <p:spPr>
          <a:xfrm>
            <a:off x="5219700" y="3251200"/>
            <a:ext cx="1447800" cy="800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1" name="Rectangle 10"/>
          <p:cNvSpPr/>
          <p:nvPr/>
        </p:nvSpPr>
        <p:spPr>
          <a:xfrm>
            <a:off x="3802068" y="4051300"/>
            <a:ext cx="1746552"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5548620" y="4051300"/>
            <a:ext cx="1026438" cy="9652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5225401" y="25019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5" name="Rectangle 14"/>
          <p:cNvSpPr/>
          <p:nvPr/>
        </p:nvSpPr>
        <p:spPr>
          <a:xfrm>
            <a:off x="6575058" y="2489200"/>
            <a:ext cx="1118880" cy="2527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6" name="Rectangle 15"/>
          <p:cNvSpPr/>
          <p:nvPr/>
        </p:nvSpPr>
        <p:spPr>
          <a:xfrm>
            <a:off x="7693938" y="2489200"/>
            <a:ext cx="2149766" cy="14351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Rectangle 16"/>
          <p:cNvSpPr/>
          <p:nvPr/>
        </p:nvSpPr>
        <p:spPr>
          <a:xfrm>
            <a:off x="7693938" y="3924300"/>
            <a:ext cx="2149766" cy="17780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8" name="Rectangle 17"/>
          <p:cNvSpPr/>
          <p:nvPr/>
        </p:nvSpPr>
        <p:spPr>
          <a:xfrm>
            <a:off x="3961765" y="5029200"/>
            <a:ext cx="1442099" cy="749300"/>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9" name="Rectangle 18"/>
          <p:cNvSpPr/>
          <p:nvPr/>
        </p:nvSpPr>
        <p:spPr>
          <a:xfrm>
            <a:off x="2137555" y="4775200"/>
            <a:ext cx="1664514" cy="1269281"/>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9238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35</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dirty="0"/>
              <a:t>|  Micron Confidential</a:t>
            </a:r>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Final Tableau Report</a:t>
            </a:r>
          </a:p>
        </p:txBody>
      </p:sp>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416186"/>
            <a:ext cx="7658100" cy="457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240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36</a:t>
            </a:fld>
            <a:endParaRPr lang="en-US" dirty="0"/>
          </a:p>
        </p:txBody>
      </p:sp>
      <p:sp>
        <p:nvSpPr>
          <p:cNvPr id="5" name="Text Placeholder 4"/>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7" name="Footer Placeholder 6"/>
          <p:cNvSpPr>
            <a:spLocks noGrp="1"/>
          </p:cNvSpPr>
          <p:nvPr>
            <p:ph type="ftr" sz="quarter" idx="12"/>
          </p:nvPr>
        </p:nvSpPr>
        <p:spPr/>
        <p:txBody>
          <a:bodyPr/>
          <a:lstStyle/>
          <a:p>
            <a:r>
              <a:rPr lang="en-US"/>
              <a:t>|  Micron Confidential</a:t>
            </a:r>
            <a:endParaRPr lang="en-US" dirty="0"/>
          </a:p>
        </p:txBody>
      </p:sp>
      <p:graphicFrame>
        <p:nvGraphicFramePr>
          <p:cNvPr id="8" name="Table 7"/>
          <p:cNvGraphicFramePr>
            <a:graphicFrameLocks noGrp="1"/>
          </p:cNvGraphicFramePr>
          <p:nvPr/>
        </p:nvGraphicFramePr>
        <p:xfrm>
          <a:off x="910984" y="1913466"/>
          <a:ext cx="9757016" cy="3103035"/>
        </p:xfrm>
        <a:graphic>
          <a:graphicData uri="http://schemas.openxmlformats.org/drawingml/2006/table">
            <a:tbl>
              <a:tblPr firstRow="1" bandRow="1">
                <a:tableStyleId>{5C22544A-7EE6-4342-B048-85BDC9FD1C3A}</a:tableStyleId>
              </a:tblPr>
              <a:tblGrid>
                <a:gridCol w="2439254">
                  <a:extLst>
                    <a:ext uri="{9D8B030D-6E8A-4147-A177-3AD203B41FA5}">
                      <a16:colId xmlns:a16="http://schemas.microsoft.com/office/drawing/2014/main" val="3005954968"/>
                    </a:ext>
                  </a:extLst>
                </a:gridCol>
                <a:gridCol w="2439254">
                  <a:extLst>
                    <a:ext uri="{9D8B030D-6E8A-4147-A177-3AD203B41FA5}">
                      <a16:colId xmlns:a16="http://schemas.microsoft.com/office/drawing/2014/main" val="602031456"/>
                    </a:ext>
                  </a:extLst>
                </a:gridCol>
                <a:gridCol w="2439254">
                  <a:extLst>
                    <a:ext uri="{9D8B030D-6E8A-4147-A177-3AD203B41FA5}">
                      <a16:colId xmlns:a16="http://schemas.microsoft.com/office/drawing/2014/main" val="1696611361"/>
                    </a:ext>
                  </a:extLst>
                </a:gridCol>
                <a:gridCol w="2439254">
                  <a:extLst>
                    <a:ext uri="{9D8B030D-6E8A-4147-A177-3AD203B41FA5}">
                      <a16:colId xmlns:a16="http://schemas.microsoft.com/office/drawing/2014/main" val="2114980526"/>
                    </a:ext>
                  </a:extLst>
                </a:gridCol>
              </a:tblGrid>
              <a:tr h="620607">
                <a:tc>
                  <a:txBody>
                    <a:bodyPr/>
                    <a:lstStyle/>
                    <a:p>
                      <a:r>
                        <a:rPr lang="en-US" dirty="0"/>
                        <a:t>Site</a:t>
                      </a:r>
                    </a:p>
                  </a:txBody>
                  <a:tcPr/>
                </a:tc>
                <a:tc>
                  <a:txBody>
                    <a:bodyPr/>
                    <a:lstStyle/>
                    <a:p>
                      <a:r>
                        <a:rPr lang="en-US" dirty="0"/>
                        <a:t>Data Ingestion</a:t>
                      </a:r>
                    </a:p>
                  </a:txBody>
                  <a:tcPr/>
                </a:tc>
                <a:tc>
                  <a:txBody>
                    <a:bodyPr/>
                    <a:lstStyle/>
                    <a:p>
                      <a:r>
                        <a:rPr lang="en-US" dirty="0"/>
                        <a:t>Analytic </a:t>
                      </a:r>
                    </a:p>
                  </a:txBody>
                  <a:tcPr/>
                </a:tc>
                <a:tc>
                  <a:txBody>
                    <a:bodyPr/>
                    <a:lstStyle/>
                    <a:p>
                      <a:r>
                        <a:rPr lang="en-US" dirty="0"/>
                        <a:t>Reporting</a:t>
                      </a:r>
                    </a:p>
                  </a:txBody>
                  <a:tcPr/>
                </a:tc>
                <a:extLst>
                  <a:ext uri="{0D108BD9-81ED-4DB2-BD59-A6C34878D82A}">
                    <a16:rowId xmlns:a16="http://schemas.microsoft.com/office/drawing/2014/main" val="4087111260"/>
                  </a:ext>
                </a:extLst>
              </a:tr>
              <a:tr h="620607">
                <a:tc>
                  <a:txBody>
                    <a:bodyPr/>
                    <a:lstStyle/>
                    <a:p>
                      <a:r>
                        <a:rPr lang="en-US" dirty="0"/>
                        <a:t>Fab 10W</a:t>
                      </a:r>
                    </a:p>
                  </a:txBody>
                  <a:tcPr/>
                </a:tc>
                <a:tc>
                  <a:txBody>
                    <a:bodyPr/>
                    <a:lstStyle/>
                    <a:p>
                      <a:r>
                        <a:rPr lang="en-US" dirty="0"/>
                        <a:t>Up &amp;</a:t>
                      </a:r>
                      <a:r>
                        <a:rPr lang="en-US" baseline="0" dirty="0"/>
                        <a:t> Running</a:t>
                      </a:r>
                      <a:endParaRPr lang="en-US" dirty="0"/>
                    </a:p>
                  </a:txBody>
                  <a:tcPr>
                    <a:solidFill>
                      <a:srgbClr val="92D050"/>
                    </a:solidFill>
                  </a:tcPr>
                </a:tc>
                <a:tc>
                  <a:txBody>
                    <a:bodyPr/>
                    <a:lstStyle/>
                    <a:p>
                      <a:r>
                        <a:rPr kumimoji="0" lang="en-US" sz="2400" b="0" i="0" u="none" strike="noStrike" kern="1200" cap="none" spc="0" normalizeH="0" baseline="0" noProof="0">
                          <a:ln>
                            <a:noFill/>
                          </a:ln>
                          <a:solidFill>
                            <a:srgbClr val="58595B"/>
                          </a:solidFill>
                          <a:effectLst/>
                          <a:uLnTx/>
                          <a:uFillTx/>
                          <a:latin typeface="Segoe UI"/>
                          <a:ea typeface="+mn-ea"/>
                          <a:cs typeface="+mn-cs"/>
                        </a:rPr>
                        <a:t>Up &amp; Running</a:t>
                      </a:r>
                      <a:endParaRPr lang="en-US" dirty="0"/>
                    </a:p>
                  </a:txBody>
                  <a:tcPr>
                    <a:solidFill>
                      <a:srgbClr val="92D050"/>
                    </a:solidFill>
                  </a:tcPr>
                </a:tc>
                <a:tc>
                  <a:txBody>
                    <a:bodyPr/>
                    <a:lstStyle/>
                    <a:p>
                      <a:r>
                        <a:rPr kumimoji="0" lang="en-US" sz="2400" b="0" i="0" u="none" strike="noStrike" kern="1200" cap="none" spc="0" normalizeH="0" baseline="0" noProof="0">
                          <a:ln>
                            <a:noFill/>
                          </a:ln>
                          <a:solidFill>
                            <a:srgbClr val="58595B"/>
                          </a:solidFill>
                          <a:effectLst/>
                          <a:uLnTx/>
                          <a:uFillTx/>
                          <a:latin typeface="Segoe UI"/>
                          <a:ea typeface="+mn-ea"/>
                          <a:cs typeface="+mn-cs"/>
                        </a:rPr>
                        <a:t>Up &amp; Running</a:t>
                      </a:r>
                      <a:endParaRPr lang="en-US" dirty="0"/>
                    </a:p>
                  </a:txBody>
                  <a:tcPr>
                    <a:solidFill>
                      <a:srgbClr val="92D050"/>
                    </a:solidFill>
                  </a:tcPr>
                </a:tc>
                <a:extLst>
                  <a:ext uri="{0D108BD9-81ED-4DB2-BD59-A6C34878D82A}">
                    <a16:rowId xmlns:a16="http://schemas.microsoft.com/office/drawing/2014/main" val="4272352532"/>
                  </a:ext>
                </a:extLst>
              </a:tr>
              <a:tr h="620607">
                <a:tc>
                  <a:txBody>
                    <a:bodyPr/>
                    <a:lstStyle/>
                    <a:p>
                      <a:r>
                        <a:rPr lang="en-US" dirty="0"/>
                        <a:t>Fab</a:t>
                      </a:r>
                      <a:r>
                        <a:rPr lang="en-US" baseline="0" dirty="0"/>
                        <a:t> 10N</a:t>
                      </a:r>
                      <a:endParaRPr lang="en-US" dirty="0"/>
                    </a:p>
                  </a:txBody>
                  <a:tcPr/>
                </a:tc>
                <a:tc>
                  <a:txBody>
                    <a:bodyPr/>
                    <a:lstStyle/>
                    <a:p>
                      <a:r>
                        <a:rPr kumimoji="0" lang="en-US" sz="2400" b="0" i="0" u="none" strike="noStrike" kern="1200" cap="none" spc="0" normalizeH="0" baseline="0" noProof="0">
                          <a:ln>
                            <a:noFill/>
                          </a:ln>
                          <a:solidFill>
                            <a:srgbClr val="58595B"/>
                          </a:solidFill>
                          <a:effectLst/>
                          <a:uLnTx/>
                          <a:uFillTx/>
                          <a:latin typeface="Segoe UI"/>
                          <a:ea typeface="+mn-ea"/>
                          <a:cs typeface="+mn-cs"/>
                        </a:rPr>
                        <a:t>Up &amp; Running</a:t>
                      </a:r>
                      <a:endParaRPr lang="en-US" dirty="0"/>
                    </a:p>
                  </a:txBody>
                  <a:tcPr>
                    <a:solidFill>
                      <a:srgbClr val="92D050"/>
                    </a:solidFill>
                  </a:tcPr>
                </a:tc>
                <a:tc>
                  <a:txBody>
                    <a:bodyPr/>
                    <a:lstStyle/>
                    <a:p>
                      <a:r>
                        <a:rPr kumimoji="0" lang="en-US" sz="2400" b="0" i="0" u="none" strike="noStrike" kern="1200" cap="none" spc="0" normalizeH="0" baseline="0" noProof="0">
                          <a:ln>
                            <a:noFill/>
                          </a:ln>
                          <a:solidFill>
                            <a:srgbClr val="58595B"/>
                          </a:solidFill>
                          <a:effectLst/>
                          <a:uLnTx/>
                          <a:uFillTx/>
                          <a:latin typeface="Segoe UI"/>
                          <a:ea typeface="+mn-ea"/>
                          <a:cs typeface="+mn-cs"/>
                        </a:rPr>
                        <a:t>Up &amp; Running</a:t>
                      </a:r>
                      <a:endParaRPr lang="en-US" dirty="0"/>
                    </a:p>
                  </a:txBody>
                  <a:tcPr>
                    <a:solidFill>
                      <a:srgbClr val="92D050"/>
                    </a:solidFill>
                  </a:tcPr>
                </a:tc>
                <a:tc>
                  <a:txBody>
                    <a:bodyPr/>
                    <a:lstStyle/>
                    <a:p>
                      <a:r>
                        <a:rPr kumimoji="0" lang="en-US" sz="2400" b="0" i="0" u="none" strike="noStrike" kern="1200" cap="none" spc="0" normalizeH="0" baseline="0" noProof="0" dirty="0">
                          <a:ln>
                            <a:noFill/>
                          </a:ln>
                          <a:solidFill>
                            <a:srgbClr val="58595B"/>
                          </a:solidFill>
                          <a:effectLst/>
                          <a:uLnTx/>
                          <a:uFillTx/>
                          <a:latin typeface="Segoe UI"/>
                          <a:ea typeface="+mn-ea"/>
                          <a:cs typeface="+mn-cs"/>
                        </a:rPr>
                        <a:t>Up &amp; Running</a:t>
                      </a:r>
                      <a:endParaRPr lang="en-US" dirty="0"/>
                    </a:p>
                  </a:txBody>
                  <a:tcPr>
                    <a:solidFill>
                      <a:srgbClr val="92D050"/>
                    </a:solidFill>
                  </a:tcPr>
                </a:tc>
                <a:extLst>
                  <a:ext uri="{0D108BD9-81ED-4DB2-BD59-A6C34878D82A}">
                    <a16:rowId xmlns:a16="http://schemas.microsoft.com/office/drawing/2014/main" val="2394275221"/>
                  </a:ext>
                </a:extLst>
              </a:tr>
              <a:tr h="620607">
                <a:tc>
                  <a:txBody>
                    <a:bodyPr/>
                    <a:lstStyle/>
                    <a:p>
                      <a:r>
                        <a:rPr lang="en-US" dirty="0"/>
                        <a:t>Fab 15</a:t>
                      </a:r>
                    </a:p>
                  </a:txBody>
                  <a:tcPr/>
                </a:tc>
                <a:tc>
                  <a:txBody>
                    <a:bodyPr/>
                    <a:lstStyle/>
                    <a:p>
                      <a:r>
                        <a:rPr kumimoji="0" lang="en-US" sz="2400" b="0" i="0" u="none" strike="noStrike" kern="1200" cap="none" spc="0" normalizeH="0" baseline="0" noProof="0">
                          <a:ln>
                            <a:noFill/>
                          </a:ln>
                          <a:solidFill>
                            <a:srgbClr val="58595B"/>
                          </a:solidFill>
                          <a:effectLst/>
                          <a:uLnTx/>
                          <a:uFillTx/>
                          <a:latin typeface="Segoe UI"/>
                          <a:ea typeface="+mn-ea"/>
                          <a:cs typeface="+mn-cs"/>
                        </a:rPr>
                        <a:t>Up &amp; Running</a:t>
                      </a:r>
                      <a:endParaRPr lang="en-US" dirty="0"/>
                    </a:p>
                  </a:txBody>
                  <a:tcPr>
                    <a:solidFill>
                      <a:srgbClr val="92D050"/>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8595B"/>
                          </a:solidFill>
                          <a:effectLst/>
                          <a:uLnTx/>
                          <a:uFillTx/>
                          <a:latin typeface="Segoe UI"/>
                          <a:ea typeface="+mn-ea"/>
                          <a:cs typeface="+mn-cs"/>
                        </a:rPr>
                        <a:t>Not Started</a:t>
                      </a:r>
                      <a:endParaRPr kumimoji="0" lang="en-US" sz="2400" b="0" i="0" u="none" strike="noStrike" kern="1200" cap="none" spc="0" normalizeH="0" baseline="0" noProof="0" dirty="0">
                        <a:ln>
                          <a:noFill/>
                        </a:ln>
                        <a:solidFill>
                          <a:srgbClr val="58595B"/>
                        </a:solidFill>
                        <a:effectLst/>
                        <a:uLnTx/>
                        <a:uFillTx/>
                        <a:latin typeface="Segoe UI"/>
                        <a:ea typeface="+mn-ea"/>
                        <a:cs typeface="+mn-cs"/>
                      </a:endParaRPr>
                    </a:p>
                  </a:txBody>
                  <a:tcPr>
                    <a:solidFill>
                      <a:srgbClr val="FF0000"/>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8595B"/>
                          </a:solidFill>
                          <a:effectLst/>
                          <a:uLnTx/>
                          <a:uFillTx/>
                          <a:latin typeface="Segoe UI"/>
                          <a:ea typeface="+mn-ea"/>
                          <a:cs typeface="+mn-cs"/>
                        </a:rPr>
                        <a:t>Not Started</a:t>
                      </a:r>
                      <a:endParaRPr kumimoji="0" lang="en-US" sz="2400" b="0" i="0" u="none" strike="noStrike" kern="1200" cap="none" spc="0" normalizeH="0" baseline="0" noProof="0" dirty="0">
                        <a:ln>
                          <a:noFill/>
                        </a:ln>
                        <a:solidFill>
                          <a:srgbClr val="58595B"/>
                        </a:solidFill>
                        <a:effectLst/>
                        <a:uLnTx/>
                        <a:uFillTx/>
                        <a:latin typeface="Segoe UI"/>
                        <a:ea typeface="+mn-ea"/>
                        <a:cs typeface="+mn-cs"/>
                      </a:endParaRPr>
                    </a:p>
                  </a:txBody>
                  <a:tcPr>
                    <a:solidFill>
                      <a:srgbClr val="FF0000"/>
                    </a:solidFill>
                  </a:tcPr>
                </a:tc>
                <a:extLst>
                  <a:ext uri="{0D108BD9-81ED-4DB2-BD59-A6C34878D82A}">
                    <a16:rowId xmlns:a16="http://schemas.microsoft.com/office/drawing/2014/main" val="3752833954"/>
                  </a:ext>
                </a:extLst>
              </a:tr>
              <a:tr h="620607">
                <a:tc>
                  <a:txBody>
                    <a:bodyPr/>
                    <a:lstStyle/>
                    <a:p>
                      <a:r>
                        <a:rPr lang="en-US" dirty="0"/>
                        <a:t>Fab 16</a:t>
                      </a:r>
                    </a:p>
                  </a:txBody>
                  <a:tcPr/>
                </a:tc>
                <a:tc>
                  <a:txBody>
                    <a:bodyPr/>
                    <a:lstStyle/>
                    <a:p>
                      <a:r>
                        <a:rPr kumimoji="0" lang="en-US" sz="2400" b="0" i="0" u="none" strike="noStrike" kern="1200" cap="none" spc="0" normalizeH="0" baseline="0" noProof="0" dirty="0">
                          <a:ln>
                            <a:noFill/>
                          </a:ln>
                          <a:solidFill>
                            <a:srgbClr val="58595B"/>
                          </a:solidFill>
                          <a:effectLst/>
                          <a:uLnTx/>
                          <a:uFillTx/>
                          <a:latin typeface="Segoe UI"/>
                          <a:ea typeface="+mn-ea"/>
                          <a:cs typeface="+mn-cs"/>
                        </a:rPr>
                        <a:t>Up &amp; Running</a:t>
                      </a:r>
                      <a:endParaRPr lang="en-US" dirty="0"/>
                    </a:p>
                  </a:txBody>
                  <a:tcPr>
                    <a:solidFill>
                      <a:srgbClr val="92D050"/>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8595B"/>
                          </a:solidFill>
                          <a:effectLst/>
                          <a:uLnTx/>
                          <a:uFillTx/>
                          <a:latin typeface="Segoe UI"/>
                          <a:ea typeface="+mn-ea"/>
                          <a:cs typeface="+mn-cs"/>
                        </a:rPr>
                        <a:t>Not Started</a:t>
                      </a:r>
                      <a:endParaRPr kumimoji="0" lang="en-US" sz="2400" b="0" i="0" u="none" strike="noStrike" kern="1200" cap="none" spc="0" normalizeH="0" baseline="0" noProof="0" dirty="0">
                        <a:ln>
                          <a:noFill/>
                        </a:ln>
                        <a:solidFill>
                          <a:srgbClr val="58595B"/>
                        </a:solidFill>
                        <a:effectLst/>
                        <a:uLnTx/>
                        <a:uFillTx/>
                        <a:latin typeface="Segoe UI"/>
                        <a:ea typeface="+mn-ea"/>
                        <a:cs typeface="+mn-cs"/>
                      </a:endParaRPr>
                    </a:p>
                  </a:txBody>
                  <a:tcPr>
                    <a:solidFill>
                      <a:srgbClr val="FF0000"/>
                    </a:solidFill>
                  </a:tcPr>
                </a:tc>
                <a:tc>
                  <a:txBody>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8595B"/>
                          </a:solidFill>
                          <a:effectLst/>
                          <a:uLnTx/>
                          <a:uFillTx/>
                          <a:latin typeface="Segoe UI"/>
                          <a:ea typeface="+mn-ea"/>
                          <a:cs typeface="+mn-cs"/>
                        </a:rPr>
                        <a:t>Not Started</a:t>
                      </a:r>
                    </a:p>
                  </a:txBody>
                  <a:tcPr>
                    <a:solidFill>
                      <a:srgbClr val="FF0000"/>
                    </a:solidFill>
                  </a:tcPr>
                </a:tc>
                <a:extLst>
                  <a:ext uri="{0D108BD9-81ED-4DB2-BD59-A6C34878D82A}">
                    <a16:rowId xmlns:a16="http://schemas.microsoft.com/office/drawing/2014/main" val="70942899"/>
                  </a:ext>
                </a:extLst>
              </a:tr>
            </a:tbl>
          </a:graphicData>
        </a:graphic>
      </p:graphicFrame>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Deployment Status</a:t>
            </a:r>
          </a:p>
        </p:txBody>
      </p:sp>
    </p:spTree>
    <p:extLst>
      <p:ext uri="{BB962C8B-B14F-4D97-AF65-F5344CB8AC3E}">
        <p14:creationId xmlns:p14="http://schemas.microsoft.com/office/powerpoint/2010/main" val="4026577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37</a:t>
            </a:fld>
            <a:endParaRPr lang="en-US" dirty="0"/>
          </a:p>
        </p:txBody>
      </p:sp>
      <p:sp>
        <p:nvSpPr>
          <p:cNvPr id="5" name="Text Placeholder 4"/>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7" name="Footer Placeholder 6"/>
          <p:cNvSpPr>
            <a:spLocks noGrp="1"/>
          </p:cNvSpPr>
          <p:nvPr>
            <p:ph type="ftr" sz="quarter" idx="12"/>
          </p:nvPr>
        </p:nvSpPr>
        <p:spPr/>
        <p:txBody>
          <a:bodyPr/>
          <a:lstStyle/>
          <a:p>
            <a:r>
              <a:rPr lang="en-US"/>
              <a:t>|  Micron Confidential</a:t>
            </a:r>
            <a:endParaRPr lang="en-US" dirty="0"/>
          </a:p>
        </p:txBody>
      </p:sp>
      <p:sp>
        <p:nvSpPr>
          <p:cNvPr id="9" name="Content Placeholder 2"/>
          <p:cNvSpPr txBox="1">
            <a:spLocks/>
          </p:cNvSpPr>
          <p:nvPr/>
        </p:nvSpPr>
        <p:spPr>
          <a:xfrm>
            <a:off x="461726" y="1566250"/>
            <a:ext cx="10981853" cy="4852932"/>
          </a:xfrm>
          <a:prstGeom prst="rect">
            <a:avLst/>
          </a:prstGeom>
        </p:spPr>
        <p:txBody>
          <a:bodyPr/>
          <a:lstStyle>
            <a:lvl1pPr marL="309011" indent="-309011" algn="l" defTabSz="1219110" rtl="0" eaLnBrk="1" latinLnBrk="0" hangingPunct="1">
              <a:spcBef>
                <a:spcPct val="20000"/>
              </a:spcBef>
              <a:spcAft>
                <a:spcPts val="800"/>
              </a:spcAft>
              <a:buClr>
                <a:schemeClr val="accent1"/>
              </a:buClr>
              <a:buFont typeface="Wingdings" panose="05000000000000000000" pitchFamily="2" charset="2"/>
              <a:buChar char="§"/>
              <a:tabLst>
                <a:tab pos="74079" algn="l"/>
              </a:tabLst>
              <a:defRPr lang="en-US" sz="2400" kern="1200" dirty="0" smtClean="0">
                <a:solidFill>
                  <a:schemeClr val="tx1"/>
                </a:solidFill>
                <a:latin typeface="Segoe UI" panose="020B0502040204020203" pitchFamily="34" charset="0"/>
                <a:ea typeface="+mn-ea"/>
                <a:cs typeface="Segoe UI" panose="020B0502040204020203" pitchFamily="34" charset="0"/>
              </a:defRPr>
            </a:lvl1pPr>
            <a:lvl2pPr marL="759828" indent="-450815" algn="l" defTabSz="1219110" rtl="0" eaLnBrk="1" latinLnBrk="0" hangingPunct="1">
              <a:spcBef>
                <a:spcPct val="20000"/>
              </a:spcBef>
              <a:spcAft>
                <a:spcPts val="800"/>
              </a:spcAft>
              <a:buClr>
                <a:schemeClr val="accent1"/>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2pPr>
            <a:lvl3pPr marL="1219110" indent="-385205"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09562" lvl="1" indent="0">
              <a:buFont typeface="Arial" panose="020B0604020202020204" pitchFamily="34" charset="0"/>
              <a:buNone/>
            </a:pPr>
            <a:r>
              <a:rPr lang="en-US" sz="2400" dirty="0">
                <a:latin typeface="Arial" panose="020B0604020202020204" pitchFamily="34" charset="0"/>
                <a:cs typeface="Arial" panose="020B0604020202020204" pitchFamily="34" charset="0"/>
              </a:rPr>
              <a:t>Package is ready for deployment at stash:</a:t>
            </a:r>
          </a:p>
          <a:p>
            <a:pPr marL="309562" lvl="1" indent="0">
              <a:buNone/>
            </a:pPr>
            <a:r>
              <a:rPr lang="en-US" sz="2400" dirty="0">
                <a:latin typeface="Arial" panose="020B0604020202020204" pitchFamily="34" charset="0"/>
                <a:cs typeface="Arial" panose="020B0604020202020204" pitchFamily="34" charset="0"/>
                <a:hlinkClick r:id="rId2"/>
              </a:rPr>
              <a:t>https://stash.micron.com/bbdc/projects/QM69/repos/qm69a/browse</a:t>
            </a:r>
            <a:endParaRPr lang="en-US" sz="2400" dirty="0">
              <a:latin typeface="Arial" panose="020B0604020202020204" pitchFamily="34" charset="0"/>
              <a:cs typeface="Arial" panose="020B0604020202020204" pitchFamily="34" charset="0"/>
            </a:endParaRPr>
          </a:p>
          <a:p>
            <a:pPr marL="309562" lvl="1" indent="0">
              <a:buNone/>
            </a:pPr>
            <a:endParaRPr lang="en-US" sz="2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p:txBody>
      </p:sp>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Package Availability</a:t>
            </a:r>
          </a:p>
        </p:txBody>
      </p:sp>
    </p:spTree>
    <p:extLst>
      <p:ext uri="{BB962C8B-B14F-4D97-AF65-F5344CB8AC3E}">
        <p14:creationId xmlns:p14="http://schemas.microsoft.com/office/powerpoint/2010/main" val="400865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38</a:t>
            </a:fld>
            <a:endParaRPr lang="en-US" dirty="0"/>
          </a:p>
        </p:txBody>
      </p:sp>
      <p:sp>
        <p:nvSpPr>
          <p:cNvPr id="5" name="Text Placeholder 4"/>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7" name="Footer Placeholder 6"/>
          <p:cNvSpPr>
            <a:spLocks noGrp="1"/>
          </p:cNvSpPr>
          <p:nvPr>
            <p:ph type="ftr" sz="quarter" idx="12"/>
          </p:nvPr>
        </p:nvSpPr>
        <p:spPr/>
        <p:txBody>
          <a:bodyPr/>
          <a:lstStyle/>
          <a:p>
            <a:r>
              <a:rPr lang="en-US"/>
              <a:t>|  Micron Confidential</a:t>
            </a:r>
            <a:endParaRPr lang="en-US" dirty="0"/>
          </a:p>
        </p:txBody>
      </p:sp>
      <p:sp>
        <p:nvSpPr>
          <p:cNvPr id="9" name="Content Placeholder 2"/>
          <p:cNvSpPr txBox="1">
            <a:spLocks/>
          </p:cNvSpPr>
          <p:nvPr/>
        </p:nvSpPr>
        <p:spPr>
          <a:xfrm>
            <a:off x="461726" y="1566250"/>
            <a:ext cx="10981853" cy="4852932"/>
          </a:xfrm>
          <a:prstGeom prst="rect">
            <a:avLst/>
          </a:prstGeom>
        </p:spPr>
        <p:txBody>
          <a:bodyPr/>
          <a:lstStyle>
            <a:lvl1pPr marL="309011" indent="-309011" algn="l" defTabSz="1219110" rtl="0" eaLnBrk="1" latinLnBrk="0" hangingPunct="1">
              <a:spcBef>
                <a:spcPct val="20000"/>
              </a:spcBef>
              <a:spcAft>
                <a:spcPts val="800"/>
              </a:spcAft>
              <a:buClr>
                <a:schemeClr val="accent1"/>
              </a:buClr>
              <a:buFont typeface="Wingdings" panose="05000000000000000000" pitchFamily="2" charset="2"/>
              <a:buChar char="§"/>
              <a:tabLst>
                <a:tab pos="74079" algn="l"/>
              </a:tabLst>
              <a:defRPr lang="en-US" sz="2400" kern="1200" dirty="0" smtClean="0">
                <a:solidFill>
                  <a:schemeClr val="tx1"/>
                </a:solidFill>
                <a:latin typeface="Segoe UI" panose="020B0502040204020203" pitchFamily="34" charset="0"/>
                <a:ea typeface="+mn-ea"/>
                <a:cs typeface="Segoe UI" panose="020B0502040204020203" pitchFamily="34" charset="0"/>
              </a:defRPr>
            </a:lvl1pPr>
            <a:lvl2pPr marL="759828" indent="-450815" algn="l" defTabSz="1219110" rtl="0" eaLnBrk="1" latinLnBrk="0" hangingPunct="1">
              <a:spcBef>
                <a:spcPct val="20000"/>
              </a:spcBef>
              <a:spcAft>
                <a:spcPts val="800"/>
              </a:spcAft>
              <a:buClr>
                <a:schemeClr val="accent1"/>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2pPr>
            <a:lvl3pPr marL="1219110" indent="-385205"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766762" lvl="1" indent="-457200">
              <a:buFont typeface="Arial" panose="020B0604020202020204" pitchFamily="34" charset="0"/>
              <a:buAutoNum type="arabicPeriod"/>
            </a:pPr>
            <a:r>
              <a:rPr lang="en-US" sz="2400" dirty="0">
                <a:latin typeface="Arial" panose="020B0604020202020204" pitchFamily="34" charset="0"/>
                <a:cs typeface="Arial" panose="020B0604020202020204" pitchFamily="34" charset="0"/>
              </a:rPr>
              <a:t>Replace the heavily </a:t>
            </a:r>
            <a:r>
              <a:rPr lang="en-US" sz="2400" dirty="0" err="1">
                <a:latin typeface="Arial" panose="020B0604020202020204" pitchFamily="34" charset="0"/>
                <a:cs typeface="Arial" panose="020B0604020202020204" pitchFamily="34" charset="0"/>
              </a:rPr>
              <a:t>Hbase</a:t>
            </a:r>
            <a:r>
              <a:rPr lang="en-US" sz="2400" dirty="0">
                <a:latin typeface="Arial" panose="020B0604020202020204" pitchFamily="34" charset="0"/>
                <a:cs typeface="Arial" panose="020B0604020202020204" pitchFamily="34" charset="0"/>
              </a:rPr>
              <a:t> put method to bulk loading when feeding data into </a:t>
            </a:r>
            <a:r>
              <a:rPr lang="en-US" sz="2400" dirty="0" err="1">
                <a:latin typeface="Arial" panose="020B0604020202020204" pitchFamily="34" charset="0"/>
                <a:cs typeface="Arial" panose="020B0604020202020204" pitchFamily="34" charset="0"/>
              </a:rPr>
              <a:t>Hbase</a:t>
            </a:r>
            <a:r>
              <a:rPr lang="en-US" sz="2400" dirty="0">
                <a:latin typeface="Arial" panose="020B0604020202020204" pitchFamily="34" charset="0"/>
                <a:cs typeface="Arial" panose="020B0604020202020204" pitchFamily="34" charset="0"/>
              </a:rPr>
              <a:t> to release the load of zookeeper</a:t>
            </a:r>
          </a:p>
          <a:p>
            <a:pPr marL="766762" lvl="1" indent="-457200">
              <a:buFont typeface="Arial" panose="020B0604020202020204" pitchFamily="34" charset="0"/>
              <a:buAutoNum type="arabicPeriod"/>
            </a:pPr>
            <a:r>
              <a:rPr lang="en-US" sz="2400" dirty="0">
                <a:latin typeface="Arial" panose="020B0604020202020204" pitchFamily="34" charset="0"/>
                <a:cs typeface="Arial" panose="020B0604020202020204" pitchFamily="34" charset="0"/>
              </a:rPr>
              <a:t>Move the quantile check to pre-processing to minimize the data for local pivot, so that improve the memory efficiency and speed.</a:t>
            </a:r>
          </a:p>
          <a:p>
            <a:pPr marL="766762" lvl="1" indent="-457200">
              <a:buFont typeface="Arial" panose="020B0604020202020204" pitchFamily="34" charset="0"/>
              <a:buAutoNum type="arabicPeriod"/>
            </a:pPr>
            <a:r>
              <a:rPr lang="en-US" sz="2400" dirty="0">
                <a:latin typeface="Arial" panose="020B0604020202020204" pitchFamily="34" charset="0"/>
                <a:cs typeface="Arial" panose="020B0604020202020204" pitchFamily="34" charset="0"/>
              </a:rPr>
              <a:t>Replace random forest by other well distributed algorithm with comparable accuracy. (in experiment phase) </a:t>
            </a:r>
          </a:p>
          <a:p>
            <a:pPr marL="766762" lvl="1" indent="-457200">
              <a:buFont typeface="Arial" panose="020B0604020202020204" pitchFamily="34" charset="0"/>
              <a:buAutoNum type="arabicPeriod"/>
            </a:pPr>
            <a:r>
              <a:rPr lang="en-US" sz="2400" dirty="0">
                <a:latin typeface="Arial" panose="020B0604020202020204" pitchFamily="34" charset="0"/>
                <a:cs typeface="Arial" panose="020B0604020202020204" pitchFamily="34" charset="0"/>
              </a:rPr>
              <a:t>Tier 2 </a:t>
            </a:r>
            <a:r>
              <a:rPr lang="en-US" sz="2400" dirty="0" err="1">
                <a:latin typeface="Arial" panose="020B0604020202020204" pitchFamily="34" charset="0"/>
                <a:cs typeface="Arial" panose="020B0604020202020204" pitchFamily="34" charset="0"/>
              </a:rPr>
              <a:t>Implemetation</a:t>
            </a:r>
            <a:endParaRPr lang="en-US" sz="2400" dirty="0">
              <a:latin typeface="Arial" panose="020B0604020202020204" pitchFamily="34" charset="0"/>
              <a:cs typeface="Arial" panose="020B0604020202020204" pitchFamily="34" charset="0"/>
            </a:endParaRPr>
          </a:p>
          <a:p>
            <a:pPr marL="309562" lvl="1" indent="0">
              <a:buNone/>
            </a:pPr>
            <a:endParaRPr lang="en-US" sz="2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4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309562" lvl="1" indent="0">
              <a:buFont typeface="Arial" panose="020B0604020202020204" pitchFamily="34" charset="0"/>
              <a:buNone/>
            </a:pPr>
            <a:endParaRPr lang="en-US" sz="1200" dirty="0">
              <a:latin typeface="Arial" panose="020B0604020202020204" pitchFamily="34" charset="0"/>
              <a:cs typeface="Arial" panose="020B0604020202020204" pitchFamily="34" charset="0"/>
            </a:endParaRPr>
          </a:p>
        </p:txBody>
      </p:sp>
      <p:sp>
        <p:nvSpPr>
          <p:cNvPr id="10"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Future optimization</a:t>
            </a:r>
          </a:p>
        </p:txBody>
      </p:sp>
    </p:spTree>
    <p:extLst>
      <p:ext uri="{BB962C8B-B14F-4D97-AF65-F5344CB8AC3E}">
        <p14:creationId xmlns:p14="http://schemas.microsoft.com/office/powerpoint/2010/main" val="219396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39</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pic>
        <p:nvPicPr>
          <p:cNvPr id="1028" name="Picture 4" descr="http://previews.123rf.com/images/donskarpo/donskarpo1211/donskarpo121100051/16217385-questions-and-answers-red-white-black-dice-isolated-on-white--Stock-Photo.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99769">
                        <a14:foregroundMark x1="50769" y1="47222" x2="50769" y2="47222"/>
                        <a14:foregroundMark x1="56308" y1="57407" x2="56308" y2="57407"/>
                        <a14:foregroundMark x1="49308" y1="69444" x2="49308" y2="69444"/>
                        <a14:foregroundMark x1="49615" y1="55093" x2="49615" y2="55093"/>
                        <a14:foregroundMark x1="45077" y1="31944" x2="45077" y2="31944"/>
                        <a14:foregroundMark x1="53308" y1="32562" x2="53308" y2="32562"/>
                        <a14:foregroundMark x1="50308" y1="33796" x2="50308" y2="33796"/>
                        <a14:foregroundMark x1="58692" y1="39969" x2="58692" y2="39969"/>
                        <a14:foregroundMark x1="58692" y1="64352" x2="58692" y2="64352"/>
                        <a14:foregroundMark x1="57308" y1="73920" x2="57308" y2="73920"/>
                        <a14:foregroundMark x1="60308" y1="44907" x2="60308" y2="44907"/>
                        <a14:foregroundMark x1="60077" y1="37654" x2="60077" y2="37654"/>
                        <a14:foregroundMark x1="58385" y1="33179" x2="58385" y2="33179"/>
                        <a14:foregroundMark x1="56154" y1="32253" x2="56154" y2="32253"/>
                        <a14:foregroundMark x1="52385" y1="31481" x2="52385" y2="31481"/>
                        <a14:foregroundMark x1="47154" y1="30247" x2="47154" y2="30247"/>
                        <a14:foregroundMark x1="49538" y1="29938" x2="49538" y2="29938"/>
                        <a14:foregroundMark x1="50538" y1="30710" x2="50538" y2="30710"/>
                        <a14:foregroundMark x1="48769" y1="30556" x2="48769" y2="30556"/>
                        <a14:foregroundMark x1="46538" y1="30710" x2="46538" y2="30710"/>
                        <a14:foregroundMark x1="45538" y1="30710" x2="45538" y2="30710"/>
                        <a14:foregroundMark x1="47923" y1="30247" x2="47923" y2="30247"/>
                        <a14:foregroundMark x1="56769" y1="70062" x2="56769" y2="70062"/>
                        <a14:foregroundMark x1="48769" y1="61265" x2="48769" y2="61265"/>
                        <a14:foregroundMark x1="80769" y1="51543" x2="80769" y2="51543"/>
                        <a14:foregroundMark x1="75692" y1="50463" x2="75692" y2="50463"/>
                        <a14:foregroundMark x1="71923" y1="44599" x2="71923" y2="44599"/>
                        <a14:foregroundMark x1="71923" y1="37037" x2="71923" y2="37037"/>
                        <a14:foregroundMark x1="85462" y1="41049" x2="85462" y2="41049"/>
                        <a14:foregroundMark x1="87231" y1="54012" x2="87231" y2="54012"/>
                        <a14:foregroundMark x1="88231" y1="59568" x2="88231" y2="59568"/>
                        <a14:foregroundMark x1="89000" y1="57870" x2="89000" y2="57870"/>
                        <a14:foregroundMark x1="88692" y1="56173" x2="88692" y2="56173"/>
                        <a14:foregroundMark x1="89154" y1="53395" x2="89154" y2="53395"/>
                        <a14:foregroundMark x1="89615" y1="50154" x2="89615" y2="50154"/>
                        <a14:foregroundMark x1="90077" y1="48148" x2="90077" y2="48148"/>
                        <a14:foregroundMark x1="90231" y1="45988" x2="90231" y2="45988"/>
                        <a14:foregroundMark x1="91154" y1="42747" x2="91154" y2="42747"/>
                        <a14:foregroundMark x1="91231" y1="41512" x2="91231" y2="41512"/>
                        <a14:foregroundMark x1="91462" y1="40741" x2="91462" y2="40741"/>
                        <a14:foregroundMark x1="88308" y1="53549" x2="88308" y2="53549"/>
                        <a14:foregroundMark x1="86077" y1="64660" x2="86077" y2="64660"/>
                        <a14:foregroundMark x1="85923" y1="64352" x2="85923" y2="64352"/>
                        <a14:foregroundMark x1="86462" y1="62654" x2="86462" y2="62654"/>
                        <a14:foregroundMark x1="86462" y1="62963" x2="86462" y2="62963"/>
                        <a14:foregroundMark x1="85154" y1="67747" x2="85154" y2="67747"/>
                        <a14:foregroundMark x1="82923" y1="68827" x2="82923" y2="68827"/>
                        <a14:foregroundMark x1="82692" y1="55401" x2="82692" y2="55401"/>
                        <a14:foregroundMark x1="82538" y1="43364" x2="82538" y2="43364"/>
                        <a14:foregroundMark x1="82000" y1="27778" x2="82000" y2="27778"/>
                        <a14:foregroundMark x1="80077" y1="25309" x2="80077" y2="25309"/>
                        <a14:foregroundMark x1="78615" y1="25309" x2="78615" y2="25309"/>
                        <a14:foregroundMark x1="78000" y1="24074" x2="78000" y2="24074"/>
                        <a14:foregroundMark x1="76769" y1="23611" x2="76769" y2="23611"/>
                        <a14:foregroundMark x1="75231" y1="23148" x2="75231" y2="23148"/>
                        <a14:foregroundMark x1="75923" y1="37654" x2="75923" y2="37654"/>
                        <a14:foregroundMark x1="76308" y1="45525" x2="76308" y2="45525"/>
                        <a14:foregroundMark x1="83385" y1="28086" x2="83385" y2="28086"/>
                        <a14:foregroundMark x1="85077" y1="28086" x2="85077" y2="28086"/>
                        <a14:foregroundMark x1="85769" y1="28704" x2="85769" y2="28704"/>
                        <a14:foregroundMark x1="86462" y1="29630" x2="86462" y2="29630"/>
                        <a14:foregroundMark x1="87462" y1="30401" x2="87462" y2="30401"/>
                        <a14:foregroundMark x1="88385" y1="30556" x2="88385" y2="30556"/>
                        <a14:foregroundMark x1="88692" y1="31019" x2="88692" y2="31019"/>
                        <a14:foregroundMark x1="89077" y1="31327" x2="89077" y2="31327"/>
                        <a14:foregroundMark x1="81462" y1="27315" x2="81462" y2="27315"/>
                        <a14:foregroundMark x1="80923" y1="26852" x2="80923" y2="26852"/>
                        <a14:foregroundMark x1="82846" y1="26543" x2="82846" y2="26543"/>
                        <a14:foregroundMark x1="78923" y1="23457" x2="78923" y2="23457"/>
                        <a14:foregroundMark x1="77231" y1="22377" x2="77231" y2="22377"/>
                        <a14:foregroundMark x1="49923" y1="77469" x2="49923" y2="77469"/>
                        <a14:foregroundMark x1="74308" y1="22840" x2="74308" y2="22840"/>
                        <a14:foregroundMark x1="73385" y1="22222" x2="73385" y2="22222"/>
                        <a14:foregroundMark x1="72538" y1="21759" x2="72538" y2="21759"/>
                        <a14:foregroundMark x1="76385" y1="21759" x2="76385" y2="21759"/>
                        <a14:foregroundMark x1="85000" y1="69753" x2="85000" y2="69753"/>
                        <a14:foregroundMark x1="84154" y1="71759" x2="84154" y2="71759"/>
                        <a14:foregroundMark x1="87692" y1="66049" x2="87692" y2="66049"/>
                        <a14:foregroundMark x1="87923" y1="63580" x2="87923" y2="63580"/>
                        <a14:foregroundMark x1="88000" y1="61883" x2="88000" y2="61883"/>
                        <a14:foregroundMark x1="86615" y1="68364" x2="86615" y2="68364"/>
                        <a14:foregroundMark x1="66308" y1="44599" x2="66308" y2="44599"/>
                        <a14:foregroundMark x1="71538" y1="64815" x2="71538" y2="64815"/>
                        <a14:foregroundMark x1="78385" y1="72222" x2="78385" y2="72222"/>
                        <a14:foregroundMark x1="87615" y1="37191" x2="87615" y2="37191"/>
                        <a14:foregroundMark x1="87077" y1="36420" x2="87077" y2="36420"/>
                        <a14:foregroundMark x1="85538" y1="35031" x2="85538" y2="35031"/>
                        <a14:foregroundMark x1="82538" y1="36728" x2="82538" y2="36728"/>
                        <a14:foregroundMark x1="81385" y1="43827" x2="81385" y2="43827"/>
                        <a14:foregroundMark x1="73308" y1="49537" x2="73308" y2="49537"/>
                        <a14:foregroundMark x1="72385" y1="58179" x2="72385" y2="58179"/>
                        <a14:foregroundMark x1="70692" y1="57253" x2="70692" y2="57253"/>
                        <a14:foregroundMark x1="73692" y1="31173" x2="73692" y2="31173"/>
                      </a14:backgroundRemoval>
                    </a14:imgEffect>
                  </a14:imgLayer>
                </a14:imgProps>
              </a:ext>
              <a:ext uri="{28A0092B-C50C-407E-A947-70E740481C1C}">
                <a14:useLocalDpi xmlns:a14="http://schemas.microsoft.com/office/drawing/2010/main" val="0"/>
              </a:ext>
            </a:extLst>
          </a:blip>
          <a:srcRect/>
          <a:stretch>
            <a:fillRect/>
          </a:stretch>
        </p:blipFill>
        <p:spPr bwMode="auto">
          <a:xfrm>
            <a:off x="166590" y="150979"/>
            <a:ext cx="11898410" cy="593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74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4</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QM69A overall Architecture</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9063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50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41</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spTree>
    <p:extLst>
      <p:ext uri="{BB962C8B-B14F-4D97-AF65-F5344CB8AC3E}">
        <p14:creationId xmlns:p14="http://schemas.microsoft.com/office/powerpoint/2010/main" val="40863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and Error Encountered</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42</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spTree>
    <p:extLst>
      <p:ext uri="{BB962C8B-B14F-4D97-AF65-F5344CB8AC3E}">
        <p14:creationId xmlns:p14="http://schemas.microsoft.com/office/powerpoint/2010/main" val="2480938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Dependent Problem</a:t>
            </a:r>
          </a:p>
        </p:txBody>
      </p:sp>
      <p:sp>
        <p:nvSpPr>
          <p:cNvPr id="3" name="Content Placeholder 2"/>
          <p:cNvSpPr>
            <a:spLocks noGrp="1"/>
          </p:cNvSpPr>
          <p:nvPr>
            <p:ph idx="1"/>
          </p:nvPr>
        </p:nvSpPr>
        <p:spPr>
          <a:xfrm>
            <a:off x="915305" y="1216152"/>
            <a:ext cx="10375904" cy="4943348"/>
          </a:xfrm>
        </p:spPr>
        <p:txBody>
          <a:bodyPr/>
          <a:lstStyle/>
          <a:p>
            <a:r>
              <a:rPr lang="en-US" dirty="0" err="1"/>
              <a:t>Hbase</a:t>
            </a:r>
            <a:r>
              <a:rPr lang="en-US" dirty="0"/>
              <a:t> Connection Reset Issue</a:t>
            </a:r>
          </a:p>
          <a:p>
            <a:pPr marL="309562" lvl="1" indent="0">
              <a:buNone/>
            </a:pPr>
            <a:r>
              <a:rPr lang="en-US" dirty="0"/>
              <a:t>Cause: Still open for IT to further investigate</a:t>
            </a:r>
          </a:p>
          <a:p>
            <a:pPr marL="309562" lvl="1" indent="0">
              <a:buNone/>
            </a:pPr>
            <a:r>
              <a:rPr lang="en-US" dirty="0"/>
              <a:t>Action: Raise remedy if encountered</a:t>
            </a:r>
          </a:p>
          <a:p>
            <a:r>
              <a:rPr lang="en-US" dirty="0"/>
              <a:t>Server returns error 12</a:t>
            </a:r>
          </a:p>
          <a:p>
            <a:pPr marL="309562" lvl="1" indent="0">
              <a:buNone/>
            </a:pPr>
            <a:r>
              <a:rPr lang="en-US" dirty="0"/>
              <a:t>Cause: Too many process running on the edge node</a:t>
            </a:r>
          </a:p>
          <a:p>
            <a:pPr marL="309562" lvl="1" indent="0">
              <a:buNone/>
            </a:pPr>
            <a:r>
              <a:rPr lang="en-US" dirty="0"/>
              <a:t>Action: Remedy to the UNIX team </a:t>
            </a:r>
          </a:p>
          <a:p>
            <a:r>
              <a:rPr lang="en-US" dirty="0"/>
              <a:t>HBASE region server slowness Mapper jobs are not given containers to start. </a:t>
            </a:r>
          </a:p>
          <a:p>
            <a:pPr marL="309562" lvl="1" indent="0">
              <a:buNone/>
            </a:pPr>
            <a:r>
              <a:rPr lang="en-US" dirty="0"/>
              <a:t>Cause: Normally caused be overloaded Cluster.</a:t>
            </a:r>
          </a:p>
          <a:p>
            <a:pPr marL="309562" lvl="1" indent="0">
              <a:buNone/>
            </a:pPr>
            <a:r>
              <a:rPr lang="en-US" dirty="0"/>
              <a:t>Action: Submit remedy to report the problem and re-run the session when cluster is back to normal</a:t>
            </a:r>
          </a:p>
          <a:p>
            <a:pPr marL="309562" lvl="1" indent="0">
              <a:buNone/>
            </a:pP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43</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79080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related Problem</a:t>
            </a:r>
          </a:p>
        </p:txBody>
      </p:sp>
      <p:sp>
        <p:nvSpPr>
          <p:cNvPr id="3" name="Content Placeholder 2"/>
          <p:cNvSpPr>
            <a:spLocks noGrp="1"/>
          </p:cNvSpPr>
          <p:nvPr>
            <p:ph idx="1"/>
          </p:nvPr>
        </p:nvSpPr>
        <p:spPr>
          <a:xfrm>
            <a:off x="915305" y="1216152"/>
            <a:ext cx="10375904" cy="4943348"/>
          </a:xfrm>
        </p:spPr>
        <p:txBody>
          <a:bodyPr/>
          <a:lstStyle/>
          <a:p>
            <a:r>
              <a:rPr lang="en-US" dirty="0"/>
              <a:t>Status of record starts with “Error: ”</a:t>
            </a:r>
          </a:p>
          <a:p>
            <a:pPr marL="309562" lvl="1" indent="0">
              <a:buNone/>
            </a:pPr>
            <a:r>
              <a:rPr lang="en-US" dirty="0"/>
              <a:t>Cause: Unexpected data detected in the analytic script/ defect in the script</a:t>
            </a:r>
          </a:p>
          <a:p>
            <a:pPr marL="309562" lvl="1" indent="0">
              <a:buNone/>
            </a:pPr>
            <a:r>
              <a:rPr lang="en-US" dirty="0"/>
              <a:t>Action: Validate the input data to analytic script</a:t>
            </a:r>
          </a:p>
          <a:p>
            <a:r>
              <a:rPr lang="en-US" dirty="0"/>
              <a:t>Failed to connect to certain executor/Failed to write/Missing output location for shuffle</a:t>
            </a:r>
          </a:p>
          <a:p>
            <a:pPr marL="309562" lvl="1" indent="0">
              <a:buNone/>
            </a:pPr>
            <a:r>
              <a:rPr lang="en-US" dirty="0"/>
              <a:t>Cause: Cluster condition dependent</a:t>
            </a:r>
          </a:p>
          <a:p>
            <a:pPr marL="309562" lvl="1" indent="0">
              <a:buNone/>
            </a:pPr>
            <a:r>
              <a:rPr lang="en-US" dirty="0"/>
              <a:t>Action: Submit remedy to report the problem and re-run the session when cluster is back to normal</a:t>
            </a:r>
          </a:p>
          <a:p>
            <a:pPr marL="309562" lvl="1" indent="0">
              <a:buNone/>
            </a:pPr>
            <a:endParaRPr lang="en-US" dirty="0"/>
          </a:p>
          <a:p>
            <a:pPr marL="309562" lvl="1" indent="0">
              <a:buNone/>
            </a:pPr>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44</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98705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Schema </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45</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spTree>
    <p:extLst>
      <p:ext uri="{BB962C8B-B14F-4D97-AF65-F5344CB8AC3E}">
        <p14:creationId xmlns:p14="http://schemas.microsoft.com/office/powerpoint/2010/main" val="2109195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(AQT)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46</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9" name="Picture 8"/>
          <p:cNvPicPr>
            <a:picLocks noChangeAspect="1"/>
          </p:cNvPicPr>
          <p:nvPr/>
        </p:nvPicPr>
        <p:blipFill>
          <a:blip r:embed="rId2"/>
          <a:stretch>
            <a:fillRect/>
          </a:stretch>
        </p:blipFill>
        <p:spPr>
          <a:xfrm>
            <a:off x="633320" y="1588525"/>
            <a:ext cx="11077575" cy="447675"/>
          </a:xfrm>
          <a:prstGeom prst="rect">
            <a:avLst/>
          </a:prstGeom>
        </p:spPr>
      </p:pic>
      <p:sp>
        <p:nvSpPr>
          <p:cNvPr id="22" name="Rectangle 21"/>
          <p:cNvSpPr/>
          <p:nvPr/>
        </p:nvSpPr>
        <p:spPr>
          <a:xfrm>
            <a:off x="2928011" y="2242059"/>
            <a:ext cx="5615576" cy="369332"/>
          </a:xfrm>
          <a:prstGeom prst="rect">
            <a:avLst/>
          </a:prstGeom>
        </p:spPr>
        <p:txBody>
          <a:bodyPr wrap="none">
            <a:spAutoFit/>
          </a:bodyPr>
          <a:lstStyle/>
          <a:p>
            <a:r>
              <a:rPr lang="en-US" dirty="0"/>
              <a:t>Column Design : </a:t>
            </a:r>
            <a:r>
              <a:rPr lang="en-US" dirty="0" err="1"/>
              <a:t>AQT+From_step+To_step+AQT_item</a:t>
            </a:r>
            <a:endParaRPr lang="en-US" dirty="0"/>
          </a:p>
        </p:txBody>
      </p:sp>
      <p:sp>
        <p:nvSpPr>
          <p:cNvPr id="19" name="TextBox 18"/>
          <p:cNvSpPr txBox="1"/>
          <p:nvPr/>
        </p:nvSpPr>
        <p:spPr>
          <a:xfrm>
            <a:off x="838721" y="4264133"/>
            <a:ext cx="2353424"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FAB_${FAB}_FT_DM.FAB_LOT_HIST</a:t>
            </a:r>
          </a:p>
        </p:txBody>
      </p:sp>
      <p:sp>
        <p:nvSpPr>
          <p:cNvPr id="20" name="Rectangle 19"/>
          <p:cNvSpPr/>
          <p:nvPr/>
        </p:nvSpPr>
        <p:spPr>
          <a:xfrm>
            <a:off x="3360945" y="4264133"/>
            <a:ext cx="2206053" cy="261610"/>
          </a:xfrm>
          <a:prstGeom prst="rect">
            <a:avLst/>
          </a:prstGeom>
        </p:spPr>
        <p:txBody>
          <a:bodyPr wrap="none">
            <a:spAutoFit/>
          </a:bodyPr>
          <a:lstStyle/>
          <a:p>
            <a:r>
              <a:rPr lang="en-US" sz="1100" dirty="0"/>
              <a:t>FAB_${FAB}_TRV_DM.TRAV_STEP</a:t>
            </a:r>
          </a:p>
        </p:txBody>
      </p:sp>
      <p:sp>
        <p:nvSpPr>
          <p:cNvPr id="24" name="Rectangle 23"/>
          <p:cNvSpPr/>
          <p:nvPr/>
        </p:nvSpPr>
        <p:spPr>
          <a:xfrm>
            <a:off x="5735799" y="4264133"/>
            <a:ext cx="2632452" cy="261610"/>
          </a:xfrm>
          <a:prstGeom prst="rect">
            <a:avLst/>
          </a:prstGeom>
        </p:spPr>
        <p:txBody>
          <a:bodyPr wrap="none">
            <a:spAutoFit/>
          </a:bodyPr>
          <a:lstStyle/>
          <a:p>
            <a:r>
              <a:rPr lang="en-US" sz="1100" dirty="0"/>
              <a:t>FAB_${FAB}_QTL_DM.QTL_STEP_GROUP</a:t>
            </a:r>
          </a:p>
        </p:txBody>
      </p:sp>
      <p:sp>
        <p:nvSpPr>
          <p:cNvPr id="26" name="Rectangle 25"/>
          <p:cNvSpPr/>
          <p:nvPr/>
        </p:nvSpPr>
        <p:spPr>
          <a:xfrm>
            <a:off x="8537052" y="4264133"/>
            <a:ext cx="1787669" cy="261610"/>
          </a:xfrm>
          <a:prstGeom prst="rect">
            <a:avLst/>
          </a:prstGeom>
        </p:spPr>
        <p:txBody>
          <a:bodyPr wrap="none">
            <a:spAutoFit/>
          </a:bodyPr>
          <a:lstStyle/>
          <a:p>
            <a:r>
              <a:rPr lang="en-US" sz="1100" dirty="0"/>
              <a:t>FAB_${FAB}_REF_DM.STEP</a:t>
            </a:r>
          </a:p>
        </p:txBody>
      </p:sp>
      <p:graphicFrame>
        <p:nvGraphicFramePr>
          <p:cNvPr id="27" name="Table 26"/>
          <p:cNvGraphicFramePr>
            <a:graphicFrameLocks noGrp="1"/>
          </p:cNvGraphicFramePr>
          <p:nvPr>
            <p:extLst>
              <p:ext uri="{D42A27DB-BD31-4B8C-83A1-F6EECF244321}">
                <p14:modId xmlns:p14="http://schemas.microsoft.com/office/powerpoint/2010/main" val="2597656487"/>
              </p:ext>
            </p:extLst>
          </p:nvPr>
        </p:nvGraphicFramePr>
        <p:xfrm>
          <a:off x="1090054" y="4766488"/>
          <a:ext cx="1835827" cy="1097280"/>
        </p:xfrm>
        <a:graphic>
          <a:graphicData uri="http://schemas.openxmlformats.org/drawingml/2006/table">
            <a:tbl>
              <a:tblPr firstRow="1" bandRow="1">
                <a:tableStyleId>{5940675A-B579-460E-94D1-54222C63F5DA}</a:tableStyleId>
              </a:tblPr>
              <a:tblGrid>
                <a:gridCol w="1835827">
                  <a:extLst>
                    <a:ext uri="{9D8B030D-6E8A-4147-A177-3AD203B41FA5}">
                      <a16:colId xmlns:a16="http://schemas.microsoft.com/office/drawing/2014/main" val="1679926973"/>
                    </a:ext>
                  </a:extLst>
                </a:gridCol>
              </a:tblGrid>
              <a:tr h="124165">
                <a:tc>
                  <a:txBody>
                    <a:bodyPr/>
                    <a:lstStyle/>
                    <a:p>
                      <a:pPr algn="ctr"/>
                      <a:r>
                        <a:rPr lang="en-US" sz="1200" dirty="0">
                          <a:solidFill>
                            <a:srgbClr val="FF0000"/>
                          </a:solidFill>
                        </a:rPr>
                        <a:t>Lot_id</a:t>
                      </a:r>
                    </a:p>
                  </a:txBody>
                  <a:tcPr/>
                </a:tc>
                <a:extLst>
                  <a:ext uri="{0D108BD9-81ED-4DB2-BD59-A6C34878D82A}">
                    <a16:rowId xmlns:a16="http://schemas.microsoft.com/office/drawing/2014/main" val="879723600"/>
                  </a:ext>
                </a:extLst>
              </a:tr>
              <a:tr h="124165">
                <a:tc>
                  <a:txBody>
                    <a:bodyPr/>
                    <a:lstStyle/>
                    <a:p>
                      <a:pPr marL="0" marR="0" indent="0" algn="ctr" defTabSz="1219110" rtl="0" eaLnBrk="1" fontAlgn="auto" latinLnBrk="0" hangingPunct="1">
                        <a:lnSpc>
                          <a:spcPct val="100000"/>
                        </a:lnSpc>
                        <a:spcBef>
                          <a:spcPts val="0"/>
                        </a:spcBef>
                        <a:spcAft>
                          <a:spcPts val="0"/>
                        </a:spcAft>
                        <a:buClrTx/>
                        <a:buSzTx/>
                        <a:buFontTx/>
                        <a:buNone/>
                        <a:tabLst/>
                        <a:defRPr/>
                      </a:pPr>
                      <a:r>
                        <a:rPr lang="en-US" sz="1200" dirty="0" err="1">
                          <a:solidFill>
                            <a:srgbClr val="FF0000"/>
                          </a:solidFill>
                        </a:rPr>
                        <a:t>Trav_step_oid</a:t>
                      </a:r>
                      <a:endParaRPr lang="en-US" sz="1200" dirty="0">
                        <a:solidFill>
                          <a:srgbClr val="FF0000"/>
                        </a:solidFill>
                      </a:endParaRPr>
                    </a:p>
                  </a:txBody>
                  <a:tcPr/>
                </a:tc>
                <a:extLst>
                  <a:ext uri="{0D108BD9-81ED-4DB2-BD59-A6C34878D82A}">
                    <a16:rowId xmlns:a16="http://schemas.microsoft.com/office/drawing/2014/main" val="1081169030"/>
                  </a:ext>
                </a:extLst>
              </a:tr>
              <a:tr h="157250">
                <a:tc>
                  <a:txBody>
                    <a:bodyPr/>
                    <a:lstStyle/>
                    <a:p>
                      <a:pPr algn="ctr"/>
                      <a:r>
                        <a:rPr lang="en-US" sz="1200" dirty="0" err="1"/>
                        <a:t>Tracked_in_datetime</a:t>
                      </a:r>
                      <a:endParaRPr lang="en-US" sz="1200" dirty="0"/>
                    </a:p>
                  </a:txBody>
                  <a:tcPr/>
                </a:tc>
                <a:extLst>
                  <a:ext uri="{0D108BD9-81ED-4DB2-BD59-A6C34878D82A}">
                    <a16:rowId xmlns:a16="http://schemas.microsoft.com/office/drawing/2014/main" val="3102866138"/>
                  </a:ext>
                </a:extLst>
              </a:tr>
              <a:tr h="150386">
                <a:tc>
                  <a:txBody>
                    <a:bodyPr/>
                    <a:lstStyle/>
                    <a:p>
                      <a:pPr marL="0" marR="0" indent="0" algn="ctr" defTabSz="1219110" rtl="0" eaLnBrk="1" fontAlgn="auto" latinLnBrk="0" hangingPunct="1">
                        <a:lnSpc>
                          <a:spcPct val="100000"/>
                        </a:lnSpc>
                        <a:spcBef>
                          <a:spcPts val="0"/>
                        </a:spcBef>
                        <a:spcAft>
                          <a:spcPts val="0"/>
                        </a:spcAft>
                        <a:buClrTx/>
                        <a:buSzTx/>
                        <a:buFontTx/>
                        <a:buNone/>
                        <a:tabLst/>
                        <a:defRPr/>
                      </a:pPr>
                      <a:r>
                        <a:rPr lang="en-US" sz="1200" dirty="0" err="1"/>
                        <a:t>Tracked_out_datetime</a:t>
                      </a:r>
                      <a:endParaRPr lang="en-US" sz="1200" dirty="0"/>
                    </a:p>
                  </a:txBody>
                  <a:tcPr/>
                </a:tc>
                <a:extLst>
                  <a:ext uri="{0D108BD9-81ED-4DB2-BD59-A6C34878D82A}">
                    <a16:rowId xmlns:a16="http://schemas.microsoft.com/office/drawing/2014/main" val="1666330069"/>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228010456"/>
              </p:ext>
            </p:extLst>
          </p:nvPr>
        </p:nvGraphicFramePr>
        <p:xfrm>
          <a:off x="3546057" y="4846559"/>
          <a:ext cx="1835827" cy="548640"/>
        </p:xfrm>
        <a:graphic>
          <a:graphicData uri="http://schemas.openxmlformats.org/drawingml/2006/table">
            <a:tbl>
              <a:tblPr firstRow="1" bandRow="1">
                <a:tableStyleId>{5940675A-B579-460E-94D1-54222C63F5DA}</a:tableStyleId>
              </a:tblPr>
              <a:tblGrid>
                <a:gridCol w="1835827">
                  <a:extLst>
                    <a:ext uri="{9D8B030D-6E8A-4147-A177-3AD203B41FA5}">
                      <a16:colId xmlns:a16="http://schemas.microsoft.com/office/drawing/2014/main" val="1679926973"/>
                    </a:ext>
                  </a:extLst>
                </a:gridCol>
              </a:tblGrid>
              <a:tr h="0">
                <a:tc>
                  <a:txBody>
                    <a:bodyPr/>
                    <a:lstStyle/>
                    <a:p>
                      <a:pPr algn="ctr"/>
                      <a:r>
                        <a:rPr lang="en-US" sz="1200" dirty="0" err="1">
                          <a:solidFill>
                            <a:srgbClr val="FF0000"/>
                          </a:solidFill>
                        </a:rPr>
                        <a:t>Trav_step_oid</a:t>
                      </a:r>
                      <a:endParaRPr lang="en-US" sz="1200" dirty="0">
                        <a:solidFill>
                          <a:srgbClr val="FF0000"/>
                        </a:solidFill>
                      </a:endParaRPr>
                    </a:p>
                  </a:txBody>
                  <a:tcPr/>
                </a:tc>
                <a:extLst>
                  <a:ext uri="{0D108BD9-81ED-4DB2-BD59-A6C34878D82A}">
                    <a16:rowId xmlns:a16="http://schemas.microsoft.com/office/drawing/2014/main" val="879723600"/>
                  </a:ext>
                </a:extLst>
              </a:tr>
              <a:tr h="0">
                <a:tc>
                  <a:txBody>
                    <a:bodyPr/>
                    <a:lstStyle/>
                    <a:p>
                      <a:pPr algn="ctr"/>
                      <a:r>
                        <a:rPr lang="en-US" sz="1200" dirty="0">
                          <a:solidFill>
                            <a:srgbClr val="FF0000"/>
                          </a:solidFill>
                        </a:rPr>
                        <a:t>Step_oid</a:t>
                      </a:r>
                    </a:p>
                  </a:txBody>
                  <a:tcPr/>
                </a:tc>
                <a:extLst>
                  <a:ext uri="{0D108BD9-81ED-4DB2-BD59-A6C34878D82A}">
                    <a16:rowId xmlns:a16="http://schemas.microsoft.com/office/drawing/2014/main" val="3102866138"/>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73746470"/>
              </p:ext>
            </p:extLst>
          </p:nvPr>
        </p:nvGraphicFramePr>
        <p:xfrm>
          <a:off x="8488894" y="4844388"/>
          <a:ext cx="1835827" cy="548640"/>
        </p:xfrm>
        <a:graphic>
          <a:graphicData uri="http://schemas.openxmlformats.org/drawingml/2006/table">
            <a:tbl>
              <a:tblPr firstRow="1" bandRow="1">
                <a:tableStyleId>{5940675A-B579-460E-94D1-54222C63F5DA}</a:tableStyleId>
              </a:tblPr>
              <a:tblGrid>
                <a:gridCol w="1835827">
                  <a:extLst>
                    <a:ext uri="{9D8B030D-6E8A-4147-A177-3AD203B41FA5}">
                      <a16:colId xmlns:a16="http://schemas.microsoft.com/office/drawing/2014/main" val="1679926973"/>
                    </a:ext>
                  </a:extLst>
                </a:gridCol>
              </a:tblGrid>
              <a:tr h="0">
                <a:tc>
                  <a:txBody>
                    <a:bodyPr/>
                    <a:lstStyle/>
                    <a:p>
                      <a:pPr algn="ctr"/>
                      <a:r>
                        <a:rPr lang="en-US" sz="1200" dirty="0">
                          <a:solidFill>
                            <a:srgbClr val="FF0000"/>
                          </a:solidFill>
                        </a:rPr>
                        <a:t>Step_oid</a:t>
                      </a:r>
                    </a:p>
                  </a:txBody>
                  <a:tcPr/>
                </a:tc>
                <a:extLst>
                  <a:ext uri="{0D108BD9-81ED-4DB2-BD59-A6C34878D82A}">
                    <a16:rowId xmlns:a16="http://schemas.microsoft.com/office/drawing/2014/main" val="3102866138"/>
                  </a:ext>
                </a:extLst>
              </a:tr>
              <a:tr h="0">
                <a:tc>
                  <a:txBody>
                    <a:bodyPr/>
                    <a:lstStyle/>
                    <a:p>
                      <a:pPr algn="ctr"/>
                      <a:r>
                        <a:rPr lang="en-US" sz="1200" dirty="0" err="1">
                          <a:solidFill>
                            <a:schemeClr val="tx1">
                              <a:lumMod val="50000"/>
                            </a:schemeClr>
                          </a:solidFill>
                        </a:rPr>
                        <a:t>Step_name</a:t>
                      </a:r>
                      <a:endParaRPr lang="en-US" sz="1200" dirty="0">
                        <a:solidFill>
                          <a:schemeClr val="tx1">
                            <a:lumMod val="50000"/>
                          </a:schemeClr>
                        </a:solidFill>
                      </a:endParaRPr>
                    </a:p>
                  </a:txBody>
                  <a:tcPr/>
                </a:tc>
                <a:extLst>
                  <a:ext uri="{0D108BD9-81ED-4DB2-BD59-A6C34878D82A}">
                    <a16:rowId xmlns:a16="http://schemas.microsoft.com/office/drawing/2014/main" val="273778951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583057099"/>
              </p:ext>
            </p:extLst>
          </p:nvPr>
        </p:nvGraphicFramePr>
        <p:xfrm>
          <a:off x="6076858" y="4844387"/>
          <a:ext cx="1835827" cy="274320"/>
        </p:xfrm>
        <a:graphic>
          <a:graphicData uri="http://schemas.openxmlformats.org/drawingml/2006/table">
            <a:tbl>
              <a:tblPr firstRow="1" bandRow="1">
                <a:tableStyleId>{5940675A-B579-460E-94D1-54222C63F5DA}</a:tableStyleId>
              </a:tblPr>
              <a:tblGrid>
                <a:gridCol w="1835827">
                  <a:extLst>
                    <a:ext uri="{9D8B030D-6E8A-4147-A177-3AD203B41FA5}">
                      <a16:colId xmlns:a16="http://schemas.microsoft.com/office/drawing/2014/main" val="1679926973"/>
                    </a:ext>
                  </a:extLst>
                </a:gridCol>
              </a:tblGrid>
              <a:tr h="0">
                <a:tc>
                  <a:txBody>
                    <a:bodyPr/>
                    <a:lstStyle/>
                    <a:p>
                      <a:pPr algn="ctr"/>
                      <a:r>
                        <a:rPr lang="en-US" sz="1200" dirty="0" err="1">
                          <a:solidFill>
                            <a:srgbClr val="FF0000"/>
                          </a:solidFill>
                        </a:rPr>
                        <a:t>step_group_name</a:t>
                      </a:r>
                      <a:endParaRPr lang="en-US" sz="1200" dirty="0">
                        <a:solidFill>
                          <a:srgbClr val="FF0000"/>
                        </a:solidFill>
                      </a:endParaRPr>
                    </a:p>
                  </a:txBody>
                  <a:tcPr/>
                </a:tc>
                <a:extLst>
                  <a:ext uri="{0D108BD9-81ED-4DB2-BD59-A6C34878D82A}">
                    <a16:rowId xmlns:a16="http://schemas.microsoft.com/office/drawing/2014/main" val="3102866138"/>
                  </a:ext>
                </a:extLst>
              </a:tr>
            </a:tbl>
          </a:graphicData>
        </a:graphic>
      </p:graphicFrame>
    </p:spTree>
    <p:extLst>
      <p:ext uri="{BB962C8B-B14F-4D97-AF65-F5344CB8AC3E}">
        <p14:creationId xmlns:p14="http://schemas.microsoft.com/office/powerpoint/2010/main" val="2667719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(QT)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47</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173944" y="1093228"/>
            <a:ext cx="11858625" cy="752475"/>
          </a:xfrm>
          <a:prstGeom prst="rect">
            <a:avLst/>
          </a:prstGeom>
        </p:spPr>
      </p:pic>
      <p:sp>
        <p:nvSpPr>
          <p:cNvPr id="12" name="Rectangle 11"/>
          <p:cNvSpPr/>
          <p:nvPr/>
        </p:nvSpPr>
        <p:spPr>
          <a:xfrm>
            <a:off x="695324" y="2363661"/>
            <a:ext cx="2563522" cy="261610"/>
          </a:xfrm>
          <a:prstGeom prst="rect">
            <a:avLst/>
          </a:prstGeom>
        </p:spPr>
        <p:txBody>
          <a:bodyPr wrap="none">
            <a:spAutoFit/>
          </a:bodyPr>
          <a:lstStyle/>
          <a:p>
            <a:r>
              <a:rPr lang="en-US" sz="1100" b="1" dirty="0">
                <a:solidFill>
                  <a:schemeClr val="tx1">
                    <a:lumMod val="50000"/>
                  </a:schemeClr>
                </a:solidFill>
                <a:latin typeface="Lucida Console" panose="020B0609040504020204" pitchFamily="49" charset="0"/>
              </a:rPr>
              <a:t>FAB_${FAB}_QTL_DM.LOT_BREACH</a:t>
            </a:r>
            <a:endParaRPr lang="en-US" sz="1100" b="1" dirty="0">
              <a:solidFill>
                <a:schemeClr val="tx1">
                  <a:lumMod val="50000"/>
                </a:schemeClr>
              </a:solidFill>
            </a:endParaRPr>
          </a:p>
        </p:txBody>
      </p:sp>
      <p:pic>
        <p:nvPicPr>
          <p:cNvPr id="3" name="Picture 2"/>
          <p:cNvPicPr>
            <a:picLocks noChangeAspect="1"/>
          </p:cNvPicPr>
          <p:nvPr/>
        </p:nvPicPr>
        <p:blipFill>
          <a:blip r:embed="rId3"/>
          <a:stretch>
            <a:fillRect/>
          </a:stretch>
        </p:blipFill>
        <p:spPr>
          <a:xfrm>
            <a:off x="4888819" y="2396924"/>
            <a:ext cx="6962775" cy="762000"/>
          </a:xfrm>
          <a:prstGeom prst="rect">
            <a:avLst/>
          </a:prstGeom>
        </p:spPr>
      </p:pic>
      <p:grpSp>
        <p:nvGrpSpPr>
          <p:cNvPr id="11" name="Group 10"/>
          <p:cNvGrpSpPr/>
          <p:nvPr/>
        </p:nvGrpSpPr>
        <p:grpSpPr>
          <a:xfrm>
            <a:off x="521756" y="2726923"/>
            <a:ext cx="3031069" cy="3086100"/>
            <a:chOff x="521756" y="2726923"/>
            <a:chExt cx="3031069" cy="3086100"/>
          </a:xfrm>
        </p:grpSpPr>
        <p:pic>
          <p:nvPicPr>
            <p:cNvPr id="9" name="Picture 8"/>
            <p:cNvPicPr>
              <a:picLocks noChangeAspect="1"/>
            </p:cNvPicPr>
            <p:nvPr/>
          </p:nvPicPr>
          <p:blipFill>
            <a:blip r:embed="rId4"/>
            <a:stretch>
              <a:fillRect/>
            </a:stretch>
          </p:blipFill>
          <p:spPr>
            <a:xfrm>
              <a:off x="521756" y="2726923"/>
              <a:ext cx="2952750" cy="3086100"/>
            </a:xfrm>
            <a:prstGeom prst="rect">
              <a:avLst/>
            </a:prstGeom>
          </p:spPr>
        </p:pic>
        <p:sp>
          <p:nvSpPr>
            <p:cNvPr id="10" name="Rectangle 9"/>
            <p:cNvSpPr/>
            <p:nvPr/>
          </p:nvSpPr>
          <p:spPr>
            <a:xfrm>
              <a:off x="695325" y="3743325"/>
              <a:ext cx="200977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3" name="Rectangle 12"/>
            <p:cNvSpPr/>
            <p:nvPr/>
          </p:nvSpPr>
          <p:spPr>
            <a:xfrm>
              <a:off x="695325" y="4244980"/>
              <a:ext cx="2009775" cy="172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4" name="Rectangle 13"/>
            <p:cNvSpPr/>
            <p:nvPr/>
          </p:nvSpPr>
          <p:spPr>
            <a:xfrm>
              <a:off x="695325" y="5280608"/>
              <a:ext cx="2857500" cy="169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6" name="Rectangle 15"/>
            <p:cNvSpPr/>
            <p:nvPr/>
          </p:nvSpPr>
          <p:spPr>
            <a:xfrm>
              <a:off x="695324" y="4617028"/>
              <a:ext cx="2779182" cy="158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17" name="Rectangle 16"/>
            <p:cNvSpPr/>
            <p:nvPr/>
          </p:nvSpPr>
          <p:spPr>
            <a:xfrm>
              <a:off x="695325" y="4430302"/>
              <a:ext cx="2009775" cy="1728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00637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(CT)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48</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640439" y="941185"/>
            <a:ext cx="10515600" cy="895350"/>
          </a:xfrm>
          <a:prstGeom prst="rect">
            <a:avLst/>
          </a:prstGeom>
        </p:spPr>
      </p:pic>
      <p:sp>
        <p:nvSpPr>
          <p:cNvPr id="14" name="Rectangle 13"/>
          <p:cNvSpPr/>
          <p:nvPr/>
        </p:nvSpPr>
        <p:spPr>
          <a:xfrm>
            <a:off x="910984" y="2803206"/>
            <a:ext cx="2294218" cy="261610"/>
          </a:xfrm>
          <a:prstGeom prst="rect">
            <a:avLst/>
          </a:prstGeom>
        </p:spPr>
        <p:txBody>
          <a:bodyPr wrap="none">
            <a:spAutoFit/>
          </a:bodyPr>
          <a:lstStyle/>
          <a:p>
            <a:r>
              <a:rPr lang="en-US" sz="1100" dirty="0"/>
              <a:t>FAB_${FAB}_FT_DM.FAB_LOT_HIST</a:t>
            </a:r>
          </a:p>
        </p:txBody>
      </p:sp>
      <p:sp>
        <p:nvSpPr>
          <p:cNvPr id="16" name="Rectangle 15"/>
          <p:cNvSpPr/>
          <p:nvPr/>
        </p:nvSpPr>
        <p:spPr>
          <a:xfrm>
            <a:off x="3405017" y="2803206"/>
            <a:ext cx="1787669" cy="261610"/>
          </a:xfrm>
          <a:prstGeom prst="rect">
            <a:avLst/>
          </a:prstGeom>
        </p:spPr>
        <p:txBody>
          <a:bodyPr wrap="none">
            <a:spAutoFit/>
          </a:bodyPr>
          <a:lstStyle/>
          <a:p>
            <a:r>
              <a:rPr lang="en-US" sz="1100" dirty="0"/>
              <a:t>FAB_${FAB}_REF_DM.STEP</a:t>
            </a:r>
          </a:p>
        </p:txBody>
      </p:sp>
      <p:sp>
        <p:nvSpPr>
          <p:cNvPr id="17" name="Rectangle 16"/>
          <p:cNvSpPr/>
          <p:nvPr/>
        </p:nvSpPr>
        <p:spPr>
          <a:xfrm>
            <a:off x="5392501" y="2803206"/>
            <a:ext cx="2206053" cy="261610"/>
          </a:xfrm>
          <a:prstGeom prst="rect">
            <a:avLst/>
          </a:prstGeom>
        </p:spPr>
        <p:txBody>
          <a:bodyPr wrap="none">
            <a:spAutoFit/>
          </a:bodyPr>
          <a:lstStyle/>
          <a:p>
            <a:r>
              <a:rPr lang="en-US" sz="1100" dirty="0"/>
              <a:t>FAB_${FAB}_TRV_DM.TRAV_STEP</a:t>
            </a:r>
          </a:p>
        </p:txBody>
      </p:sp>
      <p:graphicFrame>
        <p:nvGraphicFramePr>
          <p:cNvPr id="18" name="Table 17"/>
          <p:cNvGraphicFramePr>
            <a:graphicFrameLocks noGrp="1"/>
          </p:cNvGraphicFramePr>
          <p:nvPr>
            <p:extLst>
              <p:ext uri="{D42A27DB-BD31-4B8C-83A1-F6EECF244321}">
                <p14:modId xmlns:p14="http://schemas.microsoft.com/office/powerpoint/2010/main" val="1384017604"/>
              </p:ext>
            </p:extLst>
          </p:nvPr>
        </p:nvGraphicFramePr>
        <p:xfrm>
          <a:off x="1095375" y="3258450"/>
          <a:ext cx="1742440" cy="1624752"/>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582018701"/>
                    </a:ext>
                  </a:extLst>
                </a:gridCol>
              </a:tblGrid>
              <a:tr h="242083">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latin typeface="+mn-lt"/>
                        </a:rPr>
                        <a:t>Lot_id</a:t>
                      </a:r>
                    </a:p>
                  </a:txBody>
                  <a:tcPr/>
                </a:tc>
                <a:extLst>
                  <a:ext uri="{0D108BD9-81ED-4DB2-BD59-A6C34878D82A}">
                    <a16:rowId xmlns:a16="http://schemas.microsoft.com/office/drawing/2014/main" val="3711629603"/>
                  </a:ext>
                </a:extLst>
              </a:tr>
              <a:tr h="23009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err="1"/>
                        <a:t>Stage_datetime</a:t>
                      </a:r>
                      <a:endParaRPr lang="en-US" sz="1100" b="0" dirty="0">
                        <a:latin typeface="+mn-lt"/>
                      </a:endParaRPr>
                    </a:p>
                  </a:txBody>
                  <a:tcPr/>
                </a:tc>
                <a:extLst>
                  <a:ext uri="{0D108BD9-81ED-4DB2-BD59-A6C34878D82A}">
                    <a16:rowId xmlns:a16="http://schemas.microsoft.com/office/drawing/2014/main" val="738647840"/>
                  </a:ext>
                </a:extLst>
              </a:tr>
              <a:tr h="232803">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t>Track_in_datetime</a:t>
                      </a:r>
                      <a:endParaRPr lang="en-US" sz="1100" b="0" dirty="0">
                        <a:latin typeface="+mn-lt"/>
                      </a:endParaRPr>
                    </a:p>
                  </a:txBody>
                  <a:tcPr/>
                </a:tc>
                <a:extLst>
                  <a:ext uri="{0D108BD9-81ED-4DB2-BD59-A6C34878D82A}">
                    <a16:rowId xmlns:a16="http://schemas.microsoft.com/office/drawing/2014/main" val="1897549640"/>
                  </a:ext>
                </a:extLst>
              </a:tr>
              <a:tr h="23009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t>Track_out_datetime</a:t>
                      </a:r>
                      <a:endParaRPr lang="en-US" sz="1100" b="0" dirty="0">
                        <a:latin typeface="+mn-lt"/>
                      </a:endParaRPr>
                    </a:p>
                  </a:txBody>
                  <a:tcPr/>
                </a:tc>
                <a:extLst>
                  <a:ext uri="{0D108BD9-81ED-4DB2-BD59-A6C34878D82A}">
                    <a16:rowId xmlns:a16="http://schemas.microsoft.com/office/drawing/2014/main" val="1763821348"/>
                  </a:ext>
                </a:extLst>
              </a:tr>
              <a:tr h="23009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solidFill>
                            <a:srgbClr val="FF0000"/>
                          </a:solidFill>
                          <a:latin typeface="+mn-lt"/>
                        </a:rPr>
                        <a:t>Trav_step_oid</a:t>
                      </a:r>
                      <a:endParaRPr lang="en-US" sz="1100" b="0" dirty="0">
                        <a:solidFill>
                          <a:srgbClr val="FF0000"/>
                        </a:solidFill>
                        <a:latin typeface="+mn-lt"/>
                      </a:endParaRPr>
                    </a:p>
                  </a:txBody>
                  <a:tcPr/>
                </a:tc>
                <a:extLst>
                  <a:ext uri="{0D108BD9-81ED-4DB2-BD59-A6C34878D82A}">
                    <a16:rowId xmlns:a16="http://schemas.microsoft.com/office/drawing/2014/main" val="4137691030"/>
                  </a:ext>
                </a:extLst>
              </a:tr>
              <a:tr h="329352">
                <a:tc>
                  <a:txBody>
                    <a:bodyPr/>
                    <a:lstStyle/>
                    <a:p>
                      <a:r>
                        <a:rPr lang="en-US" sz="1100" dirty="0"/>
                        <a:t>Updated_datetime</a:t>
                      </a:r>
                      <a:endParaRPr lang="en-US" sz="1100" dirty="0">
                        <a:latin typeface="+mn-lt"/>
                      </a:endParaRPr>
                    </a:p>
                  </a:txBody>
                  <a:tcPr/>
                </a:tc>
                <a:extLst>
                  <a:ext uri="{0D108BD9-81ED-4DB2-BD59-A6C34878D82A}">
                    <a16:rowId xmlns:a16="http://schemas.microsoft.com/office/drawing/2014/main" val="277408345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13053674"/>
              </p:ext>
            </p:extLst>
          </p:nvPr>
        </p:nvGraphicFramePr>
        <p:xfrm>
          <a:off x="3373564" y="3258450"/>
          <a:ext cx="1742440" cy="518160"/>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2299107930"/>
                    </a:ext>
                  </a:extLst>
                </a:gridCol>
              </a:tblGrid>
              <a:tr h="242083">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latin typeface="+mn-lt"/>
                        </a:rPr>
                        <a:t>Step_name</a:t>
                      </a:r>
                      <a:endParaRPr lang="en-US" sz="1100" b="0" dirty="0">
                        <a:latin typeface="+mn-lt"/>
                      </a:endParaRPr>
                    </a:p>
                  </a:txBody>
                  <a:tcPr/>
                </a:tc>
                <a:extLst>
                  <a:ext uri="{0D108BD9-81ED-4DB2-BD59-A6C34878D82A}">
                    <a16:rowId xmlns:a16="http://schemas.microsoft.com/office/drawing/2014/main" val="880192279"/>
                  </a:ext>
                </a:extLst>
              </a:tr>
              <a:tr h="23009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solidFill>
                            <a:srgbClr val="FF0000"/>
                          </a:solidFill>
                        </a:rPr>
                        <a:t>Step_oid</a:t>
                      </a:r>
                      <a:endParaRPr lang="en-US" sz="1100" b="0" dirty="0">
                        <a:solidFill>
                          <a:srgbClr val="FF0000"/>
                        </a:solidFill>
                        <a:latin typeface="+mn-lt"/>
                      </a:endParaRPr>
                    </a:p>
                  </a:txBody>
                  <a:tcPr/>
                </a:tc>
                <a:extLst>
                  <a:ext uri="{0D108BD9-81ED-4DB2-BD59-A6C34878D82A}">
                    <a16:rowId xmlns:a16="http://schemas.microsoft.com/office/drawing/2014/main" val="308367353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74708068"/>
              </p:ext>
            </p:extLst>
          </p:nvPr>
        </p:nvGraphicFramePr>
        <p:xfrm>
          <a:off x="5651753" y="3258450"/>
          <a:ext cx="1742440" cy="518160"/>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2299107930"/>
                    </a:ext>
                  </a:extLst>
                </a:gridCol>
              </a:tblGrid>
              <a:tr h="242083">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solidFill>
                            <a:srgbClr val="FF0000"/>
                          </a:solidFill>
                          <a:latin typeface="+mn-lt"/>
                        </a:rPr>
                        <a:t>Trav_step_oid</a:t>
                      </a:r>
                      <a:endParaRPr lang="en-US" sz="1100" b="0" dirty="0">
                        <a:solidFill>
                          <a:srgbClr val="FF0000"/>
                        </a:solidFill>
                        <a:latin typeface="+mn-lt"/>
                      </a:endParaRPr>
                    </a:p>
                  </a:txBody>
                  <a:tcPr/>
                </a:tc>
                <a:extLst>
                  <a:ext uri="{0D108BD9-81ED-4DB2-BD59-A6C34878D82A}">
                    <a16:rowId xmlns:a16="http://schemas.microsoft.com/office/drawing/2014/main" val="880192279"/>
                  </a:ext>
                </a:extLst>
              </a:tr>
              <a:tr h="23009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solidFill>
                            <a:srgbClr val="FF0000"/>
                          </a:solidFill>
                        </a:rPr>
                        <a:t>Step_oid</a:t>
                      </a:r>
                      <a:endParaRPr lang="en-US" sz="1100" b="0" dirty="0">
                        <a:solidFill>
                          <a:srgbClr val="FF0000"/>
                        </a:solidFill>
                        <a:latin typeface="+mn-lt"/>
                      </a:endParaRPr>
                    </a:p>
                  </a:txBody>
                  <a:tcPr/>
                </a:tc>
                <a:extLst>
                  <a:ext uri="{0D108BD9-81ED-4DB2-BD59-A6C34878D82A}">
                    <a16:rowId xmlns:a16="http://schemas.microsoft.com/office/drawing/2014/main" val="3083673531"/>
                  </a:ext>
                </a:extLst>
              </a:tr>
            </a:tbl>
          </a:graphicData>
        </a:graphic>
      </p:graphicFrame>
      <p:sp>
        <p:nvSpPr>
          <p:cNvPr id="15" name="Rectangle 14"/>
          <p:cNvSpPr/>
          <p:nvPr/>
        </p:nvSpPr>
        <p:spPr>
          <a:xfrm>
            <a:off x="8210274" y="2247410"/>
            <a:ext cx="3469640" cy="769441"/>
          </a:xfrm>
          <a:prstGeom prst="rect">
            <a:avLst/>
          </a:prstGeom>
        </p:spPr>
        <p:txBody>
          <a:bodyPr wrap="square">
            <a:spAutoFit/>
          </a:bodyPr>
          <a:lstStyle/>
          <a:p>
            <a:r>
              <a:rPr lang="en-US" sz="1100" dirty="0"/>
              <a:t>RPT = </a:t>
            </a:r>
            <a:r>
              <a:rPr lang="en-US" sz="1100" dirty="0" err="1"/>
              <a:t>track_out_datetime</a:t>
            </a:r>
            <a:r>
              <a:rPr lang="en-US" sz="1100" dirty="0"/>
              <a:t> – </a:t>
            </a:r>
            <a:r>
              <a:rPr lang="en-US" sz="1100" dirty="0" err="1"/>
              <a:t>track_in_datetime</a:t>
            </a:r>
            <a:endParaRPr lang="en-US" sz="1100" dirty="0"/>
          </a:p>
          <a:p>
            <a:r>
              <a:rPr lang="en-US" sz="1100" dirty="0" err="1"/>
              <a:t>Cycle_Time</a:t>
            </a:r>
            <a:r>
              <a:rPr lang="en-US" sz="1100" dirty="0"/>
              <a:t> = </a:t>
            </a:r>
            <a:r>
              <a:rPr lang="en-US" sz="1100" dirty="0" err="1"/>
              <a:t>track_out_datetime</a:t>
            </a:r>
            <a:r>
              <a:rPr lang="en-US" sz="1100" dirty="0"/>
              <a:t> – </a:t>
            </a:r>
            <a:r>
              <a:rPr lang="en-US" sz="1100" dirty="0" err="1"/>
              <a:t>stage_datetime</a:t>
            </a:r>
            <a:endParaRPr lang="en-US" sz="1100" dirty="0"/>
          </a:p>
          <a:p>
            <a:r>
              <a:rPr lang="en-US" sz="1100" dirty="0" err="1"/>
              <a:t>Waiting_Time</a:t>
            </a:r>
            <a:r>
              <a:rPr lang="en-US" sz="1100" dirty="0"/>
              <a:t> = </a:t>
            </a:r>
            <a:r>
              <a:rPr lang="en-US" sz="1100" dirty="0" err="1"/>
              <a:t>track_in_datetime</a:t>
            </a:r>
            <a:r>
              <a:rPr lang="en-US" sz="1100" dirty="0"/>
              <a:t> – </a:t>
            </a:r>
            <a:r>
              <a:rPr lang="en-US" sz="1100" dirty="0" err="1"/>
              <a:t>stage_datetime</a:t>
            </a:r>
            <a:endParaRPr lang="en-US" sz="1100" dirty="0"/>
          </a:p>
          <a:p>
            <a:r>
              <a:rPr lang="en-US" sz="1100" dirty="0" err="1"/>
              <a:t>Stage_datetime</a:t>
            </a:r>
            <a:r>
              <a:rPr lang="en-US" sz="1100" dirty="0"/>
              <a:t> = Previous Step Track out Time</a:t>
            </a:r>
          </a:p>
        </p:txBody>
      </p:sp>
    </p:spTree>
    <p:extLst>
      <p:ext uri="{BB962C8B-B14F-4D97-AF65-F5344CB8AC3E}">
        <p14:creationId xmlns:p14="http://schemas.microsoft.com/office/powerpoint/2010/main" val="2607476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(LA)</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49</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11" name="Picture 10"/>
          <p:cNvPicPr>
            <a:picLocks noChangeAspect="1"/>
          </p:cNvPicPr>
          <p:nvPr/>
        </p:nvPicPr>
        <p:blipFill>
          <a:blip r:embed="rId2"/>
          <a:stretch>
            <a:fillRect/>
          </a:stretch>
        </p:blipFill>
        <p:spPr>
          <a:xfrm>
            <a:off x="1185304" y="1018461"/>
            <a:ext cx="7404805" cy="2686196"/>
          </a:xfrm>
          <a:prstGeom prst="rect">
            <a:avLst/>
          </a:prstGeom>
        </p:spPr>
      </p:pic>
      <p:sp>
        <p:nvSpPr>
          <p:cNvPr id="12" name="Rectangle 11"/>
          <p:cNvSpPr/>
          <p:nvPr/>
        </p:nvSpPr>
        <p:spPr>
          <a:xfrm>
            <a:off x="1185304" y="4372302"/>
            <a:ext cx="2659702" cy="261610"/>
          </a:xfrm>
          <a:prstGeom prst="rect">
            <a:avLst/>
          </a:prstGeom>
        </p:spPr>
        <p:txBody>
          <a:bodyPr wrap="none">
            <a:spAutoFit/>
          </a:bodyPr>
          <a:lstStyle/>
          <a:p>
            <a:r>
              <a:rPr lang="en-US" sz="1100" dirty="0"/>
              <a:t>FAB_${FAB}_FT_DM.FAB_LOT_ATTR_LOG</a:t>
            </a:r>
          </a:p>
        </p:txBody>
      </p:sp>
      <p:sp>
        <p:nvSpPr>
          <p:cNvPr id="13" name="Rectangle 12"/>
          <p:cNvSpPr/>
          <p:nvPr/>
        </p:nvSpPr>
        <p:spPr>
          <a:xfrm>
            <a:off x="3834733" y="4372302"/>
            <a:ext cx="2218877" cy="261610"/>
          </a:xfrm>
          <a:prstGeom prst="rect">
            <a:avLst/>
          </a:prstGeom>
        </p:spPr>
        <p:txBody>
          <a:bodyPr wrap="none">
            <a:spAutoFit/>
          </a:bodyPr>
          <a:lstStyle/>
          <a:p>
            <a:r>
              <a:rPr lang="en-US" sz="1100" dirty="0"/>
              <a:t>FAB_${FAB}_REF_DM.CORR_ITEM</a:t>
            </a:r>
          </a:p>
        </p:txBody>
      </p:sp>
      <p:graphicFrame>
        <p:nvGraphicFramePr>
          <p:cNvPr id="14" name="Table 13"/>
          <p:cNvGraphicFramePr>
            <a:graphicFrameLocks noGrp="1"/>
          </p:cNvGraphicFramePr>
          <p:nvPr>
            <p:extLst/>
          </p:nvPr>
        </p:nvGraphicFramePr>
        <p:xfrm>
          <a:off x="1544955" y="4722043"/>
          <a:ext cx="1742440" cy="1426754"/>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582018701"/>
                    </a:ext>
                  </a:extLst>
                </a:gridCol>
              </a:tblGrid>
              <a:tr h="27257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latin typeface="+mn-lt"/>
                        </a:rPr>
                        <a:t>Lot_id</a:t>
                      </a:r>
                    </a:p>
                  </a:txBody>
                  <a:tcPr/>
                </a:tc>
                <a:extLst>
                  <a:ext uri="{0D108BD9-81ED-4DB2-BD59-A6C34878D82A}">
                    <a16:rowId xmlns:a16="http://schemas.microsoft.com/office/drawing/2014/main" val="3711629603"/>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solidFill>
                            <a:schemeClr val="tx1">
                              <a:lumMod val="50000"/>
                            </a:schemeClr>
                          </a:solidFill>
                          <a:latin typeface="+mn-lt"/>
                        </a:rPr>
                        <a:t>…</a:t>
                      </a:r>
                    </a:p>
                  </a:txBody>
                  <a:tcPr/>
                </a:tc>
                <a:extLst>
                  <a:ext uri="{0D108BD9-81ED-4DB2-BD59-A6C34878D82A}">
                    <a16:rowId xmlns:a16="http://schemas.microsoft.com/office/drawing/2014/main" val="422062161"/>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solidFill>
                            <a:srgbClr val="FF0000"/>
                          </a:solidFill>
                        </a:rPr>
                        <a:t>Corr_item_oid</a:t>
                      </a:r>
                      <a:endParaRPr lang="en-US" sz="1100" b="0" dirty="0">
                        <a:solidFill>
                          <a:srgbClr val="FF0000"/>
                        </a:solidFill>
                        <a:latin typeface="+mn-lt"/>
                      </a:endParaRPr>
                    </a:p>
                  </a:txBody>
                  <a:tcPr/>
                </a:tc>
                <a:extLst>
                  <a:ext uri="{0D108BD9-81ED-4DB2-BD59-A6C34878D82A}">
                    <a16:rowId xmlns:a16="http://schemas.microsoft.com/office/drawing/2014/main" val="1897549640"/>
                  </a:ext>
                </a:extLst>
              </a:tr>
              <a:tr h="256032">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err="1"/>
                        <a:t>Seq_no</a:t>
                      </a:r>
                      <a:endParaRPr lang="en-US" sz="1100" b="0" dirty="0">
                        <a:latin typeface="+mn-lt"/>
                      </a:endParaRPr>
                    </a:p>
                  </a:txBody>
                  <a:tcPr/>
                </a:tc>
                <a:extLst>
                  <a:ext uri="{0D108BD9-81ED-4DB2-BD59-A6C34878D82A}">
                    <a16:rowId xmlns:a16="http://schemas.microsoft.com/office/drawing/2014/main" val="1763821348"/>
                  </a:ext>
                </a:extLst>
              </a:tr>
              <a:tr h="370840">
                <a:tc>
                  <a:txBody>
                    <a:bodyPr/>
                    <a:lstStyle/>
                    <a:p>
                      <a:r>
                        <a:rPr lang="en-US" sz="1100" dirty="0" err="1"/>
                        <a:t>Corr_item_value</a:t>
                      </a:r>
                      <a:endParaRPr lang="en-US" sz="1100" dirty="0">
                        <a:latin typeface="+mn-lt"/>
                      </a:endParaRPr>
                    </a:p>
                  </a:txBody>
                  <a:tcPr/>
                </a:tc>
                <a:extLst>
                  <a:ext uri="{0D108BD9-81ED-4DB2-BD59-A6C34878D82A}">
                    <a16:rowId xmlns:a16="http://schemas.microsoft.com/office/drawing/2014/main" val="277408345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61518420"/>
              </p:ext>
            </p:extLst>
          </p:nvPr>
        </p:nvGraphicFramePr>
        <p:xfrm>
          <a:off x="3947115" y="4912688"/>
          <a:ext cx="1742440" cy="521208"/>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249679922"/>
                    </a:ext>
                  </a:extLst>
                </a:gridCol>
              </a:tblGrid>
              <a:tr h="219456">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t>Corr_item_desc</a:t>
                      </a:r>
                      <a:endParaRPr lang="en-US" sz="1100" b="0" dirty="0">
                        <a:latin typeface="+mn-lt"/>
                      </a:endParaRPr>
                    </a:p>
                  </a:txBody>
                  <a:tcPr/>
                </a:tc>
                <a:extLst>
                  <a:ext uri="{0D108BD9-81ED-4DB2-BD59-A6C34878D82A}">
                    <a16:rowId xmlns:a16="http://schemas.microsoft.com/office/drawing/2014/main" val="225392124"/>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solidFill>
                            <a:srgbClr val="FF0000"/>
                          </a:solidFill>
                        </a:rPr>
                        <a:t>Corr_item_oid</a:t>
                      </a:r>
                      <a:endParaRPr lang="en-US" sz="1100" b="0" dirty="0">
                        <a:solidFill>
                          <a:srgbClr val="FF0000"/>
                        </a:solidFill>
                        <a:latin typeface="+mn-lt"/>
                      </a:endParaRPr>
                    </a:p>
                  </a:txBody>
                  <a:tcPr/>
                </a:tc>
                <a:extLst>
                  <a:ext uri="{0D108BD9-81ED-4DB2-BD59-A6C34878D82A}">
                    <a16:rowId xmlns:a16="http://schemas.microsoft.com/office/drawing/2014/main" val="370977170"/>
                  </a:ext>
                </a:extLst>
              </a:tr>
            </a:tbl>
          </a:graphicData>
        </a:graphic>
      </p:graphicFrame>
      <p:sp>
        <p:nvSpPr>
          <p:cNvPr id="3" name="Rectangle 2"/>
          <p:cNvSpPr/>
          <p:nvPr/>
        </p:nvSpPr>
        <p:spPr>
          <a:xfrm>
            <a:off x="1710275" y="3774239"/>
            <a:ext cx="5266250" cy="369332"/>
          </a:xfrm>
          <a:prstGeom prst="rect">
            <a:avLst/>
          </a:prstGeom>
        </p:spPr>
        <p:txBody>
          <a:bodyPr wrap="none">
            <a:spAutoFit/>
          </a:bodyPr>
          <a:lstStyle/>
          <a:p>
            <a:pPr defTabSz="1219110">
              <a:defRPr/>
            </a:pPr>
            <a:r>
              <a:rPr lang="en-US" dirty="0"/>
              <a:t>Column Design: </a:t>
            </a:r>
            <a:r>
              <a:rPr lang="en-US" dirty="0" err="1"/>
              <a:t>LA+corr_item_desc+sequence_no</a:t>
            </a:r>
            <a:endParaRPr lang="en-US" dirty="0"/>
          </a:p>
        </p:txBody>
      </p:sp>
    </p:spTree>
    <p:extLst>
      <p:ext uri="{BB962C8B-B14F-4D97-AF65-F5344CB8AC3E}">
        <p14:creationId xmlns:p14="http://schemas.microsoft.com/office/powerpoint/2010/main" val="368750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Text Placeholder 2"/>
          <p:cNvSpPr>
            <a:spLocks noGrp="1"/>
          </p:cNvSpPr>
          <p:nvPr>
            <p:ph type="body" sz="quarter" idx="14"/>
          </p:nvPr>
        </p:nvSpPr>
        <p:spPr/>
        <p:txBody>
          <a:bodyPr/>
          <a:lstStyle/>
          <a:p>
            <a:endParaRPr lang="en-US"/>
          </a:p>
        </p:txBody>
      </p:sp>
      <p:sp>
        <p:nvSpPr>
          <p:cNvPr id="4" name="Date Placeholder 3"/>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a:t>
            </a:fld>
            <a:endParaRPr lang="en-US" dirty="0"/>
          </a:p>
        </p:txBody>
      </p:sp>
      <p:sp>
        <p:nvSpPr>
          <p:cNvPr id="6" name="Footer Placeholder 5"/>
          <p:cNvSpPr>
            <a:spLocks noGrp="1"/>
          </p:cNvSpPr>
          <p:nvPr>
            <p:ph type="ftr" sz="quarter" idx="15"/>
          </p:nvPr>
        </p:nvSpPr>
        <p:spPr/>
        <p:txBody>
          <a:bodyPr/>
          <a:lstStyle/>
          <a:p>
            <a:r>
              <a:rPr lang="en-US"/>
              <a:t>|  Micron Confidential</a:t>
            </a:r>
            <a:endParaRPr lang="en-US" dirty="0"/>
          </a:p>
        </p:txBody>
      </p:sp>
    </p:spTree>
    <p:extLst>
      <p:ext uri="{BB962C8B-B14F-4D97-AF65-F5344CB8AC3E}">
        <p14:creationId xmlns:p14="http://schemas.microsoft.com/office/powerpoint/2010/main" val="3788387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(WA)</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50</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910984" y="1034826"/>
            <a:ext cx="9315450" cy="1428750"/>
          </a:xfrm>
          <a:prstGeom prst="rect">
            <a:avLst/>
          </a:prstGeom>
        </p:spPr>
      </p:pic>
      <p:sp>
        <p:nvSpPr>
          <p:cNvPr id="12" name="Rectangle 11"/>
          <p:cNvSpPr/>
          <p:nvPr/>
        </p:nvSpPr>
        <p:spPr>
          <a:xfrm>
            <a:off x="3888142" y="3244334"/>
            <a:ext cx="2146742" cy="261610"/>
          </a:xfrm>
          <a:prstGeom prst="rect">
            <a:avLst/>
          </a:prstGeom>
        </p:spPr>
        <p:txBody>
          <a:bodyPr wrap="none">
            <a:spAutoFit/>
          </a:bodyPr>
          <a:lstStyle/>
          <a:p>
            <a:r>
              <a:rPr lang="en-US" sz="1100" dirty="0"/>
              <a:t>FAB_16_FT_DM.WAFER_STATUS</a:t>
            </a:r>
          </a:p>
        </p:txBody>
      </p:sp>
      <p:sp>
        <p:nvSpPr>
          <p:cNvPr id="13" name="Rectangle 12"/>
          <p:cNvSpPr/>
          <p:nvPr/>
        </p:nvSpPr>
        <p:spPr>
          <a:xfrm>
            <a:off x="1185304" y="3244334"/>
            <a:ext cx="1984839" cy="261610"/>
          </a:xfrm>
          <a:prstGeom prst="rect">
            <a:avLst/>
          </a:prstGeom>
        </p:spPr>
        <p:txBody>
          <a:bodyPr wrap="none">
            <a:spAutoFit/>
          </a:bodyPr>
          <a:lstStyle/>
          <a:p>
            <a:r>
              <a:rPr lang="en-US" sz="1100" dirty="0"/>
              <a:t>FAB_16_FT_DM.WAFER_ATTR</a:t>
            </a:r>
          </a:p>
        </p:txBody>
      </p:sp>
      <p:sp>
        <p:nvSpPr>
          <p:cNvPr id="14" name="Rectangle 13"/>
          <p:cNvSpPr/>
          <p:nvPr/>
        </p:nvSpPr>
        <p:spPr>
          <a:xfrm>
            <a:off x="6752883" y="3244334"/>
            <a:ext cx="1967205" cy="261610"/>
          </a:xfrm>
          <a:prstGeom prst="rect">
            <a:avLst/>
          </a:prstGeom>
        </p:spPr>
        <p:txBody>
          <a:bodyPr wrap="none">
            <a:spAutoFit/>
          </a:bodyPr>
          <a:lstStyle/>
          <a:p>
            <a:r>
              <a:rPr lang="en-US" sz="1100" dirty="0"/>
              <a:t>FAB_16_REF_DM.CORR_ITEM</a:t>
            </a:r>
          </a:p>
        </p:txBody>
      </p:sp>
      <p:graphicFrame>
        <p:nvGraphicFramePr>
          <p:cNvPr id="15" name="Table 14"/>
          <p:cNvGraphicFramePr>
            <a:graphicFrameLocks noGrp="1"/>
          </p:cNvGraphicFramePr>
          <p:nvPr>
            <p:extLst/>
          </p:nvPr>
        </p:nvGraphicFramePr>
        <p:xfrm>
          <a:off x="4090293" y="3645158"/>
          <a:ext cx="1742440" cy="796834"/>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582018701"/>
                    </a:ext>
                  </a:extLst>
                </a:gridCol>
              </a:tblGrid>
              <a:tr h="27257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latin typeface="+mn-lt"/>
                        </a:rPr>
                        <a:t>Lot_id</a:t>
                      </a:r>
                    </a:p>
                  </a:txBody>
                  <a:tcPr/>
                </a:tc>
                <a:extLst>
                  <a:ext uri="{0D108BD9-81ED-4DB2-BD59-A6C34878D82A}">
                    <a16:rowId xmlns:a16="http://schemas.microsoft.com/office/drawing/2014/main" val="3711629603"/>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solidFill>
                            <a:schemeClr val="tx1">
                              <a:lumMod val="50000"/>
                            </a:schemeClr>
                          </a:solidFill>
                          <a:latin typeface="+mn-lt"/>
                        </a:rPr>
                        <a:t>Wafer_id</a:t>
                      </a:r>
                      <a:endParaRPr lang="en-US" sz="1100" b="0" dirty="0">
                        <a:solidFill>
                          <a:schemeClr val="tx1">
                            <a:lumMod val="50000"/>
                          </a:schemeClr>
                        </a:solidFill>
                        <a:latin typeface="+mn-lt"/>
                      </a:endParaRPr>
                    </a:p>
                  </a:txBody>
                  <a:tcPr/>
                </a:tc>
                <a:extLst>
                  <a:ext uri="{0D108BD9-81ED-4DB2-BD59-A6C34878D82A}">
                    <a16:rowId xmlns:a16="http://schemas.microsoft.com/office/drawing/2014/main" val="422062161"/>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err="1">
                          <a:solidFill>
                            <a:srgbClr val="FF0000"/>
                          </a:solidFill>
                        </a:rPr>
                        <a:t>Wafer_scribe</a:t>
                      </a:r>
                      <a:endParaRPr lang="en-US" sz="1100" b="0" dirty="0">
                        <a:solidFill>
                          <a:srgbClr val="FF0000"/>
                        </a:solidFill>
                        <a:latin typeface="+mn-lt"/>
                      </a:endParaRPr>
                    </a:p>
                  </a:txBody>
                  <a:tcPr/>
                </a:tc>
                <a:extLst>
                  <a:ext uri="{0D108BD9-81ED-4DB2-BD59-A6C34878D82A}">
                    <a16:rowId xmlns:a16="http://schemas.microsoft.com/office/drawing/2014/main" val="1897549640"/>
                  </a:ext>
                </a:extLst>
              </a:tr>
            </a:tbl>
          </a:graphicData>
        </a:graphic>
      </p:graphicFrame>
      <p:graphicFrame>
        <p:nvGraphicFramePr>
          <p:cNvPr id="16" name="Table 15"/>
          <p:cNvGraphicFramePr>
            <a:graphicFrameLocks noGrp="1"/>
          </p:cNvGraphicFramePr>
          <p:nvPr>
            <p:extLst/>
          </p:nvPr>
        </p:nvGraphicFramePr>
        <p:xfrm>
          <a:off x="1427703" y="3645158"/>
          <a:ext cx="1742440" cy="1050119"/>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582018701"/>
                    </a:ext>
                  </a:extLst>
                </a:gridCol>
              </a:tblGrid>
              <a:tr h="263735">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solidFill>
                            <a:srgbClr val="FF0000"/>
                          </a:solidFill>
                          <a:latin typeface="+mn-lt"/>
                        </a:rPr>
                        <a:t>Wafer_scribe</a:t>
                      </a:r>
                      <a:endParaRPr lang="en-US" sz="1100" b="0" dirty="0">
                        <a:solidFill>
                          <a:srgbClr val="FF0000"/>
                        </a:solidFill>
                        <a:latin typeface="+mn-lt"/>
                      </a:endParaRPr>
                    </a:p>
                  </a:txBody>
                  <a:tcPr/>
                </a:tc>
                <a:extLst>
                  <a:ext uri="{0D108BD9-81ED-4DB2-BD59-A6C34878D82A}">
                    <a16:rowId xmlns:a16="http://schemas.microsoft.com/office/drawing/2014/main" val="3711629603"/>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err="1">
                          <a:solidFill>
                            <a:schemeClr val="tx1">
                              <a:lumMod val="50000"/>
                            </a:schemeClr>
                          </a:solidFill>
                          <a:latin typeface="+mn-lt"/>
                        </a:rPr>
                        <a:t>Wafer_attr_value</a:t>
                      </a:r>
                      <a:endParaRPr lang="en-US" sz="1100" b="0" dirty="0">
                        <a:solidFill>
                          <a:schemeClr val="tx1">
                            <a:lumMod val="50000"/>
                          </a:schemeClr>
                        </a:solidFill>
                        <a:latin typeface="+mn-lt"/>
                      </a:endParaRPr>
                    </a:p>
                  </a:txBody>
                  <a:tcPr/>
                </a:tc>
                <a:extLst>
                  <a:ext uri="{0D108BD9-81ED-4DB2-BD59-A6C34878D82A}">
                    <a16:rowId xmlns:a16="http://schemas.microsoft.com/office/drawing/2014/main" val="422062161"/>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dirty="0">
                          <a:solidFill>
                            <a:schemeClr val="tx1">
                              <a:lumMod val="50000"/>
                            </a:schemeClr>
                          </a:solidFill>
                        </a:rPr>
                        <a:t>Updated_datetime</a:t>
                      </a:r>
                      <a:endParaRPr lang="en-US" sz="1100" b="0" dirty="0">
                        <a:solidFill>
                          <a:schemeClr val="tx1">
                            <a:lumMod val="50000"/>
                          </a:schemeClr>
                        </a:solidFill>
                        <a:latin typeface="+mn-lt"/>
                      </a:endParaRPr>
                    </a:p>
                  </a:txBody>
                  <a:tcPr/>
                </a:tc>
                <a:extLst>
                  <a:ext uri="{0D108BD9-81ED-4DB2-BD59-A6C34878D82A}">
                    <a16:rowId xmlns:a16="http://schemas.microsoft.com/office/drawing/2014/main" val="1897549640"/>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solidFill>
                            <a:srgbClr val="FF0000"/>
                          </a:solidFill>
                          <a:latin typeface="+mn-lt"/>
                        </a:rPr>
                        <a:t>Corr_item_oid</a:t>
                      </a:r>
                    </a:p>
                  </a:txBody>
                  <a:tcPr/>
                </a:tc>
                <a:extLst>
                  <a:ext uri="{0D108BD9-81ED-4DB2-BD59-A6C34878D82A}">
                    <a16:rowId xmlns:a16="http://schemas.microsoft.com/office/drawing/2014/main" val="2484142469"/>
                  </a:ext>
                </a:extLst>
              </a:tr>
            </a:tbl>
          </a:graphicData>
        </a:graphic>
      </p:graphicFrame>
      <p:graphicFrame>
        <p:nvGraphicFramePr>
          <p:cNvPr id="17" name="Table 16"/>
          <p:cNvGraphicFramePr>
            <a:graphicFrameLocks noGrp="1"/>
          </p:cNvGraphicFramePr>
          <p:nvPr>
            <p:extLst/>
          </p:nvPr>
        </p:nvGraphicFramePr>
        <p:xfrm>
          <a:off x="6865265" y="3645157"/>
          <a:ext cx="1742440" cy="525863"/>
        </p:xfrm>
        <a:graphic>
          <a:graphicData uri="http://schemas.openxmlformats.org/drawingml/2006/table">
            <a:tbl>
              <a:tblPr firstRow="1" bandRow="1">
                <a:tableStyleId>{5940675A-B579-460E-94D1-54222C63F5DA}</a:tableStyleId>
              </a:tblPr>
              <a:tblGrid>
                <a:gridCol w="1742440">
                  <a:extLst>
                    <a:ext uri="{9D8B030D-6E8A-4147-A177-3AD203B41FA5}">
                      <a16:colId xmlns:a16="http://schemas.microsoft.com/office/drawing/2014/main" val="3582018701"/>
                    </a:ext>
                  </a:extLst>
                </a:gridCol>
              </a:tblGrid>
              <a:tr h="263735">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latin typeface="+mn-lt"/>
                        </a:rPr>
                        <a:t>Corr_item_desc</a:t>
                      </a:r>
                    </a:p>
                  </a:txBody>
                  <a:tcPr/>
                </a:tc>
                <a:extLst>
                  <a:ext uri="{0D108BD9-81ED-4DB2-BD59-A6C34878D82A}">
                    <a16:rowId xmlns:a16="http://schemas.microsoft.com/office/drawing/2014/main" val="3711629603"/>
                  </a:ext>
                </a:extLst>
              </a:tr>
              <a:tr h="262128">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1100" b="0" dirty="0">
                          <a:solidFill>
                            <a:srgbClr val="FF0000"/>
                          </a:solidFill>
                          <a:latin typeface="+mn-lt"/>
                        </a:rPr>
                        <a:t>Corr_item_oid</a:t>
                      </a:r>
                    </a:p>
                  </a:txBody>
                  <a:tcPr/>
                </a:tc>
                <a:extLst>
                  <a:ext uri="{0D108BD9-81ED-4DB2-BD59-A6C34878D82A}">
                    <a16:rowId xmlns:a16="http://schemas.microsoft.com/office/drawing/2014/main" val="422062161"/>
                  </a:ext>
                </a:extLst>
              </a:tr>
            </a:tbl>
          </a:graphicData>
        </a:graphic>
      </p:graphicFrame>
      <p:sp>
        <p:nvSpPr>
          <p:cNvPr id="18" name="Rectangle 17"/>
          <p:cNvSpPr/>
          <p:nvPr/>
        </p:nvSpPr>
        <p:spPr>
          <a:xfrm>
            <a:off x="2709672" y="2668806"/>
            <a:ext cx="6096000" cy="369332"/>
          </a:xfrm>
          <a:prstGeom prst="rect">
            <a:avLst/>
          </a:prstGeom>
        </p:spPr>
        <p:txBody>
          <a:bodyPr>
            <a:spAutoFit/>
          </a:bodyPr>
          <a:lstStyle/>
          <a:p>
            <a:r>
              <a:rPr lang="en-US" dirty="0"/>
              <a:t>Column Design: </a:t>
            </a:r>
            <a:r>
              <a:rPr lang="en-US" dirty="0" err="1"/>
              <a:t>WA+corr_item_desc</a:t>
            </a:r>
            <a:endParaRPr lang="en-US" dirty="0"/>
          </a:p>
        </p:txBody>
      </p:sp>
    </p:spTree>
    <p:extLst>
      <p:ext uri="{BB962C8B-B14F-4D97-AF65-F5344CB8AC3E}">
        <p14:creationId xmlns:p14="http://schemas.microsoft.com/office/powerpoint/2010/main" val="1362778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(SWR)</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51</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910984" y="1285165"/>
            <a:ext cx="9671958" cy="2562721"/>
          </a:xfrm>
          <a:prstGeom prst="rect">
            <a:avLst/>
          </a:prstGeom>
        </p:spPr>
      </p:pic>
      <p:pic>
        <p:nvPicPr>
          <p:cNvPr id="9" name="Picture 8"/>
          <p:cNvPicPr>
            <a:picLocks noChangeAspect="1"/>
          </p:cNvPicPr>
          <p:nvPr/>
        </p:nvPicPr>
        <p:blipFill>
          <a:blip r:embed="rId3"/>
          <a:stretch>
            <a:fillRect/>
          </a:stretch>
        </p:blipFill>
        <p:spPr>
          <a:xfrm>
            <a:off x="910984" y="3958987"/>
            <a:ext cx="5510212" cy="1999019"/>
          </a:xfrm>
          <a:prstGeom prst="rect">
            <a:avLst/>
          </a:prstGeom>
        </p:spPr>
      </p:pic>
      <p:sp>
        <p:nvSpPr>
          <p:cNvPr id="10" name="Rectangle 9"/>
          <p:cNvSpPr/>
          <p:nvPr/>
        </p:nvSpPr>
        <p:spPr>
          <a:xfrm>
            <a:off x="6778752" y="4284071"/>
            <a:ext cx="4413123" cy="369332"/>
          </a:xfrm>
          <a:prstGeom prst="rect">
            <a:avLst/>
          </a:prstGeom>
        </p:spPr>
        <p:txBody>
          <a:bodyPr wrap="square">
            <a:spAutoFit/>
          </a:bodyPr>
          <a:lstStyle/>
          <a:p>
            <a:r>
              <a:rPr lang="en-US" dirty="0"/>
              <a:t>Column Design: </a:t>
            </a:r>
            <a:r>
              <a:rPr lang="en-US" dirty="0" err="1"/>
              <a:t>SWR+SWR_item+step</a:t>
            </a:r>
            <a:r>
              <a:rPr lang="en-US" dirty="0"/>
              <a:t> no</a:t>
            </a:r>
          </a:p>
        </p:txBody>
      </p:sp>
    </p:spTree>
    <p:extLst>
      <p:ext uri="{BB962C8B-B14F-4D97-AF65-F5344CB8AC3E}">
        <p14:creationId xmlns:p14="http://schemas.microsoft.com/office/powerpoint/2010/main" val="1731364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(QDR)</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52</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8" name="Picture 7"/>
          <p:cNvPicPr>
            <a:picLocks noChangeAspect="1"/>
          </p:cNvPicPr>
          <p:nvPr/>
        </p:nvPicPr>
        <p:blipFill>
          <a:blip r:embed="rId2"/>
          <a:stretch>
            <a:fillRect/>
          </a:stretch>
        </p:blipFill>
        <p:spPr>
          <a:xfrm>
            <a:off x="577141" y="1078066"/>
            <a:ext cx="6769247" cy="4164113"/>
          </a:xfrm>
          <a:prstGeom prst="rect">
            <a:avLst/>
          </a:prstGeom>
        </p:spPr>
      </p:pic>
      <p:sp>
        <p:nvSpPr>
          <p:cNvPr id="10" name="Rectangle 9"/>
          <p:cNvSpPr/>
          <p:nvPr/>
        </p:nvSpPr>
        <p:spPr>
          <a:xfrm>
            <a:off x="7346388" y="2857607"/>
            <a:ext cx="4604820" cy="369332"/>
          </a:xfrm>
          <a:prstGeom prst="rect">
            <a:avLst/>
          </a:prstGeom>
        </p:spPr>
        <p:txBody>
          <a:bodyPr wrap="square">
            <a:spAutoFit/>
          </a:bodyPr>
          <a:lstStyle/>
          <a:p>
            <a:r>
              <a:rPr lang="en-US" dirty="0"/>
              <a:t>Column Design: </a:t>
            </a:r>
            <a:r>
              <a:rPr lang="en-US" dirty="0" err="1"/>
              <a:t>QDR+QDR_item+step_no</a:t>
            </a:r>
            <a:endParaRPr lang="en-US" dirty="0"/>
          </a:p>
        </p:txBody>
      </p:sp>
    </p:spTree>
    <p:extLst>
      <p:ext uri="{BB962C8B-B14F-4D97-AF65-F5344CB8AC3E}">
        <p14:creationId xmlns:p14="http://schemas.microsoft.com/office/powerpoint/2010/main" val="3816043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a:t>
            </a:r>
            <a:r>
              <a:rPr lang="en-US" dirty="0" err="1"/>
              <a:t>SWR_report</a:t>
            </a:r>
            <a:r>
              <a:rPr lang="en-US" dirty="0"/>
              <a: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53</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3" name="Picture 2"/>
          <p:cNvPicPr>
            <a:picLocks noChangeAspect="1"/>
          </p:cNvPicPr>
          <p:nvPr/>
        </p:nvPicPr>
        <p:blipFill>
          <a:blip r:embed="rId2"/>
          <a:stretch>
            <a:fillRect/>
          </a:stretch>
        </p:blipFill>
        <p:spPr>
          <a:xfrm>
            <a:off x="676656" y="1110507"/>
            <a:ext cx="11087494" cy="964471"/>
          </a:xfrm>
          <a:prstGeom prst="rect">
            <a:avLst/>
          </a:prstGeom>
        </p:spPr>
      </p:pic>
      <p:sp>
        <p:nvSpPr>
          <p:cNvPr id="9" name="Rectangle 8"/>
          <p:cNvSpPr/>
          <p:nvPr/>
        </p:nvSpPr>
        <p:spPr>
          <a:xfrm>
            <a:off x="4042791" y="2253172"/>
            <a:ext cx="3243834" cy="369332"/>
          </a:xfrm>
          <a:prstGeom prst="rect">
            <a:avLst/>
          </a:prstGeom>
        </p:spPr>
        <p:txBody>
          <a:bodyPr wrap="square">
            <a:spAutoFit/>
          </a:bodyPr>
          <a:lstStyle/>
          <a:p>
            <a:r>
              <a:rPr lang="en-US" dirty="0"/>
              <a:t>Column Design: SWR_STEPS</a:t>
            </a:r>
          </a:p>
        </p:txBody>
      </p:sp>
    </p:spTree>
    <p:extLst>
      <p:ext uri="{BB962C8B-B14F-4D97-AF65-F5344CB8AC3E}">
        <p14:creationId xmlns:p14="http://schemas.microsoft.com/office/powerpoint/2010/main" val="59096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a:t>
            </a:r>
            <a:r>
              <a:rPr lang="en-US" dirty="0" err="1"/>
              <a:t>QDR_report</a:t>
            </a:r>
            <a:r>
              <a:rPr lang="en-US" dirty="0"/>
              <a: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54</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3" name="Picture 2"/>
          <p:cNvPicPr>
            <a:picLocks noChangeAspect="1"/>
          </p:cNvPicPr>
          <p:nvPr/>
        </p:nvPicPr>
        <p:blipFill>
          <a:blip r:embed="rId2"/>
          <a:stretch>
            <a:fillRect/>
          </a:stretch>
        </p:blipFill>
        <p:spPr>
          <a:xfrm>
            <a:off x="625810" y="1154798"/>
            <a:ext cx="10954893" cy="633616"/>
          </a:xfrm>
          <a:prstGeom prst="rect">
            <a:avLst/>
          </a:prstGeom>
        </p:spPr>
      </p:pic>
      <p:sp>
        <p:nvSpPr>
          <p:cNvPr id="9" name="Rectangle 8"/>
          <p:cNvSpPr/>
          <p:nvPr/>
        </p:nvSpPr>
        <p:spPr>
          <a:xfrm>
            <a:off x="4888818" y="2010899"/>
            <a:ext cx="2428875" cy="369332"/>
          </a:xfrm>
          <a:prstGeom prst="rect">
            <a:avLst/>
          </a:prstGeom>
        </p:spPr>
        <p:txBody>
          <a:bodyPr wrap="square">
            <a:spAutoFit/>
          </a:bodyPr>
          <a:lstStyle/>
          <a:p>
            <a:r>
              <a:rPr lang="en-US" dirty="0"/>
              <a:t>Column Design: QDR</a:t>
            </a:r>
          </a:p>
        </p:txBody>
      </p:sp>
    </p:spTree>
    <p:extLst>
      <p:ext uri="{BB962C8B-B14F-4D97-AF65-F5344CB8AC3E}">
        <p14:creationId xmlns:p14="http://schemas.microsoft.com/office/powerpoint/2010/main" val="4254441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(MB)</a:t>
            </a:r>
          </a:p>
        </p:txBody>
      </p:sp>
      <p:pic>
        <p:nvPicPr>
          <p:cNvPr id="8" name="Content Placeholder 7"/>
          <p:cNvPicPr>
            <a:picLocks noGrp="1" noChangeAspect="1"/>
          </p:cNvPicPr>
          <p:nvPr>
            <p:ph idx="1"/>
          </p:nvPr>
        </p:nvPicPr>
        <p:blipFill>
          <a:blip r:embed="rId2"/>
          <a:stretch>
            <a:fillRect/>
          </a:stretch>
        </p:blipFill>
        <p:spPr>
          <a:xfrm>
            <a:off x="744283" y="2921286"/>
            <a:ext cx="6924675" cy="1190625"/>
          </a:xfrm>
          <a:prstGeom prst="rect">
            <a:avLst/>
          </a:prstGeom>
        </p:spPr>
      </p:pic>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55</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9" name="Picture 8"/>
          <p:cNvPicPr>
            <a:picLocks noChangeAspect="1"/>
          </p:cNvPicPr>
          <p:nvPr/>
        </p:nvPicPr>
        <p:blipFill>
          <a:blip r:embed="rId3"/>
          <a:stretch>
            <a:fillRect/>
          </a:stretch>
        </p:blipFill>
        <p:spPr>
          <a:xfrm>
            <a:off x="744283" y="1231551"/>
            <a:ext cx="9953625" cy="866775"/>
          </a:xfrm>
          <a:prstGeom prst="rect">
            <a:avLst/>
          </a:prstGeom>
        </p:spPr>
      </p:pic>
      <p:sp>
        <p:nvSpPr>
          <p:cNvPr id="11" name="Rectangle 10"/>
          <p:cNvSpPr/>
          <p:nvPr/>
        </p:nvSpPr>
        <p:spPr>
          <a:xfrm>
            <a:off x="2919672" y="2325140"/>
            <a:ext cx="6230424" cy="369332"/>
          </a:xfrm>
          <a:prstGeom prst="rect">
            <a:avLst/>
          </a:prstGeom>
        </p:spPr>
        <p:txBody>
          <a:bodyPr wrap="none">
            <a:spAutoFit/>
          </a:bodyPr>
          <a:lstStyle/>
          <a:p>
            <a:pPr defTabSz="1219110">
              <a:defRPr/>
            </a:pPr>
            <a:r>
              <a:rPr lang="en-US" dirty="0"/>
              <a:t>Column Design: </a:t>
            </a:r>
            <a:r>
              <a:rPr lang="en-US" dirty="0" err="1"/>
              <a:t>MB+Traveler_step+Chemical+sequence_no</a:t>
            </a:r>
            <a:endParaRPr lang="en-US" dirty="0"/>
          </a:p>
        </p:txBody>
      </p:sp>
    </p:spTree>
    <p:extLst>
      <p:ext uri="{BB962C8B-B14F-4D97-AF65-F5344CB8AC3E}">
        <p14:creationId xmlns:p14="http://schemas.microsoft.com/office/powerpoint/2010/main" val="1323926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(Sigma)</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56</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pic>
        <p:nvPicPr>
          <p:cNvPr id="11" name="Picture 10"/>
          <p:cNvPicPr>
            <a:picLocks noChangeAspect="1"/>
          </p:cNvPicPr>
          <p:nvPr/>
        </p:nvPicPr>
        <p:blipFill>
          <a:blip r:embed="rId2"/>
          <a:stretch>
            <a:fillRect/>
          </a:stretch>
        </p:blipFill>
        <p:spPr>
          <a:xfrm>
            <a:off x="755969" y="1129143"/>
            <a:ext cx="10535239" cy="519638"/>
          </a:xfrm>
          <a:prstGeom prst="rect">
            <a:avLst/>
          </a:prstGeom>
        </p:spPr>
      </p:pic>
      <p:cxnSp>
        <p:nvCxnSpPr>
          <p:cNvPr id="13" name="Straight Connector 12"/>
          <p:cNvCxnSpPr/>
          <p:nvPr/>
        </p:nvCxnSpPr>
        <p:spPr>
          <a:xfrm>
            <a:off x="612648" y="1380744"/>
            <a:ext cx="1081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3484" y="1019630"/>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1</a:t>
            </a:r>
          </a:p>
        </p:txBody>
      </p:sp>
      <p:sp>
        <p:nvSpPr>
          <p:cNvPr id="15" name="TextBox 14"/>
          <p:cNvSpPr txBox="1"/>
          <p:nvPr/>
        </p:nvSpPr>
        <p:spPr>
          <a:xfrm>
            <a:off x="443484" y="1360604"/>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2</a:t>
            </a:r>
          </a:p>
        </p:txBody>
      </p:sp>
      <p:sp>
        <p:nvSpPr>
          <p:cNvPr id="16" name="Content Placeholder 2"/>
          <p:cNvSpPr>
            <a:spLocks noGrp="1"/>
          </p:cNvSpPr>
          <p:nvPr>
            <p:ph idx="1"/>
          </p:nvPr>
        </p:nvSpPr>
        <p:spPr>
          <a:xfrm>
            <a:off x="755969" y="1729936"/>
            <a:ext cx="10375904" cy="4418635"/>
          </a:xfrm>
        </p:spPr>
        <p:txBody>
          <a:bodyPr/>
          <a:lstStyle/>
          <a:p>
            <a:r>
              <a:rPr lang="en-US" sz="1800" dirty="0"/>
              <a:t>1.</a:t>
            </a:r>
          </a:p>
          <a:p>
            <a:endParaRPr lang="en-US" sz="1800" dirty="0"/>
          </a:p>
          <a:p>
            <a:endParaRPr lang="en-US" sz="1800" dirty="0"/>
          </a:p>
          <a:p>
            <a:endParaRPr lang="en-US" sz="1800" dirty="0"/>
          </a:p>
          <a:p>
            <a:r>
              <a:rPr lang="en-US" sz="1800" dirty="0"/>
              <a:t>2.</a:t>
            </a:r>
          </a:p>
        </p:txBody>
      </p:sp>
      <p:graphicFrame>
        <p:nvGraphicFramePr>
          <p:cNvPr id="17" name="Table 16"/>
          <p:cNvGraphicFramePr>
            <a:graphicFrameLocks noGrp="1"/>
          </p:cNvGraphicFramePr>
          <p:nvPr>
            <p:extLst/>
          </p:nvPr>
        </p:nvGraphicFramePr>
        <p:xfrm>
          <a:off x="1307501" y="2097212"/>
          <a:ext cx="6438638" cy="304800"/>
        </p:xfrm>
        <a:graphic>
          <a:graphicData uri="http://schemas.openxmlformats.org/drawingml/2006/table">
            <a:tbl>
              <a:tblPr firstRow="1" bandRow="1">
                <a:tableStyleId>{5C22544A-7EE6-4342-B048-85BDC9FD1C3A}</a:tableStyleId>
              </a:tblPr>
              <a:tblGrid>
                <a:gridCol w="791782">
                  <a:extLst>
                    <a:ext uri="{9D8B030D-6E8A-4147-A177-3AD203B41FA5}">
                      <a16:colId xmlns:a16="http://schemas.microsoft.com/office/drawing/2014/main" val="1225991162"/>
                    </a:ext>
                  </a:extLst>
                </a:gridCol>
                <a:gridCol w="2115249">
                  <a:extLst>
                    <a:ext uri="{9D8B030D-6E8A-4147-A177-3AD203B41FA5}">
                      <a16:colId xmlns:a16="http://schemas.microsoft.com/office/drawing/2014/main" val="2222140821"/>
                    </a:ext>
                  </a:extLst>
                </a:gridCol>
                <a:gridCol w="856806">
                  <a:extLst>
                    <a:ext uri="{9D8B030D-6E8A-4147-A177-3AD203B41FA5}">
                      <a16:colId xmlns:a16="http://schemas.microsoft.com/office/drawing/2014/main" val="818414072"/>
                    </a:ext>
                  </a:extLst>
                </a:gridCol>
                <a:gridCol w="926846">
                  <a:extLst>
                    <a:ext uri="{9D8B030D-6E8A-4147-A177-3AD203B41FA5}">
                      <a16:colId xmlns:a16="http://schemas.microsoft.com/office/drawing/2014/main" val="2687232671"/>
                    </a:ext>
                  </a:extLst>
                </a:gridCol>
                <a:gridCol w="1065530">
                  <a:extLst>
                    <a:ext uri="{9D8B030D-6E8A-4147-A177-3AD203B41FA5}">
                      <a16:colId xmlns:a16="http://schemas.microsoft.com/office/drawing/2014/main" val="1513802723"/>
                    </a:ext>
                  </a:extLst>
                </a:gridCol>
                <a:gridCol w="682425">
                  <a:extLst>
                    <a:ext uri="{9D8B030D-6E8A-4147-A177-3AD203B41FA5}">
                      <a16:colId xmlns:a16="http://schemas.microsoft.com/office/drawing/2014/main" val="1592134473"/>
                    </a:ext>
                  </a:extLst>
                </a:gridCol>
              </a:tblGrid>
              <a:tr h="235189">
                <a:tc>
                  <a:txBody>
                    <a:bodyPr/>
                    <a:lstStyle/>
                    <a:p>
                      <a:pPr algn="ctr"/>
                      <a:r>
                        <a:rPr lang="en-US" sz="1400" b="0" dirty="0" err="1"/>
                        <a:t>lot_ID</a:t>
                      </a:r>
                      <a:endParaRPr lang="en-US" sz="1400" b="0" dirty="0"/>
                    </a:p>
                  </a:txBody>
                  <a:tcPr/>
                </a:tc>
                <a:tc>
                  <a:txBody>
                    <a:bodyPr/>
                    <a:lstStyle/>
                    <a:p>
                      <a:r>
                        <a:rPr lang="en-US" sz="1400" b="0" dirty="0" err="1">
                          <a:latin typeface="+mn-lt"/>
                        </a:rPr>
                        <a:t>Run_complete_datetime</a:t>
                      </a:r>
                      <a:endParaRPr lang="en-US" sz="1400" b="0" dirty="0">
                        <a:latin typeface="+mn-lt"/>
                      </a:endParaRPr>
                    </a:p>
                  </a:txBody>
                  <a:tcPr/>
                </a:tc>
                <a:tc>
                  <a:txBody>
                    <a:bodyPr/>
                    <a:lstStyle/>
                    <a:p>
                      <a:r>
                        <a:rPr lang="en-US" sz="1400" b="0" dirty="0">
                          <a:latin typeface="+mn-lt"/>
                        </a:rPr>
                        <a:t>Step_no</a:t>
                      </a:r>
                    </a:p>
                  </a:txBody>
                  <a:tcPr/>
                </a:tc>
                <a:tc>
                  <a:txBody>
                    <a:bodyPr/>
                    <a:lstStyle/>
                    <a:p>
                      <a:r>
                        <a:rPr lang="en-US" sz="1400" b="0" dirty="0">
                          <a:latin typeface="+mn-lt"/>
                        </a:rPr>
                        <a:t>Attribute</a:t>
                      </a:r>
                    </a:p>
                  </a:txBody>
                  <a:tcPr/>
                </a:tc>
                <a:tc>
                  <a:txBody>
                    <a:bodyPr/>
                    <a:lstStyle/>
                    <a:p>
                      <a:r>
                        <a:rPr lang="en-US" sz="1400" b="0" dirty="0">
                          <a:latin typeface="+mn-lt"/>
                        </a:rPr>
                        <a:t>timestamp</a:t>
                      </a: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graphicFrame>
        <p:nvGraphicFramePr>
          <p:cNvPr id="18" name="Table 17"/>
          <p:cNvGraphicFramePr>
            <a:graphicFrameLocks noGrp="1"/>
          </p:cNvGraphicFramePr>
          <p:nvPr>
            <p:extLst/>
          </p:nvPr>
        </p:nvGraphicFramePr>
        <p:xfrm>
          <a:off x="1307501" y="4517324"/>
          <a:ext cx="6503472" cy="304800"/>
        </p:xfrm>
        <a:graphic>
          <a:graphicData uri="http://schemas.openxmlformats.org/drawingml/2006/table">
            <a:tbl>
              <a:tblPr firstRow="1" bandRow="1">
                <a:tableStyleId>{5C22544A-7EE6-4342-B048-85BDC9FD1C3A}</a:tableStyleId>
              </a:tblPr>
              <a:tblGrid>
                <a:gridCol w="791782">
                  <a:extLst>
                    <a:ext uri="{9D8B030D-6E8A-4147-A177-3AD203B41FA5}">
                      <a16:colId xmlns:a16="http://schemas.microsoft.com/office/drawing/2014/main" val="1225991162"/>
                    </a:ext>
                  </a:extLst>
                </a:gridCol>
                <a:gridCol w="2115249">
                  <a:extLst>
                    <a:ext uri="{9D8B030D-6E8A-4147-A177-3AD203B41FA5}">
                      <a16:colId xmlns:a16="http://schemas.microsoft.com/office/drawing/2014/main" val="2222140821"/>
                    </a:ext>
                  </a:extLst>
                </a:gridCol>
                <a:gridCol w="856806">
                  <a:extLst>
                    <a:ext uri="{9D8B030D-6E8A-4147-A177-3AD203B41FA5}">
                      <a16:colId xmlns:a16="http://schemas.microsoft.com/office/drawing/2014/main" val="818414072"/>
                    </a:ext>
                  </a:extLst>
                </a:gridCol>
                <a:gridCol w="991680">
                  <a:extLst>
                    <a:ext uri="{9D8B030D-6E8A-4147-A177-3AD203B41FA5}">
                      <a16:colId xmlns:a16="http://schemas.microsoft.com/office/drawing/2014/main" val="2687232671"/>
                    </a:ext>
                  </a:extLst>
                </a:gridCol>
                <a:gridCol w="1065530">
                  <a:extLst>
                    <a:ext uri="{9D8B030D-6E8A-4147-A177-3AD203B41FA5}">
                      <a16:colId xmlns:a16="http://schemas.microsoft.com/office/drawing/2014/main" val="1513802723"/>
                    </a:ext>
                  </a:extLst>
                </a:gridCol>
                <a:gridCol w="682425">
                  <a:extLst>
                    <a:ext uri="{9D8B030D-6E8A-4147-A177-3AD203B41FA5}">
                      <a16:colId xmlns:a16="http://schemas.microsoft.com/office/drawing/2014/main" val="1592134473"/>
                    </a:ext>
                  </a:extLst>
                </a:gridCol>
              </a:tblGrid>
              <a:tr h="235189">
                <a:tc>
                  <a:txBody>
                    <a:bodyPr/>
                    <a:lstStyle/>
                    <a:p>
                      <a:pPr algn="ctr"/>
                      <a:r>
                        <a:rPr lang="en-US" sz="1400" b="0" dirty="0" err="1"/>
                        <a:t>lot_ID</a:t>
                      </a:r>
                      <a:endParaRPr lang="en-US" sz="1400" b="0" dirty="0"/>
                    </a:p>
                  </a:txBody>
                  <a:tcPr/>
                </a:tc>
                <a:tc>
                  <a:txBody>
                    <a:bodyPr/>
                    <a:lstStyle/>
                    <a:p>
                      <a:r>
                        <a:rPr lang="en-US" sz="1400" b="0" dirty="0" err="1">
                          <a:latin typeface="+mn-lt"/>
                        </a:rPr>
                        <a:t>Run_complete_datetime</a:t>
                      </a:r>
                      <a:endParaRPr lang="en-US" sz="1400" b="0" dirty="0">
                        <a:latin typeface="+mn-lt"/>
                      </a:endParaRPr>
                    </a:p>
                  </a:txBody>
                  <a:tcPr/>
                </a:tc>
                <a:tc>
                  <a:txBody>
                    <a:bodyPr/>
                    <a:lstStyle/>
                    <a:p>
                      <a:r>
                        <a:rPr lang="en-US" sz="1400" b="0" dirty="0">
                          <a:latin typeface="+mn-lt"/>
                        </a:rPr>
                        <a:t>Step_no</a:t>
                      </a:r>
                    </a:p>
                  </a:txBody>
                  <a:tcPr/>
                </a:tc>
                <a:tc>
                  <a:txBody>
                    <a:bodyPr/>
                    <a:lstStyle/>
                    <a:p>
                      <a:r>
                        <a:rPr lang="en-US" sz="1400" b="0" dirty="0" err="1">
                          <a:latin typeface="+mn-lt"/>
                        </a:rPr>
                        <a:t>Test_dwid</a:t>
                      </a:r>
                      <a:endParaRPr lang="en-US" sz="1400" b="0" dirty="0">
                        <a:latin typeface="+mn-lt"/>
                      </a:endParaRPr>
                    </a:p>
                  </a:txBody>
                  <a:tcPr/>
                </a:tc>
                <a:tc>
                  <a:txBody>
                    <a:bodyPr/>
                    <a:lstStyle/>
                    <a:p>
                      <a:r>
                        <a:rPr lang="en-US" sz="1400" b="0" dirty="0">
                          <a:latin typeface="+mn-lt"/>
                        </a:rPr>
                        <a:t>timestamp</a:t>
                      </a: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cxnSp>
        <p:nvCxnSpPr>
          <p:cNvPr id="20" name="Straight Arrow Connector 19"/>
          <p:cNvCxnSpPr>
            <a:stCxn id="17" idx="2"/>
            <a:endCxn id="21" idx="0"/>
          </p:cNvCxnSpPr>
          <p:nvPr/>
        </p:nvCxnSpPr>
        <p:spPr>
          <a:xfrm flipH="1">
            <a:off x="4471646" y="2402012"/>
            <a:ext cx="55174"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85614" y="2754834"/>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cxnSp>
        <p:nvCxnSpPr>
          <p:cNvPr id="23" name="Straight Arrow Connector 22"/>
          <p:cNvCxnSpPr>
            <a:endCxn id="25" idx="0"/>
          </p:cNvCxnSpPr>
          <p:nvPr/>
        </p:nvCxnSpPr>
        <p:spPr>
          <a:xfrm>
            <a:off x="5557677" y="4817866"/>
            <a:ext cx="477207" cy="29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48852" y="5111220"/>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a:t>
            </a:r>
            <a:r>
              <a:rPr lang="en-US" sz="1100" dirty="0" err="1">
                <a:latin typeface="Segoe UI" panose="020B0502040204020203" pitchFamily="34" charset="0"/>
                <a:cs typeface="Segoe UI" panose="020B0502040204020203" pitchFamily="34" charset="0"/>
              </a:rPr>
              <a:t>sigma_test_def</a:t>
            </a:r>
            <a:r>
              <a:rPr lang="en-US" sz="1100" dirty="0">
                <a:latin typeface="Segoe UI" panose="020B0502040204020203" pitchFamily="34" charset="0"/>
                <a:cs typeface="Segoe UI" panose="020B0502040204020203" pitchFamily="34" charset="0"/>
              </a:rPr>
              <a:t> table</a:t>
            </a:r>
          </a:p>
        </p:txBody>
      </p:sp>
      <p:pic>
        <p:nvPicPr>
          <p:cNvPr id="26" name="Picture 25"/>
          <p:cNvPicPr>
            <a:picLocks noChangeAspect="1"/>
          </p:cNvPicPr>
          <p:nvPr/>
        </p:nvPicPr>
        <p:blipFill>
          <a:blip r:embed="rId3"/>
          <a:stretch>
            <a:fillRect/>
          </a:stretch>
        </p:blipFill>
        <p:spPr>
          <a:xfrm>
            <a:off x="400177" y="5485625"/>
            <a:ext cx="4402009" cy="176301"/>
          </a:xfrm>
          <a:prstGeom prst="rect">
            <a:avLst/>
          </a:prstGeom>
        </p:spPr>
      </p:pic>
      <p:pic>
        <p:nvPicPr>
          <p:cNvPr id="27" name="Picture 26"/>
          <p:cNvPicPr>
            <a:picLocks noChangeAspect="1"/>
          </p:cNvPicPr>
          <p:nvPr/>
        </p:nvPicPr>
        <p:blipFill>
          <a:blip r:embed="rId4"/>
          <a:stretch>
            <a:fillRect/>
          </a:stretch>
        </p:blipFill>
        <p:spPr>
          <a:xfrm>
            <a:off x="5157978" y="5429100"/>
            <a:ext cx="6782575" cy="316619"/>
          </a:xfrm>
          <a:prstGeom prst="rect">
            <a:avLst/>
          </a:prstGeom>
        </p:spPr>
      </p:pic>
      <p:cxnSp>
        <p:nvCxnSpPr>
          <p:cNvPr id="28" name="Straight Arrow Connector 27"/>
          <p:cNvCxnSpPr/>
          <p:nvPr/>
        </p:nvCxnSpPr>
        <p:spPr>
          <a:xfrm flipH="1">
            <a:off x="4075614" y="4817866"/>
            <a:ext cx="597472" cy="28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98893" y="5106962"/>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pic>
        <p:nvPicPr>
          <p:cNvPr id="30" name="Picture 29"/>
          <p:cNvPicPr>
            <a:picLocks noChangeAspect="1"/>
          </p:cNvPicPr>
          <p:nvPr/>
        </p:nvPicPr>
        <p:blipFill>
          <a:blip r:embed="rId3"/>
          <a:stretch>
            <a:fillRect/>
          </a:stretch>
        </p:blipFill>
        <p:spPr>
          <a:xfrm>
            <a:off x="2173345" y="2992929"/>
            <a:ext cx="5944926" cy="238095"/>
          </a:xfrm>
          <a:prstGeom prst="rect">
            <a:avLst/>
          </a:prstGeom>
        </p:spPr>
      </p:pic>
    </p:spTree>
    <p:extLst>
      <p:ext uri="{BB962C8B-B14F-4D97-AF65-F5344CB8AC3E}">
        <p14:creationId xmlns:p14="http://schemas.microsoft.com/office/powerpoint/2010/main" val="4262569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0984" y="1"/>
            <a:ext cx="11812554" cy="932313"/>
          </a:xfrm>
        </p:spPr>
        <p:txBody>
          <a:bodyPr>
            <a:normAutofit/>
          </a:bodyPr>
          <a:lstStyle/>
          <a:p>
            <a:r>
              <a:rPr lang="en-US" sz="2400" dirty="0"/>
              <a:t>eng_mti_singapore_fab_10_autodiagnostic.space_ooc_summary_qm69a_new</a:t>
            </a:r>
          </a:p>
        </p:txBody>
      </p:sp>
      <p:sp>
        <p:nvSpPr>
          <p:cNvPr id="17" name="Content Placeholder 16"/>
          <p:cNvSpPr>
            <a:spLocks noGrp="1"/>
          </p:cNvSpPr>
          <p:nvPr>
            <p:ph idx="1"/>
          </p:nvPr>
        </p:nvSpPr>
        <p:spPr>
          <a:xfrm>
            <a:off x="1890419" y="1273628"/>
            <a:ext cx="4114800" cy="4418635"/>
          </a:xfrm>
        </p:spPr>
        <p:txBody>
          <a:bodyPr/>
          <a:lstStyle/>
          <a:p>
            <a:r>
              <a:rPr lang="en-US" dirty="0"/>
              <a:t>Input</a:t>
            </a:r>
          </a:p>
        </p:txBody>
      </p:sp>
      <p:sp>
        <p:nvSpPr>
          <p:cNvPr id="7" name="Slide Number Placeholder 6"/>
          <p:cNvSpPr>
            <a:spLocks noGrp="1"/>
          </p:cNvSpPr>
          <p:nvPr>
            <p:ph type="sldNum" sz="quarter" idx="4"/>
          </p:nvPr>
        </p:nvSpPr>
        <p:spPr/>
        <p:txBody>
          <a:bodyPr/>
          <a:lstStyle/>
          <a:p>
            <a:pPr algn="l"/>
            <a:fld id="{0D904593-1668-4B95-BA96-EF3EF43EDF4E}" type="slidenum">
              <a:rPr lang="en-US" smtClean="0"/>
              <a:pPr algn="l"/>
              <a:t>57</a:t>
            </a:fld>
            <a:endParaRPr lang="en-US" dirty="0"/>
          </a:p>
        </p:txBody>
      </p:sp>
      <p:sp>
        <p:nvSpPr>
          <p:cNvPr id="18" name="Content Placeholder 17"/>
          <p:cNvSpPr>
            <a:spLocks noGrp="1"/>
          </p:cNvSpPr>
          <p:nvPr>
            <p:ph idx="13"/>
          </p:nvPr>
        </p:nvSpPr>
        <p:spPr>
          <a:xfrm>
            <a:off x="6719279" y="1273629"/>
            <a:ext cx="4114800" cy="4418634"/>
          </a:xfrm>
        </p:spPr>
        <p:txBody>
          <a:bodyPr/>
          <a:lstStyle/>
          <a:p>
            <a:r>
              <a:rPr lang="en-US" dirty="0"/>
              <a:t>Output</a:t>
            </a:r>
          </a:p>
        </p:txBody>
      </p:sp>
      <p:sp>
        <p:nvSpPr>
          <p:cNvPr id="19" name="Text Placeholder 18"/>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8" name="Footer Placeholder 7"/>
          <p:cNvSpPr>
            <a:spLocks noGrp="1"/>
          </p:cNvSpPr>
          <p:nvPr>
            <p:ph type="ftr" sz="quarter" idx="12"/>
          </p:nvPr>
        </p:nvSpPr>
        <p:spPr/>
        <p:txBody>
          <a:bodyPr/>
          <a:lstStyle/>
          <a:p>
            <a:r>
              <a:rPr lang="en-US"/>
              <a:t>|  Micron Confidential</a:t>
            </a:r>
            <a:endParaRPr lang="en-US" dirty="0"/>
          </a:p>
        </p:txBody>
      </p:sp>
      <p:graphicFrame>
        <p:nvGraphicFramePr>
          <p:cNvPr id="15" name="Table 14"/>
          <p:cNvGraphicFramePr>
            <a:graphicFrameLocks noGrp="1"/>
          </p:cNvGraphicFramePr>
          <p:nvPr>
            <p:extLst/>
          </p:nvPr>
        </p:nvGraphicFramePr>
        <p:xfrm>
          <a:off x="1736270" y="2495687"/>
          <a:ext cx="4320332" cy="798033"/>
        </p:xfrm>
        <a:graphic>
          <a:graphicData uri="http://schemas.openxmlformats.org/drawingml/2006/table">
            <a:tbl>
              <a:tblPr>
                <a:tableStyleId>{5C22544A-7EE6-4342-B048-85BDC9FD1C3A}</a:tableStyleId>
              </a:tblPr>
              <a:tblGrid>
                <a:gridCol w="1819675">
                  <a:extLst>
                    <a:ext uri="{9D8B030D-6E8A-4147-A177-3AD203B41FA5}">
                      <a16:colId xmlns:a16="http://schemas.microsoft.com/office/drawing/2014/main" val="20000"/>
                    </a:ext>
                  </a:extLst>
                </a:gridCol>
                <a:gridCol w="2500657">
                  <a:extLst>
                    <a:ext uri="{9D8B030D-6E8A-4147-A177-3AD203B41FA5}">
                      <a16:colId xmlns:a16="http://schemas.microsoft.com/office/drawing/2014/main" val="20001"/>
                    </a:ext>
                  </a:extLst>
                </a:gridCol>
              </a:tblGrid>
              <a:tr h="266011">
                <a:tc>
                  <a:txBody>
                    <a:bodyPr/>
                    <a:lstStyle/>
                    <a:p>
                      <a:pPr algn="l" fontAlgn="b"/>
                      <a:r>
                        <a:rPr lang="en-US" sz="1400" b="1" u="none" strike="noStrike" dirty="0">
                          <a:effectLst/>
                        </a:rPr>
                        <a:t>Table 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Extracted Info</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u="none" strike="noStrike" kern="1200" dirty="0">
                          <a:solidFill>
                            <a:schemeClr val="dk1"/>
                          </a:solidFill>
                          <a:effectLst/>
                          <a:latin typeface="+mn-lt"/>
                          <a:ea typeface="+mn-ea"/>
                          <a:cs typeface="+mn-cs"/>
                        </a:rPr>
                        <a:t>idl_t_channel_def</a:t>
                      </a:r>
                    </a:p>
                  </a:txBody>
                  <a:tcPr marL="9525" marR="9525" marT="9525" marB="0" anchor="b"/>
                </a:tc>
                <a:tc>
                  <a:txBody>
                    <a:bodyPr/>
                    <a:lstStyle/>
                    <a:p>
                      <a:pPr algn="l" fontAlgn="b"/>
                      <a:r>
                        <a:rPr lang="en-US" sz="1400" u="none" strike="noStrike" dirty="0">
                          <a:effectLst/>
                        </a:rPr>
                        <a:t>basic channel background info</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66011">
                <a:tc>
                  <a:txBody>
                    <a:bodyPr/>
                    <a:lstStyle/>
                    <a:p>
                      <a:pPr algn="l" fontAlgn="b"/>
                      <a:r>
                        <a:rPr lang="en-US" sz="1400" u="none" strike="noStrike" dirty="0">
                          <a:effectLst/>
                        </a:rPr>
                        <a:t>idl_samples_viol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violation details</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nvPr>
        </p:nvGraphicFramePr>
        <p:xfrm>
          <a:off x="6667896" y="2495687"/>
          <a:ext cx="3633100" cy="2253478"/>
        </p:xfrm>
        <a:graphic>
          <a:graphicData uri="http://schemas.openxmlformats.org/drawingml/2006/table">
            <a:tbl>
              <a:tblPr>
                <a:tableStyleId>{5C22544A-7EE6-4342-B048-85BDC9FD1C3A}</a:tableStyleId>
              </a:tblPr>
              <a:tblGrid>
                <a:gridCol w="2784014">
                  <a:extLst>
                    <a:ext uri="{9D8B030D-6E8A-4147-A177-3AD203B41FA5}">
                      <a16:colId xmlns:a16="http://schemas.microsoft.com/office/drawing/2014/main" val="20000"/>
                    </a:ext>
                  </a:extLst>
                </a:gridCol>
                <a:gridCol w="849086">
                  <a:extLst>
                    <a:ext uri="{9D8B030D-6E8A-4147-A177-3AD203B41FA5}">
                      <a16:colId xmlns:a16="http://schemas.microsoft.com/office/drawing/2014/main" val="20001"/>
                    </a:ext>
                  </a:extLst>
                </a:gridCol>
              </a:tblGrid>
              <a:tr h="247513">
                <a:tc>
                  <a:txBody>
                    <a:bodyPr/>
                    <a:lstStyle/>
                    <a:p>
                      <a:pPr algn="l" fontAlgn="b"/>
                      <a:r>
                        <a:rPr lang="en-US" sz="1400" b="1" u="none" strike="noStrike" dirty="0">
                          <a:effectLst/>
                        </a:rPr>
                        <a:t>space_ooc_summary_qm69a_new</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a:effectLst/>
                        </a:rPr>
                        <a:t> </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400" b="1" u="none" strike="noStrike" dirty="0">
                          <a:effectLst/>
                        </a:rPr>
                        <a:t>Column 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Format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400" u="none" strike="noStrike">
                          <a:effectLst/>
                        </a:rPr>
                        <a:t>fab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400" u="none" strike="noStrike">
                          <a:effectLst/>
                        </a:rPr>
                        <a:t>module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400" u="none" strike="noStrike">
                          <a:effectLst/>
                        </a:rPr>
                        <a:t>ch_id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int</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400" u="none" strike="noStrike">
                          <a:effectLst/>
                        </a:rPr>
                        <a:t>col_type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400" u="none" strike="noStrike">
                          <a:effectLst/>
                        </a:rPr>
                        <a:t>channel_type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1400" u="none" strike="noStrike">
                          <a:effectLst/>
                        </a:rPr>
                        <a:t>chart_type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1400" u="none" strike="noStrike">
                          <a:effectLst/>
                        </a:rPr>
                        <a:t>ooc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int</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1400" u="none" strike="noStrike">
                          <a:effectLst/>
                        </a:rPr>
                        <a:t>session_id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string</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bl>
          </a:graphicData>
        </a:graphic>
      </p:graphicFrame>
      <p:sp>
        <p:nvSpPr>
          <p:cNvPr id="25" name="Right Arrow 24"/>
          <p:cNvSpPr/>
          <p:nvPr/>
        </p:nvSpPr>
        <p:spPr>
          <a:xfrm>
            <a:off x="11168243" y="3051289"/>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8021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0984" y="1"/>
            <a:ext cx="11812554" cy="932313"/>
          </a:xfrm>
        </p:spPr>
        <p:txBody>
          <a:bodyPr>
            <a:normAutofit/>
          </a:bodyPr>
          <a:lstStyle/>
          <a:p>
            <a:r>
              <a:rPr lang="en-US" sz="2400" dirty="0"/>
              <a:t>eng_mti_singapore_fab_10_autodiagnostic.space_clustering_data_qm69a_new</a:t>
            </a:r>
          </a:p>
        </p:txBody>
      </p:sp>
      <p:sp>
        <p:nvSpPr>
          <p:cNvPr id="7" name="Slide Number Placeholder 6"/>
          <p:cNvSpPr>
            <a:spLocks noGrp="1"/>
          </p:cNvSpPr>
          <p:nvPr>
            <p:ph type="sldNum" sz="quarter" idx="4"/>
          </p:nvPr>
        </p:nvSpPr>
        <p:spPr/>
        <p:txBody>
          <a:bodyPr/>
          <a:lstStyle/>
          <a:p>
            <a:pPr algn="l"/>
            <a:fld id="{0D904593-1668-4B95-BA96-EF3EF43EDF4E}" type="slidenum">
              <a:rPr lang="en-US" smtClean="0"/>
              <a:pPr algn="l"/>
              <a:t>58</a:t>
            </a:fld>
            <a:endParaRPr lang="en-US" dirty="0"/>
          </a:p>
        </p:txBody>
      </p:sp>
      <p:sp>
        <p:nvSpPr>
          <p:cNvPr id="19" name="Text Placeholder 18"/>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8" name="Footer Placeholder 7"/>
          <p:cNvSpPr>
            <a:spLocks noGrp="1"/>
          </p:cNvSpPr>
          <p:nvPr>
            <p:ph type="ftr" sz="quarter" idx="12"/>
          </p:nvPr>
        </p:nvSpPr>
        <p:spPr/>
        <p:txBody>
          <a:bodyPr/>
          <a:lstStyle/>
          <a:p>
            <a:r>
              <a:rPr lang="en-US"/>
              <a:t>|  Micron Confidential</a:t>
            </a:r>
            <a:endParaRPr lang="en-US" dirty="0"/>
          </a:p>
        </p:txBody>
      </p:sp>
      <p:graphicFrame>
        <p:nvGraphicFramePr>
          <p:cNvPr id="15" name="Table 14"/>
          <p:cNvGraphicFramePr>
            <a:graphicFrameLocks noGrp="1"/>
          </p:cNvGraphicFramePr>
          <p:nvPr>
            <p:extLst/>
          </p:nvPr>
        </p:nvGraphicFramePr>
        <p:xfrm>
          <a:off x="1773995" y="3984481"/>
          <a:ext cx="4320332" cy="1596066"/>
        </p:xfrm>
        <a:graphic>
          <a:graphicData uri="http://schemas.openxmlformats.org/drawingml/2006/table">
            <a:tbl>
              <a:tblPr>
                <a:tableStyleId>{5C22544A-7EE6-4342-B048-85BDC9FD1C3A}</a:tableStyleId>
              </a:tblPr>
              <a:tblGrid>
                <a:gridCol w="1819675">
                  <a:extLst>
                    <a:ext uri="{9D8B030D-6E8A-4147-A177-3AD203B41FA5}">
                      <a16:colId xmlns:a16="http://schemas.microsoft.com/office/drawing/2014/main" val="20000"/>
                    </a:ext>
                  </a:extLst>
                </a:gridCol>
                <a:gridCol w="2500657">
                  <a:extLst>
                    <a:ext uri="{9D8B030D-6E8A-4147-A177-3AD203B41FA5}">
                      <a16:colId xmlns:a16="http://schemas.microsoft.com/office/drawing/2014/main" val="20001"/>
                    </a:ext>
                  </a:extLst>
                </a:gridCol>
              </a:tblGrid>
              <a:tr h="266011">
                <a:tc>
                  <a:txBody>
                    <a:bodyPr/>
                    <a:lstStyle/>
                    <a:p>
                      <a:pPr algn="l" fontAlgn="b"/>
                      <a:r>
                        <a:rPr lang="en-US" sz="1400" b="1" u="none" strike="noStrike" dirty="0">
                          <a:effectLst/>
                        </a:rPr>
                        <a:t>Table 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Extracted Info</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u="none" strike="noStrike" kern="1200" dirty="0">
                          <a:solidFill>
                            <a:schemeClr val="dk1"/>
                          </a:solidFill>
                          <a:effectLst/>
                          <a:latin typeface="+mn-lt"/>
                          <a:ea typeface="+mn-ea"/>
                          <a:cs typeface="+mn-cs"/>
                        </a:rPr>
                        <a:t>idl_t_channel_def</a:t>
                      </a:r>
                    </a:p>
                  </a:txBody>
                  <a:tcPr marL="9525" marR="9525" marT="9525" marB="0" anchor="b"/>
                </a:tc>
                <a:tc>
                  <a:txBody>
                    <a:bodyPr/>
                    <a:lstStyle/>
                    <a:p>
                      <a:pPr algn="l" fontAlgn="b"/>
                      <a:r>
                        <a:rPr lang="en-US" sz="1400" u="none" strike="noStrike" dirty="0">
                          <a:effectLst/>
                        </a:rPr>
                        <a:t>basic channel background info</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66011">
                <a:tc>
                  <a:txBody>
                    <a:bodyPr/>
                    <a:lstStyle/>
                    <a:p>
                      <a:pPr algn="l" fontAlgn="b"/>
                      <a:r>
                        <a:rPr lang="en-US" sz="1400" u="none" strike="noStrike" dirty="0">
                          <a:effectLst/>
                        </a:rPr>
                        <a:t>idl_samples_calc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err="1">
                          <a:effectLst/>
                        </a:rPr>
                        <a:t>ewma</a:t>
                      </a:r>
                      <a:r>
                        <a:rPr lang="en-US" sz="1400" u="none" strike="noStrike" dirty="0">
                          <a:effectLst/>
                        </a:rPr>
                        <a:t> data, </a:t>
                      </a:r>
                      <a:r>
                        <a:rPr lang="en-US" sz="1400" u="none" strike="noStrike" dirty="0" err="1">
                          <a:effectLst/>
                        </a:rPr>
                        <a:t>ucl</a:t>
                      </a:r>
                      <a:r>
                        <a:rPr lang="en-US" sz="1400" u="none" strike="noStrike" dirty="0">
                          <a:effectLst/>
                        </a:rPr>
                        <a:t>, </a:t>
                      </a:r>
                      <a:r>
                        <a:rPr lang="en-US" sz="1400" u="none" strike="noStrike" dirty="0" err="1">
                          <a:effectLst/>
                        </a:rPr>
                        <a:t>lcl</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66011">
                <a:tc>
                  <a:txBody>
                    <a:bodyPr/>
                    <a:lstStyle/>
                    <a:p>
                      <a:pPr algn="l" fontAlgn="b"/>
                      <a:r>
                        <a:rPr lang="en-US" sz="1400" u="none" strike="noStrike" dirty="0">
                          <a:effectLst/>
                        </a:rPr>
                        <a:t>idl_samples_viol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violation details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66011">
                <a:tc>
                  <a:txBody>
                    <a:bodyPr/>
                    <a:lstStyle/>
                    <a:p>
                      <a:pPr algn="l" fontAlgn="b"/>
                      <a:r>
                        <a:rPr lang="en-US" sz="1400" u="none" strike="noStrike" dirty="0">
                          <a:effectLst/>
                        </a:rPr>
                        <a:t>idl_samples_wafer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wafer level mean chart data</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66011">
                <a:tc>
                  <a:txBody>
                    <a:bodyPr/>
                    <a:lstStyle/>
                    <a:p>
                      <a:pPr algn="l" fontAlgn="b"/>
                      <a:r>
                        <a:rPr lang="en-US" sz="1400" u="none" strike="noStrike" dirty="0">
                          <a:effectLst/>
                        </a:rPr>
                        <a:t>idl_samples_lot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wafer level mean chart data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16" name="Table 15"/>
          <p:cNvGraphicFramePr>
            <a:graphicFrameLocks noGrp="1"/>
          </p:cNvGraphicFramePr>
          <p:nvPr>
            <p:extLst/>
          </p:nvPr>
        </p:nvGraphicFramePr>
        <p:xfrm>
          <a:off x="6719279" y="1825805"/>
          <a:ext cx="3835010" cy="4457700"/>
        </p:xfrm>
        <a:graphic>
          <a:graphicData uri="http://schemas.openxmlformats.org/drawingml/2006/table">
            <a:tbl>
              <a:tblPr>
                <a:tableStyleId>{5C22544A-7EE6-4342-B048-85BDC9FD1C3A}</a:tableStyleId>
              </a:tblPr>
              <a:tblGrid>
                <a:gridCol w="3051239">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tblGrid>
              <a:tr h="200025">
                <a:tc>
                  <a:txBody>
                    <a:bodyPr/>
                    <a:lstStyle/>
                    <a:p>
                      <a:pPr marL="0" algn="l" defTabSz="1219110" rtl="0" eaLnBrk="1" fontAlgn="b" latinLnBrk="0" hangingPunct="1"/>
                      <a:r>
                        <a:rPr lang="en-US" sz="1400" b="1" u="none" strike="noStrike" kern="1200" dirty="0">
                          <a:solidFill>
                            <a:schemeClr val="dk1"/>
                          </a:solidFill>
                          <a:effectLst/>
                          <a:latin typeface="+mn-lt"/>
                          <a:ea typeface="+mn-ea"/>
                          <a:cs typeface="+mn-cs"/>
                        </a:rPr>
                        <a:t>space_clustering_data_qm69a_new</a:t>
                      </a:r>
                    </a:p>
                  </a:txBody>
                  <a:tcPr marL="9525" marR="9525" marT="9525" marB="0" anchor="b"/>
                </a:tc>
                <a:tc>
                  <a:txBody>
                    <a:bodyPr/>
                    <a:lstStyle/>
                    <a:p>
                      <a:pPr marL="0" algn="l" defTabSz="1219110" rtl="0" eaLnBrk="1" fontAlgn="b" latinLnBrk="0" hangingPunct="1"/>
                      <a:endParaRPr lang="en-US" sz="1400" b="1"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0"/>
                  </a:ext>
                </a:extLst>
              </a:tr>
              <a:tr h="200025">
                <a:tc>
                  <a:txBody>
                    <a:bodyPr/>
                    <a:lstStyle/>
                    <a:p>
                      <a:pPr marL="0" algn="l" defTabSz="1219110" rtl="0" eaLnBrk="1" fontAlgn="b" latinLnBrk="0" hangingPunct="1"/>
                      <a:r>
                        <a:rPr lang="en-US" sz="1400" b="1" u="none" strike="noStrike" kern="1200" dirty="0">
                          <a:solidFill>
                            <a:schemeClr val="dk1"/>
                          </a:solidFill>
                          <a:effectLst/>
                          <a:latin typeface="+mn-lt"/>
                          <a:ea typeface="+mn-ea"/>
                          <a:cs typeface="+mn-cs"/>
                        </a:rPr>
                        <a:t>Column</a:t>
                      </a:r>
                      <a:r>
                        <a:rPr lang="en-US" sz="1400" b="1" u="none" strike="noStrike" kern="1200" baseline="0" dirty="0">
                          <a:solidFill>
                            <a:schemeClr val="dk1"/>
                          </a:solidFill>
                          <a:effectLst/>
                          <a:latin typeface="+mn-lt"/>
                          <a:ea typeface="+mn-ea"/>
                          <a:cs typeface="+mn-cs"/>
                        </a:rPr>
                        <a:t> </a:t>
                      </a:r>
                      <a:r>
                        <a:rPr lang="en-US" sz="1400" b="1" u="none" strike="noStrike" kern="1200" dirty="0">
                          <a:solidFill>
                            <a:schemeClr val="dk1"/>
                          </a:solidFill>
                          <a:effectLst/>
                          <a:latin typeface="+mn-lt"/>
                          <a:ea typeface="+mn-ea"/>
                          <a:cs typeface="+mn-cs"/>
                        </a:rPr>
                        <a:t>Name</a:t>
                      </a:r>
                    </a:p>
                  </a:txBody>
                  <a:tcPr marL="9525" marR="9525" marT="9525" marB="0" anchor="b"/>
                </a:tc>
                <a:tc>
                  <a:txBody>
                    <a:bodyPr/>
                    <a:lstStyle/>
                    <a:p>
                      <a:pPr marL="0" algn="l" defTabSz="1219110" rtl="0" eaLnBrk="1" fontAlgn="b" latinLnBrk="0" hangingPunct="1"/>
                      <a:r>
                        <a:rPr lang="en-US" sz="1400" b="1" u="none" strike="noStrike" kern="1200" dirty="0">
                          <a:solidFill>
                            <a:schemeClr val="dk1"/>
                          </a:solidFill>
                          <a:effectLst/>
                          <a:latin typeface="+mn-lt"/>
                          <a:ea typeface="+mn-ea"/>
                          <a:cs typeface="+mn-cs"/>
                        </a:rPr>
                        <a:t>Format</a:t>
                      </a:r>
                    </a:p>
                  </a:txBody>
                  <a:tcPr marL="9525" marR="9525" marT="9525" marB="0" anchor="b"/>
                </a:tc>
                <a:extLst>
                  <a:ext uri="{0D108BD9-81ED-4DB2-BD59-A6C34878D82A}">
                    <a16:rowId xmlns:a16="http://schemas.microsoft.com/office/drawing/2014/main" val="10001"/>
                  </a:ext>
                </a:extLst>
              </a:tr>
              <a:tr h="200025">
                <a:tc>
                  <a:txBody>
                    <a:bodyPr/>
                    <a:lstStyle/>
                    <a:p>
                      <a:pPr algn="l" fontAlgn="b"/>
                      <a:r>
                        <a:rPr lang="en-US" sz="1400" u="none" strike="noStrike" dirty="0">
                          <a:effectLst/>
                        </a:rPr>
                        <a:t>fab</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00025">
                <a:tc>
                  <a:txBody>
                    <a:bodyPr/>
                    <a:lstStyle/>
                    <a:p>
                      <a:pPr algn="l" fontAlgn="b"/>
                      <a:r>
                        <a:rPr lang="en-US" sz="1400" u="none" strike="noStrike" dirty="0">
                          <a:effectLst/>
                        </a:rPr>
                        <a:t>module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00025">
                <a:tc>
                  <a:txBody>
                    <a:bodyPr/>
                    <a:lstStyle/>
                    <a:p>
                      <a:pPr algn="l" fontAlgn="b"/>
                      <a:r>
                        <a:rPr lang="en-US" sz="1400" u="none" strike="noStrike">
                          <a:effectLst/>
                        </a:rPr>
                        <a:t>design_id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00025">
                <a:tc>
                  <a:txBody>
                    <a:bodyPr/>
                    <a:lstStyle/>
                    <a:p>
                      <a:pPr algn="l" fontAlgn="b"/>
                      <a:r>
                        <a:rPr lang="en-US" sz="1400" u="none" strike="noStrike">
                          <a:effectLst/>
                        </a:rPr>
                        <a:t>ch_id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int</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00025">
                <a:tc>
                  <a:txBody>
                    <a:bodyPr/>
                    <a:lstStyle/>
                    <a:p>
                      <a:pPr algn="l" fontAlgn="b"/>
                      <a:r>
                        <a:rPr lang="en-US" sz="1400" u="none" strike="noStrike">
                          <a:effectLst/>
                        </a:rPr>
                        <a:t>current_step</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00025">
                <a:tc>
                  <a:txBody>
                    <a:bodyPr/>
                    <a:lstStyle/>
                    <a:p>
                      <a:pPr algn="l" fontAlgn="b"/>
                      <a:r>
                        <a:rPr lang="en-US" sz="1400" u="none" strike="noStrike">
                          <a:effectLst/>
                        </a:rPr>
                        <a:t>process_step</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00025">
                <a:tc>
                  <a:txBody>
                    <a:bodyPr/>
                    <a:lstStyle/>
                    <a:p>
                      <a:pPr algn="l" fontAlgn="b"/>
                      <a:r>
                        <a:rPr lang="en-US" sz="1400" u="none" strike="noStrike" dirty="0" err="1">
                          <a:effectLst/>
                        </a:rPr>
                        <a:t>parameter_name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00025">
                <a:tc>
                  <a:txBody>
                    <a:bodyPr/>
                    <a:lstStyle/>
                    <a:p>
                      <a:pPr algn="l" fontAlgn="b"/>
                      <a:r>
                        <a:rPr lang="en-US" sz="1400" u="none" strike="noStrike">
                          <a:effectLst/>
                        </a:rPr>
                        <a:t>lot_id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00025">
                <a:tc>
                  <a:txBody>
                    <a:bodyPr/>
                    <a:lstStyle/>
                    <a:p>
                      <a:pPr algn="l" fontAlgn="b"/>
                      <a:r>
                        <a:rPr lang="en-US" sz="1400" u="none" strike="noStrike">
                          <a:effectLst/>
                        </a:rPr>
                        <a:t>wafer_id</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00025">
                <a:tc>
                  <a:txBody>
                    <a:bodyPr/>
                    <a:lstStyle/>
                    <a:p>
                      <a:pPr algn="l" fontAlgn="b"/>
                      <a:r>
                        <a:rPr lang="en-US" sz="1400" u="none" strike="noStrike">
                          <a:effectLst/>
                        </a:rPr>
                        <a:t>label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00025">
                <a:tc>
                  <a:txBody>
                    <a:bodyPr/>
                    <a:lstStyle/>
                    <a:p>
                      <a:pPr algn="l" fontAlgn="b"/>
                      <a:r>
                        <a:rPr lang="en-US" sz="1400" u="none" strike="noStrike">
                          <a:effectLst/>
                        </a:rPr>
                        <a:t>value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00025">
                <a:tc>
                  <a:txBody>
                    <a:bodyPr/>
                    <a:lstStyle/>
                    <a:p>
                      <a:pPr algn="l" fontAlgn="b"/>
                      <a:r>
                        <a:rPr lang="en-US" sz="1400" u="none" strike="noStrike">
                          <a:effectLst/>
                        </a:rPr>
                        <a:t>sample_date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00025">
                <a:tc>
                  <a:txBody>
                    <a:bodyPr/>
                    <a:lstStyle/>
                    <a:p>
                      <a:pPr algn="l" fontAlgn="b"/>
                      <a:r>
                        <a:rPr lang="en-US" sz="1400" u="none" strike="noStrike">
                          <a:effectLst/>
                        </a:rPr>
                        <a:t>ucl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00025">
                <a:tc>
                  <a:txBody>
                    <a:bodyPr/>
                    <a:lstStyle/>
                    <a:p>
                      <a:pPr algn="l" fontAlgn="b"/>
                      <a:r>
                        <a:rPr lang="en-US" sz="1400" u="none" strike="noStrike">
                          <a:effectLst/>
                        </a:rPr>
                        <a:t>lcl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00025">
                <a:tc>
                  <a:txBody>
                    <a:bodyPr/>
                    <a:lstStyle/>
                    <a:p>
                      <a:pPr algn="l" fontAlgn="b"/>
                      <a:r>
                        <a:rPr lang="en-US" sz="1400" u="none" strike="noStrike">
                          <a:effectLst/>
                        </a:rPr>
                        <a:t>col_type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200025">
                <a:tc>
                  <a:txBody>
                    <a:bodyPr/>
                    <a:lstStyle/>
                    <a:p>
                      <a:pPr algn="l" fontAlgn="b"/>
                      <a:r>
                        <a:rPr lang="en-US" sz="1400" u="none" strike="noStrike">
                          <a:effectLst/>
                        </a:rPr>
                        <a:t>channel_type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190500">
                <a:tc>
                  <a:txBody>
                    <a:bodyPr/>
                    <a:lstStyle/>
                    <a:p>
                      <a:pPr algn="l" fontAlgn="b"/>
                      <a:r>
                        <a:rPr lang="en-US" sz="1400" u="none" strike="noStrike">
                          <a:effectLst/>
                        </a:rPr>
                        <a:t>chart_type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string</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r h="190500">
                <a:tc>
                  <a:txBody>
                    <a:bodyPr/>
                    <a:lstStyle/>
                    <a:p>
                      <a:pPr algn="l" fontAlgn="b"/>
                      <a:r>
                        <a:rPr lang="en-US" sz="1400" u="none" strike="noStrike" dirty="0" err="1">
                          <a:effectLst/>
                        </a:rPr>
                        <a:t>session_id</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string</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9"/>
                  </a:ext>
                </a:extLst>
              </a:tr>
            </a:tbl>
          </a:graphicData>
        </a:graphic>
      </p:graphicFrame>
      <p:sp>
        <p:nvSpPr>
          <p:cNvPr id="21" name="Right Arrow 20"/>
          <p:cNvSpPr/>
          <p:nvPr/>
        </p:nvSpPr>
        <p:spPr>
          <a:xfrm>
            <a:off x="-2246" y="3081574"/>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aphicFrame>
        <p:nvGraphicFramePr>
          <p:cNvPr id="22" name="Table 21"/>
          <p:cNvGraphicFramePr>
            <a:graphicFrameLocks noGrp="1"/>
          </p:cNvGraphicFramePr>
          <p:nvPr>
            <p:extLst/>
          </p:nvPr>
        </p:nvGraphicFramePr>
        <p:xfrm>
          <a:off x="952691" y="2192386"/>
          <a:ext cx="5545801" cy="532022"/>
        </p:xfrm>
        <a:graphic>
          <a:graphicData uri="http://schemas.openxmlformats.org/drawingml/2006/table">
            <a:tbl>
              <a:tblPr>
                <a:tableStyleId>{5C22544A-7EE6-4342-B048-85BDC9FD1C3A}</a:tableStyleId>
              </a:tblPr>
              <a:tblGrid>
                <a:gridCol w="2718624">
                  <a:extLst>
                    <a:ext uri="{9D8B030D-6E8A-4147-A177-3AD203B41FA5}">
                      <a16:colId xmlns:a16="http://schemas.microsoft.com/office/drawing/2014/main" val="20000"/>
                    </a:ext>
                  </a:extLst>
                </a:gridCol>
                <a:gridCol w="2827177">
                  <a:extLst>
                    <a:ext uri="{9D8B030D-6E8A-4147-A177-3AD203B41FA5}">
                      <a16:colId xmlns:a16="http://schemas.microsoft.com/office/drawing/2014/main" val="20001"/>
                    </a:ext>
                  </a:extLst>
                </a:gridCol>
              </a:tblGrid>
              <a:tr h="266011">
                <a:tc>
                  <a:txBody>
                    <a:bodyPr/>
                    <a:lstStyle/>
                    <a:p>
                      <a:pPr algn="l" fontAlgn="b"/>
                      <a:r>
                        <a:rPr lang="en-US" sz="1400" b="1" u="none" strike="noStrike" dirty="0">
                          <a:effectLst/>
                        </a:rPr>
                        <a:t>Table Name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Extracted Info</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u="none" strike="noStrike" kern="1200" dirty="0">
                          <a:solidFill>
                            <a:schemeClr val="dk1"/>
                          </a:solidFill>
                          <a:effectLst/>
                          <a:latin typeface="+mn-lt"/>
                          <a:ea typeface="+mn-ea"/>
                          <a:cs typeface="+mn-cs"/>
                        </a:rPr>
                        <a:t>space_ooc_summary_qm69a_new</a:t>
                      </a:r>
                    </a:p>
                  </a:txBody>
                  <a:tcPr marL="9525" marR="9525" marT="9525" marB="0" anchor="b"/>
                </a:tc>
                <a:tc>
                  <a:txBody>
                    <a:bodyPr/>
                    <a:lstStyle/>
                    <a:p>
                      <a:pPr algn="l" fontAlgn="b"/>
                      <a:r>
                        <a:rPr lang="en-US" sz="1400" u="none" strike="noStrike" dirty="0">
                          <a:effectLst/>
                        </a:rPr>
                        <a:t>Which channel and chart</a:t>
                      </a:r>
                      <a:r>
                        <a:rPr lang="en-US" sz="1400" u="none" strike="noStrike" baseline="0" dirty="0">
                          <a:effectLst/>
                        </a:rPr>
                        <a:t> to query</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bl>
          </a:graphicData>
        </a:graphic>
      </p:graphicFrame>
      <p:sp>
        <p:nvSpPr>
          <p:cNvPr id="23" name="Cross 22"/>
          <p:cNvSpPr/>
          <p:nvPr/>
        </p:nvSpPr>
        <p:spPr>
          <a:xfrm>
            <a:off x="3087818" y="3112092"/>
            <a:ext cx="681135" cy="681135"/>
          </a:xfrm>
          <a:prstGeom prst="plus">
            <a:avLst>
              <a:gd name="adj" fmla="val 373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4" name="Content Placeholder 16"/>
          <p:cNvSpPr txBox="1">
            <a:spLocks/>
          </p:cNvSpPr>
          <p:nvPr/>
        </p:nvSpPr>
        <p:spPr>
          <a:xfrm>
            <a:off x="1890419" y="1273628"/>
            <a:ext cx="4114800" cy="4418635"/>
          </a:xfrm>
          <a:prstGeom prst="rect">
            <a:avLst/>
          </a:prstGeom>
        </p:spPr>
        <p:txBody>
          <a:bodyPr vert="horz" lIns="0" tIns="0" rIns="0" bIns="0" rtlCol="0">
            <a:noAutofit/>
          </a:bodyPr>
          <a:lstStyle>
            <a:lvl1pPr marL="346075" indent="-346075" algn="l" defTabSz="1219110" rtl="0" eaLnBrk="1" latinLnBrk="0" hangingPunct="1">
              <a:spcBef>
                <a:spcPts val="1600"/>
              </a:spcBef>
              <a:spcAft>
                <a:spcPts val="800"/>
              </a:spcAft>
              <a:buClr>
                <a:schemeClr val="accent1"/>
              </a:buClr>
              <a:buFont typeface="Wingdings" panose="05000000000000000000" pitchFamily="2" charset="2"/>
              <a:buChar char="§"/>
              <a:tabLst/>
              <a:defRPr lang="en-US" sz="2400" kern="1200">
                <a:solidFill>
                  <a:schemeClr val="tx1"/>
                </a:solidFill>
                <a:latin typeface="Segoe UI" panose="020B0502040204020203" pitchFamily="34" charset="0"/>
                <a:ea typeface="+mn-ea"/>
                <a:cs typeface="Segoe UI" panose="020B0502040204020203" pitchFamily="34" charset="0"/>
              </a:defRPr>
            </a:lvl1pPr>
            <a:lvl2pPr marL="571500" indent="-261938" algn="l" defTabSz="1219110" rtl="0" eaLnBrk="1" latinLnBrk="0" hangingPunct="1">
              <a:spcBef>
                <a:spcPts val="0"/>
              </a:spcBef>
              <a:spcAft>
                <a:spcPts val="800"/>
              </a:spcAft>
              <a:buClr>
                <a:schemeClr val="accent1"/>
              </a:buClr>
              <a:buFont typeface="Arial" panose="020B0604020202020204" pitchFamily="34" charset="0"/>
              <a:buChar char="–"/>
              <a:defRPr lang="en-US" sz="2000" kern="1200">
                <a:solidFill>
                  <a:schemeClr val="tx1"/>
                </a:solidFill>
                <a:latin typeface="Segoe UI" panose="020B0502040204020203" pitchFamily="34" charset="0"/>
                <a:ea typeface="+mn-ea"/>
                <a:cs typeface="Segoe UI" panose="020B0502040204020203" pitchFamily="34" charset="0"/>
              </a:defRPr>
            </a:lvl2pPr>
            <a:lvl3pPr marL="800100" indent="-228600"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t>Input</a:t>
            </a:r>
            <a:endParaRPr lang="en-US" dirty="0"/>
          </a:p>
        </p:txBody>
      </p:sp>
      <p:sp>
        <p:nvSpPr>
          <p:cNvPr id="25" name="Content Placeholder 17"/>
          <p:cNvSpPr txBox="1">
            <a:spLocks/>
          </p:cNvSpPr>
          <p:nvPr/>
        </p:nvSpPr>
        <p:spPr>
          <a:xfrm>
            <a:off x="6719279" y="1273629"/>
            <a:ext cx="4114800" cy="4418634"/>
          </a:xfrm>
          <a:prstGeom prst="rect">
            <a:avLst/>
          </a:prstGeom>
        </p:spPr>
        <p:txBody>
          <a:bodyPr vert="horz" lIns="0" tIns="0" rIns="0" bIns="0" rtlCol="0">
            <a:noAutofit/>
          </a:bodyPr>
          <a:lstStyle>
            <a:lvl1pPr marL="346075" indent="-346075" algn="l" defTabSz="1219110" rtl="0" eaLnBrk="1" latinLnBrk="0" hangingPunct="1">
              <a:spcBef>
                <a:spcPts val="1600"/>
              </a:spcBef>
              <a:spcAft>
                <a:spcPts val="800"/>
              </a:spcAft>
              <a:buClr>
                <a:schemeClr val="accent1"/>
              </a:buClr>
              <a:buFont typeface="Wingdings" panose="05000000000000000000" pitchFamily="2" charset="2"/>
              <a:buChar char="§"/>
              <a:tabLst/>
              <a:defRPr lang="en-US" sz="2400" kern="1200">
                <a:solidFill>
                  <a:schemeClr val="tx1"/>
                </a:solidFill>
                <a:latin typeface="Segoe UI" panose="020B0502040204020203" pitchFamily="34" charset="0"/>
                <a:ea typeface="+mn-ea"/>
                <a:cs typeface="Segoe UI" panose="020B0502040204020203" pitchFamily="34" charset="0"/>
              </a:defRPr>
            </a:lvl1pPr>
            <a:lvl2pPr marL="571500" indent="-261938" algn="l" defTabSz="1219110" rtl="0" eaLnBrk="1" latinLnBrk="0" hangingPunct="1">
              <a:spcBef>
                <a:spcPts val="0"/>
              </a:spcBef>
              <a:spcAft>
                <a:spcPts val="800"/>
              </a:spcAft>
              <a:buClr>
                <a:schemeClr val="accent1"/>
              </a:buClr>
              <a:buFont typeface="Arial" panose="020B0604020202020204" pitchFamily="34" charset="0"/>
              <a:buChar char="–"/>
              <a:defRPr lang="en-US" sz="2000" kern="1200">
                <a:solidFill>
                  <a:schemeClr val="tx1"/>
                </a:solidFill>
                <a:latin typeface="Segoe UI" panose="020B0502040204020203" pitchFamily="34" charset="0"/>
                <a:ea typeface="+mn-ea"/>
                <a:cs typeface="Segoe UI" panose="020B0502040204020203" pitchFamily="34" charset="0"/>
              </a:defRPr>
            </a:lvl2pPr>
            <a:lvl3pPr marL="800100" indent="-228600"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t>Output</a:t>
            </a:r>
            <a:endParaRPr lang="en-US" dirty="0"/>
          </a:p>
        </p:txBody>
      </p:sp>
      <p:sp>
        <p:nvSpPr>
          <p:cNvPr id="26" name="Right Arrow 25"/>
          <p:cNvSpPr/>
          <p:nvPr/>
        </p:nvSpPr>
        <p:spPr>
          <a:xfrm>
            <a:off x="11168243" y="3051289"/>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2385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0984" y="1"/>
            <a:ext cx="11812554" cy="932313"/>
          </a:xfrm>
        </p:spPr>
        <p:txBody>
          <a:bodyPr>
            <a:normAutofit/>
          </a:bodyPr>
          <a:lstStyle/>
          <a:p>
            <a:r>
              <a:rPr lang="en-US" sz="2400" dirty="0"/>
              <a:t>eng_mti_singapore_fab_10_autodiagnostic.space_clustering_result_qm69a_new</a:t>
            </a:r>
          </a:p>
        </p:txBody>
      </p:sp>
      <p:sp>
        <p:nvSpPr>
          <p:cNvPr id="7" name="Slide Number Placeholder 6"/>
          <p:cNvSpPr>
            <a:spLocks noGrp="1"/>
          </p:cNvSpPr>
          <p:nvPr>
            <p:ph type="sldNum" sz="quarter" idx="4"/>
          </p:nvPr>
        </p:nvSpPr>
        <p:spPr/>
        <p:txBody>
          <a:bodyPr/>
          <a:lstStyle/>
          <a:p>
            <a:pPr algn="l"/>
            <a:fld id="{0D904593-1668-4B95-BA96-EF3EF43EDF4E}" type="slidenum">
              <a:rPr lang="en-US" smtClean="0"/>
              <a:pPr algn="l"/>
              <a:t>59</a:t>
            </a:fld>
            <a:endParaRPr lang="en-US" dirty="0"/>
          </a:p>
        </p:txBody>
      </p:sp>
      <p:sp>
        <p:nvSpPr>
          <p:cNvPr id="19" name="Text Placeholder 18"/>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8" name="Footer Placeholder 7"/>
          <p:cNvSpPr>
            <a:spLocks noGrp="1"/>
          </p:cNvSpPr>
          <p:nvPr>
            <p:ph type="ftr" sz="quarter" idx="12"/>
          </p:nvPr>
        </p:nvSpPr>
        <p:spPr/>
        <p:txBody>
          <a:bodyPr/>
          <a:lstStyle/>
          <a:p>
            <a:r>
              <a:rPr lang="en-US"/>
              <a:t>|  Micron Confidential</a:t>
            </a:r>
            <a:endParaRPr lang="en-US" dirty="0"/>
          </a:p>
        </p:txBody>
      </p:sp>
      <p:graphicFrame>
        <p:nvGraphicFramePr>
          <p:cNvPr id="22" name="Table 21"/>
          <p:cNvGraphicFramePr>
            <a:graphicFrameLocks noGrp="1"/>
          </p:cNvGraphicFramePr>
          <p:nvPr>
            <p:extLst/>
          </p:nvPr>
        </p:nvGraphicFramePr>
        <p:xfrm>
          <a:off x="1736809" y="2192386"/>
          <a:ext cx="3031134" cy="532022"/>
        </p:xfrm>
        <a:graphic>
          <a:graphicData uri="http://schemas.openxmlformats.org/drawingml/2006/table">
            <a:tbl>
              <a:tblPr>
                <a:tableStyleId>{5C22544A-7EE6-4342-B048-85BDC9FD1C3A}</a:tableStyleId>
              </a:tblPr>
              <a:tblGrid>
                <a:gridCol w="3031134">
                  <a:extLst>
                    <a:ext uri="{9D8B030D-6E8A-4147-A177-3AD203B41FA5}">
                      <a16:colId xmlns:a16="http://schemas.microsoft.com/office/drawing/2014/main" val="20000"/>
                    </a:ext>
                  </a:extLst>
                </a:gridCol>
              </a:tblGrid>
              <a:tr h="266011">
                <a:tc>
                  <a:txBody>
                    <a:bodyPr/>
                    <a:lstStyle/>
                    <a:p>
                      <a:pPr algn="l" fontAlgn="b"/>
                      <a:r>
                        <a:rPr lang="en-US" sz="1400" b="1" u="none" strike="noStrike" dirty="0">
                          <a:effectLst/>
                        </a:rPr>
                        <a:t>Table Name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dirty="0"/>
                        <a:t>space_clustering_data_qm69a_new</a:t>
                      </a:r>
                      <a:endParaRPr lang="en-US" sz="14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nvPr>
        </p:nvGraphicFramePr>
        <p:xfrm>
          <a:off x="6719279" y="1656214"/>
          <a:ext cx="2844599" cy="4641623"/>
        </p:xfrm>
        <a:graphic>
          <a:graphicData uri="http://schemas.openxmlformats.org/drawingml/2006/table">
            <a:tbl>
              <a:tblPr>
                <a:tableStyleId>{5C22544A-7EE6-4342-B048-85BDC9FD1C3A}</a:tableStyleId>
              </a:tblPr>
              <a:tblGrid>
                <a:gridCol w="2066851">
                  <a:extLst>
                    <a:ext uri="{9D8B030D-6E8A-4147-A177-3AD203B41FA5}">
                      <a16:colId xmlns:a16="http://schemas.microsoft.com/office/drawing/2014/main" val="20000"/>
                    </a:ext>
                  </a:extLst>
                </a:gridCol>
                <a:gridCol w="777748">
                  <a:extLst>
                    <a:ext uri="{9D8B030D-6E8A-4147-A177-3AD203B41FA5}">
                      <a16:colId xmlns:a16="http://schemas.microsoft.com/office/drawing/2014/main" val="20001"/>
                    </a:ext>
                  </a:extLst>
                </a:gridCol>
              </a:tblGrid>
              <a:tr h="239676">
                <a:tc>
                  <a:txBody>
                    <a:bodyPr/>
                    <a:lstStyle/>
                    <a:p>
                      <a:pPr algn="l" fontAlgn="b"/>
                      <a:r>
                        <a:rPr lang="en-US" sz="1200" b="1" u="none" strike="noStrike" dirty="0">
                          <a:effectLst/>
                        </a:rPr>
                        <a:t>space_bad_charts_new</a:t>
                      </a:r>
                      <a:endParaRPr lang="en-US" sz="12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0"/>
                  </a:ext>
                </a:extLst>
              </a:tr>
              <a:tr h="172770">
                <a:tc>
                  <a:txBody>
                    <a:bodyPr/>
                    <a:lstStyle/>
                    <a:p>
                      <a:pPr algn="l" fontAlgn="b"/>
                      <a:r>
                        <a:rPr lang="en-US" sz="1200" b="1" u="none" strike="noStrike">
                          <a:effectLst/>
                        </a:rPr>
                        <a:t>Headers</a:t>
                      </a:r>
                      <a:endParaRPr lang="en-US" sz="12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b="1" u="none" strike="noStrike">
                          <a:effectLst/>
                        </a:rPr>
                        <a:t>Data Type</a:t>
                      </a:r>
                      <a:endParaRPr lang="en-US" sz="12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1"/>
                  </a:ext>
                </a:extLst>
              </a:tr>
              <a:tr h="172770">
                <a:tc>
                  <a:txBody>
                    <a:bodyPr/>
                    <a:lstStyle/>
                    <a:p>
                      <a:pPr algn="l" fontAlgn="b"/>
                      <a:r>
                        <a:rPr lang="en-US" sz="1200" u="none" strike="noStrike" dirty="0">
                          <a:effectLst/>
                        </a:rPr>
                        <a:t>fab</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2"/>
                  </a:ext>
                </a:extLst>
              </a:tr>
              <a:tr h="172770">
                <a:tc>
                  <a:txBody>
                    <a:bodyPr/>
                    <a:lstStyle/>
                    <a:p>
                      <a:pPr algn="l" fontAlgn="b"/>
                      <a:r>
                        <a:rPr lang="en-US" sz="1200" u="none" strike="noStrike">
                          <a:effectLst/>
                        </a:rPr>
                        <a:t>module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3"/>
                  </a:ext>
                </a:extLst>
              </a:tr>
              <a:tr h="172770">
                <a:tc>
                  <a:txBody>
                    <a:bodyPr/>
                    <a:lstStyle/>
                    <a:p>
                      <a:pPr algn="l" fontAlgn="b"/>
                      <a:r>
                        <a:rPr lang="en-US" sz="1200" u="none" strike="noStrike">
                          <a:effectLst/>
                        </a:rPr>
                        <a:t>design_id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4"/>
                  </a:ext>
                </a:extLst>
              </a:tr>
              <a:tr h="172770">
                <a:tc>
                  <a:txBody>
                    <a:bodyPr/>
                    <a:lstStyle/>
                    <a:p>
                      <a:pPr algn="l" fontAlgn="b"/>
                      <a:r>
                        <a:rPr lang="en-US" sz="1200" u="none" strike="noStrike">
                          <a:effectLst/>
                        </a:rPr>
                        <a:t>ch_id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5"/>
                  </a:ext>
                </a:extLst>
              </a:tr>
              <a:tr h="172770">
                <a:tc>
                  <a:txBody>
                    <a:bodyPr/>
                    <a:lstStyle/>
                    <a:p>
                      <a:pPr algn="l" fontAlgn="b"/>
                      <a:r>
                        <a:rPr lang="en-US" sz="1200" u="none" strike="noStrike">
                          <a:effectLst/>
                        </a:rPr>
                        <a:t>current_step</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6"/>
                  </a:ext>
                </a:extLst>
              </a:tr>
              <a:tr h="172770">
                <a:tc>
                  <a:txBody>
                    <a:bodyPr/>
                    <a:lstStyle/>
                    <a:p>
                      <a:pPr algn="l" fontAlgn="b"/>
                      <a:r>
                        <a:rPr lang="en-US" sz="1200" u="none" strike="noStrike">
                          <a:effectLst/>
                        </a:rPr>
                        <a:t>process_step</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7"/>
                  </a:ext>
                </a:extLst>
              </a:tr>
              <a:tr h="172770">
                <a:tc>
                  <a:txBody>
                    <a:bodyPr/>
                    <a:lstStyle/>
                    <a:p>
                      <a:pPr algn="l" fontAlgn="b"/>
                      <a:r>
                        <a:rPr lang="en-US" sz="1200" u="none" strike="noStrike">
                          <a:effectLst/>
                        </a:rPr>
                        <a:t>parameter_name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8"/>
                  </a:ext>
                </a:extLst>
              </a:tr>
              <a:tr h="172770">
                <a:tc>
                  <a:txBody>
                    <a:bodyPr/>
                    <a:lstStyle/>
                    <a:p>
                      <a:pPr algn="l" fontAlgn="b"/>
                      <a:r>
                        <a:rPr lang="en-US" sz="1200" u="none" strike="noStrike">
                          <a:effectLst/>
                        </a:rPr>
                        <a:t>lot_id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9"/>
                  </a:ext>
                </a:extLst>
              </a:tr>
              <a:tr h="172770">
                <a:tc>
                  <a:txBody>
                    <a:bodyPr/>
                    <a:lstStyle/>
                    <a:p>
                      <a:pPr algn="l" fontAlgn="b"/>
                      <a:r>
                        <a:rPr lang="en-US" sz="1200" u="none" strike="noStrike">
                          <a:effectLst/>
                        </a:rPr>
                        <a:t>wafer_id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0"/>
                  </a:ext>
                </a:extLst>
              </a:tr>
              <a:tr h="172770">
                <a:tc>
                  <a:txBody>
                    <a:bodyPr/>
                    <a:lstStyle/>
                    <a:p>
                      <a:pPr algn="l" fontAlgn="b"/>
                      <a:r>
                        <a:rPr lang="en-US" sz="1200" u="none" strike="noStrike">
                          <a:effectLst/>
                        </a:rPr>
                        <a:t>label</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1"/>
                  </a:ext>
                </a:extLst>
              </a:tr>
              <a:tr h="172770">
                <a:tc>
                  <a:txBody>
                    <a:bodyPr/>
                    <a:lstStyle/>
                    <a:p>
                      <a:pPr algn="l" fontAlgn="b"/>
                      <a:r>
                        <a:rPr lang="en-US" sz="1200" u="none" strike="noStrike">
                          <a:effectLst/>
                        </a:rPr>
                        <a:t>value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2"/>
                  </a:ext>
                </a:extLst>
              </a:tr>
              <a:tr h="172770">
                <a:tc>
                  <a:txBody>
                    <a:bodyPr/>
                    <a:lstStyle/>
                    <a:p>
                      <a:pPr algn="l" fontAlgn="b"/>
                      <a:r>
                        <a:rPr lang="en-US" sz="1200" u="none" strike="noStrike">
                          <a:effectLst/>
                        </a:rPr>
                        <a:t>sample_date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3"/>
                  </a:ext>
                </a:extLst>
              </a:tr>
              <a:tr h="172770">
                <a:tc>
                  <a:txBody>
                    <a:bodyPr/>
                    <a:lstStyle/>
                    <a:p>
                      <a:pPr algn="l" fontAlgn="b"/>
                      <a:r>
                        <a:rPr lang="en-US" sz="1200" u="none" strike="noStrike" dirty="0" err="1">
                          <a:effectLst/>
                        </a:rPr>
                        <a:t>ucl</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4"/>
                  </a:ext>
                </a:extLst>
              </a:tr>
              <a:tr h="172770">
                <a:tc>
                  <a:txBody>
                    <a:bodyPr/>
                    <a:lstStyle/>
                    <a:p>
                      <a:pPr algn="l" fontAlgn="b"/>
                      <a:r>
                        <a:rPr lang="en-US" sz="1200" u="none" strike="noStrike">
                          <a:effectLst/>
                        </a:rPr>
                        <a:t>lcl</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5"/>
                  </a:ext>
                </a:extLst>
              </a:tr>
              <a:tr h="172770">
                <a:tc>
                  <a:txBody>
                    <a:bodyPr/>
                    <a:lstStyle/>
                    <a:p>
                      <a:pPr algn="l" fontAlgn="b"/>
                      <a:r>
                        <a:rPr lang="en-US" sz="1200" u="none" strike="noStrike">
                          <a:effectLst/>
                        </a:rPr>
                        <a:t>col_type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6"/>
                  </a:ext>
                </a:extLst>
              </a:tr>
              <a:tr h="172770">
                <a:tc>
                  <a:txBody>
                    <a:bodyPr/>
                    <a:lstStyle/>
                    <a:p>
                      <a:pPr algn="l" fontAlgn="b"/>
                      <a:r>
                        <a:rPr lang="en-US" sz="1200" u="none" strike="noStrike">
                          <a:effectLst/>
                        </a:rPr>
                        <a:t>channel_type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7"/>
                  </a:ext>
                </a:extLst>
              </a:tr>
              <a:tr h="172770">
                <a:tc>
                  <a:txBody>
                    <a:bodyPr/>
                    <a:lstStyle/>
                    <a:p>
                      <a:pPr algn="l" fontAlgn="b"/>
                      <a:r>
                        <a:rPr lang="en-US" sz="1200" u="none" strike="noStrike">
                          <a:effectLst/>
                        </a:rPr>
                        <a:t>chart_type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8"/>
                  </a:ext>
                </a:extLst>
              </a:tr>
              <a:tr h="172770">
                <a:tc>
                  <a:txBody>
                    <a:bodyPr/>
                    <a:lstStyle/>
                    <a:p>
                      <a:pPr algn="l" fontAlgn="b"/>
                      <a:r>
                        <a:rPr lang="en-US" sz="1200" u="none" strike="noStrike" dirty="0" err="1">
                          <a:effectLst/>
                        </a:rPr>
                        <a:t>clusterid</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9"/>
                  </a:ext>
                </a:extLst>
              </a:tr>
              <a:tr h="172770">
                <a:tc>
                  <a:txBody>
                    <a:bodyPr/>
                    <a:lstStyle/>
                    <a:p>
                      <a:pPr algn="l" fontAlgn="b"/>
                      <a:r>
                        <a:rPr lang="en-US" sz="1200" u="none" strike="noStrike" dirty="0" err="1">
                          <a:effectLst/>
                        </a:rPr>
                        <a:t>clusterlabel</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0"/>
                  </a:ext>
                </a:extLst>
              </a:tr>
              <a:tr h="172770">
                <a:tc>
                  <a:txBody>
                    <a:bodyPr/>
                    <a:lstStyle/>
                    <a:p>
                      <a:pPr algn="l" fontAlgn="b"/>
                      <a:r>
                        <a:rPr lang="en-US" sz="1200" u="none" strike="noStrike" dirty="0" err="1">
                          <a:effectLst/>
                        </a:rPr>
                        <a:t>last_ooc_date</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1"/>
                  </a:ext>
                </a:extLst>
              </a:tr>
              <a:tr h="172770">
                <a:tc>
                  <a:txBody>
                    <a:bodyPr/>
                    <a:lstStyle/>
                    <a:p>
                      <a:pPr algn="l" fontAlgn="b"/>
                      <a:r>
                        <a:rPr lang="en-US" sz="1200" u="none" strike="noStrike">
                          <a:effectLst/>
                        </a:rPr>
                        <a:t>ooc_property</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2"/>
                  </a:ext>
                </a:extLst>
              </a:tr>
              <a:tr h="172770">
                <a:tc>
                  <a:txBody>
                    <a:bodyPr/>
                    <a:lstStyle/>
                    <a:p>
                      <a:pPr algn="l" fontAlgn="b"/>
                      <a:r>
                        <a:rPr lang="en-US" sz="1200" u="none" strike="noStrike">
                          <a:effectLst/>
                        </a:rPr>
                        <a:t>session_id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3"/>
                  </a:ext>
                </a:extLst>
              </a:tr>
            </a:tbl>
          </a:graphicData>
        </a:graphic>
      </p:graphicFrame>
      <p:graphicFrame>
        <p:nvGraphicFramePr>
          <p:cNvPr id="24" name="Table 23"/>
          <p:cNvGraphicFramePr>
            <a:graphicFrameLocks noGrp="1"/>
          </p:cNvGraphicFramePr>
          <p:nvPr>
            <p:extLst/>
          </p:nvPr>
        </p:nvGraphicFramePr>
        <p:xfrm>
          <a:off x="1736809" y="4105610"/>
          <a:ext cx="3031134" cy="532022"/>
        </p:xfrm>
        <a:graphic>
          <a:graphicData uri="http://schemas.openxmlformats.org/drawingml/2006/table">
            <a:tbl>
              <a:tblPr>
                <a:tableStyleId>{5C22544A-7EE6-4342-B048-85BDC9FD1C3A}</a:tableStyleId>
              </a:tblPr>
              <a:tblGrid>
                <a:gridCol w="3031134">
                  <a:extLst>
                    <a:ext uri="{9D8B030D-6E8A-4147-A177-3AD203B41FA5}">
                      <a16:colId xmlns:a16="http://schemas.microsoft.com/office/drawing/2014/main" val="20000"/>
                    </a:ext>
                  </a:extLst>
                </a:gridCol>
              </a:tblGrid>
              <a:tr h="266011">
                <a:tc>
                  <a:txBody>
                    <a:bodyPr/>
                    <a:lstStyle/>
                    <a:p>
                      <a:pPr algn="l" fontAlgn="b"/>
                      <a:r>
                        <a:rPr lang="en-US" sz="1400" b="1" u="none" strike="noStrike" dirty="0">
                          <a:effectLst/>
                        </a:rPr>
                        <a:t>Application Name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dirty="0"/>
                        <a:t>OOC clustering (Jane)</a:t>
                      </a:r>
                      <a:endParaRPr lang="en-US" sz="14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1"/>
                  </a:ext>
                </a:extLst>
              </a:tr>
            </a:tbl>
          </a:graphicData>
        </a:graphic>
      </p:graphicFrame>
      <p:sp>
        <p:nvSpPr>
          <p:cNvPr id="25" name="Content Placeholder 16"/>
          <p:cNvSpPr>
            <a:spLocks noGrp="1"/>
          </p:cNvSpPr>
          <p:nvPr>
            <p:ph idx="1"/>
          </p:nvPr>
        </p:nvSpPr>
        <p:spPr>
          <a:xfrm>
            <a:off x="1890419" y="1273628"/>
            <a:ext cx="4114800" cy="4418635"/>
          </a:xfrm>
        </p:spPr>
        <p:txBody>
          <a:bodyPr/>
          <a:lstStyle/>
          <a:p>
            <a:r>
              <a:rPr lang="en-US" dirty="0"/>
              <a:t>Input</a:t>
            </a:r>
          </a:p>
        </p:txBody>
      </p:sp>
      <p:sp>
        <p:nvSpPr>
          <p:cNvPr id="26" name="Content Placeholder 17"/>
          <p:cNvSpPr>
            <a:spLocks noGrp="1"/>
          </p:cNvSpPr>
          <p:nvPr>
            <p:ph idx="13"/>
          </p:nvPr>
        </p:nvSpPr>
        <p:spPr>
          <a:xfrm>
            <a:off x="6719279" y="1273629"/>
            <a:ext cx="4114800" cy="4418634"/>
          </a:xfrm>
        </p:spPr>
        <p:txBody>
          <a:bodyPr/>
          <a:lstStyle/>
          <a:p>
            <a:r>
              <a:rPr lang="en-US" dirty="0"/>
              <a:t>Output</a:t>
            </a:r>
          </a:p>
        </p:txBody>
      </p:sp>
      <p:sp>
        <p:nvSpPr>
          <p:cNvPr id="27" name="Right Arrow 26"/>
          <p:cNvSpPr/>
          <p:nvPr/>
        </p:nvSpPr>
        <p:spPr>
          <a:xfrm>
            <a:off x="-2246" y="3081574"/>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8" name="Cross 27"/>
          <p:cNvSpPr/>
          <p:nvPr/>
        </p:nvSpPr>
        <p:spPr>
          <a:xfrm>
            <a:off x="3087818" y="3112092"/>
            <a:ext cx="681135" cy="681135"/>
          </a:xfrm>
          <a:prstGeom prst="plus">
            <a:avLst>
              <a:gd name="adj" fmla="val 373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99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lgn="l"/>
            <a:fld id="{0D904593-1668-4B95-BA96-EF3EF43EDF4E}" type="slidenum">
              <a:rPr lang="en-US" smtClean="0"/>
              <a:pPr algn="l"/>
              <a:t>6</a:t>
            </a:fld>
            <a:endParaRPr lang="en-US" dirty="0"/>
          </a:p>
        </p:txBody>
      </p:sp>
      <p:sp>
        <p:nvSpPr>
          <p:cNvPr id="6" name="Text Placeholder 5"/>
          <p:cNvSpPr>
            <a:spLocks noGrp="1"/>
          </p:cNvSpPr>
          <p:nvPr>
            <p:ph type="body" sz="quarter" idx="14"/>
          </p:nvPr>
        </p:nvSpPr>
        <p:spPr/>
        <p:txBody>
          <a:bodyPr/>
          <a:lstStyle/>
          <a:p>
            <a:endParaRPr lang="en-US"/>
          </a:p>
        </p:txBody>
      </p:sp>
      <p:sp>
        <p:nvSpPr>
          <p:cNvPr id="7" name="Date Placeholder 6"/>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8" name="Footer Placeholder 7"/>
          <p:cNvSpPr>
            <a:spLocks noGrp="1"/>
          </p:cNvSpPr>
          <p:nvPr>
            <p:ph type="ftr" sz="quarter" idx="12"/>
          </p:nvPr>
        </p:nvSpPr>
        <p:spPr/>
        <p:txBody>
          <a:bodyPr/>
          <a:lstStyle/>
          <a:p>
            <a:r>
              <a:rPr lang="en-US"/>
              <a:t>|  Micron Confidential</a:t>
            </a:r>
            <a:endParaRPr lang="en-US" dirty="0"/>
          </a:p>
        </p:txBody>
      </p:sp>
      <p:sp>
        <p:nvSpPr>
          <p:cNvPr id="12"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Teradata to Hadoop: TDCH</a:t>
            </a:r>
          </a:p>
        </p:txBody>
      </p:sp>
      <p:pic>
        <p:nvPicPr>
          <p:cNvPr id="1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11742" y="1223694"/>
            <a:ext cx="8087829" cy="513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reeform 1"/>
          <p:cNvSpPr/>
          <p:nvPr/>
        </p:nvSpPr>
        <p:spPr>
          <a:xfrm>
            <a:off x="2161309" y="1219200"/>
            <a:ext cx="4701309" cy="3556000"/>
          </a:xfrm>
          <a:custGeom>
            <a:avLst/>
            <a:gdLst>
              <a:gd name="connsiteX0" fmla="*/ 0 w 4701309"/>
              <a:gd name="connsiteY0" fmla="*/ 9236 h 3556000"/>
              <a:gd name="connsiteX1" fmla="*/ 0 w 4701309"/>
              <a:gd name="connsiteY1" fmla="*/ 3556000 h 3556000"/>
              <a:gd name="connsiteX2" fmla="*/ 1681018 w 4701309"/>
              <a:gd name="connsiteY2" fmla="*/ 3556000 h 3556000"/>
              <a:gd name="connsiteX3" fmla="*/ 1681018 w 4701309"/>
              <a:gd name="connsiteY3" fmla="*/ 2844800 h 3556000"/>
              <a:gd name="connsiteX4" fmla="*/ 3075709 w 4701309"/>
              <a:gd name="connsiteY4" fmla="*/ 2844800 h 3556000"/>
              <a:gd name="connsiteX5" fmla="*/ 3075709 w 4701309"/>
              <a:gd name="connsiteY5" fmla="*/ 1302327 h 3556000"/>
              <a:gd name="connsiteX6" fmla="*/ 4701309 w 4701309"/>
              <a:gd name="connsiteY6" fmla="*/ 1302327 h 3556000"/>
              <a:gd name="connsiteX7" fmla="*/ 4701309 w 4701309"/>
              <a:gd name="connsiteY7" fmla="*/ 0 h 3556000"/>
              <a:gd name="connsiteX8" fmla="*/ 0 w 4701309"/>
              <a:gd name="connsiteY8" fmla="*/ 9236 h 35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1309" h="3556000">
                <a:moveTo>
                  <a:pt x="0" y="9236"/>
                </a:moveTo>
                <a:lnTo>
                  <a:pt x="0" y="3556000"/>
                </a:lnTo>
                <a:lnTo>
                  <a:pt x="1681018" y="3556000"/>
                </a:lnTo>
                <a:lnTo>
                  <a:pt x="1681018" y="2844800"/>
                </a:lnTo>
                <a:lnTo>
                  <a:pt x="3075709" y="2844800"/>
                </a:lnTo>
                <a:lnTo>
                  <a:pt x="3075709" y="1302327"/>
                </a:lnTo>
                <a:lnTo>
                  <a:pt x="4701309" y="1302327"/>
                </a:lnTo>
                <a:lnTo>
                  <a:pt x="4701309" y="0"/>
                </a:lnTo>
                <a:lnTo>
                  <a:pt x="0" y="9236"/>
                </a:lnTo>
                <a:close/>
              </a:path>
            </a:pathLst>
          </a:cu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0133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79446" y="1"/>
            <a:ext cx="11812554" cy="932313"/>
          </a:xfrm>
        </p:spPr>
        <p:txBody>
          <a:bodyPr>
            <a:normAutofit/>
          </a:bodyPr>
          <a:lstStyle/>
          <a:p>
            <a:r>
              <a:rPr lang="en-US" sz="2400" dirty="0"/>
              <a:t>eng_mti_singapore_fab_10_autodiagnostic.space_clustering_result_qm69a_new_trunc</a:t>
            </a:r>
          </a:p>
        </p:txBody>
      </p:sp>
      <p:sp>
        <p:nvSpPr>
          <p:cNvPr id="7" name="Slide Number Placeholder 6"/>
          <p:cNvSpPr>
            <a:spLocks noGrp="1"/>
          </p:cNvSpPr>
          <p:nvPr>
            <p:ph type="sldNum" sz="quarter" idx="4"/>
          </p:nvPr>
        </p:nvSpPr>
        <p:spPr/>
        <p:txBody>
          <a:bodyPr/>
          <a:lstStyle/>
          <a:p>
            <a:pPr algn="l"/>
            <a:fld id="{0D904593-1668-4B95-BA96-EF3EF43EDF4E}" type="slidenum">
              <a:rPr lang="en-US" smtClean="0"/>
              <a:pPr algn="l"/>
              <a:t>60</a:t>
            </a:fld>
            <a:endParaRPr lang="en-US" dirty="0"/>
          </a:p>
        </p:txBody>
      </p:sp>
      <p:sp>
        <p:nvSpPr>
          <p:cNvPr id="19" name="Text Placeholder 18"/>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8" name="Footer Placeholder 7"/>
          <p:cNvSpPr>
            <a:spLocks noGrp="1"/>
          </p:cNvSpPr>
          <p:nvPr>
            <p:ph type="ftr" sz="quarter" idx="12"/>
          </p:nvPr>
        </p:nvSpPr>
        <p:spPr/>
        <p:txBody>
          <a:bodyPr/>
          <a:lstStyle/>
          <a:p>
            <a:r>
              <a:rPr lang="en-US"/>
              <a:t>|  Micron Confidential</a:t>
            </a:r>
            <a:endParaRPr lang="en-US" dirty="0"/>
          </a:p>
        </p:txBody>
      </p:sp>
      <p:graphicFrame>
        <p:nvGraphicFramePr>
          <p:cNvPr id="22" name="Table 21"/>
          <p:cNvGraphicFramePr>
            <a:graphicFrameLocks noGrp="1"/>
          </p:cNvGraphicFramePr>
          <p:nvPr/>
        </p:nvGraphicFramePr>
        <p:xfrm>
          <a:off x="1736809" y="2192386"/>
          <a:ext cx="3031134" cy="532022"/>
        </p:xfrm>
        <a:graphic>
          <a:graphicData uri="http://schemas.openxmlformats.org/drawingml/2006/table">
            <a:tbl>
              <a:tblPr>
                <a:tableStyleId>{5C22544A-7EE6-4342-B048-85BDC9FD1C3A}</a:tableStyleId>
              </a:tblPr>
              <a:tblGrid>
                <a:gridCol w="3031134">
                  <a:extLst>
                    <a:ext uri="{9D8B030D-6E8A-4147-A177-3AD203B41FA5}">
                      <a16:colId xmlns:a16="http://schemas.microsoft.com/office/drawing/2014/main" val="20000"/>
                    </a:ext>
                  </a:extLst>
                </a:gridCol>
              </a:tblGrid>
              <a:tr h="266011">
                <a:tc>
                  <a:txBody>
                    <a:bodyPr/>
                    <a:lstStyle/>
                    <a:p>
                      <a:pPr algn="l" fontAlgn="b"/>
                      <a:r>
                        <a:rPr lang="en-US" sz="1400" b="1" u="none" strike="noStrike" dirty="0">
                          <a:effectLst/>
                        </a:rPr>
                        <a:t>Table Name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dirty="0"/>
                        <a:t>space_clustering_result_qm69a_new</a:t>
                      </a:r>
                      <a:endParaRPr lang="en-US" sz="14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6719279" y="1656214"/>
          <a:ext cx="2844599" cy="4641623"/>
        </p:xfrm>
        <a:graphic>
          <a:graphicData uri="http://schemas.openxmlformats.org/drawingml/2006/table">
            <a:tbl>
              <a:tblPr>
                <a:tableStyleId>{5C22544A-7EE6-4342-B048-85BDC9FD1C3A}</a:tableStyleId>
              </a:tblPr>
              <a:tblGrid>
                <a:gridCol w="2066851">
                  <a:extLst>
                    <a:ext uri="{9D8B030D-6E8A-4147-A177-3AD203B41FA5}">
                      <a16:colId xmlns:a16="http://schemas.microsoft.com/office/drawing/2014/main" val="20000"/>
                    </a:ext>
                  </a:extLst>
                </a:gridCol>
                <a:gridCol w="777748">
                  <a:extLst>
                    <a:ext uri="{9D8B030D-6E8A-4147-A177-3AD203B41FA5}">
                      <a16:colId xmlns:a16="http://schemas.microsoft.com/office/drawing/2014/main" val="20001"/>
                    </a:ext>
                  </a:extLst>
                </a:gridCol>
              </a:tblGrid>
              <a:tr h="239676">
                <a:tc>
                  <a:txBody>
                    <a:bodyPr/>
                    <a:lstStyle/>
                    <a:p>
                      <a:pPr algn="l" fontAlgn="b"/>
                      <a:r>
                        <a:rPr lang="en-US" sz="1200" b="1" u="none" strike="noStrike" dirty="0">
                          <a:effectLst/>
                        </a:rPr>
                        <a:t>space_bad_charts_new</a:t>
                      </a:r>
                      <a:endParaRPr lang="en-US" sz="12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b="1" u="none" strike="noStrike">
                          <a:effectLst/>
                        </a:rPr>
                        <a:t> </a:t>
                      </a:r>
                      <a:endParaRPr lang="en-US" sz="12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0"/>
                  </a:ext>
                </a:extLst>
              </a:tr>
              <a:tr h="172770">
                <a:tc>
                  <a:txBody>
                    <a:bodyPr/>
                    <a:lstStyle/>
                    <a:p>
                      <a:pPr algn="l" fontAlgn="b"/>
                      <a:r>
                        <a:rPr lang="en-US" sz="1200" b="1" u="none" strike="noStrike">
                          <a:effectLst/>
                        </a:rPr>
                        <a:t>Headers</a:t>
                      </a:r>
                      <a:endParaRPr lang="en-US" sz="12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b="1" u="none" strike="noStrike">
                          <a:effectLst/>
                        </a:rPr>
                        <a:t>Data Type</a:t>
                      </a:r>
                      <a:endParaRPr lang="en-US" sz="1200" b="1"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1"/>
                  </a:ext>
                </a:extLst>
              </a:tr>
              <a:tr h="172770">
                <a:tc>
                  <a:txBody>
                    <a:bodyPr/>
                    <a:lstStyle/>
                    <a:p>
                      <a:pPr algn="l" fontAlgn="b"/>
                      <a:r>
                        <a:rPr lang="en-US" sz="1200" u="none" strike="noStrike" dirty="0">
                          <a:effectLst/>
                        </a:rPr>
                        <a:t>fab</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2"/>
                  </a:ext>
                </a:extLst>
              </a:tr>
              <a:tr h="172770">
                <a:tc>
                  <a:txBody>
                    <a:bodyPr/>
                    <a:lstStyle/>
                    <a:p>
                      <a:pPr algn="l" fontAlgn="b"/>
                      <a:r>
                        <a:rPr lang="en-US" sz="1200" u="none" strike="noStrike">
                          <a:effectLst/>
                        </a:rPr>
                        <a:t>module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3"/>
                  </a:ext>
                </a:extLst>
              </a:tr>
              <a:tr h="172770">
                <a:tc>
                  <a:txBody>
                    <a:bodyPr/>
                    <a:lstStyle/>
                    <a:p>
                      <a:pPr algn="l" fontAlgn="b"/>
                      <a:r>
                        <a:rPr lang="en-US" sz="1200" u="none" strike="noStrike">
                          <a:effectLst/>
                        </a:rPr>
                        <a:t>design_id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4"/>
                  </a:ext>
                </a:extLst>
              </a:tr>
              <a:tr h="172770">
                <a:tc>
                  <a:txBody>
                    <a:bodyPr/>
                    <a:lstStyle/>
                    <a:p>
                      <a:pPr algn="l" fontAlgn="b"/>
                      <a:r>
                        <a:rPr lang="en-US" sz="1200" u="none" strike="noStrike">
                          <a:effectLst/>
                        </a:rPr>
                        <a:t>ch_id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5"/>
                  </a:ext>
                </a:extLst>
              </a:tr>
              <a:tr h="172770">
                <a:tc>
                  <a:txBody>
                    <a:bodyPr/>
                    <a:lstStyle/>
                    <a:p>
                      <a:pPr algn="l" fontAlgn="b"/>
                      <a:r>
                        <a:rPr lang="en-US" sz="1200" u="none" strike="noStrike">
                          <a:effectLst/>
                        </a:rPr>
                        <a:t>current_step</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6"/>
                  </a:ext>
                </a:extLst>
              </a:tr>
              <a:tr h="172770">
                <a:tc>
                  <a:txBody>
                    <a:bodyPr/>
                    <a:lstStyle/>
                    <a:p>
                      <a:pPr algn="l" fontAlgn="b"/>
                      <a:r>
                        <a:rPr lang="en-US" sz="1200" u="none" strike="noStrike">
                          <a:effectLst/>
                        </a:rPr>
                        <a:t>process_step</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7"/>
                  </a:ext>
                </a:extLst>
              </a:tr>
              <a:tr h="172770">
                <a:tc>
                  <a:txBody>
                    <a:bodyPr/>
                    <a:lstStyle/>
                    <a:p>
                      <a:pPr algn="l" fontAlgn="b"/>
                      <a:r>
                        <a:rPr lang="en-US" sz="1200" u="none" strike="noStrike">
                          <a:effectLst/>
                        </a:rPr>
                        <a:t>parameter_name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8"/>
                  </a:ext>
                </a:extLst>
              </a:tr>
              <a:tr h="172770">
                <a:tc>
                  <a:txBody>
                    <a:bodyPr/>
                    <a:lstStyle/>
                    <a:p>
                      <a:pPr algn="l" fontAlgn="b"/>
                      <a:r>
                        <a:rPr lang="en-US" sz="1200" u="none" strike="noStrike">
                          <a:effectLst/>
                        </a:rPr>
                        <a:t>lot_id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9"/>
                  </a:ext>
                </a:extLst>
              </a:tr>
              <a:tr h="172770">
                <a:tc>
                  <a:txBody>
                    <a:bodyPr/>
                    <a:lstStyle/>
                    <a:p>
                      <a:pPr algn="l" fontAlgn="b"/>
                      <a:r>
                        <a:rPr lang="en-US" sz="1200" u="none" strike="noStrike">
                          <a:effectLst/>
                        </a:rPr>
                        <a:t>wafer_id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0"/>
                  </a:ext>
                </a:extLst>
              </a:tr>
              <a:tr h="172770">
                <a:tc>
                  <a:txBody>
                    <a:bodyPr/>
                    <a:lstStyle/>
                    <a:p>
                      <a:pPr algn="l" fontAlgn="b"/>
                      <a:r>
                        <a:rPr lang="en-US" sz="1200" u="none" strike="noStrike">
                          <a:effectLst/>
                        </a:rPr>
                        <a:t>label</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1"/>
                  </a:ext>
                </a:extLst>
              </a:tr>
              <a:tr h="172770">
                <a:tc>
                  <a:txBody>
                    <a:bodyPr/>
                    <a:lstStyle/>
                    <a:p>
                      <a:pPr algn="l" fontAlgn="b"/>
                      <a:r>
                        <a:rPr lang="en-US" sz="1200" u="none" strike="noStrike">
                          <a:effectLst/>
                        </a:rPr>
                        <a:t>value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2"/>
                  </a:ext>
                </a:extLst>
              </a:tr>
              <a:tr h="172770">
                <a:tc>
                  <a:txBody>
                    <a:bodyPr/>
                    <a:lstStyle/>
                    <a:p>
                      <a:pPr algn="l" fontAlgn="b"/>
                      <a:r>
                        <a:rPr lang="en-US" sz="1200" u="none" strike="noStrike">
                          <a:effectLst/>
                        </a:rPr>
                        <a:t>sample_date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3"/>
                  </a:ext>
                </a:extLst>
              </a:tr>
              <a:tr h="172770">
                <a:tc>
                  <a:txBody>
                    <a:bodyPr/>
                    <a:lstStyle/>
                    <a:p>
                      <a:pPr algn="l" fontAlgn="b"/>
                      <a:r>
                        <a:rPr lang="en-US" sz="1200" u="none" strike="noStrike" dirty="0" err="1">
                          <a:effectLst/>
                        </a:rPr>
                        <a:t>ucl</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4"/>
                  </a:ext>
                </a:extLst>
              </a:tr>
              <a:tr h="172770">
                <a:tc>
                  <a:txBody>
                    <a:bodyPr/>
                    <a:lstStyle/>
                    <a:p>
                      <a:pPr algn="l" fontAlgn="b"/>
                      <a:r>
                        <a:rPr lang="en-US" sz="1200" u="none" strike="noStrike">
                          <a:effectLst/>
                        </a:rPr>
                        <a:t>lcl</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5"/>
                  </a:ext>
                </a:extLst>
              </a:tr>
              <a:tr h="172770">
                <a:tc>
                  <a:txBody>
                    <a:bodyPr/>
                    <a:lstStyle/>
                    <a:p>
                      <a:pPr algn="l" fontAlgn="b"/>
                      <a:r>
                        <a:rPr lang="en-US" sz="1200" u="none" strike="noStrike">
                          <a:effectLst/>
                        </a:rPr>
                        <a:t>col_type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6"/>
                  </a:ext>
                </a:extLst>
              </a:tr>
              <a:tr h="172770">
                <a:tc>
                  <a:txBody>
                    <a:bodyPr/>
                    <a:lstStyle/>
                    <a:p>
                      <a:pPr algn="l" fontAlgn="b"/>
                      <a:r>
                        <a:rPr lang="en-US" sz="1200" u="none" strike="noStrike">
                          <a:effectLst/>
                        </a:rPr>
                        <a:t>channel_type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7"/>
                  </a:ext>
                </a:extLst>
              </a:tr>
              <a:tr h="172770">
                <a:tc>
                  <a:txBody>
                    <a:bodyPr/>
                    <a:lstStyle/>
                    <a:p>
                      <a:pPr algn="l" fontAlgn="b"/>
                      <a:r>
                        <a:rPr lang="en-US" sz="1200" u="none" strike="noStrike">
                          <a:effectLst/>
                        </a:rPr>
                        <a:t>chart_type</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8"/>
                  </a:ext>
                </a:extLst>
              </a:tr>
              <a:tr h="172770">
                <a:tc>
                  <a:txBody>
                    <a:bodyPr/>
                    <a:lstStyle/>
                    <a:p>
                      <a:pPr algn="l" fontAlgn="b"/>
                      <a:r>
                        <a:rPr lang="en-US" sz="1200" u="none" strike="noStrike" dirty="0" err="1">
                          <a:effectLst/>
                        </a:rPr>
                        <a:t>clusterid</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9"/>
                  </a:ext>
                </a:extLst>
              </a:tr>
              <a:tr h="172770">
                <a:tc>
                  <a:txBody>
                    <a:bodyPr/>
                    <a:lstStyle/>
                    <a:p>
                      <a:pPr algn="l" fontAlgn="b"/>
                      <a:r>
                        <a:rPr lang="en-US" sz="1200" u="none" strike="noStrike" dirty="0" err="1">
                          <a:effectLst/>
                        </a:rPr>
                        <a:t>clusterlabel</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0"/>
                  </a:ext>
                </a:extLst>
              </a:tr>
              <a:tr h="172770">
                <a:tc>
                  <a:txBody>
                    <a:bodyPr/>
                    <a:lstStyle/>
                    <a:p>
                      <a:pPr algn="l" fontAlgn="b"/>
                      <a:r>
                        <a:rPr lang="en-US" sz="1200" u="none" strike="noStrike" dirty="0" err="1">
                          <a:effectLst/>
                        </a:rPr>
                        <a:t>last_ooc_date</a:t>
                      </a:r>
                      <a:endParaRPr lang="en-US" sz="12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1"/>
                  </a:ext>
                </a:extLst>
              </a:tr>
              <a:tr h="172770">
                <a:tc>
                  <a:txBody>
                    <a:bodyPr/>
                    <a:lstStyle/>
                    <a:p>
                      <a:pPr algn="l" fontAlgn="b"/>
                      <a:r>
                        <a:rPr lang="en-US" sz="1200" u="none" strike="noStrike">
                          <a:effectLst/>
                        </a:rPr>
                        <a:t>ooc_property</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2"/>
                  </a:ext>
                </a:extLst>
              </a:tr>
              <a:tr h="172770">
                <a:tc>
                  <a:txBody>
                    <a:bodyPr/>
                    <a:lstStyle/>
                    <a:p>
                      <a:pPr algn="l" fontAlgn="b"/>
                      <a:r>
                        <a:rPr lang="en-US" sz="1200" u="none" strike="noStrike">
                          <a:effectLst/>
                        </a:rPr>
                        <a:t>session_id</a:t>
                      </a:r>
                      <a:endParaRPr lang="en-US" sz="12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200" u="none" strike="noStrike" dirty="0">
                          <a:effectLst/>
                        </a:rPr>
                        <a:t>string</a:t>
                      </a:r>
                      <a:endParaRPr lang="en-US" sz="12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3"/>
                  </a:ext>
                </a:extLst>
              </a:tr>
            </a:tbl>
          </a:graphicData>
        </a:graphic>
      </p:graphicFrame>
      <p:graphicFrame>
        <p:nvGraphicFramePr>
          <p:cNvPr id="24" name="Table 23"/>
          <p:cNvGraphicFramePr>
            <a:graphicFrameLocks noGrp="1"/>
          </p:cNvGraphicFramePr>
          <p:nvPr>
            <p:extLst/>
          </p:nvPr>
        </p:nvGraphicFramePr>
        <p:xfrm>
          <a:off x="1736809" y="4105610"/>
          <a:ext cx="3031134" cy="532022"/>
        </p:xfrm>
        <a:graphic>
          <a:graphicData uri="http://schemas.openxmlformats.org/drawingml/2006/table">
            <a:tbl>
              <a:tblPr>
                <a:tableStyleId>{5C22544A-7EE6-4342-B048-85BDC9FD1C3A}</a:tableStyleId>
              </a:tblPr>
              <a:tblGrid>
                <a:gridCol w="3031134">
                  <a:extLst>
                    <a:ext uri="{9D8B030D-6E8A-4147-A177-3AD203B41FA5}">
                      <a16:colId xmlns:a16="http://schemas.microsoft.com/office/drawing/2014/main" val="20000"/>
                    </a:ext>
                  </a:extLst>
                </a:gridCol>
              </a:tblGrid>
              <a:tr h="266011">
                <a:tc>
                  <a:txBody>
                    <a:bodyPr/>
                    <a:lstStyle/>
                    <a:p>
                      <a:pPr algn="l" fontAlgn="b"/>
                      <a:r>
                        <a:rPr lang="en-US" sz="1400" b="1" u="none" strike="noStrike" dirty="0">
                          <a:effectLst/>
                        </a:rPr>
                        <a:t>Application Name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400" dirty="0"/>
                        <a:t>OOC Truncation pyspark</a:t>
                      </a:r>
                      <a:endParaRPr lang="en-US" sz="14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1"/>
                  </a:ext>
                </a:extLst>
              </a:tr>
            </a:tbl>
          </a:graphicData>
        </a:graphic>
      </p:graphicFrame>
      <p:sp>
        <p:nvSpPr>
          <p:cNvPr id="25" name="Content Placeholder 16"/>
          <p:cNvSpPr>
            <a:spLocks noGrp="1"/>
          </p:cNvSpPr>
          <p:nvPr>
            <p:ph idx="1"/>
          </p:nvPr>
        </p:nvSpPr>
        <p:spPr>
          <a:xfrm>
            <a:off x="1890419" y="1273628"/>
            <a:ext cx="4114800" cy="4418635"/>
          </a:xfrm>
        </p:spPr>
        <p:txBody>
          <a:bodyPr/>
          <a:lstStyle/>
          <a:p>
            <a:r>
              <a:rPr lang="en-US" dirty="0"/>
              <a:t>Input</a:t>
            </a:r>
          </a:p>
        </p:txBody>
      </p:sp>
      <p:sp>
        <p:nvSpPr>
          <p:cNvPr id="26" name="Content Placeholder 17"/>
          <p:cNvSpPr>
            <a:spLocks noGrp="1"/>
          </p:cNvSpPr>
          <p:nvPr>
            <p:ph idx="13"/>
          </p:nvPr>
        </p:nvSpPr>
        <p:spPr>
          <a:xfrm>
            <a:off x="6719279" y="1273629"/>
            <a:ext cx="4114800" cy="4418634"/>
          </a:xfrm>
        </p:spPr>
        <p:txBody>
          <a:bodyPr/>
          <a:lstStyle/>
          <a:p>
            <a:r>
              <a:rPr lang="en-US" dirty="0"/>
              <a:t>Output</a:t>
            </a:r>
          </a:p>
        </p:txBody>
      </p:sp>
      <p:sp>
        <p:nvSpPr>
          <p:cNvPr id="27" name="Right Arrow 26"/>
          <p:cNvSpPr/>
          <p:nvPr/>
        </p:nvSpPr>
        <p:spPr>
          <a:xfrm>
            <a:off x="-2246" y="3081574"/>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8" name="Cross 27"/>
          <p:cNvSpPr/>
          <p:nvPr/>
        </p:nvSpPr>
        <p:spPr>
          <a:xfrm>
            <a:off x="3087818" y="3112092"/>
            <a:ext cx="681135" cy="681135"/>
          </a:xfrm>
          <a:prstGeom prst="plus">
            <a:avLst>
              <a:gd name="adj" fmla="val 373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4017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0984" y="1"/>
            <a:ext cx="11812554" cy="932313"/>
          </a:xfrm>
        </p:spPr>
        <p:txBody>
          <a:bodyPr>
            <a:normAutofit/>
          </a:bodyPr>
          <a:lstStyle/>
          <a:p>
            <a:r>
              <a:rPr lang="en-US" sz="2400" dirty="0"/>
              <a:t>eng_mti_singapore_fab_10_autodiagnostic.space_bad_charts_new</a:t>
            </a:r>
          </a:p>
        </p:txBody>
      </p:sp>
      <p:sp>
        <p:nvSpPr>
          <p:cNvPr id="7" name="Slide Number Placeholder 6"/>
          <p:cNvSpPr>
            <a:spLocks noGrp="1"/>
          </p:cNvSpPr>
          <p:nvPr>
            <p:ph type="sldNum" sz="quarter" idx="4"/>
          </p:nvPr>
        </p:nvSpPr>
        <p:spPr/>
        <p:txBody>
          <a:bodyPr/>
          <a:lstStyle/>
          <a:p>
            <a:pPr algn="l"/>
            <a:fld id="{0D904593-1668-4B95-BA96-EF3EF43EDF4E}" type="slidenum">
              <a:rPr lang="en-US" smtClean="0"/>
              <a:pPr algn="l"/>
              <a:t>61</a:t>
            </a:fld>
            <a:endParaRPr lang="en-US" dirty="0"/>
          </a:p>
        </p:txBody>
      </p:sp>
      <p:sp>
        <p:nvSpPr>
          <p:cNvPr id="19" name="Text Placeholder 18"/>
          <p:cNvSpPr>
            <a:spLocks noGrp="1"/>
          </p:cNvSpPr>
          <p:nvPr>
            <p:ph type="body" sz="quarter" idx="14"/>
          </p:nvPr>
        </p:nvSpPr>
        <p:spPr/>
        <p:txBody>
          <a:bodyPr/>
          <a:lstStyle/>
          <a:p>
            <a:endParaRPr lang="en-US"/>
          </a:p>
        </p:txBody>
      </p:sp>
      <p:sp>
        <p:nvSpPr>
          <p:cNvPr id="6" name="Date Placeholder 5"/>
          <p:cNvSpPr>
            <a:spLocks noGrp="1"/>
          </p:cNvSpPr>
          <p:nvPr>
            <p:ph type="dt" sz="half" idx="2"/>
          </p:nvPr>
        </p:nvSpPr>
        <p:spPr/>
        <p:txBody>
          <a:bodyPr/>
          <a:lstStyle/>
          <a:p>
            <a:r>
              <a:rPr lang="en-US"/>
              <a:t>|  </a:t>
            </a:r>
            <a:fld id="{F55C824C-5440-421F-B1ED-9166A1D48D51}" type="datetime4">
              <a:rPr lang="en-US" smtClean="0"/>
              <a:pPr/>
              <a:t>September 19, 2018</a:t>
            </a:fld>
            <a:endParaRPr dirty="0"/>
          </a:p>
        </p:txBody>
      </p:sp>
      <p:sp>
        <p:nvSpPr>
          <p:cNvPr id="8" name="Footer Placeholder 7"/>
          <p:cNvSpPr>
            <a:spLocks noGrp="1"/>
          </p:cNvSpPr>
          <p:nvPr>
            <p:ph type="ftr" sz="quarter" idx="12"/>
          </p:nvPr>
        </p:nvSpPr>
        <p:spPr/>
        <p:txBody>
          <a:bodyPr/>
          <a:lstStyle/>
          <a:p>
            <a:r>
              <a:rPr lang="en-US"/>
              <a:t>|  Micron Confidential</a:t>
            </a:r>
            <a:endParaRPr lang="en-US" dirty="0"/>
          </a:p>
        </p:txBody>
      </p:sp>
      <p:graphicFrame>
        <p:nvGraphicFramePr>
          <p:cNvPr id="22" name="Table 21"/>
          <p:cNvGraphicFramePr>
            <a:graphicFrameLocks noGrp="1"/>
          </p:cNvGraphicFramePr>
          <p:nvPr/>
        </p:nvGraphicFramePr>
        <p:xfrm>
          <a:off x="1736809" y="2192386"/>
          <a:ext cx="3031134" cy="532022"/>
        </p:xfrm>
        <a:graphic>
          <a:graphicData uri="http://schemas.openxmlformats.org/drawingml/2006/table">
            <a:tbl>
              <a:tblPr>
                <a:tableStyleId>{5C22544A-7EE6-4342-B048-85BDC9FD1C3A}</a:tableStyleId>
              </a:tblPr>
              <a:tblGrid>
                <a:gridCol w="3031134">
                  <a:extLst>
                    <a:ext uri="{9D8B030D-6E8A-4147-A177-3AD203B41FA5}">
                      <a16:colId xmlns:a16="http://schemas.microsoft.com/office/drawing/2014/main" val="20000"/>
                    </a:ext>
                  </a:extLst>
                </a:gridCol>
              </a:tblGrid>
              <a:tr h="266011">
                <a:tc>
                  <a:txBody>
                    <a:bodyPr/>
                    <a:lstStyle/>
                    <a:p>
                      <a:pPr algn="l" fontAlgn="b"/>
                      <a:r>
                        <a:rPr lang="en-US" sz="1100" b="1" u="none" strike="noStrike" dirty="0">
                          <a:effectLst/>
                        </a:rPr>
                        <a:t>Table Name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66011">
                <a:tc>
                  <a:txBody>
                    <a:bodyPr/>
                    <a:lstStyle/>
                    <a:p>
                      <a:pPr marL="0" algn="l" defTabSz="1219110" rtl="0" eaLnBrk="1" fontAlgn="b" latinLnBrk="0" hangingPunct="1">
                        <a:buClr>
                          <a:schemeClr val="accent1"/>
                        </a:buClr>
                        <a:buSzPts val="1100"/>
                        <a:buFont typeface="Calibri" panose="020F0502020204030204" pitchFamily="34" charset="0"/>
                        <a:buNone/>
                      </a:pPr>
                      <a:r>
                        <a:rPr lang="en-US" sz="1100" dirty="0"/>
                        <a:t>space_clustering_result_qm69a_new</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nvPr>
        </p:nvGraphicFramePr>
        <p:xfrm>
          <a:off x="5177960" y="1719753"/>
          <a:ext cx="6765224" cy="4515102"/>
        </p:xfrm>
        <a:graphic>
          <a:graphicData uri="http://schemas.openxmlformats.org/drawingml/2006/table">
            <a:tbl>
              <a:tblPr>
                <a:tableStyleId>{5C22544A-7EE6-4342-B048-85BDC9FD1C3A}</a:tableStyleId>
              </a:tblPr>
              <a:tblGrid>
                <a:gridCol w="1359540">
                  <a:extLst>
                    <a:ext uri="{9D8B030D-6E8A-4147-A177-3AD203B41FA5}">
                      <a16:colId xmlns:a16="http://schemas.microsoft.com/office/drawing/2014/main" val="20000"/>
                    </a:ext>
                  </a:extLst>
                </a:gridCol>
                <a:gridCol w="975942">
                  <a:extLst>
                    <a:ext uri="{9D8B030D-6E8A-4147-A177-3AD203B41FA5}">
                      <a16:colId xmlns:a16="http://schemas.microsoft.com/office/drawing/2014/main" val="20001"/>
                    </a:ext>
                  </a:extLst>
                </a:gridCol>
                <a:gridCol w="4429742">
                  <a:extLst>
                    <a:ext uri="{9D8B030D-6E8A-4147-A177-3AD203B41FA5}">
                      <a16:colId xmlns:a16="http://schemas.microsoft.com/office/drawing/2014/main" val="20002"/>
                    </a:ext>
                  </a:extLst>
                </a:gridCol>
              </a:tblGrid>
              <a:tr h="457789">
                <a:tc>
                  <a:txBody>
                    <a:bodyPr/>
                    <a:lstStyle/>
                    <a:p>
                      <a:pPr algn="l" fontAlgn="b"/>
                      <a:r>
                        <a:rPr lang="en-US" sz="1000" b="1" u="none" strike="noStrike" dirty="0">
                          <a:effectLst/>
                        </a:rPr>
                        <a:t>space_bad_charts_new</a:t>
                      </a:r>
                      <a:endParaRPr lang="en-US" sz="1000" b="1"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b="1" u="none" strike="noStrike">
                          <a:effectLst/>
                        </a:rPr>
                        <a:t> </a:t>
                      </a:r>
                      <a:endParaRPr lang="en-US" sz="10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b="1" u="none" strike="noStrike" dirty="0">
                          <a:effectLst/>
                        </a:rPr>
                        <a:t> </a:t>
                      </a:r>
                      <a:endParaRPr lang="en-US" sz="10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0"/>
                  </a:ext>
                </a:extLst>
              </a:tr>
              <a:tr h="170182">
                <a:tc>
                  <a:txBody>
                    <a:bodyPr/>
                    <a:lstStyle/>
                    <a:p>
                      <a:pPr algn="l" fontAlgn="b"/>
                      <a:r>
                        <a:rPr lang="en-US" sz="1000" b="1" u="none" strike="noStrike">
                          <a:effectLst/>
                        </a:rPr>
                        <a:t>Headers</a:t>
                      </a:r>
                      <a:endParaRPr lang="en-US" sz="10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b="1" u="none" strike="noStrike">
                          <a:effectLst/>
                        </a:rPr>
                        <a:t>Data Type</a:t>
                      </a:r>
                      <a:endParaRPr lang="en-US" sz="1000" b="1"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b="1" u="none" strike="noStrike" dirty="0">
                          <a:effectLst/>
                        </a:rPr>
                        <a:t>Example Values</a:t>
                      </a:r>
                      <a:endParaRPr lang="en-US" sz="1000" b="1"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1"/>
                  </a:ext>
                </a:extLst>
              </a:tr>
              <a:tr h="170182">
                <a:tc>
                  <a:txBody>
                    <a:bodyPr/>
                    <a:lstStyle/>
                    <a:p>
                      <a:pPr algn="l" fontAlgn="b"/>
                      <a:r>
                        <a:rPr lang="en-US" sz="1000" u="none" strike="noStrike">
                          <a:effectLst/>
                        </a:rPr>
                        <a:t>fab</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string</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2"/>
                  </a:ext>
                </a:extLst>
              </a:tr>
              <a:tr h="170182">
                <a:tc>
                  <a:txBody>
                    <a:bodyPr/>
                    <a:lstStyle/>
                    <a:p>
                      <a:pPr algn="l" fontAlgn="b"/>
                      <a:r>
                        <a:rPr lang="en-US" sz="1000" u="none" strike="noStrike">
                          <a:effectLst/>
                        </a:rPr>
                        <a:t>module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CVD, PVD, IMPLANT, PHOTO, WET PROCESS, DIFFUSION, CMP, DRY ETCH, METRO</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3"/>
                  </a:ext>
                </a:extLst>
              </a:tr>
              <a:tr h="170182">
                <a:tc>
                  <a:txBody>
                    <a:bodyPr/>
                    <a:lstStyle/>
                    <a:p>
                      <a:pPr algn="l" fontAlgn="b"/>
                      <a:r>
                        <a:rPr lang="en-US" sz="1000" u="none" strike="noStrike">
                          <a:effectLst/>
                        </a:rPr>
                        <a:t>design_id</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B16A</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4"/>
                  </a:ext>
                </a:extLst>
              </a:tr>
              <a:tr h="170182">
                <a:tc>
                  <a:txBody>
                    <a:bodyPr/>
                    <a:lstStyle/>
                    <a:p>
                      <a:pPr algn="l" fontAlgn="b"/>
                      <a:r>
                        <a:rPr lang="en-US" sz="1000" u="none" strike="noStrike">
                          <a:effectLst/>
                        </a:rPr>
                        <a:t>ch_id</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int</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436476</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5"/>
                  </a:ext>
                </a:extLst>
              </a:tr>
              <a:tr h="170182">
                <a:tc>
                  <a:txBody>
                    <a:bodyPr/>
                    <a:lstStyle/>
                    <a:p>
                      <a:pPr algn="l" fontAlgn="b"/>
                      <a:r>
                        <a:rPr lang="en-US" sz="1000" u="none" strike="noStrike">
                          <a:effectLst/>
                        </a:rPr>
                        <a:t>current_step</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pt-BR" sz="1000" u="none" strike="noStrike">
                          <a:effectLst/>
                        </a:rPr>
                        <a:t>1210-23 PERIPH PHOTO SEM CD</a:t>
                      </a:r>
                      <a:endParaRPr lang="pt-BR"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6"/>
                  </a:ext>
                </a:extLst>
              </a:tr>
              <a:tr h="170182">
                <a:tc>
                  <a:txBody>
                    <a:bodyPr/>
                    <a:lstStyle/>
                    <a:p>
                      <a:pPr algn="l" fontAlgn="b"/>
                      <a:r>
                        <a:rPr lang="en-US" sz="1000" u="none" strike="noStrike">
                          <a:effectLst/>
                        </a:rPr>
                        <a:t>process_step</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3010-23 PERIPH PHOTO</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7"/>
                  </a:ext>
                </a:extLst>
              </a:tr>
              <a:tr h="170182">
                <a:tc>
                  <a:txBody>
                    <a:bodyPr/>
                    <a:lstStyle/>
                    <a:p>
                      <a:pPr algn="l" fontAlgn="b"/>
                      <a:r>
                        <a:rPr lang="en-US" sz="1000" u="none" strike="noStrike">
                          <a:effectLst/>
                        </a:rPr>
                        <a:t>parameter_name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CD1_SPACE_BOT</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8"/>
                  </a:ext>
                </a:extLst>
              </a:tr>
              <a:tr h="170182">
                <a:tc>
                  <a:txBody>
                    <a:bodyPr/>
                    <a:lstStyle/>
                    <a:p>
                      <a:pPr algn="l" fontAlgn="b"/>
                      <a:r>
                        <a:rPr lang="en-US" sz="1000" u="none" strike="noStrike">
                          <a:effectLst/>
                        </a:rPr>
                        <a:t>lot_id</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8064111.001</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09"/>
                  </a:ext>
                </a:extLst>
              </a:tr>
              <a:tr h="170182">
                <a:tc>
                  <a:txBody>
                    <a:bodyPr/>
                    <a:lstStyle/>
                    <a:p>
                      <a:pPr algn="l" fontAlgn="b"/>
                      <a:r>
                        <a:rPr lang="en-US" sz="1000" u="none" strike="noStrike">
                          <a:effectLst/>
                        </a:rPr>
                        <a:t>wafer_id</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4111-25 (for lot level chart this  column is '-' or '.')</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0"/>
                  </a:ext>
                </a:extLst>
              </a:tr>
              <a:tr h="170182">
                <a:tc>
                  <a:txBody>
                    <a:bodyPr/>
                    <a:lstStyle/>
                    <a:p>
                      <a:pPr algn="l" fontAlgn="b"/>
                      <a:r>
                        <a:rPr lang="en-US" sz="1000" u="none" strike="noStrike">
                          <a:effectLst/>
                        </a:rPr>
                        <a:t>label</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int</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space_ooc_label</a:t>
                      </a:r>
                      <a:r>
                        <a:rPr lang="en-US" sz="1000" u="none" strike="noStrike" dirty="0">
                          <a:effectLst/>
                        </a:rPr>
                        <a:t>: 0,1</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1"/>
                  </a:ext>
                </a:extLst>
              </a:tr>
              <a:tr h="170182">
                <a:tc>
                  <a:txBody>
                    <a:bodyPr/>
                    <a:lstStyle/>
                    <a:p>
                      <a:pPr algn="l" fontAlgn="b"/>
                      <a:r>
                        <a:rPr lang="en-US" sz="1000" u="none" strike="noStrike">
                          <a:effectLst/>
                        </a:rPr>
                        <a:t>value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double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measurement_value</a:t>
                      </a:r>
                      <a:endParaRPr lang="en-US" sz="1000" b="0" i="0" u="none" strike="noStrike">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2"/>
                  </a:ext>
                </a:extLst>
              </a:tr>
              <a:tr h="170182">
                <a:tc>
                  <a:txBody>
                    <a:bodyPr/>
                    <a:lstStyle/>
                    <a:p>
                      <a:pPr algn="l" fontAlgn="b"/>
                      <a:r>
                        <a:rPr lang="en-US" sz="1000" u="none" strike="noStrike">
                          <a:effectLst/>
                        </a:rPr>
                        <a:t>sample_date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timestamp</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t"/>
                      <a:r>
                        <a:rPr lang="en-US" sz="1000" u="none" strike="noStrike">
                          <a:effectLst/>
                        </a:rPr>
                        <a:t>some_date</a:t>
                      </a:r>
                      <a:endParaRPr lang="en-US" sz="1000" b="0" i="0" u="none" strike="noStrike">
                        <a:solidFill>
                          <a:srgbClr val="333333"/>
                        </a:solidFill>
                        <a:effectLst/>
                        <a:latin typeface="Arial" panose="020B0604020202020204" pitchFamily="34" charset="0"/>
                      </a:endParaRPr>
                    </a:p>
                  </a:txBody>
                  <a:tcPr marL="8509" marR="8509" marT="8509" marB="0"/>
                </a:tc>
                <a:extLst>
                  <a:ext uri="{0D108BD9-81ED-4DB2-BD59-A6C34878D82A}">
                    <a16:rowId xmlns:a16="http://schemas.microsoft.com/office/drawing/2014/main" val="10013"/>
                  </a:ext>
                </a:extLst>
              </a:tr>
              <a:tr h="170182">
                <a:tc>
                  <a:txBody>
                    <a:bodyPr/>
                    <a:lstStyle/>
                    <a:p>
                      <a:pPr algn="l" fontAlgn="b"/>
                      <a:r>
                        <a:rPr lang="en-US" sz="1000" u="none" strike="noStrike" dirty="0" err="1">
                          <a:effectLst/>
                        </a:rPr>
                        <a:t>ucl</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double</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upper_control_limit</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4"/>
                  </a:ext>
                </a:extLst>
              </a:tr>
              <a:tr h="170182">
                <a:tc>
                  <a:txBody>
                    <a:bodyPr/>
                    <a:lstStyle/>
                    <a:p>
                      <a:pPr algn="l" fontAlgn="b"/>
                      <a:r>
                        <a:rPr lang="en-US" sz="1000" u="none" strike="noStrike">
                          <a:effectLst/>
                        </a:rPr>
                        <a:t>lcl</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double</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lower_control_limit</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5"/>
                  </a:ext>
                </a:extLst>
              </a:tr>
              <a:tr h="170182">
                <a:tc>
                  <a:txBody>
                    <a:bodyPr/>
                    <a:lstStyle/>
                    <a:p>
                      <a:pPr algn="l" fontAlgn="b"/>
                      <a:r>
                        <a:rPr lang="en-US" sz="1000" u="none" strike="noStrike">
                          <a:effectLst/>
                        </a:rPr>
                        <a:t>col_type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Production,</a:t>
                      </a:r>
                      <a:r>
                        <a:rPr lang="en-US" sz="1000" u="none" strike="sngStrike" baseline="0" dirty="0" err="1">
                          <a:effectLst/>
                        </a:rPr>
                        <a:t>Qual</a:t>
                      </a:r>
                      <a:endParaRPr lang="en-US" sz="1000" b="0" i="0" u="none" strike="sngStrike" baseline="0"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6"/>
                  </a:ext>
                </a:extLst>
              </a:tr>
              <a:tr h="170182">
                <a:tc>
                  <a:txBody>
                    <a:bodyPr/>
                    <a:lstStyle/>
                    <a:p>
                      <a:pPr algn="l" fontAlgn="b"/>
                      <a:r>
                        <a:rPr lang="en-US" sz="1000" u="none" strike="noStrike">
                          <a:effectLst/>
                        </a:rPr>
                        <a:t>channel_type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Area,PML,</a:t>
                      </a:r>
                      <a:r>
                        <a:rPr lang="en-US" sz="1000" u="none" strike="sngStrike" baseline="0" dirty="0" err="1">
                          <a:effectLst/>
                        </a:rPr>
                        <a:t>Engineering</a:t>
                      </a:r>
                      <a:endParaRPr lang="en-US" sz="1000" b="0" i="0" u="none" strike="sngStrike" baseline="0"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7"/>
                  </a:ext>
                </a:extLst>
              </a:tr>
              <a:tr h="170182">
                <a:tc>
                  <a:txBody>
                    <a:bodyPr/>
                    <a:lstStyle/>
                    <a:p>
                      <a:pPr algn="l" fontAlgn="b"/>
                      <a:r>
                        <a:rPr lang="en-US" sz="1000" u="none" strike="noStrike">
                          <a:effectLst/>
                        </a:rPr>
                        <a:t>chart_type</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Mean,Sigma,Range,EWMA</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8"/>
                  </a:ext>
                </a:extLst>
              </a:tr>
              <a:tr h="170182">
                <a:tc>
                  <a:txBody>
                    <a:bodyPr/>
                    <a:lstStyle/>
                    <a:p>
                      <a:pPr algn="l" fontAlgn="b"/>
                      <a:r>
                        <a:rPr lang="en-US" sz="1000" u="none" strike="noStrike" dirty="0" err="1">
                          <a:effectLst/>
                        </a:rPr>
                        <a:t>clusterid</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b="0" i="0" u="none" strike="noStrike" dirty="0">
                          <a:solidFill>
                            <a:schemeClr val="dk1"/>
                          </a:solidFill>
                          <a:effectLst/>
                          <a:latin typeface="+mn-lt"/>
                        </a:rPr>
                        <a:t>1,2,3…</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19"/>
                  </a:ext>
                </a:extLst>
              </a:tr>
              <a:tr h="170182">
                <a:tc>
                  <a:txBody>
                    <a:bodyPr/>
                    <a:lstStyle/>
                    <a:p>
                      <a:pPr algn="l" fontAlgn="b"/>
                      <a:r>
                        <a:rPr lang="en-US" sz="1000" u="none" strike="noStrike" dirty="0" err="1">
                          <a:effectLst/>
                        </a:rPr>
                        <a:t>clusterlabel</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B/G</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0"/>
                  </a:ext>
                </a:extLst>
              </a:tr>
              <a:tr h="170182">
                <a:tc>
                  <a:txBody>
                    <a:bodyPr/>
                    <a:lstStyle/>
                    <a:p>
                      <a:pPr algn="l" fontAlgn="b"/>
                      <a:r>
                        <a:rPr lang="en-US" sz="1000" u="none" strike="noStrike" dirty="0" err="1">
                          <a:effectLst/>
                        </a:rPr>
                        <a:t>last_ooc_date</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timestamp</a:t>
                      </a:r>
                      <a:endParaRPr lang="en-US" sz="1000" b="0" i="0" u="none" strike="noStrike" dirty="0">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err="1">
                          <a:effectLst/>
                        </a:rPr>
                        <a:t>some_date</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1"/>
                  </a:ext>
                </a:extLst>
              </a:tr>
              <a:tr h="170182">
                <a:tc>
                  <a:txBody>
                    <a:bodyPr/>
                    <a:lstStyle/>
                    <a:p>
                      <a:pPr algn="l" fontAlgn="b"/>
                      <a:r>
                        <a:rPr lang="en-US" sz="1000" u="none" strike="noStrike">
                          <a:effectLst/>
                        </a:rPr>
                        <a:t>ooc_property</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NA,H,L</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2"/>
                  </a:ext>
                </a:extLst>
              </a:tr>
              <a:tr h="170182">
                <a:tc>
                  <a:txBody>
                    <a:bodyPr/>
                    <a:lstStyle/>
                    <a:p>
                      <a:pPr algn="l" fontAlgn="b"/>
                      <a:r>
                        <a:rPr lang="en-US" sz="1000" u="none" strike="noStrike">
                          <a:effectLst/>
                        </a:rPr>
                        <a:t>session_id</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a:effectLst/>
                        </a:rPr>
                        <a:t>string</a:t>
                      </a:r>
                      <a:endParaRPr lang="en-US" sz="1000" b="0" i="0" u="none" strike="noStrike">
                        <a:solidFill>
                          <a:srgbClr val="000000"/>
                        </a:solidFill>
                        <a:effectLst/>
                        <a:latin typeface="Calibri" panose="020F0502020204030204" pitchFamily="34" charset="0"/>
                      </a:endParaRPr>
                    </a:p>
                  </a:txBody>
                  <a:tcPr marL="8509" marR="8509" marT="8509" marB="0" anchor="b"/>
                </a:tc>
                <a:tc>
                  <a:txBody>
                    <a:bodyPr/>
                    <a:lstStyle/>
                    <a:p>
                      <a:pPr algn="l" fontAlgn="b"/>
                      <a:r>
                        <a:rPr lang="en-US" sz="1000" u="none" strike="noStrike" dirty="0">
                          <a:effectLst/>
                        </a:rPr>
                        <a:t>20160703-2200</a:t>
                      </a:r>
                      <a:endParaRPr lang="en-US" sz="1000" b="0" i="0" u="none" strike="noStrike" dirty="0">
                        <a:solidFill>
                          <a:srgbClr val="000000"/>
                        </a:solidFill>
                        <a:effectLst/>
                        <a:latin typeface="Calibri" panose="020F0502020204030204" pitchFamily="34" charset="0"/>
                      </a:endParaRPr>
                    </a:p>
                  </a:txBody>
                  <a:tcPr marL="8509" marR="8509" marT="8509" marB="0" anchor="b"/>
                </a:tc>
                <a:extLst>
                  <a:ext uri="{0D108BD9-81ED-4DB2-BD59-A6C34878D82A}">
                    <a16:rowId xmlns:a16="http://schemas.microsoft.com/office/drawing/2014/main" val="10023"/>
                  </a:ext>
                </a:extLst>
              </a:tr>
            </a:tbl>
          </a:graphicData>
        </a:graphic>
      </p:graphicFrame>
      <p:sp>
        <p:nvSpPr>
          <p:cNvPr id="25" name="Content Placeholder 16"/>
          <p:cNvSpPr>
            <a:spLocks noGrp="1"/>
          </p:cNvSpPr>
          <p:nvPr>
            <p:ph idx="1"/>
          </p:nvPr>
        </p:nvSpPr>
        <p:spPr>
          <a:xfrm>
            <a:off x="1890419" y="1273628"/>
            <a:ext cx="4114800" cy="4418635"/>
          </a:xfrm>
        </p:spPr>
        <p:txBody>
          <a:bodyPr/>
          <a:lstStyle/>
          <a:p>
            <a:r>
              <a:rPr lang="en-US" dirty="0"/>
              <a:t>Input</a:t>
            </a:r>
          </a:p>
        </p:txBody>
      </p:sp>
      <p:sp>
        <p:nvSpPr>
          <p:cNvPr id="26" name="Content Placeholder 17"/>
          <p:cNvSpPr>
            <a:spLocks noGrp="1"/>
          </p:cNvSpPr>
          <p:nvPr>
            <p:ph idx="13"/>
          </p:nvPr>
        </p:nvSpPr>
        <p:spPr>
          <a:xfrm>
            <a:off x="6719279" y="1273629"/>
            <a:ext cx="4114800" cy="4418634"/>
          </a:xfrm>
        </p:spPr>
        <p:txBody>
          <a:bodyPr/>
          <a:lstStyle/>
          <a:p>
            <a:r>
              <a:rPr lang="en-US" dirty="0"/>
              <a:t>Final Output</a:t>
            </a:r>
          </a:p>
        </p:txBody>
      </p:sp>
      <p:sp>
        <p:nvSpPr>
          <p:cNvPr id="27" name="Right Arrow 26"/>
          <p:cNvSpPr/>
          <p:nvPr/>
        </p:nvSpPr>
        <p:spPr>
          <a:xfrm>
            <a:off x="-2246" y="3081574"/>
            <a:ext cx="1023757" cy="802742"/>
          </a:xfrm>
          <a:prstGeom prst="rightArrow">
            <a:avLst>
              <a:gd name="adj1" fmla="val 37599"/>
              <a:gd name="adj2" fmla="val 5814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728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TeraData</a:t>
            </a:r>
            <a:r>
              <a:rPr lang="en-US" dirty="0"/>
              <a:t> Connector for Hadoop</a:t>
            </a:r>
          </a:p>
          <a:p>
            <a:r>
              <a:rPr lang="en-US" dirty="0"/>
              <a:t>High-performance parallel bi-directional data movements</a:t>
            </a:r>
          </a:p>
          <a:p>
            <a:r>
              <a:rPr lang="en-US" dirty="0"/>
              <a:t>TDCH utilizes MapReduce as its execution engine </a:t>
            </a:r>
          </a:p>
          <a:p>
            <a:endParaRPr lang="en-US" dirty="0"/>
          </a:p>
          <a:p>
            <a:r>
              <a:rPr lang="en-US" dirty="0"/>
              <a:t>3 stages</a:t>
            </a:r>
          </a:p>
          <a:p>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7</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
        <p:nvSpPr>
          <p:cNvPr id="9" name="Left Brace 8"/>
          <p:cNvSpPr/>
          <p:nvPr/>
        </p:nvSpPr>
        <p:spPr>
          <a:xfrm>
            <a:off x="2340864" y="4041648"/>
            <a:ext cx="210312" cy="9875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624326" y="3809517"/>
            <a:ext cx="5349242"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Preprocessing - setup for source and target system</a:t>
            </a:r>
          </a:p>
        </p:txBody>
      </p:sp>
      <p:sp>
        <p:nvSpPr>
          <p:cNvPr id="11" name="TextBox 10"/>
          <p:cNvSpPr txBox="1"/>
          <p:nvPr/>
        </p:nvSpPr>
        <p:spPr>
          <a:xfrm>
            <a:off x="2620208" y="4844534"/>
            <a:ext cx="5572816"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Post-processing - Clean up source and target system</a:t>
            </a:r>
          </a:p>
        </p:txBody>
      </p:sp>
      <p:sp>
        <p:nvSpPr>
          <p:cNvPr id="12" name="TextBox 11"/>
          <p:cNvSpPr txBox="1"/>
          <p:nvPr/>
        </p:nvSpPr>
        <p:spPr>
          <a:xfrm>
            <a:off x="2620208" y="4325925"/>
            <a:ext cx="5152192"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Data Transfer - MapReduce</a:t>
            </a:r>
          </a:p>
        </p:txBody>
      </p:sp>
      <p:pic>
        <p:nvPicPr>
          <p:cNvPr id="13" name="Picture 12"/>
          <p:cNvPicPr>
            <a:picLocks noChangeAspect="1"/>
          </p:cNvPicPr>
          <p:nvPr/>
        </p:nvPicPr>
        <p:blipFill>
          <a:blip r:embed="rId2">
            <a:clrChange>
              <a:clrFrom>
                <a:srgbClr val="FFFFFF"/>
              </a:clrFrom>
              <a:clrTo>
                <a:srgbClr val="FFFFFF">
                  <a:alpha val="0"/>
                </a:srgbClr>
              </a:clrTo>
            </a:clrChange>
          </a:blip>
          <a:stretch>
            <a:fillRect/>
          </a:stretch>
        </p:blipFill>
        <p:spPr>
          <a:xfrm>
            <a:off x="8736333" y="1191876"/>
            <a:ext cx="3364878" cy="4195381"/>
          </a:xfrm>
          <a:prstGeom prst="rect">
            <a:avLst/>
          </a:prstGeom>
        </p:spPr>
      </p:pic>
      <p:sp>
        <p:nvSpPr>
          <p:cNvPr id="14"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TDCH</a:t>
            </a:r>
          </a:p>
        </p:txBody>
      </p:sp>
    </p:spTree>
    <p:extLst>
      <p:ext uri="{BB962C8B-B14F-4D97-AF65-F5344CB8AC3E}">
        <p14:creationId xmlns:p14="http://schemas.microsoft.com/office/powerpoint/2010/main" val="59815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8</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37" name="Group 36"/>
          <p:cNvGrpSpPr/>
          <p:nvPr/>
        </p:nvGrpSpPr>
        <p:grpSpPr>
          <a:xfrm>
            <a:off x="524979" y="1472999"/>
            <a:ext cx="10509872" cy="1442886"/>
            <a:chOff x="785710" y="2819652"/>
            <a:chExt cx="10509872" cy="1442886"/>
          </a:xfrm>
        </p:grpSpPr>
        <p:grpSp>
          <p:nvGrpSpPr>
            <p:cNvPr id="35" name="Group 34"/>
            <p:cNvGrpSpPr/>
            <p:nvPr/>
          </p:nvGrpSpPr>
          <p:grpSpPr>
            <a:xfrm>
              <a:off x="10232063" y="2837495"/>
              <a:ext cx="1063519" cy="1331789"/>
              <a:chOff x="10331638" y="3139823"/>
              <a:chExt cx="1063519" cy="1331789"/>
            </a:xfrm>
          </p:grpSpPr>
          <p:pic>
            <p:nvPicPr>
              <p:cNvPr id="32" name="Picture 2" descr="Image result for pack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1638" y="3139823"/>
                <a:ext cx="1063519" cy="106351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0510300" y="4163835"/>
                <a:ext cx="801443" cy="307777"/>
              </a:xfrm>
              <a:prstGeom prst="rect">
                <a:avLst/>
              </a:prstGeom>
              <a:noFill/>
            </p:spPr>
            <p:txBody>
              <a:bodyPr wrap="square" rtlCol="0">
                <a:spAutoFit/>
              </a:bodyPr>
              <a:lstStyle/>
              <a:p>
                <a:r>
                  <a:rPr lang="en-US" sz="1400" dirty="0">
                    <a:latin typeface="Calibri" panose="020F0502020204030204" pitchFamily="34" charset="0"/>
                  </a:rPr>
                  <a:t>QM69A</a:t>
                </a:r>
                <a:endParaRPr lang="en-US" sz="1400" dirty="0"/>
              </a:p>
            </p:txBody>
          </p:sp>
        </p:grpSp>
        <p:grpSp>
          <p:nvGrpSpPr>
            <p:cNvPr id="36" name="Group 35"/>
            <p:cNvGrpSpPr/>
            <p:nvPr/>
          </p:nvGrpSpPr>
          <p:grpSpPr>
            <a:xfrm>
              <a:off x="785710" y="2819652"/>
              <a:ext cx="9389586" cy="1442886"/>
              <a:chOff x="1114894" y="3104138"/>
              <a:chExt cx="9389586" cy="1442886"/>
            </a:xfrm>
          </p:grpSpPr>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884" y="3323838"/>
                <a:ext cx="994613" cy="1020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ight Arrow 18"/>
              <p:cNvSpPr/>
              <p:nvPr/>
            </p:nvSpPr>
            <p:spPr>
              <a:xfrm>
                <a:off x="7185451" y="3784278"/>
                <a:ext cx="789487" cy="12345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025" y="3545799"/>
                <a:ext cx="1618970" cy="596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7212044" y="3938163"/>
                <a:ext cx="707593" cy="307777"/>
              </a:xfrm>
              <a:prstGeom prst="rect">
                <a:avLst/>
              </a:prstGeom>
              <a:noFill/>
            </p:spPr>
            <p:txBody>
              <a:bodyPr wrap="square" rtlCol="0">
                <a:spAutoFit/>
              </a:bodyPr>
              <a:lstStyle/>
              <a:p>
                <a:r>
                  <a:rPr lang="en-US" sz="1400" dirty="0">
                    <a:latin typeface="Calibri" panose="020F0502020204030204" pitchFamily="34" charset="0"/>
                  </a:rPr>
                  <a:t>TDCH</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488" y="3104138"/>
                <a:ext cx="1267191" cy="1267191"/>
              </a:xfrm>
              <a:prstGeom prst="rect">
                <a:avLst/>
              </a:prstGeom>
            </p:spPr>
          </p:pic>
          <p:sp>
            <p:nvSpPr>
              <p:cNvPr id="23" name="Right Arrow 22"/>
              <p:cNvSpPr/>
              <p:nvPr/>
            </p:nvSpPr>
            <p:spPr>
              <a:xfrm>
                <a:off x="4636135" y="3784278"/>
                <a:ext cx="1262287" cy="13981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4" name="TextBox 23"/>
              <p:cNvSpPr txBox="1"/>
              <p:nvPr/>
            </p:nvSpPr>
            <p:spPr>
              <a:xfrm>
                <a:off x="2140804" y="4023804"/>
                <a:ext cx="1786306" cy="523220"/>
              </a:xfrm>
              <a:prstGeom prst="rect">
                <a:avLst/>
              </a:prstGeom>
              <a:noFill/>
            </p:spPr>
            <p:txBody>
              <a:bodyPr wrap="square" rtlCol="0">
                <a:spAutoFit/>
              </a:bodyPr>
              <a:lstStyle/>
              <a:p>
                <a:r>
                  <a:rPr lang="en-US" sz="1400" dirty="0">
                    <a:latin typeface="Calibri" panose="020F0502020204030204" pitchFamily="34" charset="0"/>
                  </a:rPr>
                  <a:t>Read the last </a:t>
                </a:r>
              </a:p>
              <a:p>
                <a:r>
                  <a:rPr lang="en-US" sz="1400" dirty="0">
                    <a:latin typeface="Calibri" panose="020F0502020204030204" pitchFamily="34" charset="0"/>
                  </a:rPr>
                  <a:t>loaded timestamp</a:t>
                </a:r>
                <a:endParaRPr lang="en-US" sz="1400" dirty="0"/>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25144" y="3366560"/>
                <a:ext cx="906687" cy="287181"/>
              </a:xfrm>
              <a:prstGeom prst="rect">
                <a:avLst/>
              </a:prstGeom>
            </p:spPr>
          </p:pic>
          <p:sp>
            <p:nvSpPr>
              <p:cNvPr id="26" name="TextBox 25"/>
              <p:cNvSpPr txBox="1"/>
              <p:nvPr/>
            </p:nvSpPr>
            <p:spPr>
              <a:xfrm>
                <a:off x="4667141" y="3988653"/>
                <a:ext cx="1287755" cy="307777"/>
              </a:xfrm>
              <a:prstGeom prst="rect">
                <a:avLst/>
              </a:prstGeom>
              <a:noFill/>
            </p:spPr>
            <p:txBody>
              <a:bodyPr wrap="square" rtlCol="0">
                <a:spAutoFit/>
              </a:bodyPr>
              <a:lstStyle/>
              <a:p>
                <a:r>
                  <a:rPr lang="en-US" sz="1400" dirty="0"/>
                  <a:t>Temp tables</a:t>
                </a: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894" y="3234570"/>
                <a:ext cx="1219200" cy="1219200"/>
              </a:xfrm>
              <a:prstGeom prst="rect">
                <a:avLst/>
              </a:prstGeom>
            </p:spPr>
          </p:pic>
          <p:sp>
            <p:nvSpPr>
              <p:cNvPr id="28" name="Right Arrow 27"/>
              <p:cNvSpPr/>
              <p:nvPr/>
            </p:nvSpPr>
            <p:spPr>
              <a:xfrm>
                <a:off x="2452567" y="3833688"/>
                <a:ext cx="732944" cy="13428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29" name="TextBox 28"/>
              <p:cNvSpPr txBox="1"/>
              <p:nvPr/>
            </p:nvSpPr>
            <p:spPr>
              <a:xfrm>
                <a:off x="4652495" y="3178314"/>
                <a:ext cx="1707673" cy="523220"/>
              </a:xfrm>
              <a:prstGeom prst="rect">
                <a:avLst/>
              </a:prstGeom>
              <a:noFill/>
            </p:spPr>
            <p:txBody>
              <a:bodyPr wrap="square" rtlCol="0">
                <a:spAutoFit/>
              </a:bodyPr>
              <a:lstStyle/>
              <a:p>
                <a:r>
                  <a:rPr lang="en-US" sz="1400" dirty="0">
                    <a:latin typeface="Calibri" panose="020F0502020204030204" pitchFamily="34" charset="0"/>
                  </a:rPr>
                  <a:t>BTEQ </a:t>
                </a:r>
              </a:p>
              <a:p>
                <a:r>
                  <a:rPr lang="en-US" sz="1400" dirty="0"/>
                  <a:t>Teradata query</a:t>
                </a:r>
              </a:p>
            </p:txBody>
          </p:sp>
          <p:sp>
            <p:nvSpPr>
              <p:cNvPr id="30" name="TextBox 29"/>
              <p:cNvSpPr txBox="1"/>
              <p:nvPr/>
            </p:nvSpPr>
            <p:spPr>
              <a:xfrm>
                <a:off x="2221380" y="3163718"/>
                <a:ext cx="1573456" cy="523220"/>
              </a:xfrm>
              <a:prstGeom prst="rect">
                <a:avLst/>
              </a:prstGeom>
              <a:noFill/>
            </p:spPr>
            <p:txBody>
              <a:bodyPr wrap="square" rtlCol="0">
                <a:spAutoFit/>
              </a:bodyPr>
              <a:lstStyle/>
              <a:p>
                <a:r>
                  <a:rPr lang="en-US" sz="1400" dirty="0">
                    <a:latin typeface="Calibri" panose="020F0502020204030204" pitchFamily="34" charset="0"/>
                  </a:rPr>
                  <a:t>Update the timestamp</a:t>
                </a:r>
                <a:endParaRPr lang="en-US" sz="1400" dirty="0"/>
              </a:p>
            </p:txBody>
          </p:sp>
          <p:sp>
            <p:nvSpPr>
              <p:cNvPr id="31" name="Right Arrow 30"/>
              <p:cNvSpPr/>
              <p:nvPr/>
            </p:nvSpPr>
            <p:spPr>
              <a:xfrm>
                <a:off x="9819762" y="3784278"/>
                <a:ext cx="684718" cy="13981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
            <p:nvSpPr>
              <p:cNvPr id="34" name="Right Arrow 33"/>
              <p:cNvSpPr/>
              <p:nvPr/>
            </p:nvSpPr>
            <p:spPr>
              <a:xfrm rot="10800000">
                <a:off x="2425088" y="3673951"/>
                <a:ext cx="732944" cy="13885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pSp>
      </p:grpSp>
      <p:sp>
        <p:nvSpPr>
          <p:cNvPr id="3" name="TextBox 2"/>
          <p:cNvSpPr txBox="1"/>
          <p:nvPr/>
        </p:nvSpPr>
        <p:spPr>
          <a:xfrm>
            <a:off x="1797080" y="3220638"/>
            <a:ext cx="7214679" cy="1769715"/>
          </a:xfrm>
          <a:prstGeom prst="rect">
            <a:avLst/>
          </a:prstGeom>
          <a:noFill/>
        </p:spPr>
        <p:txBody>
          <a:bodyPr wrap="square" rtlCol="0">
            <a:spAutoFit/>
          </a:bodyPr>
          <a:lstStyle/>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Read the  timestamp as start time</a:t>
            </a:r>
          </a:p>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Get the latest </a:t>
            </a:r>
            <a:r>
              <a:rPr lang="en-US" sz="1400" dirty="0" err="1">
                <a:latin typeface="Segoe UI" panose="020B0502040204020203" pitchFamily="34" charset="0"/>
                <a:cs typeface="Segoe UI" panose="020B0502040204020203" pitchFamily="34" charset="0"/>
              </a:rPr>
              <a:t>datetime</a:t>
            </a:r>
            <a:r>
              <a:rPr lang="en-US" sz="1400" dirty="0">
                <a:latin typeface="Segoe UI" panose="020B0502040204020203" pitchFamily="34" charset="0"/>
                <a:cs typeface="Segoe UI" panose="020B0502040204020203" pitchFamily="34" charset="0"/>
              </a:rPr>
              <a:t> of specific dataset as end time</a:t>
            </a:r>
          </a:p>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Query data from start time to end time in Teradata</a:t>
            </a:r>
          </a:p>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Load data into </a:t>
            </a:r>
            <a:r>
              <a:rPr lang="en-US" sz="1400" dirty="0" err="1">
                <a:latin typeface="Segoe UI" panose="020B0502040204020203" pitchFamily="34" charset="0"/>
                <a:cs typeface="Segoe UI" panose="020B0502040204020203" pitchFamily="34" charset="0"/>
              </a:rPr>
              <a:t>Hbase</a:t>
            </a:r>
            <a:r>
              <a:rPr lang="en-US" sz="1400" dirty="0">
                <a:latin typeface="Segoe UI" panose="020B0502040204020203" pitchFamily="34" charset="0"/>
                <a:cs typeface="Segoe UI" panose="020B0502040204020203" pitchFamily="34" charset="0"/>
              </a:rPr>
              <a:t> via TDCH</a:t>
            </a:r>
          </a:p>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Update the timestamp file </a:t>
            </a:r>
          </a:p>
          <a:p>
            <a:pPr marL="342900" indent="-342900">
              <a:spcBef>
                <a:spcPts val="600"/>
              </a:spcBef>
              <a:buFont typeface="+mj-lt"/>
              <a:buAutoNum type="arabicPeriod"/>
            </a:pPr>
            <a:r>
              <a:rPr lang="en-US" sz="1400" dirty="0">
                <a:latin typeface="Segoe UI" panose="020B0502040204020203" pitchFamily="34" charset="0"/>
                <a:cs typeface="Segoe UI" panose="020B0502040204020203" pitchFamily="34" charset="0"/>
              </a:rPr>
              <a:t>Iterate </a:t>
            </a:r>
          </a:p>
        </p:txBody>
      </p:sp>
      <p:sp>
        <p:nvSpPr>
          <p:cNvPr id="38"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Work Flow</a:t>
            </a:r>
          </a:p>
        </p:txBody>
      </p:sp>
    </p:spTree>
    <p:extLst>
      <p:ext uri="{BB962C8B-B14F-4D97-AF65-F5344CB8AC3E}">
        <p14:creationId xmlns:p14="http://schemas.microsoft.com/office/powerpoint/2010/main" val="300899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BERNARDLIM\Pictures\SIGMA_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222733"/>
            <a:ext cx="8231043" cy="438348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p:txBody>
          <a:bodyPr/>
          <a:lstStyle/>
          <a:p>
            <a:fld id="{DD0B5AFB-117C-46EA-B643-5FA810A8A3CB}" type="datetime4">
              <a:rPr lang="en-US" smtClean="0"/>
              <a:pPr/>
              <a:t>September 19,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9</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67696046"/>
              </p:ext>
            </p:extLst>
          </p:nvPr>
        </p:nvGraphicFramePr>
        <p:xfrm>
          <a:off x="6990433" y="4067286"/>
          <a:ext cx="5128417" cy="1005840"/>
        </p:xfrm>
        <a:graphic>
          <a:graphicData uri="http://schemas.openxmlformats.org/drawingml/2006/table">
            <a:tbl>
              <a:tblPr firstRow="1" bandRow="1">
                <a:tableStyleId>{5C22544A-7EE6-4342-B048-85BDC9FD1C3A}</a:tableStyleId>
              </a:tblPr>
              <a:tblGrid>
                <a:gridCol w="1826415">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635000">
                  <a:extLst>
                    <a:ext uri="{9D8B030D-6E8A-4147-A177-3AD203B41FA5}">
                      <a16:colId xmlns:a16="http://schemas.microsoft.com/office/drawing/2014/main" val="3396589655"/>
                    </a:ext>
                  </a:extLst>
                </a:gridCol>
                <a:gridCol w="1460500">
                  <a:extLst>
                    <a:ext uri="{9D8B030D-6E8A-4147-A177-3AD203B41FA5}">
                      <a16:colId xmlns:a16="http://schemas.microsoft.com/office/drawing/2014/main" val="3249354025"/>
                    </a:ext>
                  </a:extLst>
                </a:gridCol>
                <a:gridCol w="495302">
                  <a:extLst>
                    <a:ext uri="{9D8B030D-6E8A-4147-A177-3AD203B41FA5}">
                      <a16:colId xmlns:a16="http://schemas.microsoft.com/office/drawing/2014/main" val="546752086"/>
                    </a:ext>
                  </a:extLst>
                </a:gridCol>
              </a:tblGrid>
              <a:tr h="334507">
                <a:tc>
                  <a:txBody>
                    <a:bodyPr/>
                    <a:lstStyle/>
                    <a:p>
                      <a:r>
                        <a:rPr lang="en-US" sz="900" dirty="0"/>
                        <a:t>Table Name</a:t>
                      </a:r>
                    </a:p>
                  </a:txBody>
                  <a:tcPr/>
                </a:tc>
                <a:tc>
                  <a:txBody>
                    <a:bodyPr/>
                    <a:lstStyle/>
                    <a:p>
                      <a:r>
                        <a:rPr lang="en-US" sz="900" dirty="0"/>
                        <a:t>Column Family</a:t>
                      </a:r>
                    </a:p>
                  </a:txBody>
                  <a:tcPr/>
                </a:tc>
                <a:tc>
                  <a:txBody>
                    <a:bodyPr/>
                    <a:lstStyle/>
                    <a:p>
                      <a:r>
                        <a:rPr lang="en-US" sz="900" dirty="0"/>
                        <a:t>Row Key</a:t>
                      </a:r>
                    </a:p>
                  </a:txBody>
                  <a:tcPr/>
                </a:tc>
                <a:tc>
                  <a:txBody>
                    <a:bodyPr/>
                    <a:lstStyle/>
                    <a:p>
                      <a:r>
                        <a:rPr lang="en-US" sz="900" dirty="0"/>
                        <a:t>Column Design</a:t>
                      </a:r>
                    </a:p>
                  </a:txBody>
                  <a:tcPr/>
                </a:tc>
                <a:tc>
                  <a:txBody>
                    <a:bodyPr/>
                    <a:lstStyle/>
                    <a:p>
                      <a:r>
                        <a:rPr lang="en-US" sz="900" dirty="0"/>
                        <a:t>Table </a:t>
                      </a:r>
                      <a:r>
                        <a:rPr lang="en-US" sz="900" dirty="0" err="1"/>
                        <a:t>desc</a:t>
                      </a:r>
                      <a:endParaRPr lang="en-US" sz="900" dirty="0"/>
                    </a:p>
                  </a:txBody>
                  <a:tcPr/>
                </a:tc>
                <a:extLst>
                  <a:ext uri="{0D108BD9-81ED-4DB2-BD59-A6C34878D82A}">
                    <a16:rowId xmlns:a16="http://schemas.microsoft.com/office/drawing/2014/main" val="10000"/>
                  </a:ext>
                </a:extLst>
              </a:tr>
              <a:tr h="488889">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err="1"/>
                        <a:t>eng_mti</a:t>
                      </a:r>
                      <a:r>
                        <a:rPr lang="en-US" sz="900" dirty="0"/>
                        <a:t>_${site}_fab_${</a:t>
                      </a:r>
                      <a:r>
                        <a:rPr lang="en-US" sz="900" dirty="0" err="1"/>
                        <a:t>fab_no</a:t>
                      </a:r>
                      <a:r>
                        <a:rPr lang="en-US" sz="900" dirty="0"/>
                        <a:t>}_</a:t>
                      </a:r>
                      <a:r>
                        <a:rPr lang="en-US" sz="900" dirty="0" err="1"/>
                        <a:t>GenericQueryData</a:t>
                      </a:r>
                      <a:r>
                        <a:rPr lang="en-US" sz="900" dirty="0"/>
                        <a:t> : sigma_lot_v3</a:t>
                      </a:r>
                    </a:p>
                    <a:p>
                      <a:endParaRPr lang="en-US" sz="9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a:t>1</a:t>
                      </a:r>
                    </a:p>
                  </a:txBody>
                  <a:tcPr/>
                </a:tc>
                <a:tc>
                  <a:txBody>
                    <a:bodyPr/>
                    <a:lstStyle/>
                    <a:p>
                      <a:r>
                        <a:rPr lang="en-US" sz="900" dirty="0"/>
                        <a:t>Lot</a:t>
                      </a:r>
                      <a:r>
                        <a:rPr lang="en-US" sz="900" baseline="0" dirty="0"/>
                        <a:t> ID</a:t>
                      </a:r>
                      <a:endParaRPr lang="en-US" sz="900" dirty="0"/>
                    </a:p>
                  </a:txBody>
                  <a:tcPr/>
                </a:tc>
                <a:tc>
                  <a:txBody>
                    <a:bodyPr/>
                    <a:lstStyle/>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err="1"/>
                        <a:t>Run_complete_datetime+step_no+attribute</a:t>
                      </a:r>
                      <a:endParaRPr lang="en-US" sz="900" dirty="0"/>
                    </a:p>
                    <a:p>
                      <a:pPr marL="0" marR="0" indent="0" algn="l" defTabSz="1219110" rtl="0" eaLnBrk="1" fontAlgn="auto" latinLnBrk="0" hangingPunct="1">
                        <a:lnSpc>
                          <a:spcPct val="100000"/>
                        </a:lnSpc>
                        <a:spcBef>
                          <a:spcPts val="0"/>
                        </a:spcBef>
                        <a:spcAft>
                          <a:spcPts val="0"/>
                        </a:spcAft>
                        <a:buClrTx/>
                        <a:buSzTx/>
                        <a:buFontTx/>
                        <a:buNone/>
                        <a:tabLst/>
                        <a:defRPr/>
                      </a:pPr>
                      <a:r>
                        <a:rPr lang="en-US" sz="900" dirty="0" err="1"/>
                        <a:t>Run_complete_datetime+step_no+test_dwid</a:t>
                      </a:r>
                      <a:endParaRPr lang="en-US" sz="900" dirty="0"/>
                    </a:p>
                  </a:txBody>
                  <a:tcPr/>
                </a:tc>
                <a:tc>
                  <a:txBody>
                    <a:bodyPr/>
                    <a:lstStyle/>
                    <a:p>
                      <a:endParaRPr lang="en-US" sz="900" dirty="0"/>
                    </a:p>
                  </a:txBody>
                  <a:tcPr/>
                </a:tc>
                <a:extLst>
                  <a:ext uri="{0D108BD9-81ED-4DB2-BD59-A6C34878D82A}">
                    <a16:rowId xmlns:a16="http://schemas.microsoft.com/office/drawing/2014/main" val="3441418696"/>
                  </a:ext>
                </a:extLst>
              </a:tr>
            </a:tbl>
          </a:graphicData>
        </a:graphic>
      </p:graphicFrame>
      <p:sp>
        <p:nvSpPr>
          <p:cNvPr id="2" name="AutoShape 2" descr="data:image/png;base64,iVBORw0KGgoAAAANSUhEUgAABHIAAALHCAYAAADinGUQAAAHU3pUWHRteEdyYXBoTW9kZWwAAE1W17KEsA39mjuTPOQOS+eRXpeygClvdFjqAkv7+pjcZCYzFCEdS0Y+lvWD8f1RNl3xgyLfpZjZqhjWH0z4QdHneDVdl/ygEvGLQPM/gmbIx32BounBB/n7+ME4KEA9if+JB4n/E77YaeqKoEj1Zr2HY9QvRt4edMV7Gj8oD+Wuae+YcpG14z2Er+exL240jPaL0jT2S1NQ7yZlMjf/5wWFyq2Yl2Yc/uZJQjz2S/1ZirxZx/nPsO/7bz4n+28z/hnXcyr+THmxNVlxazHxB+PzJqnmpIeQIen/C7GTqvjX4w9CgSPNSZWUbPxhz7HBsy960sppMMIEIakk8Ozrwfm12hdswfMos11ki/COS+pvFW261YE/wF8T2DCs2FmMjY2Adk0NanMR2jiFxbDRcMoq+Qjzt28jSl09bDD0U42I3ad548wnLRAzOELNpMxtxoYWhCRB3prrtnt6WLnYZhFRBglfa6f8ZVDCFRkQDuczc6PibHw9hoGEaydPskct95pCTKku/APWRBp7V8A6AgKcl3sFMhTqqh+wk6gqkOED/CadgyAMwLNrJmRa6zibNSdKrzk4sbIAsoKjlm/yWAMoicflpU4Ujdgl8vsYfs36XN8KCUbhsKplVG7464QPppSzp4LLmjwSQp4UxymPXq05ndZuvhwylcKKsZ34MFUc7n8M7iydWj8kQ229ZspnhkRXRObcuu3FpDTk71hxMTXWIue4oBLIYNZmYHK9BOK4jqpadSH/uOSLu9oQ1a2kv+N2jKII5lV7U1XHx8hroJ1x48lJIjonEiiuNVFCY6csAxgnwrRDBx8TTl6KTczyMqIfg4rmFKiIxLmszaTi3OAJeIJ06TrzePlwFBvHyE/XWo/lGzccLT6X1sTaBt0cg61si20j8K5eW6j60LtubkSjCU2zuwB6dVy2jV94b7/Oh3BZi1iPi2SUYQQwSq+9Sa9W5KNYTtf0XdyXX170RxfxAcrvBl/rM3Qxp/uePid7GzW3eiTmogEnoaTPJ2u75Mx9eVrXysiflER7wSTOKSBP1HQyvWdalLjIwAY1JIGkZBevqXKP+ZL5OWWdbjCVTQBlQhtYrIZCYyDn+zsx3aUnTXIJzC3pHIzPrgl9pYWNfwhWhb/IHib+BQkki7RsVJ6RwKgsm5qJhSC2GW47CX1bvMTKVzVvAvU0lVardDrggnA9DSZ1gn1Z+0weNCQJ+qYhap6WOgKVWUW6UG3fWcopQvTeLuYsyeqBMlBmELyulAdbe7zdytTxJVOVQXLjbZfNQ5ssfuHQIXZqMnFat9tXuOgHKz72m9KCW7FRG7eI5zS91r8vxBem1H35OkswWP4agsECM5NGTbaA813XhpUv4C0H87W11kiGtoteg/V0vl75VmlCwKtyW1R89jLaMbzXtjjV92PQweXoCrXjBBJeX5nasr4wfZ/auCpIZfRqpF501acOigFXQQ5nth03Fy3sew0DHaTujrpfcwut6mgU5t7zZdeUGE3sw+eRro9Rm4usU04Et1BcFNNPuY0Vi/t5R927PPUFxW39EnqWGsKMLCCQ6Xlg41XYzIqXXo53wwci7UKd1eX9XLmzOQQ+kzDiBWwPgIC4OQuAJyncQwfRSNgmFSh2Nz3SyNXh6kuhhUlOYZdBXIXnZM5V+ygBWIvBGsfuPXE6o6cLt+DmiMPSLbn1bMvf/XKSd77qGsxM8T6R9C6feu4cK2vJ1hj1atlMK1gheeWPlSWxP8uQAFwnTCPavRY8Rk/xOTok0VNVP9YUy+QgYJ21lFu0M5wXuicfbvo2gcDVQUVGacz2nw/dSVLKb+Me0uEdMAzh8SUlIyNeYrJTs1iokwFWI8qIofccLbQSn76B8nK5nvcm1/iudiE9v0qDuI7cBwy9Dh/94s/VGmGq3Q8Zk+3nQJg9i/K0XPCBuM9Ng9jKi9Yj1I6eXRQcjNOzRorqadw9ePIp1BF49QV4yXssC2+XelaY9SgxZkfwJYUMD6iI3GDoiW78/ikju6/xHZMWSe8XHBHkbi9OLFqwexourlME5ziIVTrUuW6IuGAjhq0mim1g2n0uwAtWsmU5yWpqz4K3JItH8Y+wqqQjW4+YQ+nWADN9F8cikxy+db/fO3qWEk5naDdlHJX2n1p1VoOAbbFjPjyUtgYSSbtzmHY7qRUznoHfRgcSvyQTpD5VX998pBoWjibinRnx0I/cc/C+vrZIrRNKSeQTj0re9f3NRxOErc7MzeB6WzCDGLypxD26BpXRavNIpc2Vr5ilydrQzLrrJ2V5YQVRJ97Yi7Rm8zvfiwf5qaV6G181tFQSrL3Ni0Aeo1oJks+4ULkFIizU0kQfYUwXG4s1s9jbOt/u6NOPsI0xZ2sq2uEdpqfJgTsPl48dk42Qmu97jxolGG1fO9jPSGk14lhDA8cvsyUcT1ibwR4fAPZhKOfbzGB9u40GLLggWNjv7uS+bhb+r2/5TxMDv//bymHivwEhqiPfAAAgAElEQVR4XuydCXhN59bH/8YQUwgRkipFlVItKR8NbrkNJVGNeSy3LW0RFS5aSimtMQgdDFe1xBRSlahySz8ENYQaquapQsSQqDFI8j1r9zuaRCLnnJxz9vTfz9OnyPu+a63f2sne+Z/1rjff4R86pYMXCZAACZAACZAACZAACeiAwI1b93Hu4k3EX7qFi4m3kZh0H1evpyLp+j0k30jBnzdTcOtWCu7cvY979+4jLV1edfMBSEf+fPlQuHAhFC1SCMWKuaFkcTd4lHBD6VKF4VmqALxKF0IFL3f4lC+GShWKo0SxQjogQhdJQHsEar66XHtO0SMSMBCBfCLk1Hz1pIFCYigkQAIkQAIkQAIkQAJGIHDo0B3Exd3G/v0PcPBgGg4fvok7d1JRtaovqlR5CpUqVYOPTxV4e3vDy8sLnp6e8PDwQIkSJeDu7g43Nzfkz5//IYq0tDSkpKTg9u3buHHjBpKTk3H16lUkJiYiISEB8fGnce7cCZw+fQonT55H0aIFUKtWcdSpkx916xZE/fruqF27qBHQMgYScBqB39dVBYUcp+HlwiSgEKCQwxuBBEiABEiABEiABEhAEwRiY29i8+YbiI3Nhx07rsLXtzzq1/fD88+/hDp16qBWrVqoWLGiy3y9cOECDh8+jIMHD+LXX7chLm4Pzp+/hEaNPOHvn45mzUrA37+4y/yhIRLQAwEKOXrIEn3UOwEKOXrPIP0nARIgARIgARIgAZ0SuHTpPtauvY5169KwYcNlPPtsVTRr9iqaNHkZjRs3VqprtHZJFc/27duxdevP2Lx5HX777SQCAsrh1Vfzo02bUihfntuxtJYz+uNaAhRyXMub1sxJgEKOOfPOqEmABEiABEiABEhAFQJXrz5AZGQSoqJSsWdPMtq0CUDr1h0REBCgbI3S2yVbszZs2IAffojE2rUb4OfngeDgAujYsTQ8PQvqLRz6SwJ5JkAhJ88IuQAJ5EqAQk6uiDiABEiABEiABEiABEggrwSk8mbRohSsWXMJnTq1RYcObyAwMDCvy2pufkxMDFau/AYrVqxB27bl0bOnm1Kpw4sEzEKAQo5ZMs041SRAIUdN+rRNAiRAAiRAAiRAAgYmcPNmGubMuYz58++gfPkn0atXf3Tv3l1pQmz0S5oqR0RE4NtvP8elS2fx1ltF0a9fORQv/nfzZaMzYHzmJEAhx5x5Z9SuJUAhx7W8aY0ESIAESIAESIAEDE/g4sX7mDnzGmbPTkTXru3x9tvvo0GDBoaPO6cAd+3ahXnzZmDp0lUYMMALgwaVQYUK7KVj2hvC4IFTyDF4ghmeJghQyNFEGugECZAACZAACZAACeifgPS/mTz5KmbOTEBIyACEhAyBr6+v/gNzUATnz59HePg0hIfPxqBB3hg2zJN9dBzElstohwCFHO3kgp4YlwCFHOPmlpGRAAmQAAmQAAmQgMsITJqUgPHjr6Bfv74YNmwUvLy8XGZbb4YSExMxefJ4zJkzF6NGlcXw4d56C4H+kkCOBCjk8OYgAecToJDjfMa0QAIkQAIkQAIkQAKGJbB6dTJGjbqOevWaYvToSahWrZphY3V0YCdOnMC4ccOxd+8WjB9fCu3aae+4dUfHzPWMT4BCjvFzzAjVJ0AhR/0c0AMSIAESIAESIAES0B2BK1ceYOjQazh4sAgmTAhHq1atdBeDVhz+8ccfMXJkCOrUuYupU8ugbFkeW66V3NAP2wlQyLGdGWeQgK0EKOTYSozjSYAESIAESIAESMDkBCIjkxASchl9+4Zg7NjxJqfhuPDHjBmFuXPDER5eDh07lnbcwlyJBFxIgEKOC2HTlGkJUMgxbeoZOAmQAAmQAAmQAAnYTiA0NBEbNxbErFkL0bRpU9sX4IzHEtiyZQsGDuyNFi0eICyMfYZ4u+iPAIUc/eWMHuuPAIUc/eWMHpMACZAACZAACZCAywmcO3cPffpcReXKTTF37mIUKFDA5T6YxWBqair69u2BM2e24OuvPVGpUmGzhM44DUCAQo4BksgQNE+AQo7mU0QHSYAESIAESIAESEBdAlu33kT37gl4//3RCA0NVdcZE1kPCwvDjBnjEBHhjSZNipsocoaqZwIUcvScPfquFwIUcvSSKfpJAiRAAiRAAiRAAioQiIpKRvfu5xARsQzBwcEqeGBuk1FRUejevQsiIiohOJinWpn7btBH9BRy9JEneqlvAhRy9J0/ek8CJEACJEACJEACTiOwePE1hIZeRVTUWvj7+zvNDhd+PIHY2FgEB7dBWJgnevQoQ1wkoGkCFHI0nR46ZxACFHIMkkiGQQIkQAIkQAIkQAKOJLBkyTUMHZqMmJifUK9ePUcuzbXsILB3714EBv4TU6d6oFs3ijl2IOQUFxGgkOMi0DRjagIUckydfgZPAiRAAiRAAiRAAo8SiI6+jt69L2L9+v+Fn58fEWmEwJ49e9Cy5T+wcGEFBAWV0ohXdIMEMhOgkMM7ggScT4BCjvMZ0wIJmJZAvnxxpo3dLIGnp9c3S6iMkwRMQyAu7jaaNDmBmJgf0bx5c9PErZdAN23ahMDAVti6tRrq13fXi9v000QEKOSYKNkMVTUCFHJUQ0/DJGB8AiLkpKenGz9Qk0aYL18+UMgxafIZtmEJ/PlnKho1Oo8RI8LQs2dPw8ap98AWLVqEiRNDsWOHL0qW5DHwes+n0fynkGO0jDIeLRKgkKPFrNAnEjAIAQo5BklkDmFQyDF2fhmdOQl06ZKIqlW7YcKEieYEoKOoR44cgZMnl2DZMi8deU1XzUCAQo4ZsswY1SZAIUftDNA+CRiYAIUcAycXAIUcY+eX0ZmPwKxZiYiO9sGGDTvMF7xOIw4IaISgoHgMHEgxR6cpNKTbFHIMmVYGpTECFHI0lhC6QwJGIkAhx0jZfDQWCjnGzi+jMxeB48dTULv279i//xCeeeYZcwWv42iPHDmCunVr49Chmqhe3U3HkdB1IxGgkGOkbDIWrRKgkKPVzNAvEjAAAQo5BkjiY0KgkGPs/DI6cxHo2DERDRuGYOjQoeYK3ADRTp06FTt3hiMyklU5BkinIUKgkGOINDIIjROgkKPxBNE9EtAzAQo5es5e7r5TyMmdEUeQgB4IxMRcx5gx+RAXd0wP7tLHbAjUr/80xo5NR2AgjyTnDaI+AQo56ueAHhifAIUc4+eYEZKAagQo5KiG3iWGKeS4BDONkIDTCfj7X8DgwbPQvn17q2xdvXoV3bt3V8ZGRETA09PTqnnZDbp48SK++eYbdOjQAdWqVctxncuXL2PSpEn4+uuvlTHi60cffYQnnnjCbttGmrhq1SpMnz4QsbEVjRQWY9EpAQo5Ok0c3dYVAQo5ukoXnSUBfRGgkKOvfNnqLYUcW4lxPAloj0B09HVMnFgU27YdsNo5Rwk5d+7cweDBg/HLL79g+fLlqFGjRrY+pKSkYOTIkZg2bVqmr3fs2BFz5sxB6dKlrfbdyANfeuk5jBhxB0FBrMoxcp71EBuFHD1kiT7qnQCFHL1nkP6TgIYJUMjRcHIc4BqFHAdA5BIkoDKBNm0S0K3bpIcVNta4Y62QI0KNVNt88cUXOHPmDFq1aoURI0bghRdewN27dxURR4QYy7V48eJs/Th79iy6deuGJ598Ep9//jkKFiyI0NBQrF27FtHR0ahcufIjFULbtm2Dv78/LGsePXoUnTt3Rq1atfDss89i3rx5SgWQrHfr1i0MGzYMJ06cwAcffIA333wTJ0+etGl8gQIFsGPHDowePRobN25EmTJlMlUNWZjdvn0bfn5+WLp0qcLhwoULD0Usi7B18OBBLFmyRInXlkuqo5YsGY61a71tmcaxJOBwAhRyHI6UC5LAIwQo5PCmIAEScBoBCjlOQ6uJhSnkaCINdIIE7CZw9OhdNG9+AfHx12xawxoh58GDB0oFjQg3GS8RJ0RwqFevntVCjogdspVLtmENHz4c7dq1y1SFk50/OQk5+/fvz+RPs2bNkJycDMu/lyhRAuvWrUPZsmUVIcfa8T4+PujRowfEbsZLhKFPPvlEsSExrF+/Xvmy2JEqI+Hz/fffo23btrAIVg0bNsTEiRNRuHBhm/Iig318ymDTpoqoUaOIzXM5gQQcRYBCjqNIch0SyJkAhRzeHSRAAk4jQCHHaWg1sTCFHE2kgU6QgN0Exo+/iKSkYEybNsumNawRcn777TfI1qennnoK4eHhStVMTEwM3nnnHUW0mD59umLTmq1VqampCAsLU6pmLCLI66+/rlTlPPfcc7h27ZrVFTlFihTB/PnzUaFCBbz11ltYvXo1Fi5cqMwXGyIUSRWPVM2IkGPteEvPIAvIffv2KfObN2+uxCqVODLmwIEDyvovvfSSUqX0r3/9CyImidgjFUavvfYapN9NcHCwTTmxDB4yZCBKl47CqFEV7JrPSSTgCAIUchxBkWuQwOMJUMjhHUICJOA0AhRynIZWEwtTyNFEGugECdhN4MUXz2P69JXKFiRbLmuEnDVr1iiihGyt6tWrl7L8jRs30L9/fyQmJipVOe7u7lYJOTJX+uRERUXhs88+g2w9kkuqe1auXIkqVapYLeT8z//8T44ikvgkVTUZhRxrx4tII1uj9u7di02bNinbqzZv3ox+/fplEnJElJJtU+XKlVNiEnHq8OHDShNn2YL2ww8/PLZfUG55io2NxeDBHbB7t29uQ/l1EnAaAQo5TkPLhUngIQEKObwZSIAEnEaAQo7T0GpiYQo5mkgDnSABuwjEx9/HCy+cQWLidZvnWyPk/Pe//0VAQIDDhByLk2lpaZB+N9LjRipdPv30U/Tt2/cRIcciJGXtkWOtMGOpyLF2vGyH6t27t9L3RsQb2Vomf7fMt1TkSBwZT/oScUrGieA1d+5cRZySuIoWLWpzXiwTvLxKYd++yvDxKWT3GpxIAnkhQCEnL/Q4lwSsI0AhxzpOHEUCJGAHAQo5dkDT0RQKOTpKFl0lgSwEVqxIwvLl1bBq1V89W2y5rBFyHre1SrZcTZ48GSLKyNaq7du3Y8WKFahevTqkaXDWyyIKffjhh5D/ROSQShzZupRRyElISMCiRYuUbVyyRerLL798pNmxtcKMrUKO+CzVPGK/a9euypatPn36KE2aM26tyirknD59WhlfvHhxpTJHtlhJs+W8XO3bt0TnzifQqRNP88oLR861nwCFHPvZcSYJWEuAQo61pDiOBEjAZgIUcmxGpqsJFHJ0lS46SwKZCAwfnoDSpQc80ozYGkwWIcfSuDfjnJYtWyoVJ6VKlcKYMWMUoSXjZWl2LD1i7t27p9i39MuRHjUi7GS9ZCvW22+/DamyyW6tF198MdM6Gce4qiJHmhfLVjLLJX8XwUl6+TxOyLFsr5I+QiJkiUAlfX/yckmj5KSk2Zg0iadX5YUj59pPgEKO/ew4kwSsJUAhx1pSHEcCJGAzAQo5NiPT1QQKObpKF50lgUwEgoIS0K/fVwgMDLSZjDVCjqenp9IzRrYMSTNhqTbJePy4/PyQ65dffkFISIhy3LeIPrItKbvrjz/+UKpVpBGwNDdu0aKFUp3z8ssvQ9Y6fvy4UoXz008/oUOHDsrXLf1upH+N5fhxZ1XkyElaU6ZMwaxZs5TjzSdMmKD0u/n555+Vo8ZLliz5yPYvS5yyvap9+/bo2bOnchy6iEB5uaSp9Jw57yA6mkJOXjhyrv0EKOTYz44zScBaAhRyrCXFcSRAAjYTcIaQc/nyZUyaNElpDCmXvPx+9NFHeOKJJ2D55ULK6jP2GJA5//nPf5RfJuRlXj4Rlk+N5VhYGSuX5SVfjppt3Lix0oxSxsllKeuXP1saV2bsXyBry+kncgpKdHQ06tevbzUra7YoWBaTE07klwQ52UT8lV4MnTp1UsrwpXGmXPKLk3yiPWfOnGx9sHxaLr9k5fWikJNXgpxPAuoRqF37LFas2IxatWqp5wQtKwQs/Xy++uqrHIUsW1CJaNapUzMcOvTXM4wXCbiaAIUcVxOnPTMSoJBjxqwzZhJwEQFHCzlSgj5y5EhMmzYtUwTSb0GEC+m3IJ+8ZhRyRPAQoWPbtm2PRC3NKUUQqlmzZiYhRwZu2LABr7zyCtLT05VPVkUskiurkGM5hUX6IsglvomQYvm0OTfU1go5v//+u9JvYefOnY8sKQ1FpReEHPNLISc34vw6CZCAEChb9nccP34epUuzj4pad4ScYHX37l3lmSGnTUVGRirVPHm9kpKSUL26L65cqZnXpTifBOwiQCHHLmycRAI2EaCQYxMuDiYBErCFgKOFnLNnzyqNI6VSRsrPCxYsiNDQUKVCRSphRMDJKOSIr/KCLNU1//73vzFgwADll5bz588rJfkivohAI30cTpw4oTTOlJfqP//8E++9954iGsmfpdpGjruVP7dt2zZTtU9cXByCgoIQHByM+Ph4RcCRCh1rfzmyRsi5deuW4rtsKRg9erRyQouU6V+8eBHSU2Lq1KkP48jYKNQi6sjWheXLl6NGjRq2pC/XsazIyRURB5CAZgkUKvQrUlLuIX/+/Jr10eiOyQcMcvR7nTp1MG7cOKXHjrUfAjyOjXyo4eZWGPfvP290hIxPowQo5Gg0MXTLUAQo5BgqnQyGBLRFwNFCzoULFxShRgQM6YUgPQkyCiZZt1adO3dOEWcsPREybof69ddfFWFEGmhWqlTpYUWOVOfIJUfHzp8/HyIeSb8FsSVVOhnXkmod2cL18ccfK2LS7t27lT+vW7cO0sjTmssaIefAgQOKD7Lm7NmzUaxYsYdLyyevUnF06dKlTNvBZACFHGsywDEkYD4C6elAoUL78OBBqvmCN0nEBQsWwIMHL5gkWoapNQIUcrSWEfpjRAIUcoyYVcZEAhoh4GghR8rQpQJl2LBhSoTSEFJOBJGqHDnlQxpgZqzI2bt3r/JppzV9BzI2wnz66aeVOXJ6iFTijB07Vmmy+dlnn2UScq5cuaI0pxSBSKpwpNmmCD5SwSNVPtkdo5s1NdYIOZZPbbM70UXEJPFPjrrNWnVDIUcj3wh0gwQ0SIAVORpMioNcYkWOg0ByGbsJUMixGx0nkoDVBCjkWI2KA0mABGwl4GghR+xLnxw54UNEFRFZ5JKtViK6VKlSJVshJ6MAYhFFLLFYmv+KKGOp3hExSP48fvx4HDp0CHJaytChQ5X+OBkrcjZu3KgISVKFI1u4LNuwZC05frdixYq5IqOQkysiDiABEnACAfbIcQJUjSzJHjkaSYSJ3aCQY+LkM3SXEaCQ4zLUNEQC5iPgDCHHQlE+cZQqmnnz5inbm+TYWukdk7Eix7K1qm7dusppT9JXxhohR/rpSFVN4cKFlS1LUmXTtWvXTNu05GuWSp3sMvv9998r/XRyu6wRcri1KjeK/DoJkICtBNQ4tSq3E/5k26wcVy5bSatVq6aElN2/ZY01689R+bo8C+QSUT0vp/RZY99W9s4ez1OrnE2Y6+dGgEJOboT4dRLIOwEKOXlnyBVIgARyIOBoIcdyDLg0Kpb/ZEuTVOJI9Ux2Qo408ZRtWOHh4cpWp0GDBik9daT/jZwCJf1xPDw8lBf9jBU5cry5iDQiEMkloow0Cs7YbycxMVFpvLx9+/Zsow8JCcHkyZPh5ub22PvDGiEnY7PjjE2bMzY7HjJkiHK6VkZ73FrFb00SIIGcCAQFJaBfv68QGBjoEki5nfCX3c8re3+GWfNz1Zqg7bVvzdrOHBMTE4M5c95BdLS3M81wbRLIkQCFHN4cJOB8AhRynM+YFkjAtAQcLeSIeCLiy5o1azIxla1VIsY888wzNh0/Lj12RAB65513cPLkyUxCjWzf6tGjB6SaR3rPyJVRyJGGxu3bt3/kuHFL82FpzLx06VJlu9fjLssvHOvXr39kmGXbl3ya/Ljjx6UJsnzSnfVUKmf/EsJTq0z7rc3ADUBg+PAElC49ACNGjHBJNI874c/ys2rOnDkPfVmwYAF27tyJjP+2ePFitGrVSvk5f/v2bfj5+WHZsmWKUP/dd98pc+VZIJdljPyclp+PsvX1gw8+UJrDy4mH2Yk9lopNsSMnEcqW2az2Zd2EhARF7F+xYgV8fHyUDxakikjWlb5lO3bsUE4YlO238nySZ4n0citTpoxLWE+cOBFJSbMxaRKFHJcAp5FHCFDI4U1BAs4nQCHH+YxpgQRMS8DRQo6AlH410nhYTpyS5sYtWrRQXqJffvnlR5odW06punz5svIiLy/d+/btUwSPNm3aKNunRPwRQSJjs2OpxJHGxfJiLj1x5KhzEWYsQo68JMsvDpGRkUqT4QYNGjzMseUkK6mQkV8GLOX9Od0E1go5Mv/MmTPKFjE5IUv8lTh69+6t/GJSrly5R0xQyDHttx4DJ4FcCaxYkYTly6th1apHReRcJ9s4ILcT/uwRcizitwjyIuZI5WVWISerQC5jFy1apBzzba+Q07p1a6Vfmvz8z3jJuvLzXp5RvXr1wubNmzN9/aOPPrK6Cb6NeB8Z3r59S3TufAKdOpXO61KcTwJ2EaCQYxc2TiIBmwhQyLEJFweTAAnYQsAZQo4t9jnWuQRYkeNcvlydBJxJID7+Pl544QwSE68704yytjUn/Fm7tcoiwEjvMBHLpSJR1hdBO6uQc+TIEUhlT7NmzZTqGBG+pXeZiPVS0ZO1j07Gihz5WnY+WZrci5g/YMAAZR3ZwpucnIz58+cr1Toi+otNEf0tHyg4HXIGA15epbBvX2X4+BRypVnaIoGHBCjk8GYgAecToJDjfMa0QAKmJUAhx9ipp5Bj7PwyOuMTePHF85g+fSX8/f2dGqw1J/zZKuSkpqZiyZIlSjViTs2Ovby8lIpKqcSxpiGyNUKObN2SrVJZL8s2XF9fX0XY+eKLL5RtVQ0bNlRONwwKCkKxYsWcylkWj42NxeDBHbB7t6/TbdEACeREgEIO7w0ScD4BCjnOZ0wLJGBaAmYXcizbtfbv35/tPSDl+fLJsBqf2DriphQhZ+PG2o5YKs9rPPVUAVSuXDDP63ABEjATgfHjLyIpKRjTps1yWtgiuFhzwp+tQo44bDmRKieRRgQcqZIpVaqUVUKO9F+TbVeWbbHZ+ZSTkFOnTh1l+65s15WG+rKNV9b76aef8MsvvyjVQLNnz3a6mDNkyECULh2FUaMqOC2nXJgEciNAISc3Qvw6CeSdAIWcvDPkCiRAAjkQMLuQY/QbQ4ScHj0e38zZFQzOn09F3bqFMGOGhyvM0QYJGIbA0aN30bz5BcTHX3NaTGfPnrXqhL+0tDSlubCcBCiCSPXq1XHv3r1H/k22MGXdEpWTkCPbr7766iulJ9rPP/+s9K6R6php06ZBTgO0NC6W/jaVK1fG8OHD8eWXXz4i5GT0adOmTQgICMCMGTOURvm5nUwoDfD79+8PORJcGudnbUrvaPA+PmWwaVNF1KhRxNFLcz0SsJoAhRyrUXEgCdhNgEKO3eg4kQRIIDcCFHJyI6Tvr2tla9WCBbdw+nQqPvmkpL6B0nsSUIFAmzYJ6NZtUq6N2e11TU4AtOaEPzn9SU7QkipFucLCwhQBJOu/iRhjrZDzuGbHIhJlXDtjfJaKnKxjxCfZViXVlJZTsizzxC9pRn/s2DGlUb4IWBkvV1TkSLXQkiXDsXYtT6uy937lPMcQoJDjGI5chQQeR4BCDu8PEiABpxGgkOM0tJpYmEKOJtJAJ0ggTwSio69j4sSi2LbtQJ7WyW5ySkqK0i/G2hP+ZAtSSEgITp48iU8//VQRTLL+m4gk1go50og4p+PHxV85nVCqcGT7k6wrpyCKUJPxxMHsfMp4eqKs06dPHwwdOhTe3t7K8eNS/TNlyhRIz51ChQopPsipVU888YTDGWdc8KWXnsOIEXcQFFTKqXa4OAnkRoBCTm6E+HUSyDsBCjl5Z8gVSIAEciDgKiFHjhefNGkSvv76a8WTjC/N2R0xK2Oy9j6Qf5OTRqSfTePGjZUmmtKoUq7//ve/Sim9XJa+NufOnbNpfMY+OHIUuhx9XqFCBURHR6N+/foPCeZ0HLn40rJlS4waNQoVK1ZUPq2WX5Dklx35f4ECBZQ1tmzZgi5duijHps+ZMyfbY8kddcNSyHEUSa5DAuoS8Pe/gMGDZyk/O3npk8CqVaswffpAxMZW1GcA9NpQBCjkGCqdDEajBCjkaDQxdIsEjEDAFUKOfOI7cuRIpedBxqtjx46KkCF9F7J+epubkCNf37BhA1555RXl09UJEyYon6bmJORYM94i5Ny4cUPZLiA9GeQSv6UvhIgicuUk5Fhis5TnyzoiBh06dAgrV66En58f/vzzTwwcOFARnuQT5ebNmzv1NqKQ41S8XJwEXEYgJuY6xozJh7i4Yy6zSUOOJVC//tMYOzYdgYGsxnEsWa5mDwEKOfZQ4xwSsI0AhRzbeHE0CZCADQRcIeRYGmlKxYocM1uwYEGEhoZi7dq1SrWLNLC0Rci5e/euIoi89957ikAkfxbB5ODBg8qf27Ztq/RwsFTkWDveIuTExcUpx9AGBwcjPj5eEXCkQqd06dKZhBz5i+VEFvnzlStXlC0HGRtmitgk2wG6deum+CR/79mzp1KhI70fhIUzLwo5zqTLtUnAtQQ6dkxEw4YhyhYhXvoiMHXqVOzcGY7ISC99OU5vDUuAQo5hU8vANESAQo6GkkFXSMBoBFwh5Fy4cEERai5evKj0OmjXrt1DUUR42rq1qmbNmkoa5PhYObZWhCIRS2RdEUpky1JGIcfa8SLkSHWPzP34448VoWn37t3Kn9etW4eXXnrpsUKOxDdo0CCcOnUKy5YtQ7Vq1WCpRpo7dy7Cw8OV5ptSqSPVPtI41NkXhRxnE+b6JOA6AsePp6B27d+xf/8h5QhtXvogcOTIEdStWxuHDtVE9epu+nCaXhqeAIUcw6eYAWqAAIUcDSSBLpCAUQm4QshJTRO6ViQAACAASURBVE192C9GOJYoUUI5Xlaqcp577jlcu3bNpoocEWqefvpp5cha2bIklThjx47FJ598gs8+++wRIcfa8SLkSFWNVMzIn6UKRxptikAkFT9jxoxR+tzktrVq4sSJGDJkyMNqG1lD1ty5c6cSu4g4r732mktuKQo5LsFMIyTgMgKzZiUiOtoHGzbscJlNGsobgYCARggKisfAgazGyRtJznYkAQo5jqTJtUggewIUcnhnkAAJOI2AK4QccV4qU+SIWxFaRHiRS7ZaiRBTpUoVm4UcqfCRxsfjx49XetDICSWy3UAaHWetyJG/WzNexJuNGzcqIpNU4UhfHMu2LRF4ZBuVNDHOSciRqqC3334bzZo1g5vb35+6SpWPzBUxx9KIOWNjZaclF1C2haWn/92o2Zm2Hrc2jx9XizztGpFAly6JqFq1GyZMmGjE8AwV08iRI3Dy5BIsW0YRx1CJNUAwFHIMkESGoHkCFHI0nyI6SAL6JeAqIcdCSBobHz16FPPmzVO2MMmJTn379s1WyJFjaWWrkvSckROqpNeNiDcizPz73/9WqmQKFy6MS5cuKVUzXbt2ffj1jFurrB0va1kqe7LL6Pfff6/038m6FezWrVtKb5xNmzYpMb3xxhuP9L6RI279/f0xbty4h02ZXXHXUMhxBWXaIAHXEvjzz1Q0anQeI0aEKQIxL20SkOrLiRNDsWOHL0qW/OvUQl4koBUCFHK0kgn6YWQCFHKMnF3GRgIqE3CFkGM5GvzDDz+E/CfVKFKJI6KMCDnvv/++Uv0iYo2cENWjRw+lokWEERFrateurWxHSkxMfCjUyFHmIrqIcCKXiCw1atTIUcixZrysL02Jt2/fnm1WRKyZPHkybt68+Yjw9Pvvv6NPnz5ISEjAN998o1TlZLwo5NzC6dOp+OSTkirf8TRPAsYgEBd3G02anEBMzI9OP/3OGMRcG4U8vwIDW2Hr1mqoX9/dtcZpjQSsIEAhxwpIHEICeSRAISePADmdBEggZwKuEHJEIJEtR2vWrMnkiGytki1H0kRYhBj5ZFkaAWe9ZsyYoVS8HDt2LJNQI1u1RPSpW7culi9frkyzVOxkrciRv+c2Xhoat2/f/pHjxpOSkvDmm29CmjYvXboUJUuWzLaCyBJD06ZNlSbM3t7eD0OhkEMhhz+HSMDRBKKjr6N374tYv/5/4efn5+jluZ6dBPbs2YOWLf+BhQsrICiIR43biZHTnEyAQo6TAXN5EpAWB4d/6JRe89WThEECJEACDifgCiFHnJYeNtKMeNWqVUpz4xYtWijVOS+//LLSx0W2XMknmFKRI6KHCDoNGzZUtlbJMeBSoSNbsjIKNdJEWPrSyNYpOdZchJbHCTmPGy8NiqWZcWRkJFavXo0GDRo8ZG05yUoaGC9evBitWrXKVsixnFAlMUisGY8Xp5BDIcfh37xckAQALFlyDUOHJiMm5ifUq1ePTFQmsHfvXgQG/hNTp3qgW7cyKntD8ySQMwEKObw7SMD5BCjkOJ8xLZCAaQm4SsgxLWCVA2ePHJUTQPMk4AICixdfQ2joVURFrVV6cfFSh0BsbCyCg9sgLMwTPXpQxFEnC7RqLQEKOdaS4jgSsJ8AhRz72XEmCZBALgQo5Bj7FqGQY+z8MjoSsBCIikpG9+7nEBGxTKli5OVaArJ1t3v3LoiIqITgYA/XGqc1ErCDAIUcO6BxCgnYSIBCjo3AOJwESMB6AhRyrGelx5EUcvSYNfpMAvYR2LpVGrEn4P33RyM0NNS+RTjLZgJhYWGYMWMcIiK80aRJcZvncwIJqEGAQo4a1GnTbAQo5Jgt44yXBFxIgEKOC2GrYIpCjgrQaZIEVCRw7tw99OlzFZUrN8XcuYtRoACPvXZWOlJTU9G3bw+cObMFX3/tiUqVCjvLFNclAYcToJDjcKRckAQeIUAhhzcFCZCA0whQyHEaWk0sTCFHE2mgEyTgcgKhoYnYuLEgZs1aCDlJj5djCWzZsgUDB/ZGixYPEBbm5djFuRoJuIAAhRwXQKYJ0xOgkGP6W4AASMB5BCjkOI+tFlamkKOFLNAHElCHQGRkEkJCLqNv3xCMHTteHScMaHXMmFGYOzcc4eHl0LFjaQNGyJDMQIBCjhmyzBjVJkAhR+0M0D4JGJgAhRwDJxdQjnZPT6+vepALFvD4cdWTQAdMSeDKlQcYOvQaDh4sggkTwtGqVStTcnBE0D/++CNGjgxBnTp3MXVqGZQtW9ARy3INElCFAIUcVbDTqMkIUMgxWcIZLgm4kgCFHFfSdr0tCjmuYS7fR2pd7u6F4eFRBOXLu+PJJ4uievX8qFMnFX5+xVCzZhG13KJdjRFYvToZo0ZdR716TTF69CRUq1ZNYx5q150TJ05g3Ljh2Lt3C8aPL4V27XgqlXazRc+sJUAhx1pSHEcC9hOgkGM/O84kARLIhQCFHGPfIhRyXJNfNb+P7ty5g6SkJFy8eBFnz57F0aNHceDAXuzatQP37t3CK6+UQ1BQGl5/nb98uuZu0LaVSZMSMH78FfTr1xfDho2Clxf7u+SUscTEREyePB5z5szFqFFlMXy4t7aTS+9IwAYCFHJsgMWhJGAnAQo5doLjNBIggdwJqPkLaO7ecUReCVDIyStB6+Zr9fvo+PHjWL9+PVavXoYDBw7gjTe80LevVO24WRcYRxmSwNWrDzB58lXMnJmAkJABCAkZAl9fX0PGak9Q58+fR3j4NISHz8agQd4YNswTnp7cRmUPS87RLgEKOdrNDT0zDgEKOcbJJSMhAc0R0OovoJoDpVOHKOS4JnF6+D46duwYFixYgC++CEfnzhUwYoQ7qlaloOOaO0SbVi5evI+ZM69h9uxEdO3aHm+//T4aNGigTWdd4NWuXbswb94MLF26CgMGeGHQoDKoUKGQCyzTBAm4ngCFHNczp0XzEaCQY76cM2IScBkBPfwC6jIYBjREIcc1SdXT99GNGzcwZcoUTJgwHmPGPIHRo8u5BhKtaJbAzZtpmDPnMubPv4Py5Z9Er1790b17d7i5GV/oS0lJQUREBL799nNcunQWb71VFP36lUPx4vk1my86RgKOIEAhxxEUuQYJPJ4AhRzeISRAAk4joKdfQJ0GwcALU8hxTXL1+H106tQpfPjhYJw+vRuzZpVCgwbFXAOLVjRNYO3a61i0KAVr1lxCp05t0aHDGwgMDNS0z/Y4FxMTg5Urv8GKFWvQtm159OzphjZtStmzFOeQgC4JUMjRZdrotM4IUMjRWcLoLgnoiYAefwHVE1+1fTWrkBMYeAUvvlgYY8aUdEkK9Px9NH/+fLz7bj98/vkT6Nu3rEt40Yj2CUgfncjIJERFpWLPnmS0aROA1q07IiAgAJ6entoPIIuHV69exYYNG/DDD5FYu3YD/Pw8EBxcAB07lmb/G91lkw47ggCFHEdQ5Bok8HgCFHJ4h5AACTiNgJ5/AXUaFAMtbFYhZ9CgZKxZcxfu7vnQv38xvPdecadmVe/fR/v27cMbb3RAYGAKPv2UJ/M49WbR4eKXLt2HVOqsW5eGDRsu49lnq6JZs1fRpMnLaNy4MTw8tHciWnJyMrZv346tW3/G5s3r8NtvJxEQUA6vvppfqbwpX569b3R4K9JlBxKgkONAmFyKBHIgQCGHtwYJkIDTCOj9F1CngTHIwmYVcm7dSsdzz13C3bvpKFXqr14XIuj07+8cQccI30fyi2+nTq1Rrdof+OKL8gb5DmAYziAQG3sTmzffQGxsPuzYcRW+vuVRv74fnn/+JdSpUwe1atVCxYoVnWE62zUvXLiAw4cP4+DBg/j1122Ii9uD8+cvoVEjT/j7p6NZsxLw93fO977LgqQhEnAwAQo5DgbK5UggGwIUcnhbkAAJOI2AEX4BdRocAyysJSFn69Z76NnT3WVUV6y4g40b7+L27XTFpofHX4JOy5ZFEBbm2F4YRvo+eu215vDxOU4xx2V3qv4NHTp0B3Fxt7F//wMcPJiGw4dv4s6dVFSt6osqVZ5CpUrV4ONTBd7e3vDy8lK2ZkkVT4kSJeDu7q40Vc6f/+/mwmlpaZAmxLdv34Y05xaRUbZGJSYmIiEhAfHxp3Hu3AmcPn0KJ0+eR9GiBVCrVnHUqZMfdesWRP367qhdu6j+wTICEnAiAQo5ToTLpUng/wlQyOGtQAIk4DQC8gsoL2MTSE+vr3qAX399C99+exu+vgVc5ktiYhp+//0+UlP/NlmyZH7cv5+OkyfjHe5HevpfgpERroCAxvDzO8dtVkZIpkoxJCen4uTJFJw5k4Jz5+4hPh5ISMgH+b68du0+kpPv48aN+7h9+z5SUh4gLS0d+fIB8m2UP38+uLkVhLt7IZQoUQgeHoVQpkwheHnlh7d3Onx8gEqVCqNyZTdUreoGDw/X/VxRCSfNkoDDCVDIcThSLkgCjxCgkMObggRIgARIgARsJPDKK5dx5Ij8ggiIgFOyZD6EhpZA586O/6TeSBU5glkqIJo2rY8BA1LZANnG+47D7ScgIo6IObxIgAScT4BCjvMZ0wIJUMjhPUACJEACJEACNhDYsOEu3nsvGUWL5lP+GzLEOQKOxSWjCTkSlzRAbtDAD9u2Pc2jyW249ziUBEiABPRAgEKOHrJEH/VOgEKO3jNI/0mABEiABFxK4OmnE+Dmlg+jRpV0SgVO1mCMKORIjHI0+bx5o7Fzp+sa17r0RqExEiABEjApAQo5Jk08w3YpAQo5LsVNYyRAAiRAAiRgGwGjCjlCoUuX11Cr1q8YPbqcbVA4mgRIgARIQLMEKORoNjV0zEAEKOQYKJkMhQRIgARIwHgEjCzknDp1CtWrV8OxY88qjWV5kQAJkAAJ6J8AhRz955ARaJ8AhRzt54gekgAJkAAJmJiAkYUcSevo0aNx8WIE5s0rbeIsM3QSIAESMA4BCjnGySUj0S4BCjnazQ09IwESIAESIAEYXci5ceMGfHzKIy6uKqpXZ1UOb3kSIAES0DsBCjl6zyD91wMBCjl6yBJ9JAESIAESMC0Bows5ktgRI0YgNXUlpkzxMG2eGTgJkAAJGIUAhRyjZJJxaJkAhRwtZ4e+kQAJkAAJmJ6AGYScY8eOwd/fD4mJT5s+3wRAAiRAAnonQCFH7xmk/3ogQCFHD1mijyRAAiRAAqYlYAYhR5L7z3/6o3//BLz+OqtyTHuzM3ASIAFDEKCQY4g0MgiNE6CQo/EE0T0SIAESIAFzEzCLkDN79mzs3RuOBQtKmjvhjJ4ESIAEdE6AQo7OE0j3dUGAQo4u0kQnSYAESIAEzErALELO8ePH0bx5Q/zxx1NmTTXjJgESIAFDEKCQY4g0MgiNE6CQo/EE0T0SIAESIAFzEzCLkCNZrlrVFzExHqhZs4i5k87oSYAESEDHBCjk6Dh5dF03BCjk6CZVdJQESIAESMCMBMwk5HTt2hGtW+9Bz56eZkw1YyYBEiABQxCgkGOINDIIjROgkKPxBNE9EiABEiABcxMwk5Dz2WefISnpP5g8mQ2PzX3XM3oSIAE9E6CQo+fs0Xe9EKCQo5dM0U8SIAESIAFTEjCTkBMVFYVFi4biu+/KmDLXDJoESIAEjECAQo4RssgYtE6AQo7WM0T/SIAESIAETE3ATEJOXFwc3n47EHv3+pg65wyeBEiABPRMgEKOnrNH3/VCgEKOXjJFP0mABEiABExJwExCzoULF/DiizURH1/dlLlm0CRAAiRgBAIUcoyQRcagdQIUcrSeIfpHAiRAAiRgagJmEnLu3LmDsmU9cOtWHYflfNOmFIetxYVIgAS0S6B5czftOmcyzyjkmCzhDFcVAhRyVMFOoyRAAiRAAiRgHQEzCTlCJF++fNaBsWFUjx5VbBjNoSRAAnojsH//fcyY4QGKOdrIHIUcbeSBXhibAIUcY+eX0ZEACZAACeicgJmEHGdU5Og8/XSfBEjACgI9e15Dnz7FKORYwcoVQyjkuIIybZidAIUcs98BjJ8ESIAESEDTBMwk5LBHjqZvRTpHApolQCFHW6mhkKOtfNAbYxKgkGPMvDIqEiABEiABgxAwk5DDU6sMctMyDBJwMQEKOS4Gnos5Cjnayge9MSYBCjnGzCujIgESIAESMAgBMwk5UVFRWLRoKL77roxBsscwSIAEXEGAQo4rKFtvg0KO9aw4kgTsJUAhx15ynEcCJEACJEACLiBgJiHns88+Q1LSfzB5socLyNIECZCAUQhQyNFWJinkaCsf9MaYBCjkGDOvjIoESIAESMAgBMwk5HTt2hGtW+9Bz56eBskewyABEnAFAQo5rqBsvQ0KOdaz4kgSsJcAhRx7yXEeCZAACZAACbiAgJmEnKpVfRET44GaNYu4gCxNkAAJGIUAhRxtZdIMQs7A6f+rLej0xnQEKOSYLuUMmARIgARIQE8EzCLkHD9+HM2bN8Qffzylp/TQVxIgAQ0QoJCjgSRkcMEsQk5ItybaAk9vTEMgfMlWUMgxTboZKAmQAAmQgB4JmEXImT17NvbuDceCBSX1mCb6TAIkoCIBCjkqws/GNIUcbeWD3hiPAIUc4+WUEZEACZAACRiMgFmEnH/+0x/9+yfg9dfZ6NhgtzDDIQGnE6CQ43TENhmgkGMTLg4mAZsJUMixGRknkAAJkAAJkIBrCZhByDl27Bj8/f2QmPi0a+HSGgmQgCEIUMjRVhop5GgrH/TGeAQo5Bgvp4yIBEiABEjAYATMIOSMGDECqakrMWUKq3EMdvsyHBJwCQEKOS7BbLURCjlWo+JAErCLAIUcu7BxEgmQAAmQAAm4joDRhZwbN27Ax6c84uKqonp1N9eBpSUSIAHDEKCQo61UUsjRVj7ojfEIUMgxXk4ZEQmQAAmQgMEIGF3IGT16NC5ejMC8eaUNljmGQwIk4CoCFHJcRdo6OxRyrOPEUSRgLwEKOfaS4zwSIAESIAEScBEBIws5p06dQvXq1XDs2LOoWpXVOC66pWiGBAxHgEKOtlJKIUdb+aA3xiNAIcd4OWVEJEACJEACTiYQGHgFL75YGGPGuOaYbCMLOV26vIZatX7F6NHlnJw1Lk8CJGBkAhRytJVdCjnayge9MR4BCjnGyykjIgESIAEScDKBQYOSsWbNXbi750P//sXw3nvFnWrRqELO/PnzMW/eaOzcWdGp/Lg4CZCA8QlQyNFWjinkaCsf9MZ4BCjkGC+njIgESIAESMDJBG7dSsdzz13C3bvpKFUqv2JNBJ3+/Z0j6BhRyNm3bx8aNPDDtm1Po0GDYk7OGJcnARIwOgEKOdrKMIUcbeWD3hiPAIUc4+WUEZEACahIYNOmFBWt07QrCaxYcQcbN97F7dvpilkPj78EnZYtiyAsrJRDXTGakJOcnIymTetjwIBU9O1b1qGsuBgJkIA5CVDI0VbeKeRoKx/0xngEKOQYL6eMiARIQEUCL798GUWL5oOn51+/1PMyLoHExDT8/vt9pKb+HWPJkvlx/346Tp6Md3jg6el/CUZGuAICGsPP7xw+/dTbCOEwBhIgAQ0QoJCjgSRkcIFCjrbyQW+MR4BCjvFyyohIgARUJMAXSRXhu9j0K69cxpEjD5CWBoiAU7JkPoSGlkDnzkUd7omRKnJee605fHyO44svyjucExckARIwLwE+f7WVewo52soHvTEeAQo5xsspIyIBElCRAF8kVYTvQtMbNtzFe+8lK9VX8t+QIc4RcCwhGUHIke1UnTq1RrVqf1DEceG9SlMkYBYCfP5qK9MUcrSVD3pjPAIUcoyXU0ZEAiSgIgG+SKoI34Wmn346AW5u+TBqVEmnVOBkDUXvQo40Nn7jjQ4IDEzhdioX3qc0RQJmIsDnr7ayTSFHW/mgN8YjQCHHeDllRCRAAioS4IukivANbFrPQo4cMf7uu/3w+edPsLGxge9RhkYCahPg81ftDGS2TyFHW/mgN8YjQCHHeDllRCRAAioS4IukivANbFqPQs6pU6fw4YeDcfr0bsyaVYpHjBv4/mRoJKAFAnz+aiELf/tAIUdb+aA3xiNAIcd4OWVEJEACKhLgi6SK8A1sWk9Czo0bNzBlyhRMmDAeY8Y8gdGjyxk4MwyNBEhAKwT4/NVKJv7yg0KOtvJBb4xHgEKO8XLKiEiABFQkwBdJFeEb2LQehJxjx45hwYIF+OKLcHTuXAEjRrijalU3A2eFoZEACWiJAJ+/WsoGhRxtZYPeGJEAhRwjZpUxkQAJqEaAL5KqoTe0Ya0KOcePH8f69euxevUyHDhwAG+84YW+fYuienUKOIa+IRkcCWiQAJ+/2koKK3K0lQ96YzwCFHKMl1NGRAIkoCIBvkiqCN/AptUUcu7cuYOkpCRcvHgRZ8+exdGjR3HgwF7s2rUD9+7dxiuvlEVQUBpef93DwBlgaCRAAlonwOevtjJEIUdb+aA3xiNAIcd4OWVEJEACKhLgi6SK8A1sWoQctS5398Lw8CiC8uXd8eSTUm2TH3XqpMLPrxhq1iyillu0SwIkQAKZCPD5q60bgkKOtvJBb4xHgEKO8XLKiEiABFQkwBdJFeHTNAmQAAmQgGkJ8PmrrdRTyMmcj9Mnj2JQ36448tsBLFuzBfUaNM40YO+u7ejStimeefY5zJy7FFWq1sj09Xv3UjB53Ah8O38WypWvgC8XRuG5F158JOkZ7WT9YoNGTdEqqD1e69ADJUqWemRuWloa9uyMxaqlC7Fr+2bEnz8LH98n0bhpC3To9i/UrdcA+fPnz/O8x/lYq87zePmVQPR8sz/KePKwhMd9V1PI0dbPPHpDAiSgcwJ8kdR5Auk+CZAACZCALgnw+auttFHIcayQk1X86B86CgOGfIQCBQpkMvQ4kcQy8B//bI1xU76AdwXfh3Pv3L6FL2dOxFczP8vxRnpn0Ad4d9AIFHUvlqd51vj4Sut2+GTKlxRzHvNtTSFHWz/z6A0JkIDOCfBFUucJpPskQAIkQAK6JMDnr7bSRiHHsUJO5JIFGBna9+GiUiUzZdZCpTon42WNSCLj//VuKEI/+ASFC7shNTUVX8+ZrlT85HaN/CQMvd4aiHz58tk9z1ofZ/8nEgFtXs/NJdN+nUKOaVPPwEmABJxBgC+SzqDKNUmABEiABEjg8QT4/NXWHUIhx3FCzo0/rysizo8xq/DWe0Oxd/c27N29A9kJHTlt4Up98ADHjvyG2WGf4L8/rEblp6pj1vwVqFGrDs6fO43B73TH/r27lK1d7w8fh0b+LyuVN1KpsyP2Z8yYNFrZFibbq6Z/FQHfSlXsnpeTj7K168ypY5jwUSi2/rwBg4Z9DKk84pU9AQo5vDNIgARIwIEE+CLpQJhcigRIgARIgASsJMDnr5WgXDSMQo7jhJwD+3bj3d7BKFnSAzPmLFEEnc/DxiO48xsY81l4pq1OufXiyfj1qZ9/i7btu+GH71fg/X7dlOqeaZ9/i//xf/mRu+TQ/jgMfLOT0jdHfGj9Wie751HIccw3IYUcx3DkKiRAAiSgEOCLJG8EEiABEiABEnA9AT5/Xc/8cRYp5OQs5DyOW9Zmx7Ltafa0TxThpkuvvvhw3DQc+/2QIuwUK1b8YVWNZc3chJw7d25j/KjBiIz4z8OKF1l75uSP0a5jD4z5bBaKFS/xiIu3bt7A2A8GYnXk4jzPs3Zr1ZfffIcWLYO0dWNryBsKORpKBl0hARLQPwG+SOo/h4yABEiABEhAfwT4/NVWzijkOEbIuXzpIv49sDe2b9n4cCvV9etJ+HDw28oWqQ8+noLe/d5XetbIlZuQc/fuHXw6egiWfTv3EUHGIhQVKVL0kZvJkfOsEXK6934Xw0ZPzFRtpK07XH1vKOSonwN6QAIkYCACfJE0UDIZCgmQAAmQgG4I8PmrrVRRyHGMkLNxfTTefSPnhr9Zmx7nJuRouSJHKoHkSPWWbYLxeqeeFHFy+ZamkKOtn3n0hgRIQOcE+CKp8wTSfRIgARIgAV0S4PNXW2mjkJOzkLNszRbUa9A404C9u7ajS9umSrPhmXOXokrVGrh3L0U5Serb+bMem9yMW5ByE3IyNjaeHP412nXqaVWvm19if8aQ/r0gFUK29MjJbl5uPmrrTtauNxRytJsbekYCJKBDAnyR1GHS6DIJkAAJkIDuCfD5q60UUsjJu5Bz/OhhhLzVGSeP//7Y5Mpx4LINSY4Sz0kkSU9Px4XzZ/F52ASsXPq10th4zqLvUfu5epnmiID03uAPEdC6Xa6nVmW0Ze+87EQtbd3J2vWGQo52c0PPSIAEdEiAL5I6TBpdJgESIAES0D0BPn+1lUIKOXkXciKXLFCOHa/3YiNM+3IxfHyfzLSo5etVq9dE+PzlqF6jViZR5nF3xL/eDUXoB58o4o80VP56znSl+ie3SwSjPv0Go0CBAnbPY0VObpSt+zqFHOs4cRQJkAAJWEWAL5JWYeIgEiABEiABEnAoAT5/HYozz4tRyMmbkFOmrNfDhsZ9+r2PoaM+RaFChTMtmlEQsTQ9PnPqGAb17Yojvx3IMYf+/3gFYyd9jieefOrhmDu3b+HLmRPx1czPcpz3zqAP8O6gEZl619gzj0JOnr+9lAUo5DiGI1chARIgAYUAXyR5I5AACZAACZCA6wnw+et65o+zSCEnb0LOjT//VI4Yl540OR3DnbGHziut2+HT6fNw7UpijkJOg0ZN0fq1Tjk2Ek5LS8P+vbuwcskC5ZSs+PNnlSogaajcodu/ULdeA+TPn/+RtNs6j0KOY75XKeQ4hiNXIQESIAEKObwHSIAESIAESEAlAhRyVAKfg1kKOdrKB70xHgEKOcbLKSMiARJQkQBfJFWET9MkQAIkQAKmJcDnr7ZSTyFHW/mgN8YjQCHHeDllRCRAAioS4IukivBpmgRIgARIwLQE+PzVVuop5GgrH/TGeAQo5Bgvp4yIBEhARQJ8kVQRPk2TAAmQAAmYlgCfv9pKPYUcbeWD3hiPB6BwbAAAIABJREFUAIUc4+WUEZEACahIgC+SKsKnaRIgARIgAdMS4PNXW6mnkKOtfNAb4xGgkGO8nDIiEiABFQnwRVJF+DRNAiRAAiRgWgJ8/mor9RRytJUPemM8AhRyjJdTRkQCJKAiAb5IqgifpkmABExDIDk5FSdPpuDMmRScO3cP8fFAQkI+JCam4dq1+0hOvo8bN+7j9u37SEl5gLS0dOTLB6SnA/nz54ObW0G4uxdCiRKF4OFRCGXKFIKXV354e6fDxweoVKkwKld2Q9WqbvDwKGAarnoOlM9fbWWPQo628kFvjEeAQo7xcsqISIAEVCTAF0kV4dM0CZCAIQkcOnQHcXG3sX//Axw8mIbDh2/izp1UVK3qiypVnkKlStXg41MF3t7e8PLygqenJzw8PFCiRAm4u7vDzc0N+fPnf8gmLS0NKSkpuH37Nm7cuIHk5GRcvXoViYmJSEhIQHz8aZw7dwKnT5/CyZPnUbRoAdSqVRx16uRH3boFUb++O2rXLmpI1noOis9fbWWPQo628kFvjEeAQo7xcsqISIAEVCTAF0kV4dM0CZCAIQjExt7E5s03EBubDzt2XIWvb3nUr++H559/CXXq1EGtWrVQsWJFl8V64cIFHD58GAcPHsSvv25DXNwenD9/CY0aecLfPx3NmpWAv39xl/lDQ9kT4PNXW3cGhRxt5YPeGI8AhRzj5ZQRkQAJqEiAL5IqwqdpEiABXRK4dOk+1q69jnXr0rBhw2U8+2xVNGv2Kpo0eRmNGzdWqmu0dkkVz/bt27F168/YvHkdfvvtJAICyuHVV/OjTZtSKF++kNZcNrw/fP5qK8UUcrSVD3pjPAIUcoyXU0ZEAiSgIgG+SKoIn6ZJgAR0Q+Dq1QeIjExCVFQq9uxJRps2AWjduiMCAgKUrVF6u2Rr1oYNG/DDD5FYu3YD/Pw8EBxcAB07loanZ0G9haNLf/n81VbaKORoKx/0xngEKOQYL6eMiARIQEUCfJFUET5NkwAJaJ6AVN4sWpSCNWsuoVOntujQ4Q0EBgZq3m9bHYyJicHKld9gxYo1aNu2PHr2dFMqdXg5jwCfv85ja8/KFHLsocY5JGA9AQo51rPiSBIgARLIlQBfJHNFxAEkQAImI3DzZhrmzLmM+fPvoHz5J9GrV390795daUJs9EuaKkdERODbbz/HpUtn8dZbRdGvXzkUL/5382WjM3BVfHz+uoq0dXYo5FjHiaNIwF4CFHLsJcd5JEACJJANAb5I8rYgARIggb8IXLx4HzNnXsPs2Yno2rU93n77fTRo0MC0eHbt2oV582Zg6dJVGDDAC4MGlUGFCuyl46gbgs9fR5F0zDoUchzDkauQQE4EKOTw3iABEiABBxLgi6QDYXIpEiABXRKQ/jeTJ1/FzJkJCAkZgJCQIfD19dVlLM5w+vz58wgPn4bw8NkYNMgbw4Z5so+OA0Dz+esAiA5cgkKOA2FyKRLIhgCFHN4WJEACJOBAAnyRdCBMLkUCJKA7ApMmJWD8+Cvo168vhg0bBS8vL93F4CqHExMTMXnyeMyZMxejRpXF8OHerjJtSDt8/morrRRytJUPemM8AhRyjJdTRkQCJKAiAb5IqgifpkmABFQjsHp1MkaNuo569Zpi9OhJqFatmmq+6M3wiRMnMG7ccOzduwXjx5dCu3baO25dD0z5/NVWlijkaCsf9MZ4BCjkGC+njIgESEBFAnyRVBE+TZMACbicwJUrDzB06DUcPFgEEyaEo1WrVi73wSgGf/zxR4wcGYI6de5i6tQyKFuWx5bbkls+f22h5fyxFHKcz5gWzE2AQo6588/oSYAEHEyAL5IOBsrlSIAENEsgMjIJISGX0bdvCMaOHa9ZP/Xm2JgxozB3bjjCw8uhY8fSenNfNX/5/FUNfbaGKeRoKx/0xngEKOQYL6eMiARIQEUCfJFUET5NkwAJuIxAaGgiNm4siFmzFqJp06Yus2sWQ1u2bMHAgb3RosUDhIWxz5A1eefz1xpKrhtDIcd1rGnJnAQo5Jgz74yaBEjASQT4IukksFyWBEhAEwTOnbuHPn2uonLlppg7dzEKFCigCb+M6ERqair69u2BM2e24OuvPVGpUmEjhumwmPj8dRhKhyxEIcchGLkICeRIgEIObw4SIAEScCABvkg6ECaXIgES0BSBrVtvonv3BLz//miEhoZqyjcjOxMWFoYZM8YhIsIbTZoUN3KoeYqNz9884XP4ZAo5DkfKBUkgEwEKObwhSIAESMCBBPgi6UCYXIoESEAzBKKiktG9+zlERCxDcHCwZvwyiyNRUVHo3r0LIiIqITiYp1pll3c+f7X13UAhR1v5oDfGI0Ahx3g5ZUQkQAIqEuCLpIrwaZoESMApBBYvvobQ0KuIiloLf39/p9jgorkTiI2NRXBwG4SFeaJHjzK5TzDZCD5/tZVwCjnayge9MR4BCjnGyykjIgESUJEAXyRVhE/TJEACDiewZMk1DB2ajJiYn1CvXj2Hr88FbSOwd+9eBAb+E1OneqBbN4o5Genx+WvbveTs0RRynE2Y65udAIUcs98BjJ8ESMChBPgi6VCcXIwESEBFAtHR19G790WsX/+/8PPzU9ETms5IYM+ePWjZ8h9YuLACgoJKEc7/E+DzV1u3AoUcbeWD3hiPAIUc4+WUEZEACahIgC+SKsKnaRIgAYcRiIu7jSZNTiAm5kc0b97cYetyIccQ2LRpEwIDW2Hr1mqoX9/dMYvqfBU+f7WVQAo52soHvTEeAQo5xsspIyIBElCRAF8kVYRP0yRAAg4h8OefqWjU6DxGjAhDz549HbImF3E8gUWLFmHixFDs2OGLkiV5DDyfv46/x/KyIoWcvNDjXBLInQCFnNwZcQQJkAAJWE2AL5JWo+JAEiABjRLo0iURVat2w4QJEzXqId2yEBg5cgROnlyCZcu8TA+Fz19t3QIUcrSVD3pjPAIUcoyXU0ZEAiSgIgG+SKoIn6ZJgATyTGDWrERER/tgw4YdeV6LC7iGQEBAIwQFxWPgQHOLOXz+uuZ+s9YKhRxrSXEcCdhHgEKOfdw4iwRIgASyJcAXSd4YJEACeiVw/HgKatf+Hfv3H8Izzzyj1zBM5/eRI0dQt25tHDpUE9Wru5kufkvAfP5qK/UUcrSVD3pjPAIUcoyXU0ZEAiSgIgG+SKoIn6ZJgATyRKBjx0Q0bBiCoUOH5mkdTnY9galTp2LnznBERpq3KofPX9ffd4+zSCFHW/mgN8YjQCHHeDllRCRAAioS4IukivBpmgRIwG4CMTHXMWZMPsTFHbN7DU5Ul0D9+k9j7Nh0BAaa80hyPn/Vvf+yWqeQo6180BvjEaCQY7ycMiISIAEVCfBFUkX4NE0CJGA3AX//Cxg8eBbat29v9xqcqC6BVatWYfr0gYiNraiuIypZ5/NXJfA5mKWQo6180BvjEaCQY7ycMiISIAEVCfBFUkX4NE0CJGAXgejo65g4sSi2bTtg13xO0g6Bl156DiNG3EFQkPmqcvj81c59KJ5QyNFWPuiN8QhQyDFeThkRCZCAigT4IqkifJomARKwi0CbNgno1m0Sunfvbtd8TtIOgYiICCxZMhxr13prxykXecLnr4tAW2mGQo6VoDiMBOwkQCHHTnCcRgIkQALZEeCLJO8LEiABPRE4evQumje/gPj4a3pym74+hoCPTxls2lQRNWoUMRUnPn+1lW4KOdrKB70xHgEKOcbLKSMiARJQkQBfJFWET9MkQAI2Exg//iKSkoIxbdosm+dygjYJDBkyEKVLR2HUqAradNBJXvH56ySwdi5LIcdOcJxGAlYSoJBjJSgOIwESIAFrCPBF0hpKHEMCJKAVAi++eB7Tp6+Ev7+/VlyiH3kkEBsbi8GDO2D3bt88rqSv6Xz+aitfFHK0lQ96YzwCFHKMl1NGRAIkoCIBvkiqCJ+mSYAEbCIQH38fL7xwBomJ122ax8HaJ+DlVQr79lWGj08h7TvrIA/5/HUQSActQyHHQSC5DAnkQIBCDm8NEiABEnAgAb5IOhAmlyIBEnAqgRUrkrB8eTWsWrXeqXa4uOsJtG/fEp07n0CnTqVdb1wli3z+qgQ+B7MUcrSVD3pjPAIUcoyXU0ZEAiSgIgG+SKoIn6ZJgARsIjB8eAJKlx6AESNGWD3v6tWrD0+3khOSPD09rZ6bdeDFixfxzTffoEOHDqhWrdpj1/nPf/6Dt956CxUqVEB0dDTq16+faXx2a1mzftZ4ZFHL6V2ujM9uiDlMnDhxIpKSZmPSJPOcXsXnr6PvorytRyEnb/w4mwRyI0AhJzdC/DoJkAAJ2ECAL5I2wOJQEiABVQkEBSWgX7+vEBgYaLUfjhJy7ty5g8GDB+OXX37B8uXLUaNGjRx9uHHjBvr3749FixYpY6ZNm6bMzZcvn/L37NayZf2MhtWIz2r4NgyMiYnBnDnvIDqaQo4N2DjUgQQo5DgQJpcigWwIUMjhbUECJEACDiRAIceBMLkUCZCAUwnUrn0WK1ZsRq1atay2Y63QIUKKVNt88cUXOHPmDFq1aqVU/rzwwgu4e/euIsTMmTPnod3Fixc/rITJ6kxcXByCgoIQHByM+Ph4RcCRCp3SpUs/FHEyrrVgwQLs3LnzkfXFB6m2uX37Nvz8/LBs2TKMGTMG3333nWJSKnDksoxp3769YufPP//EBx98gDfffBMFCxZEdgy2bdumNIyWOMTPnOJLSEjA2LFjsWLFCvj4+ODDDz9UKpJk3fT0dOzYsQOjR4/Gxo0b8eSTT6JHjx4IDQ1FmTJlrM6RDDx8+DA6dWqGQ4eetGmengfz+aut7FHI0VY+6I3xCFDIMV5OGREJkICKBPgiqSJ8miYBErCJQNmyv+P48fOKIGLtZY2Q8+DBA6VqJuuWLREmRCypV6+e1UKOiBvTp0/Hxx9/jLVr12L37t3Kn9etW4eXXnrJLiFn/fq/egKVKFFCEXPCw8MfEXIsYyxcZKxUBL322mt2CzmtW7dGv379EBkZmQm3rCvi0R9//IFevXph8+bNmb7+0UcfKYJTgQIFrE0TkpKSUL26L65cqWn1HL0P5PNXWxmkkKOtfNAb4xGgkGO8nDIiEiABFQnwRVJF+DRNAiRgE4FChX5FSso95M+f3+p51gg5v/32Gzp27IinnnpKEUkqV64M2erzzjvvoG3btoowI5c1W6uuXLmCnj17omjRokp1zPHjx9GuXTulX45F3LB2a5XF9wMHDiiVMyIEyfpSaSNXxoqcI0eOQCp7mjVrplTH9O7d+6HvUtGTtY9Oxooc+Vp2Psk6r7/+uuL3gAEDlMqgYcOGITk5GfPnz4dU63Tu3FmxKT1uJGZ7r7S0NLi5Fcb9+8/bu4Tu5vH5q62UUcjRVj7ojfEIUMgxXk4ZEQmQgIoE+CKpInyaJgESsJpAejpQqNA+PHiQavUcGWiNkLNmzRqlckW2VkmFiVyWPjeJiYmKYOLu7m6VkGMRP6QKR4Qf2eYkIo4IMLJOxYoVre6RY/E9NTUVS5YsQbly5R6JR3wVIcbLywuff/65UrVjTUNka4Qc8Ve2SmW96tatq/QJ8vX1VYQd2Y4m1UsNGzZUhB/ZVlasWDGb8iSDCxYsgAcPXrB5nl4n8PmrrcxRyNFWPuiN8QhQyDFeThkRCZCAigT4IqkifJomARKwiYCzKnL++9//IiAgIM9Cjggu0k/mk08+yTau77//XqmSsbUiRxaznEiVk0gjAo5UyZQqVcoqIcciXll6/WTnU05CTp06dZSeOc888wxkW9q+ffsg6/30009KM2ipBpo9e7ZNYg4rcmz6VuBgJxCgkOMEqFySBDIQoJDD24EESIAEHEiAQo4DYXIpEiABpxJwVo+cx22tki1XkydPhggNUmGzfft2RcSoXr36Iz1gzp49i27duiljsrtCQkJyXOvevXuPrC9bmLJuicpJyJHtV1999RXatGmDn3/+WakskuoY6f1z69YtZR3ZCiX9bWTr2PDhw/Hll18qW7Yybq3KGN+mTZsUgWvGjBnKNjM3N7fH5lf63MhpXdK4OLeTvbIuxB45Tv3W4eJWEKCQYwUkDiGBPBCgkJMHeJxKAiRAAlkJUMjhPUECJKAXAnk5tSprM2CJuWXLlkqli1SxSB+YTz/9NBMKS7Nj6U0jQos0Q7b0ywkLC1OEl4xXVFQU5OSorMeNi0ghfW0uXLiApUuXKqc/ZV1LBJCs/yZijLVCzuOaHWf1PaPPFiEnu/hkW5U0O7ackmWZJ37NmjULx44dU06wEgEr42VPRQ5PrdLLd6Fx/aSQY9zcMjJtEKCQo4080AsSIAGDEKCQY5BEMgwSMAGBoKAE9Ov3FQIDA62O1lLB8jghx9PTU9nuJD1yFi5cqFSUZDx+XI4Pl0u2DUlVzcmTJxXRR0QOy5WSkqL0i5ETnlavXo0GDRo8/JrlJKshQ4Y8rIDJbq2s/yYiibVCjjQizun4cXFEmi5LFY5sf5J1W7RoofS/yXiMenY+yclUslVs1apVSjx9+vTB0KFD4e3trRw/LtU/U6ZMgfTcKVSokOKDnFr1xBNPWJ0jGSjNpefMeQfR0d42zdPzYD5/tZU9Cjnayge9MR4BCjnGyykjIgESUJEAXyRVhE/TJEACNhEYPjwBpUsPeOSYcJsW4WBNEpBTr5KSZmPSJAo5mkyQCZyikGOCJDNEVQlQyFEVP42TAAkYjQCFHKNllPGQgHEJrFiRhOXLq2HVqvXGDdKkkbVv3xKdO59Ap06lTUOAz19tpZpCjrbyQW+MR4BCjvFyyohIgARUJMAXSRXh0zQJkIBNBOLj7+OFF84gMfG6TfM4WPsEvLxKYd++yvDxKaR9Zx3kIZ+/DgLpoGUo5DgIJJchgRwIUMjhrUECJEACDiTAF0kHwuRSJEACTifw4ovnMX36Svj7+zvdFg24hkBsbCwGD+6A3bt9XWNQI1b4/NVIIv7fDQo52soHvTEeAQo5xsspIyIBElCRAF8kVYRP0yRAAjYTGD/+IpKSgjFt2iyb53KCNgkMGTIQpUtHYdSoCtp00Ele8fnrJLB2Lkshx05wnEYCVhKgkGMlKA4jARIgAWsI8EXSGkocQwIkoBUCR4/eRfPmFxAff00rLtGPPBLw8SmDTZsqokaNInlcSV/T+fzVVr4o5GgrH/TGeAQo5Bgvp4yIBEhARQJ8kVQRPk2TAAnYRaBNmwR06zbp4dHcdi3CSZogEBERgSVLhmPtWvOcVmUBz+evJm7Bh05QyNFWPuiN8QhQyDFeThkRCZCAigT4IqkifJomARKwi0B09HVMnFgU27YdsGs+J2mHwEsvPYcRI+4gKKiUdpxykSd8/roItJVmKORYCYrDSMBOAhRy7ATHaSRAAiSQHQG+SPK+IAES0CMBf/8LGDx4Ftq3b69H9+kzgFWrVmH69IGIja1oSh58/mor7RRytJUPemM8AhRyjJdTRkQCJKAiAb5IqgifpkmABOwmEBNzHWPG5ENc3DG71+BEdQnUr/80xo5NR2Cg+apxhDyfv+ref1mtU8jRVj7ojfEIUMgxXk4ZEQmQgIoE+CKpInyaJgESyBOBjh0T0bBhCIYOHZqndTjZ9QSmTp2KnTvDERnp5XrjGrHI569GEvH/blDI0VY+6I3xCFDIMV5OGREJkICKBPgiqSJ8miYBEsgTgePHU1C79u/Yv/8QnnnmmTytxcmuI3DkyBHUrVsbhw7VRPXqbq4zrDFLfP5qKyEUcrSVD3pjPAIUcoyXU0ZEAiSgIgG+SKoIn6ZJgATyTGDWrERER/tgw4YdeV6LC7iGQEBAIwQFxWPgQPNW4whpPn9dc79Za4VCjrWkOI4E7CNAIcc+bpxFAiRAAtkS4IskbwwSIAG9E+jSJRFVq3bDhAkT9R6K4f0fOXIETp5cgmXLzC3iUMjR3q1OIUd7OaFHxiJAIcdY+WQ0JEACKhOgkKNyAmieBEggzwT+/DMVjRqdx4gRYejZs2ee1+MCziGwaNEiTJwYih07fFGyZAHnGNHRqnz+aitZFHK0lQ96YzwCFHKMl1NGRAIkoCIBvkiqCJ+mSYAEHEYgLu42mjQ5gZiYH9G8eXOHrcuFHENg06ZNCAxsha1bq6F+fXfHLKrzVfj81VYCKeRoKx/0xngEKOQYL6eMiARIQEUCfJFUET5NkwAJOJRAdPR19O59EevX/y/8/PwcujYXs5/Anj170LLlP7BwYQUEBZnzqPHs6PH5a/895YyZFHKcQZVrksDfBCjk8G4gARIgAQcS4IukA2FyKRIgAdUJLFlyDUOHJiMm5ifUq1dPdX/M7sDevXsRGPhPTJ3qgW7dypgdR6b4+fzV1u1AIUdb+aA3xiNAIcd4OWVEJEACKhLgi6SK8GmaBEjAKQQWL76G0NCriIpaC39/f6fY4KK5E4iNjUVwcBuEhXmiRw+KOFmJ8fmb+z3kyhEUclxJm7bMSIBCjhmzzphJgAScRoAvkk5Dy4VJgARUJBAVlYzu3c8hImIZgoODVfTEnKajoqLQvXsXRERUQnCwhzkh5BI1n7/aui0o5GgrH/TGeAQo5Bgvp4yIBEhARQJ8kVQRPk2TAAk4lcDWrTfRvXsC3n9/NEJDQ51qi4v/TSAsLAwzZoxDRIQ3mjQpTjQ5EODzV1u3BoUcbeWD3hiPAIUc4+WUEZEACahIgC+SKsKnaRIgAacTOHfuHvr0uYrKlZti7tzFKFCAx147C3pqair69u2BM2e24OuvPVGpUmFnmTLEunz+aiuNFHK0lQ96YzwCFHKMl1NGRAIkoCIBvkiqCJ+mSYAEXEYgNDQRGzcWxKxZC9G0aVOX2TWLoS1btmDgwN5o0eIBwsK8zBJ2nuLk8zdP+Bw+mUKO7UiX7X7P9kmcoSsCXV78wmH+UshxGEouRAIkQAIAXyR5F5AACZiFQGRkEkJCLqNv3xCMHTveLGE7Pc4xY0Zh7txwhIeXQ8eOpZ1uzygG+PzVViYp5NieDxFy2r8YYvtEztAFgVW7w0EhRxepopMkQAJmJMAXSTNmnTGTgHkJXLnyAEOHXsPBg0UwYUI4WrVqZV4YeYz8xx9/xMiRIahT5y6mTi2DsmUL5nFFc03n81db+aaQY3s+KOTYzkxPMyjk6Clb9JUESMB0BPgiabqUM2ASIAEAq1cnY9So66hXrylGj56EatWqkYuVBE6cOIFx44Zj794tGD++FNq146lUVqLLNIzPX3uoOW8OhRzb2VLIsZ2ZnmZQyNFTtugrCZCA6QjwRdJ0KWfAJEACGQhMmpSA8eOvoF+/vhg2bBS8vNjfJacbJDExEZMnj8ecOXMxalRZDB/uzXspDwT4/M0DPCdMpZBjO1QKObYz09MMCjl6yhZ9JQESMB0BvkiaLuUMmARIIAuBq1cfYPLkq5g5MwEhIQMQEjIEvr6+5PT/BM6fP4/w8GkID5+NQYO8MWyYJzw9uY0qrzcIn795JejY+RRybOdJIcd2ZnqaQSFHT9miryRAAqYjwBdJ06WcAZMACeRA4OLF+5g58xpmz05E167t8fbb76NBgwam5bVr1y7MmzcDS5euwoABXhg0qAwqVChkWh6ODpzPX0cTzdt6FHJs50chx3ZmeppBIUdP2aKvJEACpiPAF0nTpZwBkwAJ5ELg5s00zJlzGfPn30H58k+iV6/+6N69O9zc3AzPLiUlBREREfj2289x6dJZvPVWUfTrVw7Fi+c3fOyuDpDPX1cTf7w9Cjm254NCju3M9DSDQo6eskVfSYAETEeAL5KmSzkDJgESsIHA2rXXsWhRCtasuYROndqiQ4c3EBgYaMMK+hgaExODlSu/wYoVa9C2bXn07OmGNm1K6cN5nXrJ56+2Ekchx/Z8UMixnZmeZlDI0VO26CsJkIDpCPBF0nQpZ8AkQAJ2EJA+OpGRSYiKSsWePclo0yYArVt3REBAADw9Pe1YUd0pV69exYYNG/DDD5FYu3YD/Pw8EBxcAB07lmb/Gxelhs9fF4G20gyFHCtBZRimlpDzVdhXmDV5Njr16oTh44ajSJG/qyXv3k3BpNGTsOLbFRg4bADeCX1H8dgyJ7soq1StjKavNEOvvj3hXTH7Ju4H9x3EwN4huHzpMnq81R1DRg9B4cKFs4V27WoSopaswo9r1uP3g7+jWPFieKHBC+jQrT2aBTTLNO9xflkWzy5O27Nl+wwKObYz4wwSIAEScBkBvki6DDUNkQAJGITApUv3IZU669alYcOGy3j22apo1uxVNGnyMho3bgwPD+0dx52cnIzt27dj69afsXnzOvz220kEBJTDq6/mVypvypdn7xtX3558/rqa+OPtUcixPR9GEXIskYvYMunzifB5wicTjPT0dMyZMRezJs1S/v2p6k9h+vwwVKtR7RFo506fw4eDRmLfrn3ZAg0dNRi93+mNAgUL5CowUcix/Z7kDBIgARIwDQG+SJom1QyUBEjASQRiY29i8+YbiI3Nhx07rsLXtzzq1/fD88+/hDp16qBWrVqoWLGik6w/uuyFCxdw+PBhHDx4EL/+ug1xcXtw/vwlNGrkCX//dDRrVgL+/sVd5g8NZU+Az19t3RkUcmzPh9GEHCEwZvJopdIn4yVVOB8M/BA7tux4+M/jwsahfbfgxwo+2REtV74cZi0MR50X6lDIsf2W4wwSIAESIAELAbVeJDdtSmESSIAESMCQBE6fvovjx+/i1KlUnDsHnD59EykpqahS5QlUqVIFlStXxxNPVIG3tze8vLyUrVlSxVOiRAm4u7srTZXz5/+7uXBaWhqkCfHt27dx48YNSHWNbI1KTExEQkIC/vjjNM6cOY7Tp0/j9Ok/4OZWAFWqFEelSsBTTxVA9epFUKVKEUOy1nNQU6fewNChJdC8ufGbaOshTxRybM+SHoWc7LYpXTh/AeNHjMfmn7Zk2o5lIfLz+v9j7zygo6q2N/6FFjqBQADcNjQkAAAgAElEQVTp0pEiUkWEJwioFKVLU/ijoNKkPEGqSBGQohQB6dJBEAVE6lOqiPT2qApSQu8ECCT/tY9vYhISMjdzZ869d767luvlJeecvc9vn2HOfLPPPv9Bx7c74fkqzyN/oacxZ+pcvPxadQwaMwjpM6SPAhf9WFejFg3RtW9XBGUMgvwbLkezhvUbjn279qHnwI/wVvu3Ygg5uo5PPSnqPFpl/DXBHiRAAiTgMwK6hJyXXrqEVKkCEBzMm1B8FmwaIgES0EbgwYMI3L4djtu3H+LOnYcID0+C8PCkePAASuS5f/8h7t8Px4MH4QgPfwRJ5Q8IACIjgYCAACRPnhQpUiRHYKD8l0yJNVKeIXnyR0iePAJp0iRD2rTyX3KkSMF/V7UF2oDhTZseoEuXtOjaldlRBrB5rSmFHONonSDkyL+1p06ewtC+n2HLf7aoo1V1Gv5T0P7BgwcY9ekoJd5IvZ1adWqie/seuHD+AsbO+BIVX6wYBS48PByjB4/BN5O/QfFni+ODHh+gfKVySJU6Vbxwn1Tvx3hEzO1BIcdcnhyNBEiABEwloEvI0WXXVHgcjARIgAS8SOBvEceLBji0VgIlS15AmzZpKORojcI/xinkGA+EbiEnIY/dLXbsGqdBs/qqeHLadP+Iq8ePHEfXd7op4WbyvEl45tlnooSddzu/i849OyFJ0n/E860/b8WH73TFndt3otwTsadG7Rr4V82qyJo9qxLnXY87xY7n/DBbFUv29UMhx9fEaY8ESIAEDBDQJajosmsADZuSAAmQAAmQgNcIUMjxGtpEDUwhxzg2Jwk5eZ7Og44fdVRHpqLfRrVk3lL079Y/xlGqdSvXoUvbD1HyuZL4fNLnyJn7n+LIcoxq3Y/rMPazsfjjxJ+PQW3W+k106tUJGYIyqL9RyDG+7tiDBEiABEgAgC5BRZddBp0ESIAESIAErECAQo4VovCPDxRyjMfDSUKOa/ZyrXjr9m+rLJtbN28rEWfNijXxwomr6LE0vn3rNnZu34Wfvl+FX9ZuxI3rN6LGkCNaHbp/oGxQyDG+7tiDBEiABEiAQg7XAAmQAAmQAAloIUAhRwv2eI1SyDEeD91CTlwFgqMXHI7raFVcfcLuhmH5t8sx8KNP8Wy5Z/H5xBF4KudTqkBxp9adIbdWxffUrFMTIuakSx9/rSupnXP08DGsWLJC1c8pV6kcRnw1HCHZQqKEHBY7Nr7+2IMESIAE/JqArswYXXb9OticPAmQAAmQgGUIUMixTCiUIxRyjMfDKUKOiD8/LPpeCTmFnymMUV+PQp68uTFh1FdKaHnSE/068YP7DqFDqw64e+cuuvb5ELUb1I661ermjZuYPWUOvhr5FZ4pWQwjJ49E7ny5KeQYX3bsQQIkQAIkIAR0CSq67DLqJEACJEACJGAFAhRyrBCFf3ygkGM8HnYUchKaZeVqlTFs/Gd4GP4QH3fqjW0bt8W4LtzVX7J0XH93HZW6ffs2+nXth3U/rn+imTeavoG+n/VRt1m5c7TKJS7ly583IfdN/TuLHZuKk4ORAAmQgLkEdAkquuyaS4+jkQAJkAAJkEDiCFDISRw3b/WikGOcrNOEnDRp0+CTkZ/gtTdehaugsWTcTJg9QWXRRH/k2vLJX3yNccPHxSh6/Puvv+OT7p/EWehY+osYM2jMoKhbqCjkGF937EECJEACJMCMHK4BEiABEiABEtBCgEKOFuzxGqWQYzweThFy5AYpuSL8zdZNUfb5snj48GHUFeNPqoETvYbOl9O+wMu1X1YQz/51FkvnLcUv6zbi8P7D6ndFSxTFy6+9jNeb1EP2HNmjYFPIMb7u2IMESIAESIBCDtcACZAACZAACWghQCFHC3YKOc1fNA28LiHHtAlwoCcS4NEqLhASIAESsDABXUecdNm1cCjoGgmQAAmQgB8RoJBjrWAzI8d4PCjkGGdmpx4UcuwULfpKAiTgdwR0CSq67PpdgDlhEiABEiABSxKgkGOtsFDIMR4PCjnGmdmpB4UcO0WLvpIACfgdAV2Cii67fhdgTpgESIAESMCSBCjkWCssFHKMx4NCjnFmdupBIcdO0aKvJEACfkdAl6Ciy67fBZgTJgESIAESsCQBCjnWCguFHOPxoJBjnJmdelDIsVO06CsJkIDfEdAlqOiy63cB5oRJgARIgAQsSYBCjrXCQiHHeDwo5BhnZqceFHLsFC36SgIk4HcEdAkquuz6XYA5YRIgARIgAUsSoJBjrbBQyDEeDwo5xpnZqQeFHDtFi76SAAn4HQFdgoouu34XYE6YBEiABEjAkgQo5FgrLBRyjMeDQo5xZnbqQSHHTtGiryRAAn5HQJegosuu3wWYEyYBEiABErAkAQo51goLhRzj8aCQY5yZnXpQyLFTtOgrCZCA3xHQJajosut3AeaESYAESIAELEmAQo61wkIhx3g8KOQYZ2anHhRy7BQt+koCJOB3BHQJKrrs+l2AOWESIAESIAFLEqCQY62wUMgxHg8KOcaZ2akHhRw7RYu+kgAJICBgJyk4nEBkZBmHz5DTIwESIAESsDoBT4QcX+1V0qdPieDglMiWLS1y506FAgWSolix+yhVKhWeeSaV1REb8o9CjiFcqjGFHOPM7NSDQo6dokVfSYAElJATGRlJEg4lEBAQAAo5Dg0up0UCJEACFifQtu01TJuWUXkZXcjZti0cwcEBKFQomVsz6NfvLkJDn8WUKfPcap/YRjdv3sTly5dx/vx5nDq1D8ePH8XBgwexZ88hXLx4FZUrZ0W1ao9Qq1Z6FCuWMrFmLNGPQo7xMFDIMc7MTj0o5NgpWvSVBEiAQo7D1wCFHIcHmNMjARIgAYsS2L37AerUuYKkSYHGjVNj7dp7ePXVlNi27QFOnHiIZMmAU6eyu+V9WFgEcuc+ijVrNqF06dJu9TG70YULF7Bp009Yv34tVq1ai4wZk6BRo9Ro3jw18uULNNuc18ejkGMcMYUc48zs1INCjp2iRV9JgAQo5Dh8DVDIcXiAOT0SIAESsDCBKlUuKdEmIACInfw7cWIQ6tVz/7jSiBG3sW9fccyZ860lZrxx4wYsWjQPc+bMR/XqGdGuXWqVqWOXh0KO8UhRyDHOzE49KOTYKVr0lQRIgEKOw9cAhRyHB5jTIwESIAELE3Bl5cR2MSQkKXbvDjHkeXh4JHLkOIJ16zajZMlnDfX1ZuNHjx5i2rTJmDjxC6RLdwvdu6fH669bX9ChkGN8VVDIMc7MTj0o5NgpWvSVBEiAQo7D1wCFHIcHmNMjARIgAYsTqFz5Ev7442EML41m47g6Dxp0E2fOvIDJk2dYctYLFszB559/ipCQO+jfPwOefz61Jf0UpyjkGA8NhRzjzOzUg0KOnaJFX0mABCjkOHwNUMhxeIA5PRIgARKwOIHoWTlyxCpz5qTYs8dYNo5ripcvP0TWrPtw7tw5ZM2azbIznzRpFAYM+BTNmqXH8OEhCAwMsJyvFHKMh4RCjnFmdupBIcdO0aKvJEACFHIcvgYo5Dg8wJweCViUwPXrj3DixH38+ed9nD79AGfPAqGhAbh4MQJXr4bj+vVw3LoVjrt3w3H//kNERERG1VFJkiQAgYHJkDp1cqRLlxxBQcmRKVNyhIQkQbZscrwGyJ07BfLmDUT+/IEICkpqUQp0y0XAVStH/n9is3FcY7VvfxF58rRF794DLA34xo0b6NXrPaxb9xPGjMmMOnUyWMpfCjnGw2GGkPNMtuLGDbNHoggcDD1gqB+FHEO42JgESEA3AV4/rjsC3rVPIce7fDk6CZAAcOBAGHbuvIu9ex9i//4IHDp0G2Fhj5A/f07ky/c0cucugBw58iFbtmwICQlBcHAwgoKCkC5dOqROnRqBgYFIkiRJFMqIiAjcv38fd+/exa1bt3D9+nVcuXIFFy9eRGhoKM6e/QOnTx/HH3+cxIkTZ5AqVVIUK5YWJUokQalSyVCmTGoUL+5+EV3G0PsEXFk5ctPTgQNZPTL466938NZbt3H06F8ejeOrzsuWzUfnzp3QsmUQhg4N8pXZBO1QyEkQ0WMNzBJyImNX/jbuCnskQED2vxRyuExIgAQcTYBCjqPDCwo5zo4vZ0cCOghs3nwbv/xyC5s3B2DbtivImTMrypQpi2effQElSpRAsWLF8NRTT/nMNTlmc+jQIezfvx979mzBzp2/48yZC3j++WBUrhyJqlXToXLltD7zh4biJlCr1mV06JDG0E1V8bGsWPEMBg6chVq1atkCtwiR7ds3QVjYUcyYEYyQkGTa/aaQYzwEFHKMM9PVg0KOLvK0SwIk4DMCFHJ8hlqLIQo5WrDTKAk4isCFC+FYufIGVq2KwJo1l/DMM/lRteqrePHFl1CpUiWVXWO1R7J4tm7dik2b/oNfflmFgwdPoGbNLHj11SSoXTsDsmZNbjWXHe+P7DfMfuyW2TBgQFfMn/8N5s4NQblyaczGYWg8CjmGcKnGFHKMM9PVg0KOLvK0SwIk4DMCFHJ8hlqLIQo5WrDTKAnYnsCVKw+xePE1LF36CL//fh21a9fEa681Rs2aNdXRKLs9khGxZs0a/PjjYqxcuQZlywahQYOkaNw4I4KD9WdH2I2nbn/Png1HsWJHceNGmG5XDNufMWMaOnV6H4sX58Grr+qrm0Mhx3DoKOQYR6atB4UcbehpmARIwFcEKOT4irQeOxRy9HCnVRKwKwHJvJk9+z5++OECmjSph0aN3kadOnXsOp14/V6xYgW+/XYWFi36AfXqZUWrVoEqU4ePfQhUr34eH344CXXr1rWP0//zdPny5WjQoD4WLsyLBg30ZLRRyDG+bJiRY5yZrh4UcnSRp10SIAGfEaCQ4zPUWgxRyNGCnUZJwFYEbt+OwOTJlzB1ahiyZs2Dt97qgBYtWqgixE5/pKjy3Llz8c03E3Dhwim8804qtG+fBWnT/lN82ekM7Dq/0aNv4OjRKpg0aZotp7B+/XrUqfMq5s3Ljfr1fS/mUMgxvmwo5BhnpqsHhRxd5GmXBEjAZwQo5PgMtRZDFHK0YKdRErAFgfPnw/Hll1cxfvxFNGvWEO+++yHKly9vC9+94eRvv/2GKVO+wPz5S9CxYwi6dMmE7NlZS8cbrM0Y89Chh6hT5zxOnrxgxnBaxli3bp06rrh6dQHUqJHepz5QyDGOm0KOcWa6elDI0UWedkmABHxGgEKOz1BrMUQhRwt2GiUBSxOQ+jcjRlzBl1+GonPnjujcuTty5sxpaZ996dyZM2cwduwojB07Hl26ZMNHHwWzjo4vA2DAVv78J7B8+RZ1U5pdn+++W4y2bd/Gzz/nQ8mSqXw2DQo5xlFTyDHOTFcPCjm6yNMuCZCAzwhQyPEZai2GKORowU6jJGBZAsOHh2Lw4Mto374dPvqoL0JCQizrq27HLl68iBEjBmPy5K/Rt29m9OyZTbdLtB+LQJs2V1GxYk+0b9/e1mwmThyDiRM/w9atOX12rI9CjvElQyHHODNdPSjk6CJPuyRAAj4jQCHHZ6i1GKKQowU7jZKA5QgsW3YdffvewHPPVUH//sNRoEABy/loVYeOHz+OTz/tiV27NmLw4Ax44w3f1zOxKhvdfk2Zch9bthTBzJmLdbvisf0ePd7F6dOrsWiRb8RVCjnGQ0YhxzgzXT0o5OgiT7skQAI+I0Ahx2eotRiikKMFO42SgGUIXL78ED16XMX+/SkxZMhYvPLKK5bxzW6O/PTTT+jTpzNKlLiHkSMzIXNmXluuO4Z790aiefOLOHjwL92umGK/Vq2KeOmli+jVK5Mp4z1pEAo5xhFTyDHOTFcPCjm6yNMuCZCAzwhQyPEZai2GKORowU6jJGAJAosXX0PnzpfQrl1nDBw42BI+OcGJAQP64uuvx2Ls2Cxo3DijE6Zk6zmkTLkXly9fQ9q0aW09D3H+5MmTKF26OFauzI3Klb07Hwo5xpcLhRzjzHT1oJCjizztkgAJ+IwAhRyfodZiiEKOFuw0SgLaCXTrdhHr1yfDuHEzUaVKFe3+OM2BjRs3olOn1qhe/SFGj/bNURinMTRrPuXKncO4cUtRsWJFs4bUOs6sWRMxfvwn2LEjl1f9oJBjHC+FHOPMdPWgkKOLPO2SAAn4jACFHJ+h1mKIQo4W7DRKAtoInD79AG3aXEHevFXw9ddzkDRpUm2+ON3wo0eP0K5dS/z550bMmBGM3LlTOH3KlpzfW2/dQLVqfdC6dWtL+pcYp5o1q40iRfZiwADvFdimkGM8MhRyjDPT1YNCji7ytEsCJOAzAhRyfIZaiyEKOVqw0ygJaCGwadNttGgRig8/7I9u3bpp8cEfjY4ePRpffPEp5s7Nhhdf9O5xGH/km9CcP/00HOHhr2LQoGEJNbXN30+dOoVChQpg9+7CKFYspVf8ppBjHGuUkHN1P5A2F5DCeOHzZ7IVR2RkpHHj7GGIAIUcQ7jYmARIwI4EKOTYMWru+0whx31WbEkCdiawdOl1tGhxGnPnLkCDBg3sPBVb+r506VK0aPEm5s7NjQYNjH+4s+WkLeL0N98EYO3arJg9e4VFPDLHjeHDB2HnzmlYtCizOQPGGoVCjnGsUULOgxsIOLkQSJMLkVmfNyToUMgxzj0xPSjkJIYa+5AACdiKAIUcW4XLsLMUcgwjYwcSsB2BOXOuolu3K1i6dCUqV65sO/+d4vDmzZvRoEFtjB4djJYtvX/rkFO4eTqPDRvuYPDgVNiwYZenQ1muf5EieTF2bArUrJnedN8o5BhHGv1oVcCZ1cDF7UBgRiB9AURmrQSkyJDgoBRyEkRkSgMKOaZg5CAkQAJWJuANIefSpUsYPnw4ZsyYoabesGFD9OvXD7ly5cKVK1fQokUL5M2bF2PGjEGqVKlUG+kzbdo0zJw5E0eOHEGePHlQq1YtfPzxx6qtPPL7pk2bYu/evahUqRLmzZun2smzdu1a1KxZU/3cvn37GGPL72Tsd955B9mzZ8fy5ctRpkwZt8Pi8lk6zJ07F8HBwfH2/fPPPzFu3DisXLlS+Vu6dGk0adIEbdu2RZYsWVS/sLAwdO3aFZMnT45zHJl3QnbcdZ5Cjruk2I4E7Elg3ryr6NHjOlasWIfnnnvOnpNwkNe7du1CnTovY+TIIDRvTjHHF6E9eDAMTZrcxsGDp3xhzqc2Zs2ahm+++QTr12c13S6FHONIY9TIeXATAce+Ae5f/XugwGAg/dMJZugkJOQY2XMan4E5PRLr4/nz5zFr1iw0atQIBQoUMMWZ0NBQDBw4EIsWLUKOHDnQu3dvNX7y5MlxMPSAIRtLdozFm+W+MtTnSY3HztuEgEM/Noks+uoJ0wblQCRAAiTgImC2kHP//n306dMHo0aNigG5cePGSriIiIh4TMgRwUOEji1btjwWmAoVKihBqGjRojGEHGm4Zs0a1KhRQ501HjJkiBKL5Ikt5Ny6dQsdOnTA7Nmz1d/FNxFSRORw53H3Devw4cNo06YNtm/f/tiwIjJNnDgRTz/9NIUcd6CzDQmQQIIEli+/gdatz2P16p9RtmzZBNuzgW8I/P7776hV61+YOTM76tZN+Bt633jlXCuhoeF49tlTCA297shJPvdcEQwaFInatdOZOj8KOcZxxi52HJWVE32olJmBdPkQGVLx72ydWE9CQo5xr3zfw919cXTPXF9i/vrrr1i4cCEKFy7sseNxfTGaLl06td9/4403KOR4TJgDkAAJWJqA2UKOFOhr3ry5ypSZMGECkiVLpopuSoaKZMJIdk30jByBI6KKZNf8+9//RseOHZExY0acOXNGqeryj7EINAMGDMDx48dVRs69e/dw8+ZNfPDBB0o0kp8l22b//v3q53r16sXIyNm5cyfq1q2r6kacPXtWCTiSoSN23HncecO6c+eO8n3JkiXo378/2rVrh/Tp00O+fZBCmCNHjoyaR/RbZLzxxhZ9TszIcSfCbEMC9iOwc+ddvPjicaxY8ROqVatmvwk43OMNGzagTp1XsGlTAZQpk9rhs9U7vbCwCAQHH8Dduw/0OuIl67NmfY3584fgp5/+zuo166GQY5zkY7dWhUtWzhzg3uXHB0sZDKR7GpEh5f/O1vnfI0KOfHEpe8X169er/XLLli3VXjlTpkxRmevS3JWd/ddff6l9sOylZX8pR2hfeeUVzJkzR+2pXRnrxYoVwzPPPIMpU6aojBfZh8v+9KOPPlJ7aMlyly9OZR+6bdu2KB/EbvTs+YTIxLUvlv2sZNt89dVXkOx08a9Xr14qM1327bEz0V2+x2dLbgWU/f+yZcuwePFiNS/54lay+WVPLb8PCQlR3ES8+fLLL9WcXnvtNXz66adqbszISSiS/DsJkICtCZgt5Jw7d069qYiA0bNnT6WIRxdMYh+tOn36tBJnKlas+NhxqD179ihh5N1330Xu3Lmj3qgkO0eehw8fYurUqRDxSNIoxZZk6UQfy/WP/ieffKLeAHfs2AH5edWqVXjhhRfcip07Qs6+ffuUDzLm+PHjkSZNmqixr127pt44L1y4EOM4mDSgkONWCNiIBEggGoGbNx/h+efPoFev0WjVqhXZWJSAfBExbFg3bNuWE+nT8xp4b4YpadJdCA9/iCRJknjTjLaxCxTIidmzg/D88+bdYCVCTq6yvbTNyReGJy3bj3r/esY0U78cnYAXCr0eY7yAyzuB60fitxGYCUifH5FZygEpM0OEnKpVq+KXX36J0cf1peX161K4voX6mwg5ckSoU6dO+Oabb6La165dW+1pYws5Unog+iN2ZDzX70XwkP2vHEES8Sh2JrwIPYMGDVJCz5Oe2PviDBkyqGx3EW6iPyJSyRzk2K9RIUfGEaGrfv366vOB7KNd+2nxT/b/Ytf1SMb/ihUrVGb8ggULVLkFCjmmLX0ORAIkYAaBDRvumzFM1BjVqx8w9RpEUdAlA0XUf3nkTUP+ERbFvGTJkrh69WqMjBypJyDfLEyaNEkdiXrS4/rGQYSaQoUKqT7ffvutysSR87Hy5vPZZ5/FEHIuX76sPuhILR7Jwjl27JgSfCSDR77dSOjNSvxxR8iRN0OZh8xd3qyiPyImiX/y7UHsdFJfCDnr1xc3dc24O1i1aoHuNmU7EiABAwTefPMi8udvjiFDnHPdsoHp26ppnz69cOLEPCxYEGIrv+3mbKpU+3Dt2k2kTGme0GElBp9//gkOH56D6dPNuxFNhBw+PiQgV5UHFcLrDQchdVBeJeYMGzYsqlaky5PYe07JbpGs8vLly6sMG8n2li9K5bh+bCFH1r8IHFIPUva5su+U2pMiDMn+VPrFlQmze/du9aWqZHdGr18ZH53YPkqdGimhIOUDxo4dq7LvRVR57733orLkZSzZHxs5WiVfCr/11lvImTOn+pL04MGDag8vGfzR99qufbbstcX/999/X/1bQCHHh+ubpkiABBIm8NJLl5AqVQCCg8351mnOnD9MFXJkBlInR65iFVFFRBZ5RJUX0SVfvnxxCjnRBRCXKOKi4Sr+K6KMK3tH3pTk58GDB+PAgQOQtNMePXooMSh6Ro5LzZcsHPlH33UMS8aSbwmeeuqpBKHbXchp2TJfgnM0u8HeveH44osgUMwxmyzH83cC48ZdxPLlObBmzTZ/R2Gb+des+Tzq1j2LTp0o5ngraGnS7MelS9eQOrUzj7GdOHHCtOKwrhiUKJQJC7942Vsh4bhxEUiZBV9N/xkR6auqI0iyN5ZakPKFp4g1ks0de88pe+LXX39dHVsSUUOejRs3KiEotpDj2v/GJZrInleycFx95ItE+TJVjoHKXlkyhOK6LCSuabjjo6s+5cWLF9V+W16bRoUcVw1MKb8gxYwl6971Ja58Oex6pJ3898cff6iMHBG9JEOIQg5fhiRAApYi0KrVVbRpk8a0D8hmH62KDkvSHCWLRs7qikI+dOhQdbY3eo0c19GqUqVKqdue5JsGd4QcUePl24YUKVKoI0ui0Ddr1izGMS35mytTJ64gfv/99+qbgoQed4QcHq2KSdHsdZpQjPh3EvAHAseO3Ufx4oexd+8BFClSxB+m7Ig5/ve//0WpUsVx4EBRFCzITEVvBNX5GTn9cPjwPEyf7l5tP3cYS0ZO2iyl3Wlq2zYH/7iCvE+Zd3vc+RsHkS3D37elRj3ht4CwC09mlCorEFQYkZmfwzO5KiE8PBySBfPDDz9g3bp1KkuldevWKutE6slEP1rlDSFHxCOxJ/VrRLyRUgXy/+Mqc+COkCOCkBxlii42mSHkiO3ffvtN7fHl2JcIWGnTpo0qYbB582ZVT1My76UMgyvLXb5E3rp1K4Uc275y6TgJOJSA2R+QzRZyXNeAyz+s8p8caZJMHMmeiUvIkfPscgxLUjHlqFOXLl1UTR15U5FboOQf5qCgIKXmR8/IkevNXSmUEmoRZaQCfvR6O/ItgBReln/M43o6d+6MESNGIDDwyRtrd4Sc6MWOoxdtjl7suHv37up2rej2fHG0KjLS/avWzXrZmL1OzfKL45CAnQk0bnwRFSp0VtmHfOxFQIpzbt8+FosXMyvHG5Fzfo2cpzB7dgY8//w/9fc85chix8YJPl7s+DYCTswH7p6PezAl4BRBZOYyQPK0qk3sW6uk7ovcrHro0CF1/D5z5swxhBwjR6vczcgRPyQ7R+p4yZegcgRLMllkz2z20So5ciV7bflyVzJyZE8u2TUFCxZ0q7yBqy6O8JGseimjIPVy5JGjVjK+lFuQY2fSVr7klc8eP//8M4Uc40ucPUiABLxJwOwPyGYLOSKeiPgi3zJEf1wFz+Rb5OgZOfKP7ZOuH5caOyIAyTlbSS2OLtTI8S15I5JsHnnzkyf636Wgm1Thj33duOtNQQozz58/Xx33etLjEnJWr179WDPXsa/g4GAlPMV3/bgUQZYaPbGvW6SQ481XC8cmAecQWLHiBgYMCMDOnUedMyk/m6GGfB0AACAASURBVEmZMoUwcGAk6tThleRmht75t1ZNxvz5Q3lrVSIWTacxP6Nz8xcT0TPuLo8JOVf2IOBUzP2u6pk6G5ChMCKzlAWSxRTfRMiRPbFc1BH9iS8jR2q9yK2oUutGHtkXy1ErOSKV2KNVrjFc9uX/y37cVVhYfnZnXyxt5ItWKTosX8bKfj2uvb/sgR88eKCKIYtQJE9cNSXjszl58mT1OcC133ftpaWUg9xeK/v86I8IR/IlMY9Wmbb0ORAJkIAZBKwu5MgcpV6NKOZy45QUN65evbrKznnppZceK3bserO4dOmSEjpEpZd0U/lHWqryi7Iu4o9cox292LG8EUjhYrkpSr6BECVehBmXkCMF5ORNRa4slG8a5Lys63HdZCUZMgldfyh93BVypK18cyJHxOQ2AfFX5iFvzvLtQZYsj18dSiHHjFcFxyAB5xOoXPkcunYdp8RpXz3uZCO664tkJ0ravfybLdfixn7i+3dWPvCIYN63b1/kypXLXXOWbCfviWPGdMLmzQnXZrPkBCzqVGhoOJ599hRCQ69b1EPP3HruucIYNCgCtWubKwAyI8d4XGIIOQ/vIuDEPODOuX8GSp0NkRkKA3JDVbK46zWJkCM1aT7//HNVSkBupYp+9Xdc/+6K6CPChBzDEuGiTJky+Ne//pVoIUeOKol92a/Ktd6SLf7jjz/iP//5j6EvOGXirivSXdePi+Ak2TPRrx+XPbw8coRMsuHli1kRfRK65MQF1pV5U6NGjccy6eVzhgg5UjtH9tkffPCB+kJZavJQyDG+xtmDBEjAiwTsIOR4cfoc2iABefPk0SqD0NicBCxGYPnyGxg2LBW2bNnnU8/MEnLcEayfJJjLpF3fVksxUDs/L7xQEr16haFuXXM/lNuZiae+HzwYhiZNbuHgwdOeDmW5/rNmTcc33wzA+vVZTfeNQo5xpDGEnOjZOKlCEBlUFMhSHkj25GyW2EerEvLC9SWmZObIUSjJIhfRQq4kl2u25QtMPo8TkP0vhRyuDBIgAUsRoJBjqXBY3hkKOZYPER0kgQQJ1K4diubNh0fVTUiwg0kN3BVyXN/Eyi0skpUY/ZtYKdwpdREkNd71xJUJGZ8tqY0m3+DGVz9CjrW6CuS7xnWN9ejRI1U/Yfr06SqDU2oLffjhh49d92sSLreGkW+v583riZUrs7nVno0SJrBhQyQGD47Ahg27E25ssxZFiuTC2LGpULNmetM9p5BjHGmUkPMw7O9snEf3EZnxGbcEHJc1o0KOlAOQzBXJMI/+FC1aVP1OMmr4UMjhGiABErABAQo55gbJ9U3H3r174xzY3asYzfXKvNEo5JjHkiORgA4CR47cQ7Vq53D27FWfm3dHyJHC9JLWLrUPoj+uumjPPfecR0KOHMmSIvgnT55U3z5LMfzoN7o8SciJXddM6kB899136rivzidHjkzYsOEpFC6cUqcbjrH9zTdJsHZtVsyevdwxc5KJDB8+DDt3TsKiRZm9Mi8KOcaxRgk51w4i4N4lRKoMHGNX3hsVcsRL+fdv8ODB6mKP2CULXMeWjM8m7h6+2hd72w4zcsxaERyHBEjANAIUckxD6RcDUcjxizBzkg4mMHjweVy71gCjRo3z+SzdEXJctQuefvppdftg3rx5sWLFClWYsl69elGFLSUrR+ojSGH62EXfZWIJHa2SumdS1+zGjRtuCzn79u1TBUKlloQUv+zXr59bddG8Dbp7907ImHEp+vbN7m1TfjH+p5/eR3j4axg0aLhj5is1UQoVKoDduwujWDHvCH4UcowvlyghJyIcSJLc+ABx3FqVqEHYKUECFHISRMQGJEACviZAIcfXxO1tj0KOveNH70mgXLkzGDPmW1SuXNnnMNwRcuSGQrlBRQoZv/XWW8rHW7duqet05RZDOUokRScTK+RIcWQpXFm1alUEBgZGCT5ix1VkM76jVdHbbNy4UY3hToF7b4PevHkzunZthB07cnrblF+M/9ZbN1GtWm9VR8kpT7NmdVGkyAEMGBDstSlRyDGO9rFbq4wP8dj144kYgl3cIEAhxw1IbEICJOBbAhRyfMvb7tYo5Ng9gvTfnwmcPRuO0qX/xMWLN7RgcEfIWbt2LWrWrGmakOMSX+7cuaNq42zYsEFl9bz99ttIlixZnEKOS0yKXSPnSWKPFqDRjIaEZMDu3XmRI0fivtXX7b+V7Jcrdxbjxn2nbrB0wjNr1gyMH98TO3bk9up0KOQYx0shxzgzXT0o5OgiT7skQALxEqCQw8VhhACFHCO02JYErEVg0aJrWLiwAJYsWa3FMXeEnCcdrZJCw3KkKSIiQmXkbN26FYsWLULBggWRNGnSGHOKy9bhw4fRpk0bhIaGKqFIMmpc7eR3coOLHOXq2bMnJk6cGJVtE9dYsbN2tACNZrRhw1po2vQ4mjTJqNsV29tPmXIvLl++hrRp09p+LlILpXTpZ7ByZT5Urmys9orRyVPIMUoMoJBjnJmuHhRydJGnXRIgAQo5XAOmEKCQYwpGDkICWgj07BmKjBk7PlZI2FfOPKluTa1atdTRpgwZMmDAgAEYOnRoDLdcxY5feOEFPHjwQM1BMmvkGT16tBJ2oj/xiUZS3LNVq1aoUqUKpk6dikyZMsUYK/oYdsrIkZo/166Nx/DhvL3Kk/W8d28Ymjd3ztXjtWo9j5deuoJevcy/pSo2Zwo5xlcehRzjzHT1oJCjizztkgAJUMjhGjCFAIUcUzByEBLQQqBu3VC0bz8JderU0WLfHSFHbo1yXT8uhYXlmvDo14+7blSRQsdyVOrEiRNK9JEbAd0Rcu7fv48+ffqom7EGDRqkRJw//vhDZeGsW7cOUkNHbqFq2bKlrTJypCD05MnvYflyCjmeLO4pUx5gy5b8mDnzO0+GsUTfHj3ew+nTK7FoUVaf+EMhxzhmCjnGmenqQSFHF3naJQESoJDDNWAKAQo5pmDkICSghUDx4qewaNEvKFasmBb7NOo9AiJ4NWlSFQcO5PGeET8YuU2bK6hYsddjwqDdpj5x4peYOPFTbN2aB2nTJvGJ+xRyjGOmkGOcma4eFHJ0kaddEiABCjlcA6YQoJBjCkYOQgJaCGTOfBjHjp1Bxoyso6IlAF40eu3aNRQsmBOXLxf1ohXnD50//wksX77F1mLnd98tRtu2b+Pnn/OjZMlAnwWNQo5x1BRyjDPT1YNCji7ytEsCJEAhh2vAFAIUckzByEFIQAuB5Mn34P79B0iSxDff0GuZpJ8alQLQgYEpEB7+rJ8S8Hzahw49Qp0653Dy5AXPB9M0wrp1q1CzZm2sXl0INWr4tlgzhRzjQaeQY5yZrh4UcnSRp10SIAEKOVwDphCgkGMKRg5CAj4nEBkJJE++Gw8fPvK5bRr0DYFkyZLi4cPSvjHmQCujR1/H0aOVMWnSTFvObv361ahTpy7mzcuD+vUz+HwOFHKMI6eQY5yZrh4UcnSRp10SIAEKOVwDphCgkGMKRg5CAloIMCNHC3afGGVGjueYq1c/iw8//Bp169b1fDAfj7B8+fdo0KAhFi7MhwYNfC/iyHQp5BgPOoUc48x09aCQo4s87ZIACVDI4RowhQCFHFMwchAS0EKANXK0YPeJUdbI8Qzz2bPhKFbsGG7cuOvZQBp6z5gxBZ06dcTixfnw6qu+PU4VfboUcowHn0KOcWa6elDI0UWedkmABCjkcA2YQoBCjikYOQgJaCGg49aqadOm4Z133kH27NmxfPlylClTJsbcz58/j1mzZqlrvwsUKKD+FtfvYgNzXWUuv587d676c4sWLdT/yv+Xa8wT+7hjP7Fje6ufP95aFRCw03SckXIG0UbPgAEfY/78iZg7NxfKlfNdYeO4EFHIMb5wKOQYZ6arB4UcXeRplwRIgEIO14ApBCjkmIKRg5CAFgJ164aifftJqFOnjk/s37p1Cx06dMDs2bOVvVGjRqFr166Qf0fkCQsLU///119/xcKFC1G4cOE4f+eOs7GFncQKOXH55I593W1WrFiByZPfw/Ll2XS74jP7OXKcx9NPJ8OmTVk8tlmx4lkMHDgTtWrV8ngsXwwg6719+zcRFnYIM2aEICQkqS/MPtEGhRzjIaCQY5yZrh5+L+R4QznXFUzajZtAZGTMb9rIyfoEWrW6ijZt0qBaNXO+yZHXud2+0bJ+lKzjIYUc68SCnpCAUQI9e4YiY8aO6NWrl9GuiWq/c+dOVW+kQYMGOHv2rBJwJENHrj93CSaTJ0+OGnv69OnYvn07ov9uzpw5eOWVV1S2zd27d1G2bFksWLAAAwYMwHfffaf6Rs/IkTYNGzZUdm7evImPP/4Ybdu2RbJkyRCX2LNlyxZUrlwZYkf8FGEptn2xHRoaioEDB2LRokXIkSMHevfurbKIZFx5z9u2bRv69++P9evXI0+ePGjZsiW6deuGTJkyJYqd0U7Dhg3DtWvjMXy4fwg53bvfwMKFfx+DOnMmu1FcMdr/+usdvPXWLRw9esajcXzVedmy79C587to2TI9hg71zfpyZ24UctyhFLONWUKOccvskRgCB0MPGOq2ZMdYvFnuK0N9ntR47LxNCDj0Y5PIoq+eMG1QdwfiBzx3Sdmzna4PePakZR2vKeRYJxZ28ETX69zsdWoH1vSRBMwmsGjRNSxcWABLlqw2e+jHxhNxY8yYMfjkk0+wcuVK7NixQ/28atUqvPDCC4kSclav/tvvdOnSKTFn7Nix6v9HF3JcbVwOSVvJCHr99dcTLeS89tpraN++PRYvXhxjnjKuiDx//fUX3nrrLfzyyy8x/t6vXz8lOCVN6v1siYYNa6Fp0+No0iSj12NrBQO5c5/Ho0eAJHf961+BmDMn8YJG+/ZXkSdPW/Tu3ccKU4vXhxs3rqNXr4+wbt1ijBmTGXXq6ClqHJ+DFHKMLx8zhBzjVtnDVwQo5PiKNO14TEDXBzyPHffzAcz+gEzB1tkLStfr3Ox16uwocXYkEDcBKehauvSfuHjxhtcRXb58Ga1atUKqVKlUdsyxY8fwxhtvqHo5LnHD3aNVrkyaffv2qcwZEYJkfMm0iS3k/Pe//4Vk9lStWlVlx7Ru3Rr16tVTopJk68SuoxM9I0f+FpdPMk79+vWV3x07dlTjfPTRR7h+/TqmTp2qsnWaNm2qbEpmjMzZ109ISAbs3p0XOXIk97Vpn9vr0eMGFiy4C1c5GxFzEpuVc/nyQ2TNug/nzp1H1qxZfT4Xdw1OmjQOAwb0RbNmQRg+PDMCA/8+nmilh0KO8WhQyDHOzE49KOTYKVp+7quuD3h+jt3j6Zv9AZlCjschsfQAul7nZq9TS0OmcyTgRQLlyp3BmDHfquNE3nxc4odk4chxJTnmJCKOCDCSQfPUU0+5XSPHJeQ8evQI8+bNQ5YsWR7LrpG5iBATEhKCCRMmqKwddwoiuyPkiL9yVCr2U6pUKVXbJ2fOnErY+eqrr9SxqgoVKijhR46VpUmTxpuY1dibN29G166NsGNHTq/bsoIBVzaOyxcRcl56KRCzZxvPyhk06BbOnCmHyZPnWGFqj/mwYMFMfP75UISEhKF//7R4/nnvr6fEgqCQY5wchRzjzOzUg0KOnaLl577q+oDn59g9nr7ZH5Ap5HgcEksPoOt1bvY6tTRkOkcCXiQwePB5XLvWAKNGjfOaFRFcpJ7MoEGD4rTx/fffqywZoxk5MpjrRqr4RBoRcCRLJkOGDG4JOT/88IM6diWZPvFl5MQn5JQoUULVzClSpAgePnyI3bt3Q8Zbt26dKuAs2UDjx4/3upjTvXsnZMy4FH37elYrxmsLwsSBXbVxYl8ulZisnPDwSOTIcRTr1m1ByZIlTfTSs6Hk9TNt2peYOFEEyTB0754ar78e5NmgPuhNIcc4ZAo5xpnZqQeFHDtFy8991fUBz8+xezx9sz8gU8jxOCSWHkDX69zsdWppyHSOBLxI4MiRe6hW7RzOnr3qNSunTp1C8+bNsXXr1jhtdO7cGSNGjEBERITK1pF2IogULFgQDx48eOx3coQp9pGo+IQcOX41adIk1K5dG//5z39U7RrJjpEbs+7cuaPGkaNQUt8mb9686NmzJyZOnPiYkBPdpw0bNqBmzZr44osv8N577yEw8MmXA1y7dk3d1iVXgrtu4/IabAA5cmTChg1PoXDhlN40Y4mxc+Y8r/xwHS3KlCkJzp17pH5XokRy/PRTZrf9HDEiDPv2FcCcOd+73cebDTdu3IhFiyZj7txlqFYtM9q1C0StWum9adLUsSnkGMdJIcc4Mzv1oJBjp2j5ua+6PuD5OXaPp2/2B2QKOR6HxNID6Hqdm71OLQ2ZzpGAlwnUrh2K5s2HR4kjZptbunSpujkq9nXjInBIXZtz585h/vz56vYnuUFL6tfIM3r0aCWAxP6diDHuCjlPKnYsIlH0saPP25WRE7uN+CTHqqTYseuWLFc/8WvcuHE4evSousFKBKzojy8yciRbaN68nli50j9uqxIhp1OntOjZMx1Klrygbt1s2TI16tW7jCtXInD0qHscwsIikDv3MaxZsxGlS5c2+yXg1ngXLlzApk2bsH79d1i1ajUyZgQaNQpG8+YpkC+fOTeJuuWISY0o5BgHSSHHODM79aCQY6do+bmvuj7g+Tl2j6dv9gdkCjkeh8TSA+h6nZu9Ti0Nmc6RgJcJLF9+A8OGpcKWLftMt3T//n1VL0ZueFq2bBnKly8fZcN1k1X37t2jMmDkCJJk6Jw4cQJDhw5Vgkns34lI4q6Q86Trx8URKbosWThy/EnGrV69uhJqXEKOtInLJ7mZSo6KLVmyRM2nTZs26NGjB7Jly6auH5fsn88//xxScyd58uRKyJJbq3LlymU64+gDvvBCSfTqFYa6da11g5FXJ/2/wV1CTteuaQ2b69fvNkJDS2HKlIWG+xrpILWhpC7U+fPnldB3/PhhHDy4B3v27MTFi9dQuXIwqlVLi1q1UqJYsWRGhrZcWwo5xkNCIcc4Mzv1oJBjp2j5ua+6PuD5OXaPp2/2B2QRcvg4m0BkZBmfT9DsderzCfzPoM7XR+rUKRAUlBJZs6ZGnjypULBgEpQo8Qhly6ZB0aLOP5KhK+ZWtVu58jl07TpOCQ587ElARKUxYzph8+an7DkBD732RMjx1b/F6dMHIjg4JbJlS4XcuQNQoEBqFCuWEqVKpcAzzyTxkIC1ulPIMR4PCjnGmdmpB4UcO0XLz32lkGPPBeCUD8j2pE+v3SXglHWqM2NNCsvK0RbXN8NHjhzBvn278Ntv2/DgwV3UqJEZdetGoH596xfVdHfdsF38BFasuIEBAwKwc+dRYrIpgTJlCmHgwEjUqeN/2TgSMk+EnL9DnuJ//3njKm+p2xP+v/9susAMuk0hxyAwABRyjDOzUw8KOXaKlp/7SiHHngvAKR+Q7UmfXrtLwCnrVKeQ8yTWctxEaossW7YAUiz27bdD0K6dZO3Yr06Du2uK7YDGjS+iQoXO6ogQH3sRGDlyJLZvH4vFi0Ps5biJ3nou5JjoDIcChRzji0CEHD7OJvBmua9Mm+DYeZsQcOjHJpFFXz1h2qDuDmTVDay7/rPdkwlQyLHnCnHKB2R70qfX7hJwyjq1w/ugFG6dPn06vvpqLJo2zY5evVIjf34KOu6uVTu1O3bsPooXP4y9ew+oK7T52IPAf//7X5QqVRwHDhT1a7GVQo611iuFHGvFg944jwCFHOfF1DIzopBjmVAYcsQpH5ANTZqNbUfAKevUDkKOa3HcunVLFW8dMmQwBgzIhf79s9hu3dDhhAmMG3cRy5fnwJo12xJuzBaWIFCz5vOoW/csOnXy32wcCQSFHEssxygnKORYKx70xnkEKOQ4L6aWmRGFHMuEwpAjTvmAbGjSbGw7Ak5Zp3YSclyL5OTJk+jduyv++GMHxo3LgPLl09hu/dDhJxN4882LyJ+/OYYMGUZUFifQp08vnDgxDwsW+LeIQyHHeguVQo71YkKPnEWAQo6z4mmp2VDIsVQ43HbGKR+Q3Z4wG9qSgLfWaZ06l1GuXAoMGJDeJ1zsKOS4wEydOhXvv98eEybkQrt2mX3Ci0Z8Q+DmzUd4/vkz6NVrNFq1auUbo7RimMDs2bMxbFg3bNuWE+nTJzXc32kdmJFjrYhSyLFWPOiN8whQyHFeTC0zIwo5lgmFIUe89QHZkBNsTAIJEPDWOu3S5Tp++OEeUqcOQIcOafDBB2m9Ggs7CzkCZvfu3Xj77UaoU+c+hg7N5lVWHNy3BHbuvIsXXzyOFSt+QrVq1XxrnNYSJLBhwwbUqfMKNm0qgDJlUifY3h8aUMixVpQp5FgrHvTGeQQo5DgvppaZEYUcy4TCkCPe+oBsyAk2JgFNQs6dO5GqzsK9e5HIkCGJ8kIEnQ4dvCPo2F3IET7Xr19HkyavoUCBv/DVV1m5dh1EYPnyG2jd+jxWr/4ZZcuWddDM7D2V33//HbVq/QszZ2ZH3br+edV4XBGkkGOtdU0hx1rxoDfOI0Ahx3kxtcyMKORYJhSGHKGQYwgXG2si8Nprl1GjRkqUKpXcdA8WLQrD+vX3cPdupBo7KOhvQadWrZQYPdrcD01OEHJcAXj99WrIkeMYxRzTV6TeAefNu4oePa5jxYp1eO655/Q6Q+vYtWsX6tR5GSNHBqF580wkEo0AhRxrLQcKOdaKB71xHgEKOc6LqWVmRCHHMqEw5AiFHEO42FgTgfbtr+Gvvx4hOPhvkcXM5+LFCBw+HI5Hj/4ZNX36JAgPj8SJE2fNNKXGioz8WzBywlOzZiWULXuax6ycEMxoc5gz5yq6dbuCpUtXonLlyg6bnX2ms3nzZjRoUBujRwejZUuKOLEjRyHHWmuZQo614kFvnEeAQo7zYmqZGVHIsUwoDDlCIccQLjZ2IIEaNS7hv/99iIgIQASc9OkD0K1bOjRtmsr02TopI0fgyDGrKlWeQ8eOESyAbPpq0Tvg0qXX0aLFacyduwANGjTQ64wfWl+6dClatHgTc+fmRoMGQX5IIOEpU8hJmJEvW1DI8SVt2vJHAhRy/DHqPpozhRwfgTbZDIUck4FyOFsRWLPmHj744DpSpQpQ/3Xv7h0BxwXFaUKOzEsKIJcvXxZbthTi1eS2Wv0JO7tp0220aBGKDz/sj27duiXcgS1MITB69Gh88cWnmDs3G1580Tv1ukxxVPMgFHI0ByCWeQo51ooHvXEeAQo5zoupZWZEIccyoTDkCIUcQ7jY2GEEChUKRWBgAPr2Te+VDJzYuJwo5Mgc5WryKVP6Yvv2nA5bIZzO6dMP0KbNFeTNWwVffz0HSZPy2mtvrYpHjx6hXbuW+PPPjZgxIxi5c6fwlilHjEshx1phpJBjrXjQG+cRoJDjvJhaZkYUciwTCkOOUMgxhIuNScAjAk4VcgTKm2/WRbFiu9C/f3aPGLGzNQl063YR69cnw7hxM1GlShVrOmljrzZu3IhOnVqjevWHGD06xMYz8Z3rFHJ8x9odSxRy3KHENiSQeAIUchLPjj0TIEAhx55LhEKOPeNGr+1JwMlCzsmTJ1GwYAEcPfoM8ucPtGeA6PUTCSxefA2dO19Cu3adMXDgYNIyicCAAX3x9ddjMXZsFjRunNGkUZ0/DIUca8WYQo614kFvnEeAQo7zYmqZGVHIsUwoDDlCIccQLjYmAY8IOFnIETD9+/fH+fMzMWUKMwo8WigW7nz58kP06HEV+/enxJAhY/HKK69Y2Ftru/bTTz+hT5/OKFHiHkaOzITMmZNZ22GLeUchx1oBoZBjrXjQG+cRsIWQc+nSJQwfPhwzZsxQEWjYsCH69euHXLly4cqVK2jRogXy5s2LMWPGIFWqv28VkT7Tpk3DzJkzceTIEeTJkwe1atXCxx9/rNrKI79v2rQp9u7di0qVKmHevHmqnTxr165FzZo11c/t27ePMbb8TsZ+5513kD17dixfvhxlypQxvDrc8dE1v9WrV8cY3zWfvn37Kg6u588//8S4ceOwcuVKNb/SpUujSZMmaNu2LbJkyaKaucaUn+fOnYvg4GD1+7CwMHTt2hW//vorFi5ciMyZMyu2sW1XqFABH374IRo1aoRkyeLfZFDIMbwkLNGBQo4lwkAn/ISA04WcW7duIUeOEOzcWQAFCzIrx8nLetmy6+jb9waee64K+vcfjgIFCjh5uqbO7fjx4/j0057YtWsjBg/OgDfe4K1UiQFMIScx1LzXh0KO99hyZBIQApYXcu7fv48+ffpg1KhRMSLWuHFjTJ48GREREY8JOSJgiHCxZcuWx6IsIoQIQkWLFo0h5EjDNWvWoEaNGoiMjMSQIUOUWBSXkCMb0w4dOmD27Nnq7+KbCCAiXLj7uOtjfEKOy07r1q0xfvx4pEmTBocPH0abNm2wffv2x9wQUWrixIl4+umnPRZyZPB06dKp+b/++uvxTplCjrurwVrtKORYKx70xtkEnC7kSPR69eqBR48W4vPPszo7mJydIjB8eCgGD76M9u3b4aOP+iIkhNlY8S2NixcvYsSIwZg8+Wv07ZsZPXtm4yrygACFHA/geaErhRwvQOWQJBCNgOWFnFOnTqF58+YqU2bChAkqA0SuvJSME8mEkeya6Bk5MjcRVSS75t///jc6duyIjBkz4syZM+jdu7cSH0SgGTBgAOQbEMnIuXfvHm7evIkPPvhAiUbys2Tb7N+/X/1cr169GBk5O3fuRN26ddGgQQOcPXtWCTiSoSN23HlcmS/u+Hj9+nU1P3miZ89cvnwZnTt3xqFDh1T2TM6cOdVclyxZolLZ27Vrh/Tp0+P8+fOQaytHjhwZNe/4xowvIye67YcPHyr277//vvrPJXbFNW8KOe6sBuu1oZBjvZjQI+cS8Ach5+jRo6hc+TlcvFjEuYHkzGIQuHLlIUaMuIIvvwxF584d0blzd7VP4fM3AdmTjh07CmPHjkeXLtnwIKwcZgAAIABJREFU0UfBCA7mMSpP1weFHE8JmtufQo65PDkaCcQmYHkh59y5c0rIEEGiZ8+eeOONN2IIJrGPVp0+fVqJMxUrVnzsONSePXuU0PHuu+8id+7cURk5kp0jj4gUcmWqiEdybEhsSZZO9LEkW0eOcH3yySdK0NixY4f6edWqVXjhhRfcWmGuI13u+BjfMSjh0aVLF0gxyQULFuDu3bvKZ/HBlaHjcubatWsqQ+nChQtK4EqbNm2c4pC7Qs53332nxhOhjEKOWyG3VSMKObYKF521OQF/EHIkRC+/XAEdOlxB/fo8MmLzJWvI/fPnw/Hll1cxfvxFNGvWEO+++yHKly9vaAwnNf7tt98wZcoXmD9/CTp2DEGXLpmQPXtyJ01R61wo5GjF/5hxCjnWige9cR4Byws5jx49UhklH330kaIvR3rq16+vsnJKliyJq1evxsjI2bVrFypXroxJkyap2jZPeqILKoUKFVJ9vv32W5WJM3DgQAwaNAifffZZDCFHMmFatWqlavFIFs6xY8eU4CMZPJLlkzRp0gRXiRz5ctfHhI5WDRs2DN27d1fHqWRMYSUZSdEfEZ9kPsuWLYtR+0baJKZGjisOIuhUr1493vkyIyfBpWDJBhRyLBkWOuVQAv4i5MgXDLt2jcD06Txm49Cl/MRp3b4dgcmTL2Hq1DBkzZoHb73VQe3dAgOdXzdJSgTIXuubbybgwoVTeOedVGjfPgvSpk3ij0vBq3OmkONVvIYHp5BjGBk7kIAhApYXcmQ28ia4dOlSJaqIyCKPHLUS0SVfvnxxCjnRBQ2XcOIiI0WP5U1VRBlX9o5sKOTnwYMH48CBA/jrr7/Qo0cPJQZFz5xZv369EpIkC0cEE9cxLBlLxnzqqacSDIDLH3d8lMHiKjgs2TeSWVS1alW1EYprTJcjZgo5IqRJ1o9k47z00ktPrAv095EzptInuCCe0OD//i+NJ90T1ZdCTqKwsRMJJIqAvwg58qVHtWpl8ddfBRPFiZ2cQ2DlyhuYPfs+fvjhApo0qYdGjd5GnTp1nDPB/81kxYoV+PbbWVi06AfUq5cVrVoFonbtDI6bp5UmRCHHStEAKORYKx70xnkEbCHkuLBLYWPJopkyZYo63jR06FBVCyZ6jRzX0apSpUqp25ukTow7Qo4IE5JVkyJFCnUESbJsmjVrFuOYlvzNlakT11L4/vvvVT2dhB5XJpA7PrqEHPlfEYru3LmjauNs2LBBMXj77bdV3aB9+/Z5fLRKjmfJcS2pu/OkI1gJzc/1dxFy+vblpt1dXrHbrVlzD599lgHVqvn2G0sKOYmNGPuRgHEC/iLkCJn8+bNjxYpgFC2a0jgo9nAcAamjs3jxNSxd+gi//34dtWvXxGuvNVY3hrpu07TTpCWDWo7j//jjYqxcuQZlywahQYOkaNw4I+vf+CiQFHJ8BNpNMxRy3ATFZiSQSAKWF3Jc14BLoWL5T440SSaOZM/EJeQkSZJEHcMaO3asOuokwoQUIZb6N3Krk2SxBAUFPZaRI9ebi0gj4og8IsoULlw4hpAjtwtI4eWtW7fGiVsElhEjRiSYKiwZRu76GFvIkc2N63aq0NBQzJo1S2XliMDjKnYcvchz9GLHcgRLbuMSQcxVEFpu3GrZsqXyWcQhEbOKFy+uikK7bgRziUhGN1Y8WpXIV+X/uukSVHTZ9YwWe5OAPQn4k5DTrFk9vPbafrRqFWzPYNFrrxG4cCEckqmzalUE1qy5hGeeyY+qVV/Fiy++hEqVKql9m9UeuThC9oObNv0Hv/yyCgcPnkDNmlnw6qtJVOZN1qysfePrmFHI8TXxJ9ujkGOteNAb5xGwvJAj4omILz/88EMM+nK0SjJUihQpYuj6cTkaJALQe++9hxMnTsQQauT4logakikjN0HJE71wshQ0btiw4WPXjbuKCUth5vnz56vjXgk9T7p+PLqPN27ciLMwsQhNUqunSpUqqkBztmzZnnj9uByHkpo+Ik65hCrpL1epx36++OILlfXjqj9EISehaHrn77oEFV12vUORo5KAtQn4k5Ajx6OvXZuAESN4xbK1V6V+7zZvvo1ffrmFzZsDsG3bFeTMmRVlypTFs8++gBIlSqBYsWJuHWU3ayayv5NsZTnev2fPFuzc+TvOnLmA558PRuXKkahaNR0qV05rljmOk0gCFHISCc5L3SjkeAkshyWB/xGwvJAjfkq9Gik8LDdOibggBXYlO0dqtMQudiwZO/JcunRJCReLFi3C7t27lYBRu3ZtlXEi4o9ki8S+PUrO8EvtGamJI1edyxu3S8iRosKS4bN48WJVNDj6rQuum6wk42XOnDlRwktCq8wdH+O7tUqyeuSqdMmoETa9evVSR6z+/PNPdaRMbtSS+cm8W7durW6ZypIlS5RLkm0jGTjSX46eiaBToUIFlcEk16pLhk58thOal+vvzMhxl1Tc7XQJKrrsekaLvUnAngT8SciRL0tmz+6C777Las9g0WttBA4cCMPOnXexd+9D7N8fgUOHbiMs7BHy58+JfPmeRu7cBZAjRz71pVZISIg6miVZPPLFWOrUqdWeRjK2XY/sgWQfJUfKZf8j2TWy55EvDyXb+ezZP3D69HH88cdJnDhxBqlSJUWxYmlRokQSlCqVDGXKpEbx4n/vN/lYhwCFHOvEQjyhkGOteNAb5xGwhZDjPOz+MSMKOZ7FWZegosuuZ7TYmwTsScCfhJydO3fi3Xdfw65duewZLHptKQLXrz/CiRP38eef93H69AOcPQuEhgbg4sUIXL0ajuvXw3HrVjju3g3H/fsPERERiYAAIDISSJIkAIGByZA6dXKkS5ccQUHJkSlTcoSEJEG2bJHIkQPInTsF8uYNRP78gQgKSvhGUkvB8VNnKORYK/AUcqwVD3rjPAIUcpwXU8vMiEKOZ6HQJajosusZLfYmAXsS8CchR7Jcy5UrirNnWQTfnqvV/l6LiCNiDh9nEqCQY624UsixVjzojfMIUMgxOaau41p79+6Nc2S5zlwKKruOgJls3lLDUcjxLBy6BBVddj2jxd4kYE8C/iTkhIWFIXPmINy5U8K0YG3YcN+0sTgQCZCAvQl06HAN7dqlRdeurFdkhUhSyLFCFOiDkwlQyHFydDXPjUKOZwHQJajosusZLfYmAXsS8CchRyIk7wtmPy1bJnzBgNk2OR4JkID1CGzf/gDvv08hxyqRoZBjlUjQD6cSoJDj1MhaYF4UcjwLgi5BRZddz2ixNwnYk4A/CTneyMixZ9TpNQmQgDcIcP/iDaqJH5NCTuLZsScJuEOAQo47lNgmUQQo5CQKW1QnXRsSXXY9o8XeJGBPAv4k5LBGjj3XKL0mAbsQ4P7FWpGikGOteNAb5xGgkOO8mFpmRhRyPAuFrg2JLrue0WJvErAnAX8ScnhrlT3XKL0mAbsQ4P7FWpGikGOteNAb5xGgkOO8mFpmRhRyPAuFrg2JLrue0WJvErAnAX8ScpYuXYrZs7vgu++y2jNY9JoESMDSBLh/sVZ4KORYKx70xnkEKOQ4L6aWmRGFHM9CoWtDosuuZ7TYmwTsScCfhJzPPvsM165NwIgR2ewZLHpNAiRgaQLcv1grPBRyrBUPeuM8AhRynBdTy8yIQo5nodC1IdFl1zNa7E0C9iTgT0JOs2b18Npr+9GqVbA9g0WvSYAELE2A+xdrhYdCjrXiQW+cR4BCjvNiapkZUcjxLBS6NiS67HpGi71JwJ4E/EnIyZ8/O1asCEbRointGSx6TQIkYGkC3L9YKzwUcqwVD3rjPAIUcpwXU8vMiEKOZ6HQtSHRZdczWuxNAvYk4C9CzrFjx1CtWln89VdBewaKXpMACVieAPcv1goRhRxrxYPeOI8AhRznxdQyM6KQ41kodG1IdNn1jBZ7k4A9CfiLkDN+/Hjs2jUC06eH2DNQ9JoESMDyBLh/sVaIKORYKx70xnkEKOQ4L6aWmRGFHM9CoWtDosuuZ7TYmwTsScBfhJyXX66ADh2uoH79IHsGil6TAAlYngD3L9YKEYUca8WD3jiPAIUc58XUMjOikONZKHRtSHTZ9YwWe5OAPQn4g5Bz9OhRVK78HC5eLGLPINFrEiABWxDg/sVaYaKQY6140BvnEaCQ47yYWmZGFHI8C4WuDYkuu57RYm8SsCcBfxByevXqgUePFuLzz7PaM0j0mgRIwBYEuH+xVpj8RcixFnV6428EAg792CSy6KsnfD5vf9jA+hyqhQxSyPEsGLo2JLrsekaLvUnAngSc/j5469Yt5MgRgp07C6BgwUB7BolekwAJ2IIA9y/WCpM/CDnWIk5v/JEAhRx/jLoP5kwhxzPIujYkuux6Rou9ScCeBJwu5PTv3x/nz8/ElCkscmzPFUqvScA+BLh/sVasKORYKx70xpkEKOQ4M67aZ0Uhx7MQ6NqQ6LLrGS32JgF7EnCykHPy5EkULFgAR48+g/z5mY1jzxVKr0nAPgS4f7FWrCjkWCse9MaZBCjkODOu2mdFIcezEOjakOiy6xkt9iYBcwgULBiK/PmT4qefspgzYAKjOFnIefPNuihWbBf698/uE5Y0QgIk4N8EuH+xVvwp5FgrHvTGmQQo5DgzrtpnRSHHsxDo2pDosusZLfYmAXMIVKp0EadOPUJAAPDSS4GYPTuTOQPHM4pThZypU6diypS+2L49p1f5cXASIAEScBHg/sVaa4FCjrXiQW+cSYBCjjPjqn1WFHI8C4GuDYkuu57RYm8SMIfApUsRePbZC2owEXPk+de/AjFnjncEHScKObt370b58mWxZUshlC+fxpzAcBQSIAESSIAA9y/WWiIUcqwVD3rjTAIUcpwZV+2zopDjWQh0bUh02fWMFnv7G4ExY257bcrz5t3FuXOPosZ3CTp58ybD5s3mHrlympBz/fp1VKnyHDp2jEC7dpm9FiMOTAIkQAKxCXD/Yq01QSHHWvGgN84kQCHHmXHVPisKOZ6FQNeGxGy78kGVj7MJREaW8fkE8+ULRbJkQKpU/0ubMdGDu3cjERYWGWNEEXMiI4Fz586ZaOnvoSJlYIc8NWtWQtmypzF0aDaHzIjTIAESsAsBs/cvdpm3Vf2kkGPVyNAvJxGgkOOkaFpoLhRyPAuGrg2J2XadlnHgWVSd11vX67xkyQto0yYNunZNazrU/PlDce/e3+KKCDhJkgCNG6fGqFEZTLflpNfH669XQ44cx/DVV1lN58QBSYAESCAhAmbvXxKyx78/mQCFHK4QEvA+Aa1CjvenRws6Cej4pl7nfM20rWtDYrZdJ31QNTO+ThnLaULO8OG3MHbsba8LOK74O+H1IcepmjR5DQUK/EURxykvbM6DBGxIwOz9iw0RWMplCjmWCgedcSgBbUKOQ3lyWiRgCgFdGxKz7Trhg6opAXXoIE4TcnLkOK9EnCZNUmP0aPMzcGIvA7u/PqSw8dtvN0KdOvd5nMqhr3FOiwTsQsDs/Ytd5m1VPynkWDUy9MtJBCjkOCmanItjCOjakJht1+4fVB2zoLw0EacJOV7CFO+wdn59yBXj77/fHhMm5GJhY18vHNojARJ4jIDZ+xci9owAhRzP+LE3CbhDgEKOO5TYhgR8TEDXhsRsu3b+oOrjkNvSHIUcz8Jmx9fHyZMn0bt3V/zxxw6MG5eBV4x7tgTYmwRIwCQCZu9fTHLLb4ehkOO3oefEfUiAQo4PYdMUCbhLQNeGxGy7dvyg6m6M2E6KAQdARy0sbxY79mVc7fT6uHXrFj7//HMMGTIYAwbkQv/+5l7F7kvutEUCJOA8AmbvX5xHyLczopDjW9605p8EKOT4Z9w5a4sT0LUhMduunT6oWnxJWNI9CjmehcUOr4+jR49i+vTp+OqrsWjaNDt69UqN/PkDPZs4e5MACZCAyQTM3r+Y7J7fDUchx+9CzglrIEAhRwN0miSBhAjo2pCYbdcOH1QTigX/Hj8BCjmerQ6rvj6OHTuG1atXY9myBdi3bx/efjsE7dqlQsGCFHA8izh7kwAJeIuA2fsXb/npL+NSyPGXSHOeOglQyNFJn7ZJIB4CujYkZtu16gdVLjxzCFDI8YyjztdHWFgYrl27hvPnz+PUqVM4cuQI9u3bhd9+24YHD+6iRo3MqFs3AvXrB3k2SfYmARIgAR8QMHv/4gOXHW2CQo6jw8vJWYQAhRyLBIJukEB0Aro2JGbb1flBlSvK+wQo5HjGWF4fup7UqVMgKCglsmZNjTx5JNsmCUqUeISyZdOgaNGUutyiXRIgARJIFAGz9y+JcoKdoghQyOFi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ZdCjuHQ26oDhRxbhYvOkgAJkIBjCZi9f3EsKB9NjEKOj0DTjF8ToJDj1+Hn5K1KQNeGxGy7FHKsusLM8YtCjjkcOQoJkAAJkIBnBMzev3jmDXtTyOEaIAHvE6CQ433GtEAChgno2pCYbddsIefSpUsYPnw4ZsyYoZg2bNgQ/fr1Q65cuXDlyhW0aNECefPmxZgxY5AqVSrVRvpMmzYNM2fOxJEjR5AnTx7UqlULH3/8sWorj/y+adOm2Lt3LypVqoR58+apdvKsXbsWNWvWVD+3b98+xtjyOxn7nXfeQfbs2bF8+XKUKVPG7Xi7fF69enWMPi4f+/btG2Nu0mju3LkIDg5W7cPCwtC1a1f8+uuvWLhwITJnzqwY7Nu3D3PmzEG1atXibFe4cGG3fXxSQwo5pmDkICRAAiRAAh4SMHv/4qE7ft+dQo7fLwEC8AEBCjk+gEwTJGCUgK4Nidl2zRRy7t+/jz59+mDUqFExcDZu3BiTJ09GRETEY0KOCDRt27bFli1bHgtBhQoVlCBUtGjRGEKONFyzZg1q1KiByMhIDBkyRIlFcQk5t27dQocOHTB79mz1d/FNhBURONx54hNyXH1bt26N8ePH4969e2pu8rgj5IgwVL9+fcUlS5Ysjwk+FHLciQ7bkAAJkAAJ2IWA2fsXu8zbqn5SyLFqZOiXkwhQyHFSNDkXxxDQtSEx266ZQs6pU6fQvHlzlSkzYcIEJEuWDN26dcPKlStVJoxk10TPyJHFIKKKZNf8+9//RseOHZExY0acOXMGvXv3VuKLCDQDBgzA8ePHVUaOCCY3b97EBx98oEQj+Vmybfbv369+rlevXoyMnJ07d6Ju3bpo0KABzp49qwQcydARO+48LiEntkBz+fJldO7cGYcOHYqRaWNEyJG2X3zxhRpH5hU9c4dCjjvRYRsSIAESIAG7EDB7/2KXeVvVTwo5Vo0M/XISAQo5Toom5+IYAro2JGbbNVPIOXfunBJqzp8/j549e+KNN96IIZjEPlp1+vRpJc5UrFjxseNQe/bswZIlS/Duu+8id+7cURk5kp0jz8OHDzF16lSIeNSoUSNlS7J0oo8l2TpyhOuTTz5RYtKOHTvUz6tWrcILL7zg1lqMT8iROXbp0gUnT57EggUL1DyNZOTI0ar06dMjSZIkqn/BggUp5LgVETYiARIgARKwIwGz9y92ZGAlnynkWCka9MWpBCjkODWynJetCejakJht10wh59GjRxg9ejQ++ugjFdt06dKp40OSlVOyZElcvXo1RkbOrl27ULlyZUyaNEnVtnnS46qRI0JNoUKFVJ9vv/1WZeIMHDgQgwYNwmeffRZDyJGsmVatWqlaPJKFc+zYMSX4SAaPZPkkTZo0wTWY0NGqYcOGoXv37rhx44YhIUcMt2zZUmUWvfnmm1HHw1y1dMzMyFm/vniC8zS7QYcO19CuXVp07ZrW7KE5HgmQAAmQgA0JmL1/sSECS7lMIcdS4aAzDiVAIcehgeW07E1A14bEbLtmCjkSUamTs3TpUiWqiMgijxy1EtElX758cQo5Iv7IsSJ5pFaOiDuuR4oeS80ZEWVc2TuS+SI/Dx48GAcOHMBff/2FHj16KDEoekbO+vXrlZAkWTgyvusYlowlYz711FMJLsL4hBzJApJsoapVqyIwMDCqkLMM6E6NHGk3ffp0JXx9/fXXSpjauHFjVFFkM4Wcli3zJThPsxts3/4A779PIcdsrhyPBEiABOxKwOz9i105WMVvCjlWiQT9cDIBCjlOji7nZlsCujYkZts1W8hxBVQKG0sWzZQpU9TxpqFDh6Jdu3YxhBzX0apSpUph3Lhx6qiRO0KO1NORrJoUKVLgwoULKsumWbNmMY5pyd9cmTpxLbLvv/9e1dNJ6Il9tOrOnTuqps2GDRvUvN5++21VCyi+I1h3795VR7Cklo7UAkqbNm2MzB3JUpKsIWknGUwyvtxuZaaQExnp/i1dCfFw9+9mr1N37bIdCZAACZCANQnwfcFacaGQY6140BtnEtAm5MgHPD7OJqDjA55TiOrakJht10whx3UNuBQqlv/kSJNk4kj2TFxCjtSHkWNYY8eOVUedRPCQWjNS/+bw4cMq4yUoKOixjBy53lxEGhFS5BFRRoSP6PV2Ll68qAovb926Nc4lJ2LMiBEjVDbNk564BBrxrU2bNggNDcWsWbNUVo7rmnERa+RmLDk2JWOL4COiU/HixVXxZtfNXWJTMncyZcqk/lfEHHlE1KKQ45R/JTgPEiABEiABFwGz9y8k6xkBCjme8WNvEnCHgFYhR4qF8nEmAbm9h0JO4mOra0Nitl0zhRwRT0R8+eGHH2KAlaNVIlYUKVLE0PXjkqEiAtB7772HEydOxBBq5PiWiCUu4UMMRhdypKBxw4YNH7tu/Nq1a+q6cynMPH/+fHXcy6iQ4xKPRHypUqWKKrqcLVs2JSjJ7+TK89iP63YqV50gl5ATHBysjnx16tQJ33zzDYWcxL8k2ZMESIAESMDCBMzev1h4qrZwjUKOLcJEJ21OgEKOzQNoVfcp5HgWGV0bErPtminkCFGpVyOFh+XGKREtqlevrrJzXnrppceKHUvGjjyXLl1SxYgXLVqE3bt3q+ya2rVrq0wWEX9krUYvdiyZOFK4WOrUSE0cuepchBmXkCMFiCXDZ/HixVi2bBnKly8fFWzXTVZSoHjOnDlRx5ziWw3xHZmSWkBy/blk38h8e/XqpW6gkgwc+Z0cERNBp0KFCirTSK4/f1Itnd9//13NRzKQmJHj2WuTvUmABEiABKxHwOz9i/VmaC+PKOTYK1701p4EKOTYM26W95pCjmch0rUhMduu2UKOZ1TZ22wCul7nZq9Ts7lwPBIgARIgAd8S4PuCb3knZI1CTkKE+HcS8JwAhRzPGXKEOAjo+oDnlGDo2pCYbZdCjlNWZNzz0PU6N3udOjtKnB0JkAAJOJ8A3xesFWMKOdaKB71xJgEKOc6Mq/ZZ6fqAp33iJjmga0Nitl1/FnJcx7X27t0b56qQ68zlGJfrCJhJS8enw+h6nZu9Tn0KjcZIgARIgARMJ8D3BdORejQghRyP8LEzCbhFgEKOW5jYyCgBXR/wjPpp1fa6NiRm2/VnIceqa8tMv3S9zs1ep2Yy4VgkQAIkQAK+J8D3Bd8zf5JFCjnWige9cSYBCjnOjKv2Wen6gKd94iY5oGtDYrZdCjkmLQiLDqPrdW72OrUoXrpFAiRAAiTgJgG+L7gJykfNKOT4CDTN+DUBCjl+HX7vTV7XBzzvzci3I+vakJhtl0KOb9eNr63pep2bvU59zY32SIAESIAEzCXA9wVzeXo6GoUcTwmyPwkkTIBCTsKM2CIRBHR9wEuEq5bsomtDYrZdCjmWXF6mOaXrdW72OjUNCAciARIgARLQQoDvC1qwx2uUQo614kFvnEmAQo4z46p9Vro+4GmfuEkO6NqQmG2XQo5JC8Kiw+h6nZu9Ti2Kl26RAAmQAAm4SYDvC26C8lEzCjk+Ak0zfk2AQo5fh997k9f1Ac97M/LtyLo2JGbbpZDj23Xja2u6Xudmr1Nfc6M9EiABEiABcwnwfcFcnp6ORiHHU4LsTwIJE6CQkzAjtkgEAV0f8BLhqiW76NqQmG2XQo4ll5dpTul6nZu9Tk0DwoFIgARIgAS0EOD7ghbs8RqlkGOteNAbZxKgkOPMuGqfla4PeNonbpIDujYkZtulkGPSgrDoMLpe52avU4vipVskQAIkQAJuEuD7gpugfNSMQo6PQNOMXxOgkOOvzWqUAAAgAElEQVTX4ffe5HV9wPPejHw7sq4Nidl2KeT4dt342pqu17nZ69TX3GiPBEiABEjAXAJ8XzCXp6ejUcjxlCD7k0DCBCjkJMyILRJBQNcHvES4askuujYkZtulkGPJ5WWaU7pe52avU9OAcCASIAESIAEtBPi+oAV7vEYp5FgrHvTGmQQo5DgzrtpnpesDnvaJm+SArg2J2XYp5Ji0ICw6jK7Xudnr1KJ46RYJkAAJkICbBPi+4CYoHzWjkOMj0DTj1wQsL+RcunQJw4cPx4wZM1SgGjZsiH79+iFXrly4cuUKWrRogbx582LMmDFIlSqVaiN9pk2bhpkzZ+LIkSPIkycPatWqhY8//li1lUd+37RpU+zduxeVKlXCvHnzVDt51q5di5o1a6qf27dvH2Ns+Z2M/c477yB79uxYvnw5ypQpY3gRueOja36rV6+OMb5rPn379lUcXM+ff/6JcePGYeXKlWp+pUuXRpMmTdC2bVtkyZJFNXONKT/PnTsXwcHB6vdhYWHo2rUrfv31VyxcuBCZM2dWbGPbrlChAj788EM0atQIyZIli3feuj7gGQ6ERTvo2pCYbZdCjkUXmElu6Xqdm71OTcLBYUiABEiABDQR4PuCJvDxmKWQY6140BtnErC0kHP//n306dMHo0aNikG/cePGmDx5MiIiIh4TckTAEOFiy5Ytj0VMRAgRhIoWLRpDyJGGa9asQY0aNRAZGYkhQ4YosSguIefWrVvo0KEDZs+erf4uvokAIh9o3H3c9TE+Icdlp3Xr1hg/fjzSpEmDw4cPo02bNti+fftjbogoNXHiRDz99NMeCzkyeLp06dT8X3/9dQo57gbdYDtdGxKz7VLIMRh4mzWnkGOzgNFdEiABEnAoAbP3Lw7F5LNpUcjxGWoa8mMClhZyTp06hebNm6tMmQkTJqgMkG7duqmME8mEkeya6Bk5EkcRVSS75t///jc6duyIjBkz4syZM+jdu7cSH0SgGTBgAI4fP64ycu7du4ebN2/igw8+UKKR/CzZNvv371c/16tXL0ZGzs6dO1G3bl00aNAAZ8+eVQKOZOiIHXceV+aLOz5ev35dzU+e6Nkzly9fRufOnXHo0CGVPZMzZ0411yVLlqB///5o164d0qdPj/Pnz2P06NEYOXJk1LzjGzO+jJzoth8+fKjYv//+++o/l9gV17x1fcBzJwZ2aKNrQ2K2XQo5dlhtifdR1+vc7HWaeALsSQIkQAIkYAUCfF+wQhT+8YFCjrXiQW+cScDSQs65c+eUkCGCRM+ePfHGG2/EEExiH606ffq0EmcqVqz42HGoPXv2KKHj3XffRe7cuaMyciQ7Rx4RKaZOnQoRj+TYkNiSLJ3oY0m2jhzh+uSTT5SgsWPH/7N3HmBaFWfYfuhFyiKCNAVCE0OJghBhhQgBRECpIk3wV8BIkyKgIgQFRJQSQH8RrBSVplJEMJCAFBuoSCCAoPRlqYp0lv2vd/y/ze6y5ft2zvlmzjnPuS4vkT0z7zv3M5uZ82TK1+rPK1asQP369cPqIaEtXeHkmN42KOExYMAA7N27F++//z7OnTuncpYcQit0QsmcOnVKrVA6evSoMrgKFCiQpjkUrpHz4YcfqvrEKKORE5bkWXrJ1ITE6bg0crIkv2cK0cjxjFRMlARIgAR8TcDp+YuvYUWhcTRyogCZIQJPwGojJyEhQa0oGTp0qBJKtvS0adNGrcqpUaMGTp48mWJFzpYtWxAbG4vXXntNnW2T0ZPcUKlcubIqs3DhQrUSZ/To0Xj++efxwgsvpDByZCVMt27d1Fk8sgpn9+7dyvCRFTyyyidHjhyZdijZ8hVujpltrRo/fjwGDx6stlNJncJKViQlf8R8kvZ89NFHKc6+kXeyckZOSAcxdBo3bpxue0194GUqgEdeMDUhcToujRyPdLgspmnq99zpfprF5rMYCZAACZCAJQQ4LlgixP9Pg0aOXXowG38SsNrIEeRyTs7ixYuVqSImizyy1UpMl/Lly6dp5CQ3NELGSUg+OfRYDAwxZUKrd2TVj/x5zJgx2LZtGw4cOIAhQ4YoMyj5ypnVq1crI0lW4YhhEtqGJXVJnaVKlcq0l4TyCSdHqSytA4dl9Y2sLGrYsCHy5MmjzgOKhpEjRpqs+pHVOHfffXeG5wKZ+sDLVACPvGBqQuJ0XBo5HulwWUzT1O+50/00i81nMRIgARIgAUsIcFywRAgaOXYJwWx8TcB6IydEXw42llU0M2fOVNubxo0bp86CSX5GTmhrVc2aNdXtTXJOTDhGjhgTsqomd+7caguSrLLp1KlTim1a8rPQSp20esTHH3+sztPJ7AmtBAonx5CRI/8Wo+js2bPqbJw1a9YoBt27d1fnBm3dulV7a5Vsz5LtWnLuTkZbsDJrX+jnpj7wws3P9vdMTUicjksjx/aeppefqd9zp/upHgWWJgESIAESME2A44JpBVLG54ocu/RgNv4kYLWRE7oGXA4qln9kS5OsxJHVM2kZOdmzZ1fbsKZOnaq2OokxIYcQy/k3cquTrGKJiYm5ZkWOXG8uJo2YI/KIKVOlSpUURk58fLw6eHnjxo1p9gQxWCZMmKBWyGT0yAqjcHNMbeTIVeGh26ni4uLwzjvvqFU5YvCEDjtOfshz8sOOZQuW3MYlhljoQGi5catr164qZzGHxMyqVq2aOhQ6dCNYyEQKXVMe7q+BqQ+8cPOz/T1TExKn49LIsb2n6eVn6vfc6X6qR4GlSYAESIAETBPguGBaARo5dinAbIJAwGojR8wTMV+WLFmSQgvZWiUrVG655ZaIrh+XrUFiAD322GPYs2dPCqNGtm+JqSErZeQmKHmSH5wsBxq3a9fumuvGQ4cJy8HM7733ntruldmT0fXjyXP85Zdf0jyYWIwmOaunQYMG6oDmEiVKZHj9uGyHkjN9xJwKGVVSXq5ST/1MmTJFrfoJnT9EIyczNd35uakJidNxaeS40z9sqZVGji1KMA8SIAESCDYBp+cvwaap33quyNFnyBpIIDMCVhs5krycVyMHD8uNU2IuyAG7sjpHzmhJfdixrNiR59ixY8q4mD9/Pr799ltlYLRo0UKtOBHzRz4+Ut8eJQcXy9kzciaOXHUuxkzIyJFDhWWFz4IFC9ShwXXq1EniGrrJSla8zJkzJ8l4yQx8ODmmd2uVrOqRq9JlRY2wGT58uNpi9fPPP6stZXKjlrRP2t2jRw91y1SxYsWSUpLVNrICR8rL1jMxdOrWratWMMm16rJCJ73YmbUr9HNTH3jh5mf7e6YmJE7HpZFje0/Ty8/U77nT/VSPAkuTAAmQAAmYJsBxwbQCKePTyLFLD2bjTwLWGzn+xO7/Vpn6wPMLWVMTEqfj0sjxS49Mux2mfs+d7qf+VomtIwESIAH/E+C4YJfGNHLs0oPZ+JMAjRx/6mq8VaY+8Iw33KEETE1InI4rRg4ffxNITKwV9QY63U+j3gAGJAESIAEScJQAxwVHcWpXRiNHGyErIIFMCdDIyRRR+C+Etmt9//33aRaS68zlQOXQFrDwa/bemzRy9DQzNSExFVePFksHjQD7adAUZ3tJgARIIGMCHBfs6iE0cuzSg9n4kwCNHH/qarxVNHL0JDA1ITEVV48WSweNAPtp0BRne0mABEiARo6X+gCNHC+pxVy9SoBGjleVszxvMXJWr66GRo0yvo7d8mYYS8/Uh6qpuMZAM7AnCbCfelI2Jk0CJEACrhHguOAa2ixVTCMnS9hYiAQiIkAjJyJcfDlcAjRywiWV9numJiSm4urRYumgEWA/DZribC8JkAAJZEyA44JdPYRGjl16MBt/EvC9kSPXfL/44ot46623lILt2rXDs88+i5tuuindK7bPnz+PgQMH4osvvsAHH3ygyslV5HL2Tb169TBv3jyULVtW/f1nn32Gpk2bqj+HzsDZv39/RO8nPzNHrk2Xa9JLliyJpUuXolat/x0kGroSfOXKlSl6o+TSrFkzjBgxAqVKlcKkSZMwdOhQjBs3Tv07R44c6v1169bhwQcfVFesz5gxI8WV5E53bxo5ekRNTUhMxdWjxdJBI8B+GjTF2V4SIAESoJHjpT5AI8dLajFXrxLwtZFz8eJFPPPMM5g4cWIKfTp06KCMjKtXr6JLly7qZ3PnzkXRokXVnzMycuTnq1atQpMmTZCYmIixY8cqYyg9Iyec90NGzpkzZ9CnTx/Mnj1b1Sd5i6Ekpog86Rk5ocb16NED06dPh9QjZtC2bduwcOFC1K5dG7/++iv69eunjKc5c+agUaNGrvZZGjl6eE19qJqKq0eLpYNGgP00aIqzvSRAAiRAI8dLfYBGjpfUYq5eJeBrI2ffvn3o3LmzWj3zyiuvIGfOnBg0aBCWL1+uVruUK1cuIiPnwoULyhB5/PHHlUEkfxbD5IcfflB/vu+++9StVKEVOeG+HzJyNm/ejFatWqFt27Y4dOiQMnBkhU6RIkVSGDmpjafjx4+jf//+2L59u1pBVKVKFWU2tW/fXrVfcpL/7tatm1qhM3z4cMXCzYdGjh5dUx+qpuLq0WLpoBFgPw2a4mwvCZAACdDI8VIfoJHjJbWYq1cJ+NrIOXz4sDJqjhw5gmHDhqF169ZJpogIFlrhktoYSW9FTtWqVZXOV65cwaxZsyBGkZglUq8YJbJlKbmRE+77YuTI6h4p+/e//10ZTV9//bX684oVK1C/fv0MjRxp34ABA7B37168//77qFixIkKrkV5//XVMnToVH374oVqpI6t9Spcu7Xp/pZGjh9jUh6qpuHq0WDpoBNhPg6Y420sCJEACNHK81Ado5HhJLebqVQK+NnISEhKSzosRgQoWLIg2bdqoVTk1atTAyZMnI1qRI0ZN5cqV8dprr6ktS7ISZ/To0Xj++efxwgsvXGPkhPu+GDmyqkZWzMifZRXO7t27lUEkK35GjRqlzrnJbGvV+PHjMXjw4KTVNlKH1Pnll1+qtouJc//990elr9LI0cNs6kPVVFw9WiwdNALsp0FTnO0lARIgARo5XuoDNHK8pBZz9SoBXxs5IoqsTFm8eLEyWsR4kUe2WokRU758+YiNHFnhIwcfjxkzRp1Bc+DAAQwZMkQddJx6RY78dzjvi3mzevVqZTLJKhw5Fye0bUsMHjm/Rw4xTs/IkVVBPXv2RMOGDZEnz/+u+5ZVPlJWzJzQQczJD1Z2s9PSyNGja+pD1VRcPVosHTQC7KdBU5ztJQESIAEaOV7qAzRyvKQWc/UqAd8bOSFh5GDjnTt3YubMmWoLk9zo1KtXrzSNnHPnzqmtSnLmjNxQJWfdiHkjxsyTTz6pVsnkzp0bR48eVatmOnXqlPTz5Furwn1f6gqt7EmrI3388cfq/J3UW8HOnj2rzsZZs2aNalP37t2vOftmw4YNiI2NxXPPPZd0KHM0OiuNHD3Kpj5UTcXVo8XSQSPAfho0xdleEiABEqCR46U+QCPHS2oxV68S8LWRE7oa/Omnn4b8I6tRZCWOmDJi5DzxxBNq9YuYNXJDVNeuXdWKFjFGxKypVq2a2o4UHx+fZNTIVeZiuohxIo+YLHK4cMjoSW3khPO+1C+HEm/cuDHNfiRmzYQJE/Dbb79dYzzt2LEDDz/8MOLi4vDOO++oVTnJHxo53vzVNPWhaiquN1Vi1qYIsJ+aIs+4JEACJGAnAY4LdulCI8cuPZiNPwn42sgRg0S2HC1ZsiSFerK1SrYcySHCYsTI1iM5CDj1M2XKFLXiZdeuXSmMGtmqJaZPzZo11S1R8qRn5Iixk9n7cqBxu3btrrlu/NSpU3jkkUcghza/9957KFSoUJoriEJtaNCggTqEuUSJEklNoZHjzV9cUxMSU3G9qRKzNkWA/dQUecYlARIgATsJcFywSxcaOXbpwWz8ScDXRo5IJmfYyGHEixYtUocbN27cWK3Oufvuu9X13rLlSlbgyIocMT3E0Klbt67aWiXXgMsKHdmSldyokUOE5Vwa2Tol15qL0ZKRkZPR+3JAsRxmvGDBAnz00UeoU6dOUk8L3WQlBxjPmTMH99xzT5pGTuiGKmmDtDX59eI0crz5i2tqQmIqrjdVYtamCLCfmiLPuCRAAiRgJwGOC3bpQiPHLj2YjT8J+N7I8ads9reKZ+ToaWRqQmIqrh4tlg4aAfbToCnO9pIACZBAxgQ4LtjVQ2jk2KUHs/EnARo5/tTVeKto5OhJYGpCY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AI0crypned40cvQEMvWhaiquHi2WDhoB9tOgKc72kgAJkACNHC/1ARo5XlKLuXqVgFEjx6vQmHd4BFavroZGjfKE9zLfSkHA1IeqqbiUnwQiIcB+GgktvksCJEAC/ifAccEujWnk2KUHs/EnAWNGjj9xslUhAhxQ9fqCKX6m4urRYumgEWA/DZribC8JkAAJZEyA44JdPYRGjl16MBt/EqCR409djbeKA6qeBKb4mYqrR4ulg0aA/TRoirO9JEACJEAjx0t9gEaOl9Rirl4lQCPHq8pZnjc/tPQEMsXPVFw9WiwdNALsp0FTnO0lARIgARo5XuoDNHK8pBZz9SoBGjleVc7yvPmhpSeQKX6m4urRYumgEWA/DZribC8JkAAJ0MjxUh+gkeMltZirVwnQyPGqcpbnzQ8tPYFM8TMVV48WSweNAPtp0BRne0mABEiARo6X+gCNHC+pxVy9SoBGjleVszxvfmjpCWSKn6m4erRYOmgE2E+DpjjbSwIkQAI0crzUB2jkeEkt5upVAjRyvKqc5XnzQ0tPIFP8TMXVo8XSQSPAfho0xdleEiABEqCR46U+QCPHS2oxV68SoJHjVeUsz5sfWnoCmeLndNxs2TbrgWBp6wkkJtaKeo5O99OoN4ABSYAESIAEHCXAccFRnNqV0cjRRsgKSCBTAjRyMkXEF7JCgANqVqj9r4wpfk7HFSMnMTFRDwZLW0sgW7ZsoJFjrTxMjARIgAQCQ8Dp+UtgwLnUUBo5LoFltSSQjACNHHYHVwhwQNXDaoqf03Fp5Oj1A9tL08ixXSHmRwIkQALBIOD0/CUY1NxrJY0c99iyZhIIEaCRw77gCgEOqHpYTfFzOi6NHL1+YHtpGjm2K8T8SIAESCAYBJyevwSDmnutpJHjHlvWTAI0ctgHXCXAAVUPryl+TselkaPXD2wvTSPHdoWYHwmQAAkEg4DT85dgUHOvlTRy3GPLmkmARg77gKsEOKDq4TXFz+m4NHL0+oHtpWnk2K4Q8yMBEiCBYBBwev4SDGrutZJGjntsWTMJ0MhhH3CVAAdUPbym+Dkdl0aOXj+wvTSNHNsVYn4kQAIkEAwCTs9fgkHNvVbSyHGPLWsmARo57AOuEuCAqofXFD+n49LI0esHtpemkWO7QsyPBEiABIJBwOn5SzCouddKGjnusWXNJEAjh33AVQIcUPXwmuLndFwaOXr9wPbSNHJsV4j5kQAJkEAwCDg9fwkGNfdaSSPHPbasmQRo5LAPuEqAA6oeXlP8nI5LI0evH9hemkaO7QoxPxIgARIIBgGn5y/BoOZeK2nkuMeWNZMAjRz2AVcJcEDVw2uKn9NxaeTo9QPbS9PIsV0h5kcCJEACwSDg9PwlGNTcayWNHPfYsmYSoJHDPuAqAQ6oenhN8XM6Lo0cvX5ge2kaObYrxPxIgARIIBgEnJ6/BIOae62kkeMeW9ZMAjRy2AdcJcABVQ+vKX5Ox6WRo9cPbC9NI8d2hZgfCZAACQSDgNPzl2BQc6+VNHLcY8uaSYBGDvuAqwQ4oOrhNcXP6bg0cvT6ge2laeTYrhDzIwESIIFgEHB6/hIMau61kkaOe2xZMwnQyGEfcJUAB1Q9vKb4OR2XRo5eP7C9NI0c2xVifiRAAiQQDAJOz1+CQc29VtLIcY8tayYBGjnsA64S4ICqh9cUP6fj0sjR6we2l6aRY7tCzI8ESIAEgkHA6flLMKi510oaOe6xZc0kQCOHfcBVAhxQ9fCa4ud0XBo5ev3A9tI0cmxXiPmRAAmQQDAIOD1/CQY191pJI8c9tqyZBGjksA+4SoADqh5eU/ycjuu0kXPs2DG8+OKLeOuttxTgdu3a4dlnn8VNN92EEydOoEuXLihXrhwmT56MfPnyqXekzBtvvIG3334bO3fuRNmyZdGsWTM89dRT6l155O87duyI77//HvXq1cO8efPUe/J89tlnaNq0qfpz7969U9Qtfyd1P/rooyhZsiSWLl2KWrVqhS1+KOeVK1emKBPKccSIESnaJi/NnTsXRYsWVe+fP38eAwcOxBdffIEPPvgAN9xwg2KwdetWzJkzB40aNUrzvSpVqoSdY0Yv0shxBCMrIQESIAES0CTg9PxFM53AF6eRE/guQABRIJBt+ycPJFZtvicKoRgiSAQ4oOqpbYqf03GdNHIuXryIZ555BhMnTkwBt0OHDpgxYwauXr16jZEjBs0jjzyCDRs2XCNI3bp1lSFUtWrVFEaOvLhq1So0adIEiYmJGDt2rDKL0jJyzpw5gz59+mD27Nnq55KbGCticITzpGfkhMr26NED06dPx4ULF1Tb5AnHyBFjqE2bNopLsWLFrjF8aOSEow7fIQESIAES8AoBp+cvXmm3rXnSyLFVGeblJwI0cvykpkVt4YCqJ4Ypfk7HddLI2bdvHzp37qxWyrzyyivImTMnBg0ahOXLl6uVMLK6JvmKHFFATBVZXfPkk0+ib9++KFKkCA4ePIinn35amS9i0IwaNQo//vijWpEjhsmvv/6Kxx9/XJlG8mdZbfPDDz+oP993330pVuRs3rwZrVq1Qtu2bXHo0CFl4MgKHYkTzhMyclIbNMePH0f//v2xffv2FCttIjFy5N0pU6aoeqRdyVfu0MgJRx2+QwIkQAIk4BUCTs9fvNJuW/OkkWOrMszLTwRo5PhJTYvawgFVTwxT/JyO66SRc/jwYWXUHDlyBMOGDUPr1q1TGCapt1bt379fmTN//vOfr9kO9d1332HRokXo2bMnbr755qQVObI6R54rV65g1qxZEPOoffv2Kpas0klel6zWkS1cf//735WZ9PXXX6s/r1ixAvXr1w+rA6Rn5EgbBwwYgL179+L9999X7YxkRY5srSpUqBCyZ8+uyleqVIlGTliK8CUSIAESIAEvEnB6/uJFBjblTCPHJjWYi18J0Mjxq7KG28UBVU8AU/ycjuukkZOQkIBJkyZh6NChCm7BggXV9iFZlVOjRg2cPHkyxYqcLVu2IDY2Fq+99po62yajJ3RGjhg1lStXVmUWLlyoVuKMHj0azz//PF544YUURo6smunWrZs6i0dW4ezevVsZPrKCR1b55MiRI9NOkNnWqvHjx2Pw4MH45ZdfIjJyJHDXrl3VyqIHH3wwaXtY6CwdrsjJVBq+QAIkQAIk4CECTs9fPNR0K1OlkWOlLEzKZwRo5PhMUFuawwFVTwlT/JyO66SRI0TlnJzFixcrU0VMFnlkq5WYLuXLl0/TyBHzR7YVySNn5Yi5E3rk0GM5c0ZMmdDqHVn5In8eM2YMtm3bhgMHDmDIkCHKDEq+Imf16tXKSJJVOFJ/aBuW1CV1lipVKtNOkJ6RI6uAZLVQw4YNkSdPnqSDnKXCcM7IkffefPNNZXy9/vrryphat25d0qHINHIylYYvkAAJkAAJeIiA0/MXDzXdylRp5FgpC5PyGQEaOT4T1JbmcEDVU8IUP6fjOm3khKjKwcayimbmzJlqe9O4cePQq1evFEZOaGtVzZo1MW3aNLXVKBwjR87TkVU1uXPnxtGjR9Uqm06dOqXYpiU/C63USUvpjz/+WJ2nk9mTemvV2bNn1Zk2a9asUe3q3r27OgsovS1Y586dU1uw5CwdOQuoQIECKVbuyColWTUk78kKJqlfbreikZOZMvw5CZAACZCAlwg4PX/xUtttzJVGjo2qMCe/EaCR4zdFLWkPB1Q9IUzxczquk0ZO6BpwOahY/pEtTbISR1bPpGXkyPkwsg1r6tSpaquTGB5y1oycf7Njxw614iUmJuaaFTlyvc6v/1EAACAASURBVLmYNGKkyCOmjBgfyc/biY+PVwcvb9y4MU2hxYyZMGGCWk2T0ZOWQSO5Pfzww4iLi8M777yjVuWErhkXs0ZuxpJtU1K3GD5iOlWrVk0d3hy6uUtiysqd66+/Xv1bzBx5xNSikaP3u8nSJEACJEAC9hFwev5iXwu9lRGNHG/pxWy9SYBGjjd1sz5rDqh6Epni53RcJ40cMU/EfFmyZEkKuLK1SsyKW265JaLrx2WFihhAjz32GPbs2ZPCqJHtW2KWhIwPCZjcyJEDjdu1a3fNdeOnTp1S153Lwczvvfee2u4VqZETMo/EfGnQoIE6dLlEiRLKUJK/kyvPUz+h26lC5wSFjJyiRYuqLV/9+vXDu+++SyNH79eSpUmABEiABCwl4PT8xdJmeiYtGjmekYqJepgAjRwPi2dz6hxQ9dQxxc/puE4aOUJUzquRg4flxikxLRo3bqxW59x9993XHHYsK3bkOXbsmDqMeP78+fj222/V6poWLVqolSxi/siV4ckPO5aVOHJwsZxTI2fiyFXnYsyEjBw5gFhW+CxYsAAfffQR6tSpkyR26CYrOaB4zpw5Sduc0usN6W2ZkrOA5PpzWX0j7R0+fLi6gUpW4MjfyRYxMXTq1q2rVhrJ9ecZnaXzzTffqPbICiSuyNH73WRpEiABEiAB+wg4PX+xr4XeyohGjrf0YrbeJEAjx5u6WZ81B1Q9iUzxczqu00aOHlWWdpqAmGCJibWcrjbT+pzup5kG5AskQAIkQAJWE+C4YJc8NHLs0oPZ+JMAjRx/6mq8VRxQ9SQwxc/puDRy9PqB7aVp5NiuEPMjARIggWAQcHr+Egxq7rWSRo57bFkzCYQI0MhhX3CFAAdUPaym+DkdN8hGTmi71vfff59mZ5DrzGUbV2gLmF6PMVNajJzVq6tFPfjLL5/BkCEF0ahRxodJRz0xBiQBEiABEjBCwOn5i5FG+CgojRwficmmWEuARo610ng7MQ6oevqZ4ud03CAbOXo9wBulxcjp2jXjA53daMnBgwl49tlCNHLcgMs6SYAESMCDBJyev3gQgVUp08ixSg4m41MCNHJ8KqzpZnFA1VPAFD+n49LI0esHtpc2tbXKdi7MjwRIgARIILoEnJ6/RDd7/0WjkeM/Tdki+wjQyLFPE19kxAFVT0ZT/JyOSyNHrx/YXppGju0KMT8SIAESCAYBp+cvwaDmXitp5LjHljWTQIgAjRz2BVcIcEDVw2qKn9Nxo2XkyBXjL774It566y0Fvl27dnj22Wdx0003Ib0rvs+fP4+BAwfiiy++UFdyyyNXjMuZNvXq1cO8efNQtmxZ9fefffYZmjZtqv4cOttm//79Eb2f/CwcuQ5drj8vWbIkli5dilq1/nfzUyjflStXpuhEkkuzZs3w1FNPqavPhw4dinHjxql/58iRQ727bt06PPjgg+ra9BkzZqBYsWJ6HTGT0jRyXMXLykmABEiABMIk4PT8JcywfC0dAjRy2DVIwH0CNHLcZxzICBxQ9WQ3xc/puNEwci5evIhnnnkGEydOTAG9Q4cOysy4evUqunTpon42d+5cFC1aVP05IyNHfr5q1So0adIEiYmJGDt2rDKG0jNywnk/ZOScOXMGffr0wezZs1V9krcYSmKKyJOekRNqXI8ePVQu/fv3x7Zt27Bw4ULUrl0bv/76K/r166dMpzlz5qBRo0Z6nTCM0jRywoDEV0iABEiABFwn4PT8xfWEfR6ARo7PBWbzrCBAI8cKGfyXBAdUPU1N8XM6bjSMnH379qFz585q9cwrr7yCnDlzYtCgQVi+fLla7VKuXLmIjJwLFy4oU+Txxx9XBpH8WVbP/PDDD+rP9913n7ptKrQiJ9z3Q0bO5s2b0apVK7Rt2xaHDh1SBo6s0ClSpEgKIye18XT8+HFl3mzfvl2tIJJ2t2/fXrVd8hHjqVu3bmqFzvDhwxUHtx8aOW4TZv0kQAIkQALhEHB6/hJOTL6TPgEaOewdJOA+ARo57jMOZAQOqHqym+LndNxoGDmHDx9WRs2RI0cwbNgwtG7dOskUERUi3VpVtWpVJd6VK1cwa9asJMNE6hWzRLYtJTdywn1fjBxZ3SNl//73vyuj6euvv1Z/XrFiBerXr5+hkSPtGzBgAPbu3Yv3339fbRsTo+n111/H1KlT8eGHH0JW+8hKn9KlS+t1wDBL08gJExRfIwESIAEScJWA0/MXV5MNQOU0cgIgMptonACNHOMS+DMBDqh6upri53TcaBg5CQkJmDRpklqJIk/BggXRpk0btSqnRo0aOHnyZEQrcsSoqVy5Ml577TW1bUlW4owePRrPP/88XnjhhWuMnHDfFyNHVtXIqhn5s6zC2b17tzKeZMXPqFGj1Fk3mW2tGj9+PAYPHqxW3Eh5qe/LL79U7RYT5/7779frfBGUppETASy+SgIkQAIk4BoBp+cvriUakIpp5AREaDbTKAEaOUbx+zc4B1Q9bU3xczpuNIwcIS3n5CxevFgZLWK8yCNbrcSIKV++fMRGjqzwkYOPx4wZo86hOXDgAIYMGaIOOk69Ikf+O5z3xbxZvXq1MplkFY6cixPatiUGj5zfU6pUqXSNHNlG1bNnTzRs2BB58uRRbZQVPlJOzJzQIczJD1XW64WZl6aRkzkjvkECJEACJOA+AafnL+5n7O8INHL8rS9bZwcBGjl26OC7LDig6klqip/TcaNl5IRoy8HGO3fuxMyZM9UWJrnVqVevXmkaOefOnVNbleTMGbmhSs66EfNGjJknn3xSrZLJnTs3jh49qlbNdOrUKennybdWhfu+1BVa2ZNW7/j444/V+Tupt4KdPXtWnY2zZs0a1abu3bunOP9mw4YNiI2NxXPPPZd0ILNe7wu/NI2c8FnxTRIgARIgAfcIOD1/cS/TYNRMIycYOrOVZgnQyDHL37fROaDqSWuKn9Nxo2HkhK4Gf/rppyH/yIoUWYkjpowYOU888YRa/SJmjdwQ1bVrV7WiRYwRMWuqVaumtiTFx8cnGTVylbmYLmKcyCMmS5UqVdI1csJ5X+qXg4k3btyYZucQs2bChAn47bffrjGeduzYgYcffhhxcXF455131Kqc0EMjR+93jaVJgARIgAS8T8Dp+Yv3iZhtAY0cs/wZPRgEaOQEQ+eot5IDqh5yU/ycjhsNI0cMEtlytGTJkhTQZWuVbDuSQ4TFiJHtR3IYcOpnypQpasXLrl27Uhg1slVLTJ+aNWuqW6LkCa3YSb0iR/47s/flQON27dpdc934qVOn8Mgjj0AObX7vvfdQqFChNFcQhdrQoEEDdQhziRIlVE40cvR+11iaBEiABEjA+wScnr94n4jZFtDIMcuf0YNBgEZOMHSOeis5oOohN8XP6bjRMHKEtJxhI4cRL1q0SB1u3LhxY7U65+6771bXe8uWK1mBIytyxPgQQ6du3bpqa5VcAy4rdGRLVnKjRg4SlnNpZOuUXGsuRktGRk5G78sBxXKY8YIFC/DRRx+hTp06SR0kdJOVHGA8Z84c3HPPPWkaOXIOkNxSJW2QtoauGKeRo/e7xtIkQAIkQALeJ+D0/MX7RMy2gEaOWf6MHgwCNHKCoXPUW8kBVQ+5KX5Ox42WkaNHm6WzSoBn5GSVHMuRAAmQAAk4ScDp+YuTuQWxLho5QVSdbY42ARo50SYekHgcUPWENsXP6bg0cvT6ge2laeTYrhDzIwESIIFgEHB6/hIMau61kkaOe2xZMwmECNDIYV9whQAHVD2spvg5HZdGjl4/sL00jRzbFWJ+JEACJBAMAk7PX4JBzb1W0shxjy1rJgEaOewDrhLggKqH1xQ/p+PSyNHrB7aXppFju0LMjwRIgASCQcDp+UswqLnXSho57rFlzSRAI4d9wFUCHFD18Jri53RcGjl6/cD20jRybFeI+ZEACZBAMAg4PX8JBjX3Wkkjxz22rJkEaOSwD7hKgAOqHl5T/JyOSyNHrx/YXppGju0KMT8SIAESCAYBp+cvwaDmXitp5LjHljWTAI0c9gFXCXBA1cNrip/TcWnk6PUD20vTyLFdIeZHAiRAAsEg4PT8JRjU3GsljRz32LJmEqCRwz7gKgEOqHp4TfFzOi6NHL1+YHtpGjm2K8T8SIAESCAYBJyevwSDmnutpJHjHlvWTAI0ctgHXCXAAVUPryl+TselkaPXD2wvTSPHdoWYHwmQAAkEg4DT85dgUHOvlTRy3GPLmkmARg77gKsEOKDq4TXFz+m4NHL0+oHtpWnk2K4Q8yMBEiCBYBBwev4SDGrutZJGjntsWTMJ0MhhH3CVAAdUPbym+Dkdl0aOXj+wvTSNHNsVYn4kQAIkEAwCTs9fgkHNvVbSyHGPLWsmARo57AOuEuCAqofXFD+n49LI0esHtpemkWO7QsyPBEiABIJBwOn5SzCouddKGjnusWXNJEAjh33AVQIcUPXwmuLndFwaOXr9wPbSNHJsV4j5kQAJkEAwCDg9fwkGNfdaSSPHPbasmQRo5LAPuEqAA6oeXlP8nI5LI0evH9hemkaO7QoxPxIgARIIBgGn5y/BoOZeK2nkuMeWNZMAjRz2AVcJcEDVw2uKn9NxaeTo9QPbS9PIsV0h5kcCJEACwSDg9PwlGNTcayWNHPfYsmYSoJHDPuAqAQ6oenhN8XM6Lo0cvX5ge2kaObYrxPxIgARIIBgEnJ6/BIOae62kkeMeW9ZMAjRy2AdcJcABVQ+vKX5Ox6WRo9cPbC9NI8d2hZgfCZAACQSDgNPzl2BQc6+VNHLcY8uaSYBGDvuAqwQ4oOrhNcXP6bhi5PDxN4HExFr+biBbRwIkQAIkYD0Bp+cv1jfY8gRp5FguENPzBYFs2z95ILFq8z2+aAwbYQ8BDqh6WpjiZyquHi2WJgESIAESIAESCDIBzl/sUp9Gjl16MBt/EqCR409djbeKA6qeBKb4mYqrR4ulSYAESIAESIAEgkyA8xe71KeRY5cezMafBGjk+FNX463igKongSl+puLq0WJpEiABEiABEiCBIBPg/MUu9Wnk2KUHs/EnARo5/tTVeKs4oOpJYIqfqbh6tFiaBEiABEiABEggyAQ4f7FLfRo5dunBbPxJgEaOP3U13ioOqHoSmOJnKq4eLZYmARIgARIgARIIMgHOX+xSn0aOXXowG38SoJHjT12Nt4oDqp4EpviZiqtHi6VJgARIgARIgASCTIDzF7vUp5Fjlx7Mxp8EaOT4U1fjreKAqieBKX6m4urRYmkSIAESIAESIIEgE+D8xS71aeTYpQez8ScBGjn+1NV4qzig6klgip+puHq0WJoESIAESIAESCDIBDh/sUt9Gjl26cFs/EmARo4/dTXeKg6oehKY4mcqrh4tliYBEiABEiABEggyAc5f7FKfRo5dejAbfxKgkeNPXY23igOqngSm+JmKq0eLpUmABEiABEiABIJMgPMXu9SnkWOXHszGnwRo5PhTV+Ot4oCqJ4Epfqbi6tFiaRIgARIgARIggSAT4PzFLvVp5NilB7PxJwEaOf7U1XirOKDqSWCKn6m4erRYmgRIgARIgARIIMgEOH+xS30aOXbpwWz8SYBGjj91Nd4qDqh6EpjiZyquHi2WJgESIAESIAESCDIBzl/sUp9Gjl16MBt/EqCR409djbeKA6qeBKb4mYqrR4ulSYAESIAESIAEgkyA8xe71KeRY5cezMafBGjk+FNX463igKongSl+puLq0WJpEiABEiABEiCBIBPg/MUu9Wnk2KUHs/EnARo5/tTVeKs4oOpJYIqfqbh6tFiaBEiABEiABEggyAQ4f7FLfRo5dunBbPxJgEaOP3U13ioOqHoSmOJnKq4eLZYmARIgARIgARIIMgHOX+xSn0aOXXowG38SoJHjT12Nt4oDqp4EpviZiqtHi6VJgARIgARIgASCTIDzF7vUp5Fjlx7Mxp8EaOT4U1fjreKAqieBKX6m4urRYmkSIAESIAESIIEgE+D8xS71aeTYpQez8ScBGjn+1NV4qzig6klgip+puHq0WJoESIAESIAEriVw+nQC9uy5iJ9/voj9+y/h0CEgLi4b4uOv4uTJyzh9+jLOnLmMc+cu4+LFK7h6NRHZsgGJiUD27NmQJ09O5M+fCwUL5kJMTC5cf30uFC+eHSVKJKJ0aeDmm3OjXLk8qFAhD2JiclACgwQ4fzEIP43QNHLs0oPZ+JMAjRx/6mq8VRxQ9SQwxc9UXD1aLE0CJEACJBB0Atu2ncfmzefw/fdX8MMPV7F9+284fz4BFSqUQfnyf8DNN1dE6dLlUaJECRQvXhxFixZFTEwMChYsiPz58yNPnjzInj17EsarV6/i4sWLOHfuHM6cOYPTp0/jxIkTiI+PR1xcHA4d+gn79/+In37aiz17DiJfvhy49dYCqF49O2rWzIlatfKjWrV8QZclau3n/CVqqMMKRCMnLEx8iQS0CNDI0cLHwukR4ICq1zdM8TMVV48WS5MACZAACQSNwPr1v2Ht2jNYvz4bNm06gTJlbkStWrXxpz/VR/Xq1XHrrbeiVKlSUcNy+PBhbN++HT/88AO++24DNm/+BgcPHsWddxZFbGwiGjYsiNjYAlHLJ2iBOH+xS3EaOXbpwWz8SYBGjj91Nd4qDqh6EpjiZyquHi2WJgESIAES8DuBo0cvY/nyX7BixVWsWnUMf/xjBTRs2Bx33XU36tWrp1bX2PbIKp6NGzfi88//hbVrV+A//9mDpk2LoXnz7GjRojBuvDGXbSl7Nh/OX+ySjkaOXXowG38SoJHjT12Nt4oDqp4EpviZiqtHi6VJgARIgAT8SODEiStYsOAUFi9OwDffnEaLFk1x770d0LRpU7U1ymuPbM1atWoVPvlkAZYvX4XatWPQtm0OdOhQBEWL5vRac6zKl/MXq+QAjRy79GA2/iRAI8efuhpvFQdUPQlM8TMVV48WS5MACZAACfiJgKy8mT37IpYsOYoHHrgP7dt3R8uWLf3URNWWZcuWYeHCdzB//hLcd9+N6NYtj1qpwydyApy/RM7MzRI0ctyky7pJ4HcCNHLYE1whwAFVD6spfqbi6tFiaRIgARIgAa8T+O23q5gx4xhmzTqPG28si4ce6oMuXbqoQ4j9/sihynPnzsW7776Co0f34dFH86F372IoUOB/hy/7nYFu+zh/0SXobHkaOc7yZG0kkBYBGjnsF64Q4ICqh9UUP1Nx9WixNAmQAAmQgFcJHDlyGf/4x0lMnx6PTp3aoWfPJ1CnTh2vNkc776+++gozZ07Be+8tQt++xTFgwPUoWZJn6WQGlvOXzAhF9+c0cqLLm9GCSYBGTjB1d73VHFD1EJviZyquHi2WJgESIAES8BoBOf9mwoQT+Mc/4tC/f1/07z8YZcqU8VozXMv34MGDmDp1IqZOnY4BA0pg6NCiPEcnA9qcv7jWFbNUMY2cLGFjIRKIiACNnIhw8eVwCXBADZdU2u+Z4mcqrh4tliYBEiABEvASgRdfjMOYMcfRu3cvDB06AsWLF/dS+lHNNT4+HhMmjMGMGa9jxIgbMGxYiajG90owzl/sUopGjl16MBt/EqCR409djbeKA6qeBKb4mYqrR4ulSYAESIAEvEDgo49OY8SIX3D77Q0wcuSLqFixohfStiLHH3/8Ec89NwxbtqzDmDGF0bq1fdetmwTF+YtJ+tfGppFjlx7Mxp8EaOT4U1fjreKAqieBKX6m4urRYmkSIAESIAGbCRw/fgVDhpzEDz/kxdixU3HPPffYnK7VuX366ad45pn+qF79Al5++XrccAOvLRfBOH+xq9vSyLFLD2bjTwI0cvypq/FWcUDVk8AUP1Nx9WixNAmQAAmQgK0EFiw4hf79j6FXr/4YPXqMrWl6Lq9Ro0bg9denYurUYujQoYjn8nc6Yc5fnCaqVx+NHD1+LE0C4RCgkRMOJb4TMQEOqBEjS1HAFD9TcfVosTQJkAAJkICNBAYNisfq1TkxbdrbaNCggY0pejqndevWoV+/Hmjc+AomTQr2OUOcv9jVlWnk2KUHs/EnARo5/tTVeKs4oOpJYIqfqbh6tFiaBEiABEjAJgL791/Cww+fQLlyDfD663OQI0cOm9LzVS4JCQno1asrfv55Hd56qyhuvjm3r9oXbmM4fwmXVHTeo5ETHc6MEmwCNHKCrb9rreeAqofWFD9TcfVosTQJkAAJkIAtBD7//Dd06RKHJ54YiUGDBtmSlu/zmDRpEqZMeQ5z55bAXXcV8H17UzeQ8xe7JKeRY5cezMafBGjk+FNX463igKongSl+puLq0WJpEiABEiABGwgsXnwaXbrsx9y576Nt27Y2pBSoHBYvXowuXR7E3Lk3o23bYN1qxfmLXV2dRo5dejAbfxKgkeNPXY23igOqngSm+JmKq0eLpUmABEiABEwTmDPnJAYNOoHFi5cjNjbWdDqBjb9+/Xq0bdsCkyYVRdeu1weGA+cvdklNI8cuPZiNPwnQyPGnrsZbxQFVTwJT/EzF1aPF0iRAAiRAAiYJzJt3EkOGnMayZf/E7bffbjIVxgawZcsWtGz5V7z8cgw6dw6GmcP5i11dn0aOXXowG38SoJHjT12Nt4oDqp4EpviZiqtHi6VJgARIgARMEVi69Bf06HEEK1f+G7Vr1zaVBuOmIvDNN9+gWbO/4O23S6JVq8K+58P5i10S08ixSw9m408CNHL8qavxVnFA1ZPAFD9TcfVosTQJkAAJkIAJAps3n8Ndd/2IZcs+RaNGjUykwJgZEFizZg1atrwHn39eEbVq5fc1K85f7JKXRo5dejAbfxKgkeNPXY23igOqngSm+JmKq0eLpUmABEiABKJN4NdfE3DnnQcxfPgkdOvWLdrhGS9MArNnz8b48YOwaVMZFCrk32vgOX8Js0NE6TUaOVECzTCBJkAjJ9Dyu9d4Dqh6bE3xMxVXjxZLkwAJkAAJRJvAgw/Go0KFzhg7dny0QzNehASeeWY49uyZh/ffLx5hSe+8zvmLXVrRyLFLD2bjTwI0cvypq/FWcUDVk8AUP1Nx9WixNAmQAAmQQDQJTJsWj6VLS2PVqk3RDMtYGgSaNr0TrVodQr9+/jRzOH/R6BwuFKWR4wJUVkkCqQjQyGGXcIUAB1Q9rKb4mYqrR4ulSYAESIAEokVg9+6LqFZtB77/fhtuueWWaIVlHE0C//3vf1GzZjVs21YVlSrl0azNvuKcv9ilCY0cu/RgNv4kQCPHn7oabxUHVD0JTPEzFVePFkuTAAmQAAlEi0CHDvGoW7c/hgwZEq2QjOMQgZdffhlffjkVCxb4b1UO5y8OdRKHqqGR4xBIVkMCGRCgkcPu4QoBDqh6WE3xMxVXjxZLkwAJkAAJRIPAsmW/YNSobNi8eVc0wjGGCwRq1aqM0aMT0bKlv64k5/zFhc6iUSWNHA14LEoCYRKgkRMmKL4WGQEOqJHxSv22KX6m4urRYmkSIAESIIFoEIiNPYyBA6ehXbt2YYc7ceIEunTpgpUrV6YoU7ZsWTRr1gwjRozATTfdlGl9oXrkxblz56Jo0aKZlonGC0eOHME777yD9u3bo2LFiteEdDLvzGKF095FixZh8uR+WL++VDive+Ydzl/skopGjl16MBt/EqCR409djbeKA6qeBKb4mYqrR4ulSYAESIAE3CawdOkvGD8+HzZs2BpRqPSMnFAlPXr0wPTp03HddddlWK+ThkhEDcjg5fPnz2PgwIH44osv8MEHH6BKlSquGTnhxAq3XfXr18Dw4efRqpV/VuVw/hKu+tF5j0ZOdDgzSrAJ0MgJtv6utZ4Dqh5aU/xMxdWjxdIkQAIkQAJuE2jRIg6dO7+oVtdE8qRnwBw/fhz9+/fH9u3bk0yQuLg4jB49GvPnz0fp0qXx9NNPq5UuOXPmRFr1pPd+tmzZ8Oyzz+Kjjz7CggUL8Mc//hGJiYmYPHky5JwY+fs77rgDmzZtwsiRI7F69Wpcf/31aqWRlJMVQqF4CQkJ6NChA958803s3r1bnQ30xBNPKARi4syYMSMJx5w5c67hE64BJUaNrOx59dVX8fPPP+Oee+7B8OHDcdttt+HChQthxQpXF1nRNG/eMCxfXiLcIta/x/mLXRLRyLFLD2bjTwI0cvypq/FWcUDVk8AUP1Nx9WixNAmQAAmQgJsEdu68gEaNDuPQoZMRh0nPyJBtQgMGDMDevXvx/vvvq61SvXv3VsZL8mf27NnKHDl58mSSSSJGRPbs2TN8f82aNWjTpo0ybx555BGcOnVK/TtHjhyYNWuW+u+uXbtiw4YNKeI99dRTeP7553H69Ok0t4QVLFgQH374IerVqxeWuRKOkXPlyhVMnDhRGTfJH9l+Jm29/fbbw4oViTilS1+PNWtKoUqVvJEUs/Zdzl/skoZGjl16MBt/EqCR409djbeKA6qeBKb4mYqrR4ulSYAESIAE3CQwZswRnDrVFhMnTos4TGZbq8aPH4/Bgwdj7dq1yngZNWoU+vbti3PnzmHo0KHKUBHjRcyO0GogMTe+++67DN+X8g899BDKlCmjtm795z//QevWrfHkk08qUyT18+2336Jjx45o1KiRMn+kvMTbunUr3n77bfzlL3/BhAkT1Iqd0MqbcLY7hWPkSG6y6ucPf/gDpk6dinLlymHZsmV47LHHcN9996l85MlsG1ck4gwe3A9FiizGiBElIylm7bucv9glDY0cu/RgNv4kQCPHn7oabxUHVD0JTPEzFVePFkuTAAmQAAm4SeCOOw5i8uSFiI2NjThMekaObJnq2bMnGjZsiDx58qiVJ7JCJvVTs2ZNtfXqhhtuSGHkfPrppxm+X7lyZYwdOxbz5s1TW7VWrVqF1157DQsXLkSNGjVUGDFitmzZAlm9I9urxEySVUHJjRx5L3S48rp161S+Ths5S5Yswf3336+2Von5JM+ZM2fQp08fxMfHq/j58+d31MhZv349I7BhRwAAIABJREFUBg5sj6+/LhOxpjYW4PzFLlVo5NilB7PxJwEaOf7U1XirOKDqSWCKn6m4erRYmgRIgARIwC0Chw5dxm23/Yz4+F+yFCL1ipSzZ8+qs3HEPBHDpHv37uoMnPSMnOrVqysjplixYmEZOaH3b7nlFnz11VdqFY5slxITpkCBAkkHK//444+Qg5blDBoxb2TFj/z3n//853SNHNmGJWaW00bOZ599hqZNm0bVyBExixcvjG+/LYfSpXNlSVubCnH+YpMaAI0cu/RgNv4kQCPHn7oabxUHVD0JTPEzFVePFkuTAAmQAAm4RWD+/FP44IOKWLQo5fXh4cZLa2vRjh078PDDD0MOK5ZVKLLKJWRmTJkyRW0pklU6yZ/U9chKGjE/0ntfyobOxZEDlX/99Vd19o2ckyNPyDiSM3g6deqkDkCWnDp37hyxkbNx40ZlNlWqVEmdwZNR3mldm57R1irZciVbuq5evapW5GQUK1xNQu+1a9cMHTv+iAceKBJpUeve5/zFLklo5NilB7PxJwEaOf7U1XirOKDqSWCKn6m4erRYmgRIgARIwC0Cw4bFoUiRvtccxBtuvPTOiPn444/RrVs3NGjQQJ2BIwaIrIyRg4STP7LVaNq0abh8+XKKFTlibGT0fqFChVQ1cquUGEOhLVqhK8JD25lCseQQ43z58iUdkBw6Iydk+ogBk3pFzqVLlxSX0Bk2kyZNuub8nYzOCGrWrJkylAoXLqzOBho3blyKtocOO65fvz7CiRWuJqH35HyiU6em48UXvX97Fecvkarv7vs0ctzly9pJQAjQyGE/cIUAB1Q9rKb4mYqrR4ulSYAESIAE3CLQqlUcevd+DS1btsxSiPSMnIsXL+KZZ55RtzXJShkxROQmK/nzokWLVCxZISPXfZcoUSLN68cPHDiQ7vuhZEOrXZo0aaJWtoRW+sgWr5deekmZRHI9uZyn88knn+Bf//oX3nvvPYgRlPxw5bSMHInxxRdfqK1ie/bsUUaMmEvJn3CMHKk7dP24HKwsK4iSXz8u16mHEytSgeRA5RkzHsPSpTRyImXH9zMmQCOHPYQE3CdAI8d9xoGMQENAT3ZT/EzF1aPF0iRAAiRAAm4RqFZtH+bPX4tbb73VrRCs1xABMYweeKAhtm0raygD58Jy/uIcSydqopHjBEXWQQIZE6CRwx7iCgEOqHpYTfEzFVePFkuTAAmQAAm4ReCGG3Zg9+6DKFLE++eouMXIq/XKGUKVKpXB8eNVvdqEpLw5f7FLQho5dunBbPxJgEaOP3U13ioOqHoSmOJnKq4eLZYmARIgARJwi0CuXN/h4sVLyJ49u1shWK8hAnLOUJ48uXH58p8MZeBcWM5fnGPpRE00cpygyDpIIGMCNHLYQ1whwAFVD6spfqbi6tFiaRIgARIgATcIJCYCuXJ9iytXEtyonnVaQCBnzhy4cuU2CzLRS4HzFz1+TpemkeM0UdZHAtcSoJHDXuEKAQ6oelhN8TMVV48WS5MACZAACbhFgCty3CJrvl6uyDGvgV8zoJHjV2XZLpsI0MixSQ0f5UJDQE9MU/xMxdWjxdIkQAIkQAJuEeAZOW6RNV8vz8gxr4FfM6CR41dl2S6bCNDIsUkNH+VCQ0BPTFP8TMXVo8XSJEACJEACbhGI1q1Vcv32wIEDMWPGjDSb0qxZM8ydOxdyVXdWH7ne/J133kH79u1RsWLFTKtJ7+rwxo0bq+vSGzVqFPHZQeldx548mQ0bNiA2NhZz5sxJugI902Sz8AJvrcoCNBYJiwCNnLAw8SUS0CJAI0cLHwunR4CGgF7fMMXPVFw9WixNAiRAAiTgFoFWreLQu/draNmypVshVL1uGzmh+r/44gt88MEHqFKlSqbtSc/IkYIFCxbEa6+9hk6dOiFbtmyZ1hXJC9EycpYtW4YZMx7D0qUlIknPync5f7FLFho5dunBbPxJgEaOP3U13ioOqHoSmOJnKq4eLZYmARIgARJwi8CwYXEoUqSvWoESrSc90yUuLg6jR4/G/PnzUbp0aTz99NNqdU3OnDmRmJiITZs2YeTIkVi9ejXKli2Lrl27YtCgQciXL981q33CWe2S1uqZK1euYM2aNRg6dChiYmLwxhtv4JVXXsGXX36JefPmqbhiFD344IMYNWqU+ue3335Dnz59cOzYMfzjH/9A//79FcrQCqMDBw6o9xYuXIjmzZsr0+yhhx5yfUXO+PHjcerUdLz4Io2caPXtoMShkRMUpdlOkwRo5Jik7+PYNAT0xDXFz1RcPVosTQIkQAIk4BaB+fNP4YMPKmLRopVuhbim3rSMHDnPpXfv3liwYEGK92fPnq22H4kZIubH2rVrU/z82WefVabLkCFDUmzbyqqRI5WLaTR58mQMHjxYxZPYf/vb37BixQr8+c9/hsR84YUXlMk0a9YsiAHVsWNH9d+PPfaYMphCRk6uXLnQr18/vPvuu9dwCCdHHVHatWuGjh1/xAMPFNGpxoqynL9YIUNSEjRy7NKD2fiTAI0cf+pqvFUcUPUkMMXPVFw9WixNAiRAAiTgFoFDhy7jttt+Rnz8L26FCMvIkVU2bdq0UStX+vbti3PnzimD5vTp0ynMkoYNG0JWmsgqnOSPztaqkOmS/HweWU0jhoyYLdWrV1cmjZg5PXr0QLdu3bB8+XL197J6aNeuXbj//vuxatUq3H777Unn3kgdP//8M1q1aoU6deqolT2yykeMIDGK3DZyihcvjG+/LYfSpXNFTVu3AnH+4hbZrNVLIydr3FiKBCIhQCMnElp8N2wCHFDDRpXmi6b4mYqrR4ulSYAESIAE3CRwxx0HMXnyQnUAbzSetEyXkHGSOn7NmjXVVqYyZcooY+fVV19V25vq1q2rjB8xSa677rqkM3iyckZOZkaObIV69NFHlXkkq4YefvhhdOjQQa0eeumll/Dtt9/is88+U1uvChQokMLIkfNwxOSRQ5hlRZE869atgxhSbho569evx8CB7fH112WiIanrMTh/cR1xRAFo5ESEiy+TQJYI0MjJEjYWyowAB9TMCGX8c1P8TMXVo8XSJEACJEACbhIYM+YITp1qi4kTp7kZJqnuSIyc0KqXW265BXJ+jZgmS5YswT//+U+IaSMrZKZPn65ul5JbsZwwclJvrWrQoIFaQSNmTIsWLbB06VK1umbcuHGoXLmy2npVvHhx9Y6sJJKtYCFzyJSRM3hwPxQpshgjRpSMiqZuB+H8xW3CkdVPIycyXnybBLJCgEZOVqixTKYEOKBmiijDF0zxMxVXjxZLkwAJkAAJuElg584LaNToMA4dOulmmAyNHFnR0rRpU0yZMkWdM5MnT54Mc5EzdeSAYbliW1bs3HzzzcrI2bhxo9ruVKlSJeTIkSPDOtI67Pjq1av46quv8MQTT6ibq+Rsm5IlS0IMGTmo+MyZM2qbldxoNXHiRHVWjjyh1TWp60y9tapQoUIYNmwY/u///b+ursgpXfp6rFlTClWq5I2Kpm4H4fzFbcKR1U8jJzJefJsEskKARk5WqLFMpgQ4oGaKiEaOHiKWJgESIAESiCKBFi3i0Lnzi0mrSdwMndaKHLnxSbYtffjhhylCy3akadOmqXNoxEDZt29fip+HVuTIocJy85asipFn0qRJytjJ6Ink+vHDhw8rNv/+97+TbqsSw0hurxLTSG6kqlGjBlIbOXnz5lVn/rz99tvXpOLW1irZpjZv3jAsX+7926pC0DjvdPM3MvK6aeREzowlSCBSAjRyIiXG98MiwAE1LEzpvmSKn6m4erRYmgRIgARIwG0CS5f+gvHj82HDhq1uh0r3PBvZovT8889j0aJFKgc5i0ZuoypRooS6Sepf//qXOpNGVseIcdOuXTt1cPBNN92k3pdtVXL19549e9S2JzGGIjVyZBVO48aNVT1yjo1s2ZLn0qVLSUbRxx9/jPvuuw9bt25V5pKc4yO3VxUuXPgaI0cOUA5dPy4HJEudzZo1U2fuuGXk1K9fA8OHn0erVoVd1zJaATh/iRbp8OLQyAmPE98iAR0CNHJ06LGsdUaEXyQxNSExFdcvurEdJEACJOBnArGxhzFw4DRlkPDxJgExwSZP7of160t5swHpZM35i11y0sixSw9m408CNHL8qavxVnFA1ZPAFD9TcfVosTQJkAAJkEA0CCxb9gtGjcqGzZt3RSMcY7hAoFatyhg9OhEtW/pnNY5g4vzFhc6iUSWNHA14LEoCYRKgkRMmKL4WGQEOqJHxSv22KX6m4urRYmkSIAESIIFoEejQIR516/ZXW5q8/OzcuRMdO3bE999/n2YzZNuVnKcjV4r75Xn55Zfx5ZdTsWBBcb80KakdnL/YJSmNHLv0YDb+JEAjx5+6Gm8VB1Q9CUzxMxVXjxZLkwAJkAAJRIvA7t0XUa3aDnz//TbIld98vEHgv//9L2rWrIZt26qiUqWMb/zyRotSZsn5i12q0cixSw9m408CNHL8qavxVnFA1ZPAFD9TcfVosTQJkAAJkEA0CUybFo+lS0tj1apN0QzLWBoEmja9E61aHUK/fv5bjSNYOH/R6BwuFKWR4wJUVkkCqQjQyGGXcIUAB1Q9rKb4mYqrR4ulSYAESIAEok3gwQfjUaFCZ4wdOz7aoRkvQgLPPDMce/bMw/vv+9PEoZETYYeIwus0cqIAmSECT4BGTuC7gDsAaAjocTXFz1RcPVosTQIkQAIkEG0Cv/6agDvvPIjhwyehW7du0Q7PeGESmD17NsaPH4RNm8qgUKEcYZby3mucv9ilGY0cu/RgNv4kQCPHn7oabxUHVD0JTPEzFVePlvuls2Xb7H6QdCLkz58bMTF5ceONeVG2bG5UqpSI6tVzoXbt61C1al5jeTEwCZAACWzefA533fUjli37FI0aNSIQywisWbMGLVveg88/r4hatfJblp2z6XD+4ixP3dpo5OgSZHkSyJwAjZzMGfGNLBDggJoFaMmKmOJnKq4eLfdLi5GTmJjofqA0Ipw/fx6nTp3CkSNHsG/fPshNK1u3bsJXX32NS5fOoUmTwmjVKjfatIkxkh+DkgAJBJvA0qW/oEePI1i58t+oXbt2sGFY1PpvvvkGzZr9BW+/XRKtWvnrqvG0MHP+YlHnA0Ajxy49mI0/CdDI8aeuxlvFAVVPAlP8TMXVo+V+aZNGTkat2717N1auXImPPpqNrVv/g+7di6BXrxhf3kjivsqMQAIkkFUC8+adxJAhp7Fs2T9x++23Z7UalnOIwJYtW9Cy5V/x8ssx6Nz5eodqtbsazl/s0odGjl16MBt/EqCR409djbeKA6qeBKb4mYqrR8v90rYaOclbvmvXLrz55ut49dVX0LFjMQwfXhgVKvjviln31WYEEiCBrBCYM+ckBg06gcWLlyM2NjYrVbCMAwTWr1+Ptm1bYNKkoujaNRgmjmDj/MWBzuNgFTRyHITJqkggHQI0ctg1XCHAAVUPqyl+puLq0XK/tBeMnBCFM2fO4KWXJmDs2LEYNaokRo4s6T4gRiABEiABAIsXn0aXLvsxd+77aNu2LZlEmcDixYvRpcuDmDv3ZrRtG6zttpy/RLmzZRKORo5dejAbfxKgkeNPXY23igOqngSm+JmKq0fL/dJeMnJCNPbu3Yunnx6An376GtOmFUGdOte5D4oRSIAEAk/g889/Q5cucXjiiZEYNGhQ4HlEC8CkSZMwZcpzmDu3BO66q0C0wloTh/MXa6RQidDIsUsPZuNPAjRy/Kmr8VZxQNWTwBQ/U3EjpVWpUhwqVMiBTz8tFmnRLL3vRSMn1NBZs2bhb3/rjVdeuQm9et2QpfazEAmQAAlEQmD//kt4+OETKFeuAV5/fQ5y5PDvtdeRcHHj3YSEBPTq1RU//7wOb71VFDffnNuNMNbX6ZX5i/UgHUqQRo5DIFkNCWRAgEYOu4crBDig6mE1xc9U3Ehp1asXj337EpAtG3D33Xkwe7a75wB42cgRtt9++y26d2+Hli0vYdy4EpHi5vsuETB5rb1LTUJiYi23qma9HiQwaFA8Vq/OiWnT3kaDBg082AK7U163bh369euBxo2vYNKk4nYn63J2Xpm/uIzBmupp5FgjBRPxMQEaOT4W12TTOKDq0TfFz1TcSGkdO3YVf/rTUVVMzBx5/vKXPJgzxx1Dx+tGjvA5ffo0HnjgXlSseACvvnpjpMj5vgsE/NCvkmPJli0bjRwX+onXq1yw4BT69z+GXr36Y/ToMV5vjjX5jxo1Aq+/PhVTpxZDhw5FrMnLVCJemb+Y4hPtuDRyok2c8YJIgEZOEFWPQps5oOpBvvfe42jSJC9q1sylV1GEpUeO/BW33ZYLf/hDzghLRv/1efPO4fDhhKTAIUOnXLmcWL/e2S1Xfvrgvv/+RihdejfNnOh32Wsi+qlf/W6q0sixoFtZmcLx41cwZMhJ/PBDXowdOxX33HOPlXl6IalPP/0UzzzTH9WrX8DLL1+PG26wf7yOBlfOO6NBOfwYNHLCZ8U3SSCrBGjkZJUcy2VIgAOqXgfp3fsUDhxIQNGi2fUqirD0tm2XceFCInLl+v/LXCIsH83Xz51LxPnziSlCipmTmAgcPnzY8VQSpWKfPE2b1kPt2vu5zcqwnjRyDAvA8FEn8NFHpzFixC+4/fYGGDnyRVSsWDHqOXg14I8//ojnnhuGLVvWYcyYwmjdOli3UmWmG+edmRGK7s9p5ESXN6MFkwCNnGDq7nqrOaC6jjjwASpUiFOmkzxi4GTPDnTokB8TJxZ2nI3fPrhlm1WDBrXQt68ckskDkB3vMGFW6Ld+xRU5YQrP1/Dii3EYM+Y4evfuhaFDR6B48WCf75JRl4iPj8eECWMwY8brGDHiBgwbxnPO0uLFeadd/8NCI8cuPZiNPwnQyPGnrsZbxQHVuAS+TuDFF89g6tTfXDdwQhD99sEt7ZIDkOvUqY0NGyrzanJDvy1+61c0cgx1JI+GPXHiCiZMOIF//CMO/fv3Rf/+g1GmTBmPtsb5tA8ePIipUydi6tTpGDCgBIYOLYqiRbmNKj3SnHc63wd1aqSRo0OPZUkgPAI0csLjxLciJMABNUJgfD0iAqVLH1EmzgMP5MekSc6vwEmdjN8+uEPtk6vJZ84ciS+/LBURf77sDAG/9SsaOc70i6DVcuTIZfzjHycxfXo8OnVqh549n0CdOnWChiGpvV999RVmzpyC995bhL59i2PAgOtRsmR0z8vzInzOO+1SjUaOXXowG38SoJHjT12Nt4oDqnEJmICDBPz2wZ0czYMP3o9bb/0OI0c6e0C0g/h9W5Xf+hWNHN921ag07LffrmLGjGOYNes8bryxLB56qA+6dOmCPHnyRCW+ySAXL17E3Llz8e67r+Do0X149NF86N27GAoUiO45eSYZ6MbmvFOXoLPlaeQ4y5O1kUBaBGjksF+4QoADqitYWakhAn774E6Oce/evahUqSJ27fojKlTw/weToS6UZli/9SsaOTb1Lm/nsnz5L5g9+yKWLDmKBx64D+3bd0fLli293ag0sl+2bBkWLnwH8+cvwX333Yhu3fKgRQv3V5n6DiQAzjvtUpVGjl16MBt/EqCR409djbeKA6pxCZiAgwT89sGdGs3IkSNx5MhczJxZxEFqrCozApH0q8uXL2PFihXYtGkTduzYgbg4Oez7AvLmzYsSJUqgatWquPPOO9G8eXPkynXtNozly5erD2E3b1+jkZOZ4vx5pATkHJ0FC05h8eIEfPPNabRo0RT33tsBTZs2RdGiRSOtzvj7J06cwKpVq/DJJwuwfPkq1K4dg7Ztc6BDhyI8/0ZTHc47NQE6XJxGjsNAWR0JpEGARg67hSsEOKC6gpWVGiIQyQe3oRS1wp45cwalS9+IzZsroFIlrsrRghlB4XD61Q8//IDp06dj9uzZiI2NxV133YVq1aqhVKlSyJcvH86fP4/Dhw9j27Zt+Pzzz7F+/Xp069YNffv2RfXq1VU2IRNH/t//Fi1aRJBhZK/SyImMF9+OjMDRo5chK3VWrLiKVauO4Y9/rICGDZvjrrvuRr169RATY9913HJD4MaNG/H55//C2rUr8J//7EHTpsXQvHl2tfLmxht59k1kvSD9tznvdIqkM/XQyHGGI2shgYwI0Mhh/3CFAAdUV7CyUkMEwvngNpSaY2GHDx+OhISFeOkl+z6GHGukZRVl1K8uXbqEoUOH4p133sHgwYPxyCOPoGTJkpm24MiRI3jjjTcwceJEdO/eHXfffTdat24Nt00cSYxGTqby8AUHCaxf/xvWrj2D9euzYdOmEyhT5kbUqlUbf/pTfWVi3nrrrcrwjNYjhur27dsh5ut3323A5s3f4ODBo7jzzqKIjU1Ew4YFERtbIFrpBC4O5512SU4jxy49mI0/CdDI8aeuxlvFAdW4BEzAQQJBMHJ27dqF2NjaiI+v7CA5VpXh/5OSbXOaW502bNiAnj17omHDhnjhhReytNJAVgLIQbGffPIJJkyYgCeffNJ1MWjkuI6YATIgsG3beWzefA7ff38FP/xwFdu3/4bz5xNQoUIZlC//B9x8c0WULl1ebUUsXry42polq3gKFiyI/Pnzq0OVs2f/3+HCV69ehRxCfO7cOciqRfmdkq1R8fHxamvjoUM/Yf/+H/HTT3uxZ89B5MuXA7feWgDVq2dHzZo5UatWflSrlo+aRYkA551RAh1mGBo5YYLiaySgQYBGjgY8Fk2fAAdU9g4/EQiCkSN6/fWvsejTJw5t2nBVTjT6b3r9SgyRd999V22RyuoT2k4lq3lkdY5ufaE8ZItXennRyMmqWiznFoHTpxOwZ89F/PzzRezffwmHDgFxcdkQH38VJ09exunTl3HmzGWcO3cZFy9ewdWriciWDUhMBLJnz4Y8eXIif/5cKFgwF2JicuH663OhePHsKFEiEaVLAzffnBvlyuVRB8XHxORwqxmsNwwCnHeGASmKr9DIiSJshgosARo5gZXe3YZzQHWXL2uPLoGgGDlyFsuWLVPx5puFogs4oNHc6lepz8RxaoXPU089hbVr12LmzJmoX7/+NarRyAloR/ZZs8XEETOHj7cIcN5pl140cuzSg9n4kwCNHH/qarxVHFCNS8AEHCTg1ge3gyk6UtXu3bvRqFFdHDjwB0fqYyUZE3CrX4mhkvpMHKfO3JFtWrlz506zYTRy2ONJgARMEeC80xT5tOPSyLFLD2bjTwI0cvypq/FWcUA1LgETcJCAWx/cDqboWFVynsSyZTGoWjWvY3WyorQJmOhXTtyClZ6eNHLY00mABEwR4LzTFHkaOXaRZzZBIkAjJ0hqR7GtHFCjCJuhXCdg4oPb9UalE6BTpw64995v0K1bUVMpBCauyX51+fJlrFixAps2bcKOHTvU4a0XLlxA3rx51WGwVatWxZ133onmzZsjV67wrkimkROYrsuGkoB1BDjvtEsSrsixSw9m408CNHL8qavxVnFANS4BE3CQgMkPbgebEVZVckvSqVNvYMIEHngcFjCNl/zWr2jkaHQGFiUBEtAiwHmnFj7HC9PIcRwpKySBawjQyGGncIUAB1RXsLJSQwT89sGdEcbFixdj9uwh+PDD6w3R9k/Yli2P4447cmPUqLQPj46kX7mxgsZp0jRynCbK+kiABMIlwHlnuKSi8x6NnOhwZpRgE6CRE2z9XWs9B1TX0LJiAwQi+eA2kJ6jITdv3oyePVtiy5bSjtYbxMoGDDiNJUsuIH/+bOjT5zo8/niBFBjC6VdunmnjtCY0cpwmyvpIgATCJcB5Z7ikovMejZzocGaUYBOgkRNs/V1rPQdU19CyYgMEwvngNpCWKyEPHz6MO+6oikOHKrlSf5AqPXs2ETVqHMWFC4koXDi7aroYOn36/G7oZNSvonHLlNNa0MhxmijrIwESCJcA553hkorOezRyosOZUYJNgEZOsPV3rfUcUF1Dy4oNEAiSkXP+/HnccEMMzp6t7hjp7767jJMnrzpWn5cqmj//PFavvoBz5xJV2jExvxs6zZrlxeTJPyIx8fe/T/5s2LABPXv2RMOGDSFnFsXERH5e0enTp/HUU09h7dq1mDlzJurXr+86NjFyVq+u5nocBiABEiCB1ARefvkMhgwpiEaN8hCOBQRo5FggAlPwPQEaOb6X2EwDaeSY4c6o7hAIkpEjBOWD3Omna9fyTlfpifri469i584ruHz5f4ZNoULZ1X/v2XMoTSNH+L/77rvo1q2bdhtnz56Nhx56yNH60stL8g6qztpCsQISIAEtAgcPJuDZZwvRyNGi6FxhGjnOsWRNJJAeARo57BuuEKCR4wpWVmqIQJCMHDdW5BiSzYqwTZocw3//ewVXrwJi4BQqlA2DBhVEx475Mtxa5WTy0Vrhw61VTqrGukiABEjAuwRo5HhXO2buHQI0cryjlacypZHjKbmYbCYEgmTk8Iwc534dVq26gMcfP418+bKpfwYP/t3ACT3R7FfROHOHRo5zfYc1kQAJkICXCdDI8bJ6zN0rBGjkeEUpj+VJI8djgjHdDAlE84PbtBS8tco5BSpXjkOePNkwYkShFAaOCSMnFNPNW7Bo5DjXd1gTCZAACXiZAI0cL6vH3L1CgEaOV5TyWJ40cjwmGNOlkfP/CSxevBizZw/Bhx9ez17hMgGTBuHly5exYsUKbNq0CTt27EBcXBwuXLiAvHnzokSJEqhatSruvPNONG/eHLly5QqLBI2csDDxJRIgARLwPQEaOb6XmA20gACNHAtE8GMKNHL8qGpw22Tygzva1OWWpFOn3sCECZHflBTtXL0ez2/9ikaO13sk8ycBEiABZwjQyHGGI2shgYwI0Mhh/3CFAI0cV7CyUkME/PbBnRHGTp064N57v0G3bkUN0Q5O2Ej6le4KmuXLl6Nly5Zp3pLlFHEaOU6RZD0kQAIk4G0CNHK8rR+z9wYBGjm3phJmAAAU4UlEQVTe0MlzWdLI8ZxkTDgDApF8cHsdZIUKZbBsWQyqVs3r9aZYn384/cqJM21CJs6yZcvQokUL17jQyHENLSsmARIgAU8RoJHjKbmYrEcJ0MjxqHC2p00jx3aFmF8kBML54I6kPlvf3b17Nxo1qosDB/5ga4q+yiujfuXULVN33303WrduDbdNHBGGRo6vuicbQwIkQAJZJkAjJ8voWJAEwiZAIydsVHwxEgI0ciKhxXdtJxAUI2f69OnYsmUq3nyzkO2S+CK/9PrVhg0b0LNnTzRs2BByZlFMTOTnFZ0+fRpdunTBJ598ggkTJuDJJ590nRmNHNcRMwAJkAAJeIIAjRxPyMQkPU6ARo7HBbQ1fRo5tirDvLJCIChGzl//Gos+feLQpk3kxkFWuAa9THr9SgyRd999F926dcsyotB2qsGDB2PixIna9YUSmT17drp50cjJslwsSAIkQAK+IkAjx1dysjGWEqCRY6kwXk+LRo7XFWT+yQkEwcjZtWsXYmNrIz6+MsWPEgG3+lXqM3GcWuHz1FNPYe3atZg5cybq169/DSUaOVHqOAxDAiRAApYToJFjuUBMzxcEaOT4Qkb7GkEjxz5NmFHWCbj1wZ31jJwvOXz4cCQkLMRLL3E1jvN0067RrX4lhkrqM3GcOnNHtmnlzp07zQbRyIlWz2EcEiABErCbAI0cu/Vhdv4gQCPHHzpa1woaOdZJwoQ0CLj1wa2RkqNFz5w5g9Klb8TmzRVQqVIeR+tmZekTMNGvnLgFK70W0chhbycBEiABEhACNHLYD0jAfQI0ctxnHMgINHICKbtvG23igzuaMEeOHIkjR+Zi5swi0Qwb+Fgm+9Xly5exYsUKbNq0CTt27EBcXBwuXLiAvHnzokSJEqhatSruvPNONG/eHLly5QpLKxo5YWHiSyRAAiTgewI0cnwvMRtoAQEaORaI4McUaOT4UdXgtsnkB7fb1Pfu3YtKlSpi164/okIFrsZxm3fy+v3Wr2jkRLP3MBYJkAAJ2EuARo692jAz/xCgkeMfLa1qCY0cq+TwXTItWx7HHXfkxqhR0bkm228f3Mk7xIMP3o9bb/0OI0cW810/sb1BfutXNHJs73HMjwRIgASiQ4BGTnQ4M0qwCdDICbb+rrWeRo5raFkxgAEDTmPJkgvInz8b+vS5Do8/XsBVLn774A7BmjVrFmbOHIkvvyzlKj9WnjYBv/UrGjns6SRAAiRAAkKARg77AQm4T4BGjvuMAxmBRk4gZY9ao8+eTUSNGkdx4UIiChfOruKKodOnjzuGjt8+uIXXt99+izp1amPDhsqoU+e6qGnHQP8j4Ld+RSOHvZsESIAESIBGDvsACUSHAI2c6HAOXJR77z2OJk3yombN8A7JDBwgNlibwPz557F69QWcO5eo6oqJ+d3QadYsLyZNKqxdf/IK/PbBffr0aTRoUAt9+yagV68bHGXFysIn4Ld+RSMnfO35JgmQAAn4mQBX5PhZXbbNFgI0cmxRwmd59O59CgcOJKBo0d8/rvmQgNME4uOvYseOy0hI+F/NhQplx+XLidiz55DT4ZCY+Lth5IenadN6qF17P8aNK+GH5ni2DTRyPCsdEycBEiABEsiAAI0cdg8ScJ8AjRz3GTMCCZCACwSaNDmG//73Cq5eBcTAKVQoGwYNKoiOHfM5Hs1PH9z3398IpUvvxquv3ug4J1YYGQE/9StpOVfkRKY/3yYBEiABvxKgkeNXZdkumwjQyLFJDeZCAiQQFoFVqy7g8cdPI1++bOqfwYPdMXBCyfjhg1u2Uz3wwL2oWPEATZywepn7L/mhXyWnRCPH/T7DCCRAAiTgBQI0crygEnP0OgEaOV5XkPmTQAAJVK4chzx5smHEiEKurMBJjdTrH9xysHH37u3QsuUlbqey6PdF+pXfnsTEWn5rEttDAiRAAiQQIQEaOREC4+skkAUCNHKyAI1FSIAEgkXAy0aOXDH+t7/1xiuv3MSDjYPVbdlaEiABEiABEjBCgEaOEewMGjACNHICJjibSwIkEDkBLxo5e/fuxdNPD8BPP32NadOK8IrxyGVnCRIgARIgARIggSwQoJGTBWgsQgIREqCREyEwvk4CJBA8Al4ycs6cOYOXXnoJY8eOwahRJTFyZMngCcYWkwAJkAAJkAAJGCNAI8cYegYOEAEaOQESm00lARLIGgEvGDm7du3Cm2++jldffQUdOxbD8OGFUaFCnqw1mKVIgARIgARIgARIIIsEaORkERyLkUAEBGjkRACLr5IACQSTgK1Gzu7du7Fy5Up89NFsbN36H3TvXgS9esWgUiUaOMHsqWw1CZAACZAACZgnQCPHvAbMwP8EaOT4X2O2kARIQJOASSPn/PnzOHXqFI4cOYJ9+/Zh586d2Lp1E7766mtcunQOTZoURqtWudGmTYxmK1mcBEiABEiABEiABPQJ0MjRZ8gaSCAzAjRyMiPEn5MACQSegMlrovPnz42YmLy48ca8KFs2NypVSkT16rlQu/Z1qFo1b+C1IQASIAESIAESIAG7CNDIsUsPZuNPAjRy/KkrW0UCJEACJEACJEACJEACJEACUSdAIyfqyBkwgARo5ARQdDaZBEiABEiABEiABEggmAR27ryAjh334vvvz4cNoGbNfPjggz/g+PEriI3dGXY5eXHOnPLo0uV6VebEiSvo0uUnrFz5a4Z1/PnP16FOnevwf/7PDahRIx+yZUv/9YsXEzF06EFMnRqf9FK9egUwb155tZI1ref8+asYOPAgZsw4lm7FVarkxW235UeHDkXQvHkh5MuXPdN2//TTRXTq9BO+/PJs0rsDB96I8eNLI3fulI0Il0XqoOvXV0H9+gXUXycmApMnH8XgwQeTXitZMheWLq2IWrXyZ5qvWy/QyHGLLOslgf8RoJHD3kACJEACJEACJEACJEACASHgBSMnJEXBgjnw2ms3o1On69M1c9Jrz6JFFdC2bdrnx4Vj5CTvDk2bFsL06TdnepnA3Lkn0bXrTyl6Ut261+G998qjfPmUFxE4YeSIsdat20/49NOUxtjEiWUgBlJGBpib3Z1Gjpt0WTcJ/E6ARg57AgmQAAmQAAmQAAmQAAkEhICXjByRRM6DW7DgD/jjH/OlqdAbbxzHo4/uu+ZnPXoUVebLddddu5ImUiNHKr///hjMmHEzbrwxV5p5nD17FX377sfbb5+45uezZpXFI4/ckOLvnTByVq8+gzZt9uDMmYQUdf/1r4Xw7rvlIKtzTDw0ckxQZ8ygEaCREzTF2V4SIAESIAESIAESIAESSEYgubkT2kYlW4tSPxs2/Ja0tapZs0KYO7c8ihbNGTbL1OZF8m1CoUrEZJk//xSeeuoQjhy5rP560qTfV5ikflKbJ88+WxILF57Cjh0XMjSAUhs5ybd/SYxLlxKxf/8lvPrqMbV1KfRI/aNGlUSOHNfu9frPf86jQ4e9KrZs7apf/zq89NLvZTMylZK3KRw+ofcTEhIxevQRPP/8EfVX/fsXx/btF/DPf/4KWcn04YcV0LhxwbC1cfJFGjlO0mRdJJA2ARo57BkkQAIkQAIkQAIkQAIkEGACNhk5IsO5c1cxYMABzJp1XKny3HOlICZK6mfr1vNo334Pdu++qMwTWTEzceLRpFUx6RlAmRk5oThy/s4zzxxSdcqT3jYp+Zmct/PYY/vVe2I6det2vToPSIydcM+ticTIOXz4sqr/3/8+o+oX42b58l+SjJ30zuaJRjenkRMNyowRdAI0coLeA9h+EiABEiABEiABEiCBQBOwzciRrUJ9+hzA7Nm/b1NKz8iR1TKDBv1+0G/IuFi27Be0a7dH/V2bNjF4441yKFIkRwp9wzVypNDmzefQqtWPSauDPv64Au67L+XZO7/8kqC2d8lqIHnknWbNCqc4hDmcc2siMXKWLDmN++//vZ3t2xeBbN8SHVu33qNyzch0cruz08hxmzDrJwGekcM+QAIkQAIkQAIkQAIkQAKBJmCTkSOmiGytkpuYQme/pHVw8alTCXjkkZ/x4Yenk8wTMViS3xyV3hajSIyc1ObKuHGl8dRTJVL0l6++OptkoCS/MWvx4tNJplI459aEa+SkvqkrtPIoNZO0zuaJRkenkRMNyowRdAJckRP0HsD2kwAJkAAJkAAJkAAJBJpAVoyccID17l0MkyeXSbq6OysH/MqqmhkzyqJYsZRn8aRnnsj5NsOHH0o62yatc20iMXIy2+aV+grw5Fua9u27hM6df8LGjb+FdW5NuEZOcrMq9bat5KuUwj2bJxwtI3mHRk4ktPguCWSNAI2crHFjKRIgARIgARIgARIgARLwBQFbjRwxcSZPvglly+ZOwTkj80Re/OyzX/H/2rt/16yuMA7gx2ox1raiaERpbbUVEQfBQRDBURSULDrEnyBCHILgkkXEQaLikEEcVMggEkQc/LHoqKOgf0GV2CLWXy2lUhcDLeeGhOtNcu99355L0/h5N/Xe57x+3mf6cs5ztm79KXsnv0NmrEgrQU7x2eIxr6l2BsW14kDiEydehDNnXmZLV82tqRvk5Hf6jB2rWrBg9PhYfm5Q3dk8qZtYkJNaVD0CEwUEObqCAAECBAgQIECAwCcsMN2CnN7eztDbuySsXt0RPpt4e3h4+3Yk7N8/HO7d+zP71Ypza+KMmAMHnmU3OMVP8WhWK0FO1Y6ceJPX9u1PsmNgk4VG+SvCq+bW1Alyit+9ONC5eJNXndk8qVtfkJNaVD0Cghw9QIAAAQIECBAgQIBATqCdICfl9eNxV8uFC6+z67pjIBJn25w+vTwcObIkzJkz8arvfDhS54csHvFqJcgpm5FTvAK8zncpXnWef6dOkJO/5rzOetu2fR2uXl0ZFi+uf018nbplzwhy/q2g9wlUC9iRU23kCQIECBAgQIAAAQIzVuC/DnIi7MjI39k133G+TfzEMOfixRWhu3tRmJXLctoJT9au7Qg3bqwK69bNy2q3EuTkjyrFd/O7f4o7f+o0SNncmjpBzuDg2+yGrLqfqQY+132/necEOe2oeYdAawKCnNa8PE2AAAECBAgQIEBgRglMhyAngr569SH09PwSbt8evYkqzsYZGloZNm/+ctz7xYsPYe/e4XD//ruWfoP8EaS6QU4Ml86efZnNuYmf4tGo/Cyeul+mbG5NVZBTvJa97ppVs3nq1qn7nCCnrpTnCLQvIMhp386bBAgQIECAAAECBP73AtMlyImQjx69D7t2PQ3xxqf42b17YXZr1cKFo8N879z5I3R1PZ00WMn/EMWdO3Fw8uDg91mdqiAnDlOOodKVK7+F/v6X49egx6vH+/qWhtmzZ4Xi7VhHj3aGc+e+CXPnTjwKVty5M9Xcmqog5/Hj92Hnzich1ouB0K1bP4SNG+dP2n/5nTtVs3lSN7AgJ7WoegQmCghydAUBAgQIECBAgACBT1ignSCnLld+Pk1VUBFrxgBmYOB16Ot7Pr7E5cvfhcOHF2fhSfz78+dfZ/9WnH1T/E75WTrxiNHduz9mu3uKQU6d/0tXV7wGfUVYuvTz7PH8FeDxz2Wzb4qh0lRza8p8ijd1Vc2+Kc7SKft+df7/rTwjyGlFy7ME2hMQ5LTn5i0CBAgQIECAAAECM0JgOgU5EfTNm5HQ0/NzuHlz9IjV+vXzwrVrq0JHx6zQ3T0cHj78K/v7qnCieLvViRPLwsmTy7JA6Nix5+HSpTe1fr8dOxaEgYFvw+rVc8efz18BHr/f9eurwpo1HVPWy99uNdXcmrIgp3jN+alTy8Px48s+mh+UX7wYVpXN5qmF0MJDgpwWsDxKoE0BQU6bcF4jQIAAAQIECBAgMBMEpluQE00fPHgXDh58Nn7EKl5JvmHDF+HQoWfj4U5VeBJ3sfT3/zo+42bsevDOzjmVQU4MZTZtmh/27FkUtmz56qMjU8WQpGpnUPzCxVBpsrk1ZUFOMQga211U1n9DQ7+HffuGs0fKZvOk7mFBTmpR9QhMFBDk6AoCBAgQIECAAAECBAgQSCIgyEnCqAiBUgFBjgYhQIAAAQIECBAgQIAAgSQCgpwkjIoQEOToAQIECBAgQIAAAQIECBBoXkCQ07yxFQjYkaMHCBAgQIAAAQIECBAgQCCJgCAnCaMiBEoFBDkahAABAgQIECBAgAABAgSSCAhykjAqQkCQowcIECBAgAABAgQIECBAoHkBQU7zxlYgYEeOHiBAgAABAgQIECBAgACBJAKCnCSMihAoFRDkaBACBAgQIECAAAECBAgQSCIgyEnCqAgBQY4eIECAAAECBAgQIECAAIHmBQQ5zRtbgYAdOXqAAAECBAgQIECAAAECBJIICHKSMCpCoFRAkKNBCBAgQIAAAQIECBAgQCCJgCAnCaMiBAQ5eoAAAQIECBAgQIAAAQIEmhcQ5DRvbAUCduToAQIECBAgQIAAAQIECBBIIiDIScKoCIFSAUGOBiFAgAABAgQIECBAgACBJAKCnCSMihAQ5OgBAgQIECBAgAABAgQIEGheQJDTvLEVCNiRowcIECBAgAABAgQIECBAIImAICcJoyIESgUEORqEAAECBAgQIECAAAECBJIICHKSMCpCQJCjBwgQIECAAAECBAgQIECgeQFBTvPGViBgR44eIECAAAECBAgQIECAAIEkAoKcJIyKECgVEORoEAIECBAgQIAAAQIECBBIIiDIScKoCAFBjh4gQIAAAQIECBAgQIAAgeYFBDnNG1uBgB05eoAAAQIECBAgQIAAAQIEkggIcpIwKkKgVECQo0EIECBAgAABAgQIECBAIImAICcJoyIEBDl6gAABAgQIECBAgAABAgSaFxDkNG9sBQJ25OgBAgQIECBAgAABAgQIEEgiIMhJwqgIgVIBQY4GIUCAAAECBAgQIECAAIEkAoKcJIyKEBDk6AECBAgQIECAAAECBAgQaF5AkNO8sRUI2JGjBwgQIECAAAECBAgQIEAgiYAgJwmjIgRKBQQ5GoQAAQIECBAgQIAAAQIEkggIcpIwKkJAkKMHCBAgQIAAAQIECBAgQKB5AUFO88ZWIGBHjh4gQIAAAQIECBAgQIAAgSQCgpwkjIoQKBXIghxGBAgQIECAAAECBAgQIEAghcDa7ddTlFGDAIEpBP4Bu3MGtNe5Bw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6912772" y="3018029"/>
            <a:ext cx="831273"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TDCH</a:t>
            </a:r>
          </a:p>
        </p:txBody>
      </p:sp>
      <p:sp>
        <p:nvSpPr>
          <p:cNvPr id="14" name="Title 1"/>
          <p:cNvSpPr txBox="1">
            <a:spLocks/>
          </p:cNvSpPr>
          <p:nvPr/>
        </p:nvSpPr>
        <p:spPr>
          <a:xfrm>
            <a:off x="1067706" y="152400"/>
            <a:ext cx="10375902" cy="932313"/>
          </a:xfrm>
          <a:prstGeom prst="rect">
            <a:avLst/>
          </a:prstGeom>
        </p:spPr>
        <p:txBody>
          <a:bodyPr vert="horz" lIns="0" tIns="0" rIns="0" bIns="45720" rtlCol="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b="1" dirty="0">
                <a:latin typeface="Segoe UI" panose="020B0502040204020203" pitchFamily="34" charset="0"/>
                <a:cs typeface="Segoe UI" panose="020B0502040204020203" pitchFamily="34" charset="0"/>
              </a:rPr>
              <a:t>Sigma Data Ingest</a:t>
            </a:r>
          </a:p>
        </p:txBody>
      </p:sp>
    </p:spTree>
    <p:extLst>
      <p:ext uri="{BB962C8B-B14F-4D97-AF65-F5344CB8AC3E}">
        <p14:creationId xmlns:p14="http://schemas.microsoft.com/office/powerpoint/2010/main" val="999845151"/>
      </p:ext>
    </p:extLst>
  </p:cSld>
  <p:clrMapOvr>
    <a:masterClrMapping/>
  </p:clrMapOvr>
</p:sld>
</file>

<file path=ppt/theme/theme1.xml><?xml version="1.0" encoding="utf-8"?>
<a:theme xmlns:a="http://schemas.openxmlformats.org/drawingml/2006/main" name="Blank">
  <a:themeElements>
    <a:clrScheme name="Micron - Template">
      <a:dk1>
        <a:srgbClr val="58595B"/>
      </a:dk1>
      <a:lt1>
        <a:srgbClr val="FFFFFF"/>
      </a:lt1>
      <a:dk2>
        <a:srgbClr val="2C2C2E"/>
      </a:dk2>
      <a:lt2>
        <a:srgbClr val="9A9B9D"/>
      </a:lt2>
      <a:accent1>
        <a:srgbClr val="0077C8"/>
      </a:accent1>
      <a:accent2>
        <a:srgbClr val="629D37"/>
      </a:accent2>
      <a:accent3>
        <a:srgbClr val="EE7623"/>
      </a:accent3>
      <a:accent4>
        <a:srgbClr val="00A7E0"/>
      </a:accent4>
      <a:accent5>
        <a:srgbClr val="CFDD3A"/>
      </a:accent5>
      <a:accent6>
        <a:srgbClr val="FFCF01"/>
      </a:accent6>
      <a:hlink>
        <a:srgbClr val="0077C8"/>
      </a:hlink>
      <a:folHlink>
        <a:srgbClr val="71C5E8"/>
      </a:folHlink>
    </a:clrScheme>
    <a:fontScheme name="Micro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bg2"/>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Micron_2016_PPT_Template2.pptx" id="{7D5DD22B-A923-4E73-A9D3-67C3EFDF541E}" vid="{088CB6EB-D94F-46BB-95D3-EE01E055E9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19E6E9AA85874389DCDB0FFB08FA8D" ma:contentTypeVersion="0" ma:contentTypeDescription="Create a new document." ma:contentTypeScope="" ma:versionID="b87afc8ee7b841117c19948a9128c784">
  <xsd:schema xmlns:xsd="http://www.w3.org/2001/XMLSchema" xmlns:xs="http://www.w3.org/2001/XMLSchema" xmlns:p="http://schemas.microsoft.com/office/2006/metadata/properties" xmlns:ns2="0d978d86-5983-4d19-925b-ccae7bba2c2b" targetNamespace="http://schemas.microsoft.com/office/2006/metadata/properties" ma:root="true" ma:fieldsID="4e8ad1fa10fcb6870a9aaf2168d23d0d" ns2:_="">
    <xsd:import namespace="0d978d86-5983-4d19-925b-ccae7bba2c2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78d86-5983-4d19-925b-ccae7bba2c2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d978d86-5983-4d19-925b-ccae7bba2c2b">5NUADRUSV5AR-159532097-40</_dlc_DocId>
    <_dlc_DocIdUrl xmlns="0d978d86-5983-4d19-925b-ccae7bba2c2b">
      <Url>http://collab.micron.com/corp/bpm/busanalytics/big_data_program/workshop/_layouts/15/DocIdRedir.aspx?ID=5NUADRUSV5AR-159532097-40</Url>
      <Description>5NUADRUSV5AR-159532097-40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E83BD4B-2E73-41AD-8D07-1266323A6A38}">
  <ds:schemaRefs>
    <ds:schemaRef ds:uri="http://schemas.microsoft.com/sharepoint/v3/contenttype/forms"/>
  </ds:schemaRefs>
</ds:datastoreItem>
</file>

<file path=customXml/itemProps2.xml><?xml version="1.0" encoding="utf-8"?>
<ds:datastoreItem xmlns:ds="http://schemas.openxmlformats.org/officeDocument/2006/customXml" ds:itemID="{6A3417A4-FF81-429A-BAF0-1EE695971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978d86-5983-4d19-925b-ccae7bba2c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422EFF-5A2B-41D1-A19C-F7FE80A60EF4}">
  <ds:schemaRefs>
    <ds:schemaRef ds:uri="http://schemas.microsoft.com/office/2006/metadata/properties"/>
    <ds:schemaRef ds:uri="http://schemas.microsoft.com/office/infopath/2007/PartnerControls"/>
    <ds:schemaRef ds:uri="0d978d86-5983-4d19-925b-ccae7bba2c2b"/>
  </ds:schemaRefs>
</ds:datastoreItem>
</file>

<file path=customXml/itemProps4.xml><?xml version="1.0" encoding="utf-8"?>
<ds:datastoreItem xmlns:ds="http://schemas.openxmlformats.org/officeDocument/2006/customXml" ds:itemID="{B57CE979-D54C-497D-83CC-C112F2CB2A7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3577</Words>
  <Application>Microsoft Office PowerPoint</Application>
  <PresentationFormat>Widescreen</PresentationFormat>
  <Paragraphs>1045</Paragraphs>
  <Slides>61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Lucida Console</vt:lpstr>
      <vt:lpstr>Segoe UI</vt:lpstr>
      <vt:lpstr>Segoe UI Semibold</vt:lpstr>
      <vt:lpstr>Wingdings</vt:lpstr>
      <vt:lpstr>Blank</vt:lpstr>
      <vt:lpstr>QM69A Inline Auto Diagnostic</vt:lpstr>
      <vt:lpstr>Agenda</vt:lpstr>
      <vt:lpstr>PowerPoint Presentation</vt:lpstr>
      <vt:lpstr>PowerPoint Presentation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 and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Issues and Error Encountered</vt:lpstr>
      <vt:lpstr>Cluster Dependent Problem</vt:lpstr>
      <vt:lpstr>Analytic related Problem</vt:lpstr>
      <vt:lpstr>Table Schema </vt:lpstr>
      <vt:lpstr>Datasets (AQT)</vt:lpstr>
      <vt:lpstr>Datasets (QT)</vt:lpstr>
      <vt:lpstr>Datasets (CT)</vt:lpstr>
      <vt:lpstr>Datasets (LA)</vt:lpstr>
      <vt:lpstr>Dataset (WA)</vt:lpstr>
      <vt:lpstr>Datasets (SWR)</vt:lpstr>
      <vt:lpstr>Datasets (QDR)</vt:lpstr>
      <vt:lpstr>Datasets (SWR_report)</vt:lpstr>
      <vt:lpstr>Datasets (QDR_report)</vt:lpstr>
      <vt:lpstr>Datasets (MB)</vt:lpstr>
      <vt:lpstr>Datasets (Sigma)</vt:lpstr>
      <vt:lpstr>eng_mti_singapore_fab_10_autodiagnostic.space_ooc_summary_qm69a_new</vt:lpstr>
      <vt:lpstr>eng_mti_singapore_fab_10_autodiagnostic.space_clustering_data_qm69a_new</vt:lpstr>
      <vt:lpstr>eng_mti_singapore_fab_10_autodiagnostic.space_clustering_result_qm69a_new</vt:lpstr>
      <vt:lpstr>eng_mti_singapore_fab_10_autodiagnostic.space_clustering_result_qm69a_new_trunc</vt:lpstr>
      <vt:lpstr>eng_mti_singapore_fab_10_autodiagnostic.space_bad_charts_new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2017-01-25T03:38:55Z</dcterms:created>
  <dcterms:modified xsi:type="dcterms:W3CDTF">2018-09-19T08:35:33Z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0x0101009B19E6E9AA85874389DCDB0FFB08FA8D</vt:lpwstr>
  </property>
  <property fmtid="{D5CDD505-2E9C-101B-9397-08002B2CF9AE}" pid="3" name="_dlc_DocIdItemGuid">
    <vt:lpwstr>79e75c2d-fb16-4eb3-b9d1-c6b38b9c5aa6</vt:lpwstr>
  </property>
</Properties>
</file>