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Lst>
  <p:notesMasterIdLst>
    <p:notesMasterId r:id="rId34"/>
  </p:notesMasterIdLst>
  <p:sldIdLst>
    <p:sldId id="257" r:id="rId3"/>
    <p:sldId id="263" r:id="rId4"/>
    <p:sldId id="271" r:id="rId5"/>
    <p:sldId id="279" r:id="rId6"/>
    <p:sldId id="269" r:id="rId7"/>
    <p:sldId id="287" r:id="rId8"/>
    <p:sldId id="270" r:id="rId9"/>
    <p:sldId id="272" r:id="rId10"/>
    <p:sldId id="273" r:id="rId11"/>
    <p:sldId id="275" r:id="rId12"/>
    <p:sldId id="274" r:id="rId13"/>
    <p:sldId id="277" r:id="rId14"/>
    <p:sldId id="278" r:id="rId15"/>
    <p:sldId id="276" r:id="rId16"/>
    <p:sldId id="294" r:id="rId17"/>
    <p:sldId id="293" r:id="rId18"/>
    <p:sldId id="283" r:id="rId19"/>
    <p:sldId id="264" r:id="rId20"/>
    <p:sldId id="280" r:id="rId21"/>
    <p:sldId id="281" r:id="rId22"/>
    <p:sldId id="282" r:id="rId23"/>
    <p:sldId id="285" r:id="rId24"/>
    <p:sldId id="265" r:id="rId25"/>
    <p:sldId id="288" r:id="rId26"/>
    <p:sldId id="289" r:id="rId27"/>
    <p:sldId id="290" r:id="rId28"/>
    <p:sldId id="291" r:id="rId29"/>
    <p:sldId id="292" r:id="rId30"/>
    <p:sldId id="267" r:id="rId31"/>
    <p:sldId id="268"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0090DA"/>
    <a:srgbClr val="00A3E1"/>
    <a:srgbClr val="71C5E8"/>
    <a:srgbClr val="58595B"/>
    <a:srgbClr val="808285"/>
    <a:srgbClr val="A7A9AC"/>
    <a:srgbClr val="D1D3D4"/>
    <a:srgbClr val="B7D433"/>
    <a:srgbClr val="9AC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orient="horz" pos="3264"/>
        <p:guide pos="3312"/>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9/14/2018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rgbClr val="0077C8"/>
                </a:solidFill>
              </a:defRPr>
            </a:lvl1pPr>
          </a:lstStyle>
          <a:p>
            <a:fld id="{2A0FEC12-B697-46B2-AC72-609E1FB7663B}" type="datetime4">
              <a:rPr lang="en-US" smtClean="0"/>
              <a:t>September 14, 2018</a:t>
            </a:fld>
            <a:endParaRPr lang="en-US" dirty="0"/>
          </a:p>
        </p:txBody>
      </p:sp>
      <p:sp>
        <p:nvSpPr>
          <p:cNvPr id="3" name="Footer Placeholder 2"/>
          <p:cNvSpPr>
            <a:spLocks noGrp="1"/>
          </p:cNvSpPr>
          <p:nvPr>
            <p:ph type="ftr" sz="quarter" idx="12"/>
          </p:nvPr>
        </p:nvSpPr>
        <p:spPr/>
        <p:txBody>
          <a:bodyPr/>
          <a:lstStyle>
            <a:lvl1pPr>
              <a:defRPr>
                <a:solidFill>
                  <a:srgbClr val="0077C8"/>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September 14,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September 14,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September 14, 2018</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89130DB7-029F-4471-BC7C-E4A29DE3FCB3}" type="datetime4">
              <a:rPr lang="en-US" smtClean="0"/>
              <a:t>September 14, 2018</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September 14,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September 14,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11099-C84D-4E8D-A396-A4435B145A56}" type="datetime4">
              <a:rPr lang="en-US" smtClean="0"/>
              <a:t>September 14,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177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September 14,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20A13-7C1D-4471-8934-00DDD5048EA1}" type="datetime4">
              <a:rPr lang="en-US" smtClean="0"/>
              <a:t>September 14,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002AD-0B31-491B-8DBE-1CA83D0D9D7D}" type="datetime4">
              <a:rPr lang="en-US" smtClean="0"/>
              <a:t>September 14,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1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September 14, 2018</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September 14, 2018</a:t>
            </a:fld>
            <a:endParaRPr lang="en-US" dirty="0"/>
          </a:p>
        </p:txBody>
      </p:sp>
      <p:sp>
        <p:nvSpPr>
          <p:cNvPr id="4" name="Footer Placeholder 3"/>
          <p:cNvSpPr>
            <a:spLocks noGrp="1"/>
          </p:cNvSpPr>
          <p:nvPr>
            <p:ph type="ftr" sz="quarter" idx="11"/>
          </p:nvPr>
        </p:nvSpPr>
        <p:spPr/>
        <p:txBody>
          <a:bodyPr/>
          <a:lstStyle>
            <a:lvl1pPr>
              <a:defRPr>
                <a:solidFill>
                  <a:srgbClr val="0077C8"/>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September 14, 2018</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September 14,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September 14,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September 14,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September 14, 2018</a:t>
            </a:fld>
            <a:endParaRPr lang="en-US" dirty="0"/>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September 14,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September 14,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September 14,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September 14,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September 14,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September 14, 2018</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September 14,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September 14, 2018</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September 14,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September 14,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September 14, 2018</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95" r:id="rId12"/>
    <p:sldLayoutId id="2147483696" r:id="rId13"/>
    <p:sldLayoutId id="2147483672" r:id="rId14"/>
    <p:sldLayoutId id="2147483652" r:id="rId15"/>
    <p:sldLayoutId id="2147483668" r:id="rId16"/>
    <p:sldLayoutId id="2147483671" r:id="rId17"/>
    <p:sldLayoutId id="2147483654" r:id="rId18"/>
    <p:sldLayoutId id="2147483675" r:id="rId19"/>
    <p:sldLayoutId id="2147483655" r:id="rId20"/>
    <p:sldLayoutId id="2147483674" r:id="rId21"/>
    <p:sldLayoutId id="2147483700" r:id="rId22"/>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September 14, 2018</a:t>
            </a:fld>
            <a:endParaRPr lang="en-US" dirty="0"/>
          </a:p>
        </p:txBody>
      </p:sp>
      <p:sp>
        <p:nvSpPr>
          <p:cNvPr id="13"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traininghttps://micron.plateau.com/learning/user/catalogsearch/searchUserCatalog.do?keywordsInHeader=sigma+history&amp;keywords=sigma+history&amp;selectedTab=learning&amp;fromExt=&amp;isRequestFromTrainingNeeds=false&amp;requestedFrom=null&amp;goalid=&amp;localeID=English&amp;currencyCode=USD&amp;secondaryLocaleID=&amp;expandCatalogSearchBarFilters=&amp;managerRole=SUPERVISOR&amp;origin=CatalogSearchPage&amp;OWASP_CSRFTOKEN=OMHK-4MIK-L9WS-Z4RS-Z2UT-ZCDI-9B01-UAT2"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micron.plateau.com/learning/user/catalogsearch/searchUserCatalog.do?keywordsInHeader=Y3&amp;keywords=Y3&amp;selectedTab=learning&amp;fromExt=&amp;isRequestFromTrainingNeeds=false&amp;requestedFrom=null&amp;goalid=&amp;localeID=English&amp;currencyCode=USD&amp;secondaryLocaleID=&amp;expandCatalogSearchBarFilters=&amp;managerRole=SUPERVISOR&amp;origin=CatalogSearchPage&amp;OWASP_CSRFTOKEN=OMHK-4MIK-L9WS-Z4RS-Z2UT-ZCDI-9B01-UAT2"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Title 3"/>
          <p:cNvSpPr>
            <a:spLocks noGrp="1"/>
          </p:cNvSpPr>
          <p:nvPr>
            <p:ph type="ctrTitle"/>
          </p:nvPr>
        </p:nvSpPr>
        <p:spPr/>
        <p:txBody>
          <a:bodyPr/>
          <a:lstStyle/>
          <a:p>
            <a:r>
              <a:rPr lang="en-US" dirty="0"/>
              <a:t>Sigma Dataset Introduction</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177066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10</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sigma_measurement</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239985"/>
            <a:ext cx="10515600" cy="2936978"/>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LotId</a:t>
            </a:r>
            <a:r>
              <a:rPr lang="en-US" sz="2000" dirty="0"/>
              <a:t>: lot id used at this step</a:t>
            </a:r>
          </a:p>
          <a:p>
            <a:r>
              <a:rPr lang="en-US" sz="2000" i="1" dirty="0" err="1">
                <a:solidFill>
                  <a:srgbClr val="92D050"/>
                </a:solidFill>
              </a:rPr>
              <a:t>WaferId</a:t>
            </a:r>
            <a:r>
              <a:rPr lang="en-US" sz="2000" dirty="0"/>
              <a:t>: wafer id used at this step</a:t>
            </a:r>
          </a:p>
          <a:p>
            <a:r>
              <a:rPr lang="en-US" sz="2000" i="1" dirty="0" err="1">
                <a:solidFill>
                  <a:srgbClr val="92D050"/>
                </a:solidFill>
              </a:rPr>
              <a:t>WaferScribe</a:t>
            </a:r>
            <a:r>
              <a:rPr lang="en-US" sz="2000" dirty="0"/>
              <a:t>: wafer id used at this step</a:t>
            </a:r>
          </a:p>
          <a:p>
            <a:r>
              <a:rPr lang="en-US" sz="2000" i="1" dirty="0" err="1">
                <a:solidFill>
                  <a:srgbClr val="92D050"/>
                </a:solidFill>
              </a:rPr>
              <a:t>RunCompleteDatetime</a:t>
            </a:r>
            <a:r>
              <a:rPr lang="en-US" sz="2000" dirty="0"/>
              <a:t>: Run complete datetime, normally this is used for time range filter.</a:t>
            </a:r>
          </a:p>
          <a:p>
            <a:r>
              <a:rPr lang="en-US" sz="2000" i="1" dirty="0" err="1">
                <a:solidFill>
                  <a:srgbClr val="92D050"/>
                </a:solidFill>
              </a:rPr>
              <a:t>WaferRunOid</a:t>
            </a:r>
            <a:r>
              <a:rPr lang="en-US" sz="2000" dirty="0"/>
              <a:t>: Join key with </a:t>
            </a:r>
            <a:r>
              <a:rPr lang="en-US" sz="2000" dirty="0" err="1"/>
              <a:t>sigma_wafer</a:t>
            </a:r>
            <a:endParaRPr lang="en-US" sz="2000" dirty="0"/>
          </a:p>
          <a:p>
            <a:r>
              <a:rPr lang="en-US" sz="2000" i="1" dirty="0" err="1">
                <a:solidFill>
                  <a:srgbClr val="92D050"/>
                </a:solidFill>
              </a:rPr>
              <a:t>MeasurementOid</a:t>
            </a:r>
            <a:r>
              <a:rPr lang="en-US" sz="2000" dirty="0"/>
              <a:t>: Join key with </a:t>
            </a:r>
            <a:r>
              <a:rPr lang="en-US" sz="2000" dirty="0" err="1"/>
              <a:t>sigma_measurement_summary</a:t>
            </a:r>
            <a:endParaRPr lang="en-US" sz="2000" dirty="0"/>
          </a:p>
          <a:p>
            <a:endParaRPr lang="en-US" sz="2000" dirty="0"/>
          </a:p>
        </p:txBody>
      </p:sp>
      <p:pic>
        <p:nvPicPr>
          <p:cNvPr id="9" name="Picture 8">
            <a:extLst>
              <a:ext uri="{FF2B5EF4-FFF2-40B4-BE49-F238E27FC236}">
                <a16:creationId xmlns:a16="http://schemas.microsoft.com/office/drawing/2014/main" id="{1A93E088-2DEE-4B63-B9D1-CEB31E58A59A}"/>
              </a:ext>
            </a:extLst>
          </p:cNvPr>
          <p:cNvPicPr>
            <a:picLocks noChangeAspect="1"/>
          </p:cNvPicPr>
          <p:nvPr/>
        </p:nvPicPr>
        <p:blipFill>
          <a:blip r:embed="rId2"/>
          <a:stretch>
            <a:fillRect/>
          </a:stretch>
        </p:blipFill>
        <p:spPr>
          <a:xfrm>
            <a:off x="838199" y="1447497"/>
            <a:ext cx="9144000" cy="1634435"/>
          </a:xfrm>
          <a:prstGeom prst="rect">
            <a:avLst/>
          </a:prstGeom>
        </p:spPr>
      </p:pic>
    </p:spTree>
    <p:extLst>
      <p:ext uri="{BB962C8B-B14F-4D97-AF65-F5344CB8AC3E}">
        <p14:creationId xmlns:p14="http://schemas.microsoft.com/office/powerpoint/2010/main" val="36492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11</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sigma_measurement_summary</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239985"/>
            <a:ext cx="10515600" cy="2936978"/>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CommonTestId</a:t>
            </a:r>
            <a:r>
              <a:rPr lang="en-US" sz="2000" dirty="0"/>
              <a:t>: Item name</a:t>
            </a:r>
          </a:p>
          <a:p>
            <a:r>
              <a:rPr lang="en-US" sz="2000" i="1" dirty="0" err="1">
                <a:solidFill>
                  <a:srgbClr val="92D050"/>
                </a:solidFill>
              </a:rPr>
              <a:t>LotId</a:t>
            </a:r>
            <a:r>
              <a:rPr lang="en-US" sz="2000" dirty="0"/>
              <a:t>: lot id used at this step</a:t>
            </a:r>
          </a:p>
          <a:p>
            <a:r>
              <a:rPr lang="en-US" sz="2000" i="1" dirty="0" err="1">
                <a:solidFill>
                  <a:srgbClr val="92D050"/>
                </a:solidFill>
              </a:rPr>
              <a:t>TestValue</a:t>
            </a:r>
            <a:r>
              <a:rPr lang="en-US" sz="2000" dirty="0"/>
              <a:t>: Item value</a:t>
            </a:r>
          </a:p>
          <a:p>
            <a:r>
              <a:rPr lang="en-US" sz="2000" i="1" dirty="0" err="1">
                <a:solidFill>
                  <a:srgbClr val="92D050"/>
                </a:solidFill>
              </a:rPr>
              <a:t>RunCompleteDatetime</a:t>
            </a:r>
            <a:r>
              <a:rPr lang="en-US" sz="2000" dirty="0"/>
              <a:t>: Run complete datetime, normally this is used for time range filter.</a:t>
            </a:r>
          </a:p>
          <a:p>
            <a:r>
              <a:rPr lang="en-US" sz="2000" i="1" dirty="0" err="1">
                <a:solidFill>
                  <a:srgbClr val="92D050"/>
                </a:solidFill>
              </a:rPr>
              <a:t>MeasurementOid</a:t>
            </a:r>
            <a:r>
              <a:rPr lang="en-US" sz="2000" dirty="0"/>
              <a:t>: Join key with </a:t>
            </a:r>
            <a:r>
              <a:rPr lang="en-US" sz="2000" dirty="0" err="1"/>
              <a:t>sigma_measurement</a:t>
            </a:r>
            <a:endParaRPr lang="en-US" sz="2000" dirty="0"/>
          </a:p>
          <a:p>
            <a:endParaRPr lang="en-US" sz="2000" dirty="0"/>
          </a:p>
        </p:txBody>
      </p:sp>
      <p:pic>
        <p:nvPicPr>
          <p:cNvPr id="7" name="Picture 6">
            <a:extLst>
              <a:ext uri="{FF2B5EF4-FFF2-40B4-BE49-F238E27FC236}">
                <a16:creationId xmlns:a16="http://schemas.microsoft.com/office/drawing/2014/main" id="{E708BFB8-8E6E-49A0-9FEF-6212CA643C60}"/>
              </a:ext>
            </a:extLst>
          </p:cNvPr>
          <p:cNvPicPr>
            <a:picLocks noChangeAspect="1"/>
          </p:cNvPicPr>
          <p:nvPr/>
        </p:nvPicPr>
        <p:blipFill>
          <a:blip r:embed="rId2"/>
          <a:stretch>
            <a:fillRect/>
          </a:stretch>
        </p:blipFill>
        <p:spPr>
          <a:xfrm>
            <a:off x="838199" y="1486053"/>
            <a:ext cx="9144000" cy="1480333"/>
          </a:xfrm>
          <a:prstGeom prst="rect">
            <a:avLst/>
          </a:prstGeom>
        </p:spPr>
      </p:pic>
    </p:spTree>
    <p:extLst>
      <p:ext uri="{BB962C8B-B14F-4D97-AF65-F5344CB8AC3E}">
        <p14:creationId xmlns:p14="http://schemas.microsoft.com/office/powerpoint/2010/main" val="333478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12</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sigma_point</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239985"/>
            <a:ext cx="10515600" cy="2936978"/>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CommonTestId</a:t>
            </a:r>
            <a:r>
              <a:rPr lang="en-US" sz="2000" dirty="0"/>
              <a:t>: Item name</a:t>
            </a:r>
          </a:p>
          <a:p>
            <a:r>
              <a:rPr lang="en-US" sz="2000" i="1" dirty="0" err="1">
                <a:solidFill>
                  <a:srgbClr val="92D050"/>
                </a:solidFill>
              </a:rPr>
              <a:t>TestValue</a:t>
            </a:r>
            <a:r>
              <a:rPr lang="en-US" sz="2000" dirty="0"/>
              <a:t>: Item value</a:t>
            </a:r>
          </a:p>
          <a:p>
            <a:r>
              <a:rPr lang="en-US" sz="2000" i="1" dirty="0" err="1">
                <a:solidFill>
                  <a:srgbClr val="92D050"/>
                </a:solidFill>
              </a:rPr>
              <a:t>PointIndex</a:t>
            </a:r>
            <a:r>
              <a:rPr lang="en-US" sz="2000" dirty="0"/>
              <a:t>: Measurement point index number</a:t>
            </a:r>
          </a:p>
          <a:p>
            <a:r>
              <a:rPr lang="en-US" sz="2000" i="1" dirty="0" err="1">
                <a:solidFill>
                  <a:srgbClr val="92D050"/>
                </a:solidFill>
              </a:rPr>
              <a:t>RunCompleteDatetime</a:t>
            </a:r>
            <a:r>
              <a:rPr lang="en-US" sz="2000" dirty="0"/>
              <a:t>: Run complete datetime, normally this is used for time range filter.</a:t>
            </a:r>
          </a:p>
          <a:p>
            <a:r>
              <a:rPr lang="en-US" sz="2000" i="1" dirty="0" err="1">
                <a:solidFill>
                  <a:srgbClr val="92D050"/>
                </a:solidFill>
              </a:rPr>
              <a:t>MeasurementOid</a:t>
            </a:r>
            <a:r>
              <a:rPr lang="en-US" sz="2000" dirty="0"/>
              <a:t>: Join key with </a:t>
            </a:r>
            <a:r>
              <a:rPr lang="en-US" sz="2000" dirty="0" err="1"/>
              <a:t>sigma_measurement</a:t>
            </a:r>
            <a:endParaRPr lang="en-US" sz="2000" dirty="0"/>
          </a:p>
          <a:p>
            <a:endParaRPr lang="en-US" sz="2000" dirty="0"/>
          </a:p>
        </p:txBody>
      </p:sp>
      <p:pic>
        <p:nvPicPr>
          <p:cNvPr id="8" name="Picture 7">
            <a:extLst>
              <a:ext uri="{FF2B5EF4-FFF2-40B4-BE49-F238E27FC236}">
                <a16:creationId xmlns:a16="http://schemas.microsoft.com/office/drawing/2014/main" id="{58F40CCC-B1AF-4EC8-B55D-60957EBB2647}"/>
              </a:ext>
            </a:extLst>
          </p:cNvPr>
          <p:cNvPicPr>
            <a:picLocks noChangeAspect="1"/>
          </p:cNvPicPr>
          <p:nvPr/>
        </p:nvPicPr>
        <p:blipFill>
          <a:blip r:embed="rId2"/>
          <a:stretch>
            <a:fillRect/>
          </a:stretch>
        </p:blipFill>
        <p:spPr>
          <a:xfrm>
            <a:off x="838199" y="1447497"/>
            <a:ext cx="9144000" cy="1489790"/>
          </a:xfrm>
          <a:prstGeom prst="rect">
            <a:avLst/>
          </a:prstGeom>
        </p:spPr>
      </p:pic>
    </p:spTree>
    <p:extLst>
      <p:ext uri="{BB962C8B-B14F-4D97-AF65-F5344CB8AC3E}">
        <p14:creationId xmlns:p14="http://schemas.microsoft.com/office/powerpoint/2010/main" val="36289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13</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sigma_point_location</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239985"/>
            <a:ext cx="10515600" cy="3454430"/>
          </a:xfrm>
        </p:spPr>
        <p:txBody>
          <a:bodyPr/>
          <a:lstStyle/>
          <a:p>
            <a:r>
              <a:rPr lang="en-US" sz="1600" i="1" dirty="0" err="1">
                <a:solidFill>
                  <a:srgbClr val="92D050"/>
                </a:solidFill>
              </a:rPr>
              <a:t>dwh_SrcId</a:t>
            </a:r>
            <a:r>
              <a:rPr lang="en-US" sz="1600" dirty="0"/>
              <a:t>: fab information</a:t>
            </a:r>
          </a:p>
          <a:p>
            <a:r>
              <a:rPr lang="en-US" sz="1600" i="1" dirty="0" err="1">
                <a:solidFill>
                  <a:srgbClr val="92D050"/>
                </a:solidFill>
              </a:rPr>
              <a:t>PointIndex</a:t>
            </a:r>
            <a:r>
              <a:rPr lang="en-US" sz="1600" dirty="0"/>
              <a:t>: Measurement point index number, can join with </a:t>
            </a:r>
            <a:r>
              <a:rPr lang="en-US" sz="1600" dirty="0" err="1"/>
              <a:t>sigma_point</a:t>
            </a:r>
            <a:endParaRPr lang="en-US" sz="1600" dirty="0"/>
          </a:p>
          <a:p>
            <a:r>
              <a:rPr lang="en-US" sz="1600" i="1" dirty="0" err="1">
                <a:solidFill>
                  <a:srgbClr val="92D050"/>
                </a:solidFill>
              </a:rPr>
              <a:t>RunCompleteDatetime</a:t>
            </a:r>
            <a:r>
              <a:rPr lang="en-US" sz="1600" dirty="0"/>
              <a:t>: Run complete datetime, normally this is used for time range filter.</a:t>
            </a:r>
          </a:p>
          <a:p>
            <a:r>
              <a:rPr lang="en-US" sz="1600" i="1" dirty="0" err="1">
                <a:solidFill>
                  <a:srgbClr val="92D050"/>
                </a:solidFill>
              </a:rPr>
              <a:t>DesignId</a:t>
            </a:r>
            <a:r>
              <a:rPr lang="en-US" sz="1600" dirty="0"/>
              <a:t>: Design Id.</a:t>
            </a:r>
          </a:p>
          <a:p>
            <a:r>
              <a:rPr lang="en-US" sz="1600" i="1" dirty="0" err="1">
                <a:solidFill>
                  <a:srgbClr val="92D050"/>
                </a:solidFill>
              </a:rPr>
              <a:t>NormalizedX</a:t>
            </a:r>
            <a:r>
              <a:rPr lang="en-US" sz="1600" dirty="0"/>
              <a:t>: X coordinate on wafer (-150 to 150)</a:t>
            </a:r>
          </a:p>
          <a:p>
            <a:r>
              <a:rPr lang="en-US" sz="1600" i="1" dirty="0" err="1">
                <a:solidFill>
                  <a:srgbClr val="92D050"/>
                </a:solidFill>
              </a:rPr>
              <a:t>NormalizedY</a:t>
            </a:r>
            <a:r>
              <a:rPr lang="en-US" sz="1600" dirty="0"/>
              <a:t>: Y coordinate on wafer (-150 to 150)</a:t>
            </a:r>
          </a:p>
          <a:p>
            <a:r>
              <a:rPr lang="en-US" sz="1600" i="1" dirty="0" err="1">
                <a:solidFill>
                  <a:srgbClr val="92D050"/>
                </a:solidFill>
              </a:rPr>
              <a:t>DieX</a:t>
            </a:r>
            <a:r>
              <a:rPr lang="en-US" sz="1600" dirty="0"/>
              <a:t>: die index in X direction</a:t>
            </a:r>
          </a:p>
          <a:p>
            <a:r>
              <a:rPr lang="en-US" sz="1600" i="1" dirty="0" err="1">
                <a:solidFill>
                  <a:srgbClr val="92D050"/>
                </a:solidFill>
              </a:rPr>
              <a:t>DieY</a:t>
            </a:r>
            <a:r>
              <a:rPr lang="en-US" sz="1600" dirty="0"/>
              <a:t>: die index in Y direction</a:t>
            </a:r>
          </a:p>
          <a:p>
            <a:r>
              <a:rPr lang="en-US" sz="1600" i="1" dirty="0" err="1">
                <a:solidFill>
                  <a:srgbClr val="92D050"/>
                </a:solidFill>
              </a:rPr>
              <a:t>FrameX</a:t>
            </a:r>
            <a:r>
              <a:rPr lang="en-US" sz="1600" dirty="0"/>
              <a:t>:</a:t>
            </a:r>
          </a:p>
          <a:p>
            <a:r>
              <a:rPr lang="en-US" sz="1600" i="1" dirty="0" err="1">
                <a:solidFill>
                  <a:srgbClr val="92D050"/>
                </a:solidFill>
              </a:rPr>
              <a:t>FrameY</a:t>
            </a:r>
            <a:r>
              <a:rPr lang="en-US" sz="1600" dirty="0"/>
              <a:t>:</a:t>
            </a:r>
          </a:p>
          <a:p>
            <a:endParaRPr lang="en-US" sz="1600" dirty="0"/>
          </a:p>
        </p:txBody>
      </p:sp>
      <p:pic>
        <p:nvPicPr>
          <p:cNvPr id="7" name="Picture 6">
            <a:extLst>
              <a:ext uri="{FF2B5EF4-FFF2-40B4-BE49-F238E27FC236}">
                <a16:creationId xmlns:a16="http://schemas.microsoft.com/office/drawing/2014/main" id="{CF50D61C-1ECB-49B7-BDD6-A26EDE9F5B7B}"/>
              </a:ext>
            </a:extLst>
          </p:cNvPr>
          <p:cNvPicPr>
            <a:picLocks noChangeAspect="1"/>
          </p:cNvPicPr>
          <p:nvPr/>
        </p:nvPicPr>
        <p:blipFill>
          <a:blip r:embed="rId2"/>
          <a:stretch>
            <a:fillRect/>
          </a:stretch>
        </p:blipFill>
        <p:spPr>
          <a:xfrm>
            <a:off x="838199" y="1314463"/>
            <a:ext cx="9144000" cy="1808000"/>
          </a:xfrm>
          <a:prstGeom prst="rect">
            <a:avLst/>
          </a:prstGeom>
        </p:spPr>
      </p:pic>
    </p:spTree>
    <p:extLst>
      <p:ext uri="{BB962C8B-B14F-4D97-AF65-F5344CB8AC3E}">
        <p14:creationId xmlns:p14="http://schemas.microsoft.com/office/powerpoint/2010/main" val="122073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8541-6A73-4492-988D-F59DBB1A8D90}"/>
              </a:ext>
            </a:extLst>
          </p:cNvPr>
          <p:cNvSpPr>
            <a:spLocks noGrp="1"/>
          </p:cNvSpPr>
          <p:nvPr>
            <p:ph type="title"/>
          </p:nvPr>
        </p:nvSpPr>
        <p:spPr/>
        <p:txBody>
          <a:bodyPr/>
          <a:lstStyle/>
          <a:p>
            <a:r>
              <a:rPr lang="en-US" dirty="0"/>
              <a:t>Common Items</a:t>
            </a:r>
          </a:p>
        </p:txBody>
      </p:sp>
      <p:sp>
        <p:nvSpPr>
          <p:cNvPr id="3" name="Footer Placeholder 2">
            <a:extLst>
              <a:ext uri="{FF2B5EF4-FFF2-40B4-BE49-F238E27FC236}">
                <a16:creationId xmlns:a16="http://schemas.microsoft.com/office/drawing/2014/main" id="{C9F7D976-858D-4445-9FCD-A72F9240CFE2}"/>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66234269-F395-44A0-AB6C-03A1FD1780CE}"/>
              </a:ext>
            </a:extLst>
          </p:cNvPr>
          <p:cNvSpPr>
            <a:spLocks noGrp="1"/>
          </p:cNvSpPr>
          <p:nvPr>
            <p:ph type="sldNum" sz="quarter" idx="12"/>
          </p:nvPr>
        </p:nvSpPr>
        <p:spPr/>
        <p:txBody>
          <a:bodyPr/>
          <a:lstStyle/>
          <a:p>
            <a:fld id="{B7E7695C-FCF1-4AA0-9B93-7941FED13DC4}" type="slidenum">
              <a:rPr lang="en-US" smtClean="0"/>
              <a:t>14</a:t>
            </a:fld>
            <a:endParaRPr lang="en-US"/>
          </a:p>
        </p:txBody>
      </p:sp>
      <p:sp>
        <p:nvSpPr>
          <p:cNvPr id="5" name="Text Placeholder 4">
            <a:extLst>
              <a:ext uri="{FF2B5EF4-FFF2-40B4-BE49-F238E27FC236}">
                <a16:creationId xmlns:a16="http://schemas.microsoft.com/office/drawing/2014/main" id="{5FF167F9-DF95-4C73-8C84-772CECEABB71}"/>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B4FA9C3E-B6CE-4141-93E2-D0FFA7A650DA}"/>
              </a:ext>
            </a:extLst>
          </p:cNvPr>
          <p:cNvSpPr>
            <a:spLocks noGrp="1"/>
          </p:cNvSpPr>
          <p:nvPr>
            <p:ph sz="half" idx="1"/>
          </p:nvPr>
        </p:nvSpPr>
        <p:spPr/>
        <p:txBody>
          <a:bodyPr/>
          <a:lstStyle/>
          <a:p>
            <a:r>
              <a:rPr lang="en-US" dirty="0"/>
              <a:t>MFG_PROCESS_STEP </a:t>
            </a:r>
            <a:r>
              <a:rPr lang="en-US" dirty="0">
                <a:sym typeface="Wingdings" panose="05000000000000000000" pitchFamily="2" charset="2"/>
              </a:rPr>
              <a:t> </a:t>
            </a:r>
            <a:r>
              <a:rPr lang="en-US" sz="1600" dirty="0" err="1"/>
              <a:t>SigmaLot</a:t>
            </a:r>
            <a:endParaRPr lang="en-US" sz="1600" dirty="0"/>
          </a:p>
          <a:p>
            <a:r>
              <a:rPr lang="en-US" dirty="0"/>
              <a:t>EQUIPMENT_ID </a:t>
            </a:r>
            <a:r>
              <a:rPr lang="en-US" dirty="0">
                <a:sym typeface="Wingdings" panose="05000000000000000000" pitchFamily="2" charset="2"/>
              </a:rPr>
              <a:t> </a:t>
            </a:r>
            <a:r>
              <a:rPr lang="en-US" sz="1600" dirty="0" err="1">
                <a:sym typeface="Wingdings" panose="05000000000000000000" pitchFamily="2" charset="2"/>
              </a:rPr>
              <a:t>SigmaRun</a:t>
            </a:r>
            <a:endParaRPr lang="en-US" sz="1600" dirty="0">
              <a:sym typeface="Wingdings" panose="05000000000000000000" pitchFamily="2" charset="2"/>
            </a:endParaRPr>
          </a:p>
          <a:p>
            <a:r>
              <a:rPr lang="en-US" dirty="0">
                <a:sym typeface="Wingdings" panose="05000000000000000000" pitchFamily="2" charset="2"/>
              </a:rPr>
              <a:t>DESIGN_ID  </a:t>
            </a:r>
            <a:r>
              <a:rPr lang="en-US" sz="1600" dirty="0" err="1"/>
              <a:t>SigmaLot</a:t>
            </a:r>
            <a:endParaRPr lang="en-US" sz="1600" dirty="0"/>
          </a:p>
          <a:p>
            <a:r>
              <a:rPr lang="en-US" dirty="0"/>
              <a:t>PROCESS_ID </a:t>
            </a:r>
            <a:r>
              <a:rPr lang="en-US" dirty="0">
                <a:sym typeface="Wingdings" panose="05000000000000000000" pitchFamily="2" charset="2"/>
              </a:rPr>
              <a:t> </a:t>
            </a:r>
            <a:r>
              <a:rPr lang="en-US" dirty="0"/>
              <a:t> </a:t>
            </a:r>
            <a:r>
              <a:rPr lang="en-US" sz="1600" dirty="0" err="1"/>
              <a:t>SigmaLot</a:t>
            </a:r>
            <a:endParaRPr lang="en-US" sz="1600" dirty="0"/>
          </a:p>
          <a:p>
            <a:r>
              <a:rPr lang="en-US" dirty="0"/>
              <a:t>CHAMBER </a:t>
            </a:r>
            <a:r>
              <a:rPr lang="en-US" dirty="0">
                <a:sym typeface="Wingdings" panose="05000000000000000000" pitchFamily="2" charset="2"/>
              </a:rPr>
              <a:t> </a:t>
            </a:r>
            <a:r>
              <a:rPr lang="en-US" sz="1600" dirty="0" err="1">
                <a:sym typeface="Wingdings" panose="05000000000000000000" pitchFamily="2" charset="2"/>
              </a:rPr>
              <a:t>SigmaWaferSummary</a:t>
            </a:r>
            <a:r>
              <a:rPr lang="en-US" sz="1600" dirty="0">
                <a:sym typeface="Wingdings" panose="05000000000000000000" pitchFamily="2" charset="2"/>
              </a:rPr>
              <a:t>, </a:t>
            </a:r>
            <a:r>
              <a:rPr lang="en-US" sz="1600" dirty="0" err="1"/>
              <a:t>CommonTestId</a:t>
            </a:r>
            <a:r>
              <a:rPr lang="en-US" sz="1600" dirty="0"/>
              <a:t> = ‘PROCESS_CHAMBER - WAFER_ATTR’</a:t>
            </a:r>
            <a:r>
              <a:rPr lang="en-US" sz="1600" dirty="0">
                <a:sym typeface="Wingdings" panose="05000000000000000000" pitchFamily="2" charset="2"/>
              </a:rPr>
              <a:t> </a:t>
            </a:r>
            <a:endParaRPr lang="en-US" sz="1600" dirty="0"/>
          </a:p>
          <a:p>
            <a:r>
              <a:rPr lang="en-US" dirty="0"/>
              <a:t>RECIPE </a:t>
            </a:r>
            <a:r>
              <a:rPr lang="en-US" dirty="0">
                <a:sym typeface="Wingdings" panose="05000000000000000000" pitchFamily="2" charset="2"/>
              </a:rPr>
              <a:t> </a:t>
            </a:r>
            <a:r>
              <a:rPr lang="en-US" sz="1600" dirty="0" err="1"/>
              <a:t>SigmaRunSummary</a:t>
            </a:r>
            <a:r>
              <a:rPr lang="en-US" sz="1600" dirty="0"/>
              <a:t>, </a:t>
            </a:r>
            <a:r>
              <a:rPr lang="en-US" sz="1600" dirty="0" err="1"/>
              <a:t>CommonTestId</a:t>
            </a:r>
            <a:r>
              <a:rPr lang="en-US" sz="1600" dirty="0"/>
              <a:t> = ‘</a:t>
            </a:r>
            <a:r>
              <a:rPr lang="en-US" sz="1600" dirty="0" err="1"/>
              <a:t>GeRM</a:t>
            </a:r>
            <a:r>
              <a:rPr lang="en-US" sz="1600" dirty="0"/>
              <a:t> RECIPE - RUN_ATTR’</a:t>
            </a:r>
            <a:r>
              <a:rPr lang="en-US" sz="1600" dirty="0">
                <a:sym typeface="Wingdings" panose="05000000000000000000" pitchFamily="2" charset="2"/>
              </a:rPr>
              <a:t> </a:t>
            </a:r>
            <a:endParaRPr lang="en-US" sz="1600" dirty="0"/>
          </a:p>
          <a:p>
            <a:r>
              <a:rPr lang="en-US" dirty="0"/>
              <a:t>SLOT </a:t>
            </a:r>
            <a:r>
              <a:rPr lang="en-US" dirty="0">
                <a:sym typeface="Wingdings" panose="05000000000000000000" pitchFamily="2" charset="2"/>
              </a:rPr>
              <a:t> </a:t>
            </a:r>
            <a:r>
              <a:rPr lang="en-US" sz="1600" dirty="0" err="1"/>
              <a:t>SigmaWaferSummary</a:t>
            </a:r>
            <a:r>
              <a:rPr lang="en-US" sz="1600" dirty="0"/>
              <a:t>, </a:t>
            </a:r>
            <a:r>
              <a:rPr lang="en-US" sz="1600" dirty="0" err="1"/>
              <a:t>CommonTestId</a:t>
            </a:r>
            <a:r>
              <a:rPr lang="en-US" sz="1600" dirty="0"/>
              <a:t> =  ‘WAFER_SLOT - DG_AD’</a:t>
            </a:r>
          </a:p>
          <a:p>
            <a:r>
              <a:rPr lang="en-US" dirty="0"/>
              <a:t>RUN_COMPLETE_DATETIME </a:t>
            </a:r>
            <a:r>
              <a:rPr lang="en-US" dirty="0">
                <a:sym typeface="Wingdings" panose="05000000000000000000" pitchFamily="2" charset="2"/>
              </a:rPr>
              <a:t> </a:t>
            </a:r>
            <a:r>
              <a:rPr lang="en-US" sz="1600" dirty="0" err="1">
                <a:sym typeface="Wingdings" panose="05000000000000000000" pitchFamily="2" charset="2"/>
              </a:rPr>
              <a:t>SigmaRun</a:t>
            </a:r>
            <a:endParaRPr lang="en-US" sz="1600" dirty="0"/>
          </a:p>
          <a:p>
            <a:endParaRPr lang="en-US" dirty="0"/>
          </a:p>
        </p:txBody>
      </p:sp>
    </p:spTree>
    <p:extLst>
      <p:ext uri="{BB962C8B-B14F-4D97-AF65-F5344CB8AC3E}">
        <p14:creationId xmlns:p14="http://schemas.microsoft.com/office/powerpoint/2010/main" val="310453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E9B5-64EB-4F16-A3D4-B96D4ED153D4}"/>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766BC91E-133D-48F5-9FCF-141939B4E89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0434F1C-A023-456C-8CB7-5FFC318DFC7D}"/>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D2C58F57-DC78-46A6-92C9-6F009F174354}"/>
              </a:ext>
            </a:extLst>
          </p:cNvPr>
          <p:cNvSpPr>
            <a:spLocks noGrp="1"/>
          </p:cNvSpPr>
          <p:nvPr>
            <p:ph type="sldNum" sz="quarter" idx="12"/>
          </p:nvPr>
        </p:nvSpPr>
        <p:spPr/>
        <p:txBody>
          <a:bodyPr/>
          <a:lstStyle/>
          <a:p>
            <a:fld id="{B7E7695C-FCF1-4AA0-9B93-7941FED13DC4}" type="slidenum">
              <a:rPr lang="en-US" smtClean="0"/>
              <a:pPr/>
              <a:t>15</a:t>
            </a:fld>
            <a:endParaRPr lang="en-US" dirty="0"/>
          </a:p>
        </p:txBody>
      </p:sp>
    </p:spTree>
    <p:extLst>
      <p:ext uri="{BB962C8B-B14F-4D97-AF65-F5344CB8AC3E}">
        <p14:creationId xmlns:p14="http://schemas.microsoft.com/office/powerpoint/2010/main" val="265359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B8FD-B941-44A1-B305-F3689A0E89AA}"/>
              </a:ext>
            </a:extLst>
          </p:cNvPr>
          <p:cNvSpPr>
            <a:spLocks noGrp="1"/>
          </p:cNvSpPr>
          <p:nvPr>
            <p:ph type="title"/>
          </p:nvPr>
        </p:nvSpPr>
        <p:spPr/>
        <p:txBody>
          <a:bodyPr/>
          <a:lstStyle/>
          <a:p>
            <a:r>
              <a:rPr lang="en-US" dirty="0"/>
              <a:t>Query Methods</a:t>
            </a:r>
          </a:p>
        </p:txBody>
      </p:sp>
      <p:sp>
        <p:nvSpPr>
          <p:cNvPr id="3" name="Footer Placeholder 2">
            <a:extLst>
              <a:ext uri="{FF2B5EF4-FFF2-40B4-BE49-F238E27FC236}">
                <a16:creationId xmlns:a16="http://schemas.microsoft.com/office/drawing/2014/main" id="{319EE982-AA55-4D46-B99C-90B58F199399}"/>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AB3AB2B2-1E70-4E2C-AB51-33FE5EDAD570}"/>
              </a:ext>
            </a:extLst>
          </p:cNvPr>
          <p:cNvSpPr>
            <a:spLocks noGrp="1"/>
          </p:cNvSpPr>
          <p:nvPr>
            <p:ph type="sldNum" sz="quarter" idx="12"/>
          </p:nvPr>
        </p:nvSpPr>
        <p:spPr/>
        <p:txBody>
          <a:bodyPr/>
          <a:lstStyle/>
          <a:p>
            <a:fld id="{B7E7695C-FCF1-4AA0-9B93-7941FED13DC4}" type="slidenum">
              <a:rPr lang="en-US" smtClean="0"/>
              <a:t>16</a:t>
            </a:fld>
            <a:endParaRPr lang="en-US"/>
          </a:p>
        </p:txBody>
      </p:sp>
      <p:sp>
        <p:nvSpPr>
          <p:cNvPr id="5" name="Text Placeholder 4">
            <a:extLst>
              <a:ext uri="{FF2B5EF4-FFF2-40B4-BE49-F238E27FC236}">
                <a16:creationId xmlns:a16="http://schemas.microsoft.com/office/drawing/2014/main" id="{CD6CBFA3-4D3B-49C6-A9DF-2EED75583410}"/>
              </a:ext>
            </a:extLst>
          </p:cNvPr>
          <p:cNvSpPr>
            <a:spLocks noGrp="1"/>
          </p:cNvSpPr>
          <p:nvPr>
            <p:ph type="body" sz="quarter" idx="13"/>
          </p:nvPr>
        </p:nvSpPr>
        <p:spPr/>
        <p:txBody>
          <a:bodyPr/>
          <a:lstStyle/>
          <a:p>
            <a:endParaRPr lang="en-US"/>
          </a:p>
        </p:txBody>
      </p:sp>
      <p:graphicFrame>
        <p:nvGraphicFramePr>
          <p:cNvPr id="7" name="Content Placeholder 6">
            <a:extLst>
              <a:ext uri="{FF2B5EF4-FFF2-40B4-BE49-F238E27FC236}">
                <a16:creationId xmlns:a16="http://schemas.microsoft.com/office/drawing/2014/main" id="{7D098E48-7C19-4076-BD66-E689978F6DE7}"/>
              </a:ext>
            </a:extLst>
          </p:cNvPr>
          <p:cNvGraphicFramePr>
            <a:graphicFrameLocks noGrp="1"/>
          </p:cNvGraphicFramePr>
          <p:nvPr>
            <p:ph sz="half" idx="1"/>
            <p:extLst>
              <p:ext uri="{D42A27DB-BD31-4B8C-83A1-F6EECF244321}">
                <p14:modId xmlns:p14="http://schemas.microsoft.com/office/powerpoint/2010/main" val="2002930162"/>
              </p:ext>
            </p:extLst>
          </p:nvPr>
        </p:nvGraphicFramePr>
        <p:xfrm>
          <a:off x="838200" y="1628775"/>
          <a:ext cx="7010400" cy="2661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655107719"/>
                    </a:ext>
                  </a:extLst>
                </a:gridCol>
                <a:gridCol w="3505200">
                  <a:extLst>
                    <a:ext uri="{9D8B030D-6E8A-4147-A177-3AD203B41FA5}">
                      <a16:colId xmlns:a16="http://schemas.microsoft.com/office/drawing/2014/main" val="3898304104"/>
                    </a:ext>
                  </a:extLst>
                </a:gridCol>
              </a:tblGrid>
              <a:tr h="370840">
                <a:tc>
                  <a:txBody>
                    <a:bodyPr/>
                    <a:lstStyle/>
                    <a:p>
                      <a:r>
                        <a:rPr lang="en-US" dirty="0"/>
                        <a:t>Application</a:t>
                      </a:r>
                    </a:p>
                  </a:txBody>
                  <a:tcPr/>
                </a:tc>
                <a:tc>
                  <a:txBody>
                    <a:bodyPr/>
                    <a:lstStyle/>
                    <a:p>
                      <a:endParaRPr lang="en-US" dirty="0"/>
                    </a:p>
                  </a:txBody>
                  <a:tcPr/>
                </a:tc>
                <a:extLst>
                  <a:ext uri="{0D108BD9-81ED-4DB2-BD59-A6C34878D82A}">
                    <a16:rowId xmlns:a16="http://schemas.microsoft.com/office/drawing/2014/main" val="235223938"/>
                  </a:ext>
                </a:extLst>
              </a:tr>
              <a:tr h="370840">
                <a:tc>
                  <a:txBody>
                    <a:bodyPr/>
                    <a:lstStyle/>
                    <a:p>
                      <a:r>
                        <a:rPr lang="en-US" dirty="0"/>
                        <a:t>Sigma History</a:t>
                      </a:r>
                    </a:p>
                  </a:txBody>
                  <a:tcPr/>
                </a:tc>
                <a:tc>
                  <a:txBody>
                    <a:bodyPr/>
                    <a:lstStyle/>
                    <a:p>
                      <a:r>
                        <a:rPr lang="en-US" dirty="0"/>
                        <a:t>To view sigma data</a:t>
                      </a:r>
                    </a:p>
                  </a:txBody>
                  <a:tcPr/>
                </a:tc>
                <a:extLst>
                  <a:ext uri="{0D108BD9-81ED-4DB2-BD59-A6C34878D82A}">
                    <a16:rowId xmlns:a16="http://schemas.microsoft.com/office/drawing/2014/main" val="1247865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Yield Cube Global Query</a:t>
                      </a:r>
                    </a:p>
                  </a:txBody>
                  <a:tcPr/>
                </a:tc>
                <a:tc>
                  <a:txBody>
                    <a:bodyPr/>
                    <a:lstStyle/>
                    <a:p>
                      <a:r>
                        <a:rPr lang="en-US" dirty="0"/>
                        <a:t>To query data and do basic analysis in YieldCube</a:t>
                      </a:r>
                    </a:p>
                  </a:txBody>
                  <a:tcPr/>
                </a:tc>
                <a:extLst>
                  <a:ext uri="{0D108BD9-81ED-4DB2-BD59-A6C34878D82A}">
                    <a16:rowId xmlns:a16="http://schemas.microsoft.com/office/drawing/2014/main" val="2243357915"/>
                  </a:ext>
                </a:extLst>
              </a:tr>
              <a:tr h="370840">
                <a:tc>
                  <a:txBody>
                    <a:bodyPr/>
                    <a:lstStyle/>
                    <a:p>
                      <a:r>
                        <a:rPr lang="en-US" dirty="0"/>
                        <a:t>Teradata</a:t>
                      </a:r>
                    </a:p>
                  </a:txBody>
                  <a:tcPr/>
                </a:tc>
                <a:tc>
                  <a:txBody>
                    <a:bodyPr/>
                    <a:lstStyle/>
                    <a:p>
                      <a:r>
                        <a:rPr lang="en-US" dirty="0"/>
                        <a:t>For large amount of Sigma data query</a:t>
                      </a:r>
                    </a:p>
                  </a:txBody>
                  <a:tcPr/>
                </a:tc>
                <a:extLst>
                  <a:ext uri="{0D108BD9-81ED-4DB2-BD59-A6C34878D82A}">
                    <a16:rowId xmlns:a16="http://schemas.microsoft.com/office/drawing/2014/main" val="1708308165"/>
                  </a:ext>
                </a:extLst>
              </a:tr>
              <a:tr h="370840">
                <a:tc>
                  <a:txBody>
                    <a:bodyPr/>
                    <a:lstStyle/>
                    <a:p>
                      <a:r>
                        <a:rPr lang="en-US" dirty="0"/>
                        <a:t>Sigma HBase</a:t>
                      </a:r>
                    </a:p>
                  </a:txBody>
                  <a:tcPr/>
                </a:tc>
                <a:tc>
                  <a:txBody>
                    <a:bodyPr/>
                    <a:lstStyle/>
                    <a:p>
                      <a:r>
                        <a:rPr lang="en-US" dirty="0"/>
                        <a:t>For large amount of Sigma data query</a:t>
                      </a:r>
                    </a:p>
                  </a:txBody>
                  <a:tcPr/>
                </a:tc>
                <a:extLst>
                  <a:ext uri="{0D108BD9-81ED-4DB2-BD59-A6C34878D82A}">
                    <a16:rowId xmlns:a16="http://schemas.microsoft.com/office/drawing/2014/main" val="2070706566"/>
                  </a:ext>
                </a:extLst>
              </a:tr>
            </a:tbl>
          </a:graphicData>
        </a:graphic>
      </p:graphicFrame>
    </p:spTree>
    <p:extLst>
      <p:ext uri="{BB962C8B-B14F-4D97-AF65-F5344CB8AC3E}">
        <p14:creationId xmlns:p14="http://schemas.microsoft.com/office/powerpoint/2010/main" val="401842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E9B5-64EB-4F16-A3D4-B96D4ED153D4}"/>
              </a:ext>
            </a:extLst>
          </p:cNvPr>
          <p:cNvSpPr>
            <a:spLocks noGrp="1"/>
          </p:cNvSpPr>
          <p:nvPr>
            <p:ph type="title"/>
          </p:nvPr>
        </p:nvSpPr>
        <p:spPr/>
        <p:txBody>
          <a:bodyPr/>
          <a:lstStyle/>
          <a:p>
            <a:r>
              <a:rPr lang="en-US" dirty="0"/>
              <a:t>Sigma History</a:t>
            </a:r>
          </a:p>
        </p:txBody>
      </p:sp>
      <p:sp>
        <p:nvSpPr>
          <p:cNvPr id="3" name="Text Placeholder 2">
            <a:extLst>
              <a:ext uri="{FF2B5EF4-FFF2-40B4-BE49-F238E27FC236}">
                <a16:creationId xmlns:a16="http://schemas.microsoft.com/office/drawing/2014/main" id="{766BC91E-133D-48F5-9FCF-141939B4E89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0434F1C-A023-456C-8CB7-5FFC318DFC7D}"/>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D2C58F57-DC78-46A6-92C9-6F009F174354}"/>
              </a:ext>
            </a:extLst>
          </p:cNvPr>
          <p:cNvSpPr>
            <a:spLocks noGrp="1"/>
          </p:cNvSpPr>
          <p:nvPr>
            <p:ph type="sldNum" sz="quarter" idx="12"/>
          </p:nvPr>
        </p:nvSpPr>
        <p:spPr/>
        <p:txBody>
          <a:bodyPr/>
          <a:lstStyle/>
          <a:p>
            <a:fld id="{B7E7695C-FCF1-4AA0-9B93-7941FED13DC4}" type="slidenum">
              <a:rPr lang="en-US" smtClean="0"/>
              <a:pPr/>
              <a:t>17</a:t>
            </a:fld>
            <a:endParaRPr lang="en-US" dirty="0"/>
          </a:p>
        </p:txBody>
      </p:sp>
    </p:spTree>
    <p:extLst>
      <p:ext uri="{BB962C8B-B14F-4D97-AF65-F5344CB8AC3E}">
        <p14:creationId xmlns:p14="http://schemas.microsoft.com/office/powerpoint/2010/main" val="3121886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CF13-DBA6-4714-B65B-DCF89C9070D1}"/>
              </a:ext>
            </a:extLst>
          </p:cNvPr>
          <p:cNvSpPr>
            <a:spLocks noGrp="1"/>
          </p:cNvSpPr>
          <p:nvPr>
            <p:ph type="title"/>
          </p:nvPr>
        </p:nvSpPr>
        <p:spPr/>
        <p:txBody>
          <a:bodyPr/>
          <a:lstStyle/>
          <a:p>
            <a:r>
              <a:rPr lang="en-US" dirty="0"/>
              <a:t>Sigma History</a:t>
            </a:r>
          </a:p>
        </p:txBody>
      </p:sp>
      <p:sp>
        <p:nvSpPr>
          <p:cNvPr id="3" name="Footer Placeholder 2">
            <a:extLst>
              <a:ext uri="{FF2B5EF4-FFF2-40B4-BE49-F238E27FC236}">
                <a16:creationId xmlns:a16="http://schemas.microsoft.com/office/drawing/2014/main" id="{982CAC27-6F62-41D6-BC6F-B5EA432F2E3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1435D3E9-5454-4366-8002-74CB53F67209}"/>
              </a:ext>
            </a:extLst>
          </p:cNvPr>
          <p:cNvSpPr>
            <a:spLocks noGrp="1"/>
          </p:cNvSpPr>
          <p:nvPr>
            <p:ph type="sldNum" sz="quarter" idx="12"/>
          </p:nvPr>
        </p:nvSpPr>
        <p:spPr/>
        <p:txBody>
          <a:bodyPr/>
          <a:lstStyle/>
          <a:p>
            <a:fld id="{B7E7695C-FCF1-4AA0-9B93-7941FED13DC4}" type="slidenum">
              <a:rPr lang="en-US" smtClean="0"/>
              <a:t>18</a:t>
            </a:fld>
            <a:endParaRPr lang="en-US"/>
          </a:p>
        </p:txBody>
      </p:sp>
      <p:sp>
        <p:nvSpPr>
          <p:cNvPr id="5" name="Content Placeholder 4">
            <a:extLst>
              <a:ext uri="{FF2B5EF4-FFF2-40B4-BE49-F238E27FC236}">
                <a16:creationId xmlns:a16="http://schemas.microsoft.com/office/drawing/2014/main" id="{B3C6480D-F2B2-46A7-8B0B-FC5EC3F107B7}"/>
              </a:ext>
            </a:extLst>
          </p:cNvPr>
          <p:cNvSpPr>
            <a:spLocks noGrp="1"/>
          </p:cNvSpPr>
          <p:nvPr>
            <p:ph sz="half" idx="1"/>
          </p:nvPr>
        </p:nvSpPr>
        <p:spPr/>
        <p:txBody>
          <a:bodyPr/>
          <a:lstStyle/>
          <a:p>
            <a:r>
              <a:rPr lang="en-US" dirty="0">
                <a:hlinkClick r:id="rId2"/>
              </a:rPr>
              <a:t>Sigma History Training</a:t>
            </a:r>
            <a:r>
              <a:rPr lang="en-US" dirty="0"/>
              <a:t> </a:t>
            </a:r>
          </a:p>
          <a:p>
            <a:endParaRPr lang="en-US" dirty="0"/>
          </a:p>
          <a:p>
            <a:r>
              <a:rPr lang="en-US" dirty="0"/>
              <a:t>Sigma History is suitable for quick check on certain Sigma data items.</a:t>
            </a:r>
          </a:p>
          <a:p>
            <a:endParaRPr lang="en-US" dirty="0"/>
          </a:p>
          <a:p>
            <a:r>
              <a:rPr lang="en-US" dirty="0"/>
              <a:t>Demo</a:t>
            </a:r>
          </a:p>
        </p:txBody>
      </p:sp>
    </p:spTree>
    <p:extLst>
      <p:ext uri="{BB962C8B-B14F-4D97-AF65-F5344CB8AC3E}">
        <p14:creationId xmlns:p14="http://schemas.microsoft.com/office/powerpoint/2010/main" val="271120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CF13-DBA6-4714-B65B-DCF89C9070D1}"/>
              </a:ext>
            </a:extLst>
          </p:cNvPr>
          <p:cNvSpPr>
            <a:spLocks noGrp="1"/>
          </p:cNvSpPr>
          <p:nvPr>
            <p:ph type="title"/>
          </p:nvPr>
        </p:nvSpPr>
        <p:spPr/>
        <p:txBody>
          <a:bodyPr/>
          <a:lstStyle/>
          <a:p>
            <a:r>
              <a:rPr lang="en-US" dirty="0"/>
              <a:t>Sigma History</a:t>
            </a:r>
          </a:p>
        </p:txBody>
      </p:sp>
      <p:sp>
        <p:nvSpPr>
          <p:cNvPr id="3" name="Footer Placeholder 2">
            <a:extLst>
              <a:ext uri="{FF2B5EF4-FFF2-40B4-BE49-F238E27FC236}">
                <a16:creationId xmlns:a16="http://schemas.microsoft.com/office/drawing/2014/main" id="{982CAC27-6F62-41D6-BC6F-B5EA432F2E3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1435D3E9-5454-4366-8002-74CB53F67209}"/>
              </a:ext>
            </a:extLst>
          </p:cNvPr>
          <p:cNvSpPr>
            <a:spLocks noGrp="1"/>
          </p:cNvSpPr>
          <p:nvPr>
            <p:ph type="sldNum" sz="quarter" idx="12"/>
          </p:nvPr>
        </p:nvSpPr>
        <p:spPr/>
        <p:txBody>
          <a:bodyPr/>
          <a:lstStyle/>
          <a:p>
            <a:fld id="{B7E7695C-FCF1-4AA0-9B93-7941FED13DC4}" type="slidenum">
              <a:rPr lang="en-US" smtClean="0"/>
              <a:t>19</a:t>
            </a:fld>
            <a:endParaRPr lang="en-US"/>
          </a:p>
        </p:txBody>
      </p:sp>
      <p:pic>
        <p:nvPicPr>
          <p:cNvPr id="6" name="Content Placeholder 5">
            <a:extLst>
              <a:ext uri="{FF2B5EF4-FFF2-40B4-BE49-F238E27FC236}">
                <a16:creationId xmlns:a16="http://schemas.microsoft.com/office/drawing/2014/main" id="{9E09F2A1-69D4-42F5-80C6-83BFDA246C99}"/>
              </a:ext>
            </a:extLst>
          </p:cNvPr>
          <p:cNvPicPr>
            <a:picLocks noGrp="1" noChangeAspect="1"/>
          </p:cNvPicPr>
          <p:nvPr>
            <p:ph sz="half" idx="1"/>
          </p:nvPr>
        </p:nvPicPr>
        <p:blipFill>
          <a:blip r:embed="rId2"/>
          <a:stretch>
            <a:fillRect/>
          </a:stretch>
        </p:blipFill>
        <p:spPr>
          <a:xfrm>
            <a:off x="838200" y="1721336"/>
            <a:ext cx="10515600" cy="4182091"/>
          </a:xfrm>
          <a:prstGeom prst="rect">
            <a:avLst/>
          </a:prstGeom>
        </p:spPr>
      </p:pic>
    </p:spTree>
    <p:extLst>
      <p:ext uri="{BB962C8B-B14F-4D97-AF65-F5344CB8AC3E}">
        <p14:creationId xmlns:p14="http://schemas.microsoft.com/office/powerpoint/2010/main" val="398912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CF13-DBA6-4714-B65B-DCF89C9070D1}"/>
              </a:ext>
            </a:extLst>
          </p:cNvPr>
          <p:cNvSpPr>
            <a:spLocks noGrp="1"/>
          </p:cNvSpPr>
          <p:nvPr>
            <p:ph type="title"/>
          </p:nvPr>
        </p:nvSpPr>
        <p:spPr/>
        <p:txBody>
          <a:bodyPr/>
          <a:lstStyle/>
          <a:p>
            <a:r>
              <a:rPr lang="en-US" dirty="0"/>
              <a:t>Agenda</a:t>
            </a:r>
          </a:p>
        </p:txBody>
      </p:sp>
      <p:sp>
        <p:nvSpPr>
          <p:cNvPr id="3" name="Footer Placeholder 2">
            <a:extLst>
              <a:ext uri="{FF2B5EF4-FFF2-40B4-BE49-F238E27FC236}">
                <a16:creationId xmlns:a16="http://schemas.microsoft.com/office/drawing/2014/main" id="{982CAC27-6F62-41D6-BC6F-B5EA432F2E3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1435D3E9-5454-4366-8002-74CB53F67209}"/>
              </a:ext>
            </a:extLst>
          </p:cNvPr>
          <p:cNvSpPr>
            <a:spLocks noGrp="1"/>
          </p:cNvSpPr>
          <p:nvPr>
            <p:ph type="sldNum" sz="quarter" idx="12"/>
          </p:nvPr>
        </p:nvSpPr>
        <p:spPr/>
        <p:txBody>
          <a:bodyPr/>
          <a:lstStyle/>
          <a:p>
            <a:fld id="{B7E7695C-FCF1-4AA0-9B93-7941FED13DC4}" type="slidenum">
              <a:rPr lang="en-US" smtClean="0"/>
              <a:t>2</a:t>
            </a:fld>
            <a:endParaRPr lang="en-US"/>
          </a:p>
        </p:txBody>
      </p:sp>
      <p:sp>
        <p:nvSpPr>
          <p:cNvPr id="5" name="Content Placeholder 4">
            <a:extLst>
              <a:ext uri="{FF2B5EF4-FFF2-40B4-BE49-F238E27FC236}">
                <a16:creationId xmlns:a16="http://schemas.microsoft.com/office/drawing/2014/main" id="{B3C6480D-F2B2-46A7-8B0B-FC5EC3F107B7}"/>
              </a:ext>
            </a:extLst>
          </p:cNvPr>
          <p:cNvSpPr>
            <a:spLocks noGrp="1"/>
          </p:cNvSpPr>
          <p:nvPr>
            <p:ph sz="half" idx="1"/>
          </p:nvPr>
        </p:nvSpPr>
        <p:spPr/>
        <p:txBody>
          <a:bodyPr/>
          <a:lstStyle/>
          <a:p>
            <a:r>
              <a:rPr lang="en-US" dirty="0"/>
              <a:t>Introduction to Sigma Datasets</a:t>
            </a:r>
          </a:p>
          <a:p>
            <a:pPr lvl="1"/>
            <a:r>
              <a:rPr lang="en-US" dirty="0" err="1"/>
              <a:t>SigmaRunSummary</a:t>
            </a:r>
            <a:endParaRPr lang="en-US" dirty="0"/>
          </a:p>
          <a:p>
            <a:pPr lvl="1"/>
            <a:r>
              <a:rPr lang="en-US" dirty="0" err="1"/>
              <a:t>SigmaLotSummary</a:t>
            </a:r>
            <a:endParaRPr lang="en-US" dirty="0"/>
          </a:p>
          <a:p>
            <a:pPr lvl="1"/>
            <a:r>
              <a:rPr lang="en-US" dirty="0" err="1"/>
              <a:t>SigmaWaferSummary</a:t>
            </a:r>
            <a:endParaRPr lang="en-US" dirty="0"/>
          </a:p>
          <a:p>
            <a:pPr lvl="1"/>
            <a:r>
              <a:rPr lang="en-US" dirty="0" err="1"/>
              <a:t>SigmaMeasurementSummary</a:t>
            </a:r>
            <a:endParaRPr lang="en-US" dirty="0"/>
          </a:p>
          <a:p>
            <a:pPr lvl="1"/>
            <a:r>
              <a:rPr lang="en-US" dirty="0" err="1"/>
              <a:t>SigmaPoint</a:t>
            </a:r>
            <a:endParaRPr lang="en-US" dirty="0"/>
          </a:p>
          <a:p>
            <a:pPr lvl="1"/>
            <a:r>
              <a:rPr lang="en-US" dirty="0" err="1"/>
              <a:t>SigmaPointLocation</a:t>
            </a:r>
            <a:endParaRPr lang="en-US" dirty="0"/>
          </a:p>
          <a:p>
            <a:r>
              <a:rPr lang="en-US" dirty="0" err="1"/>
              <a:t>SigmaHistory</a:t>
            </a:r>
            <a:endParaRPr lang="en-US" dirty="0"/>
          </a:p>
          <a:p>
            <a:r>
              <a:rPr lang="en-US" dirty="0"/>
              <a:t>YieldCube Global Query</a:t>
            </a:r>
          </a:p>
          <a:p>
            <a:r>
              <a:rPr lang="en-US" dirty="0"/>
              <a:t>Teradata</a:t>
            </a:r>
          </a:p>
          <a:p>
            <a:r>
              <a:rPr lang="en-US" dirty="0"/>
              <a:t>HBase</a:t>
            </a:r>
          </a:p>
          <a:p>
            <a:r>
              <a:rPr lang="en-US" dirty="0"/>
              <a:t>Data Daemon</a:t>
            </a:r>
          </a:p>
        </p:txBody>
      </p:sp>
    </p:spTree>
    <p:extLst>
      <p:ext uri="{BB962C8B-B14F-4D97-AF65-F5344CB8AC3E}">
        <p14:creationId xmlns:p14="http://schemas.microsoft.com/office/powerpoint/2010/main" val="390491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CF13-DBA6-4714-B65B-DCF89C9070D1}"/>
              </a:ext>
            </a:extLst>
          </p:cNvPr>
          <p:cNvSpPr>
            <a:spLocks noGrp="1"/>
          </p:cNvSpPr>
          <p:nvPr>
            <p:ph type="title"/>
          </p:nvPr>
        </p:nvSpPr>
        <p:spPr/>
        <p:txBody>
          <a:bodyPr/>
          <a:lstStyle/>
          <a:p>
            <a:r>
              <a:rPr lang="en-US" dirty="0"/>
              <a:t>Sigma History</a:t>
            </a:r>
          </a:p>
        </p:txBody>
      </p:sp>
      <p:sp>
        <p:nvSpPr>
          <p:cNvPr id="3" name="Footer Placeholder 2">
            <a:extLst>
              <a:ext uri="{FF2B5EF4-FFF2-40B4-BE49-F238E27FC236}">
                <a16:creationId xmlns:a16="http://schemas.microsoft.com/office/drawing/2014/main" id="{982CAC27-6F62-41D6-BC6F-B5EA432F2E3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1435D3E9-5454-4366-8002-74CB53F67209}"/>
              </a:ext>
            </a:extLst>
          </p:cNvPr>
          <p:cNvSpPr>
            <a:spLocks noGrp="1"/>
          </p:cNvSpPr>
          <p:nvPr>
            <p:ph type="sldNum" sz="quarter" idx="12"/>
          </p:nvPr>
        </p:nvSpPr>
        <p:spPr/>
        <p:txBody>
          <a:bodyPr/>
          <a:lstStyle/>
          <a:p>
            <a:fld id="{B7E7695C-FCF1-4AA0-9B93-7941FED13DC4}" type="slidenum">
              <a:rPr lang="en-US" smtClean="0"/>
              <a:t>20</a:t>
            </a:fld>
            <a:endParaRPr lang="en-US"/>
          </a:p>
        </p:txBody>
      </p:sp>
      <p:pic>
        <p:nvPicPr>
          <p:cNvPr id="9" name="Content Placeholder 8">
            <a:extLst>
              <a:ext uri="{FF2B5EF4-FFF2-40B4-BE49-F238E27FC236}">
                <a16:creationId xmlns:a16="http://schemas.microsoft.com/office/drawing/2014/main" id="{D7786FC7-37E0-4946-BC5C-782D55F9DD82}"/>
              </a:ext>
            </a:extLst>
          </p:cNvPr>
          <p:cNvPicPr>
            <a:picLocks noGrp="1" noChangeAspect="1"/>
          </p:cNvPicPr>
          <p:nvPr>
            <p:ph sz="half" idx="1"/>
          </p:nvPr>
        </p:nvPicPr>
        <p:blipFill>
          <a:blip r:embed="rId2"/>
          <a:stretch>
            <a:fillRect/>
          </a:stretch>
        </p:blipFill>
        <p:spPr>
          <a:xfrm>
            <a:off x="1634218" y="1447800"/>
            <a:ext cx="8923563" cy="4729163"/>
          </a:xfrm>
          <a:prstGeom prst="rect">
            <a:avLst/>
          </a:prstGeom>
        </p:spPr>
      </p:pic>
    </p:spTree>
    <p:extLst>
      <p:ext uri="{BB962C8B-B14F-4D97-AF65-F5344CB8AC3E}">
        <p14:creationId xmlns:p14="http://schemas.microsoft.com/office/powerpoint/2010/main" val="136245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CF13-DBA6-4714-B65B-DCF89C9070D1}"/>
              </a:ext>
            </a:extLst>
          </p:cNvPr>
          <p:cNvSpPr>
            <a:spLocks noGrp="1"/>
          </p:cNvSpPr>
          <p:nvPr>
            <p:ph type="title"/>
          </p:nvPr>
        </p:nvSpPr>
        <p:spPr/>
        <p:txBody>
          <a:bodyPr/>
          <a:lstStyle/>
          <a:p>
            <a:r>
              <a:rPr lang="en-US" dirty="0"/>
              <a:t>Sigma History</a:t>
            </a:r>
          </a:p>
        </p:txBody>
      </p:sp>
      <p:sp>
        <p:nvSpPr>
          <p:cNvPr id="3" name="Footer Placeholder 2">
            <a:extLst>
              <a:ext uri="{FF2B5EF4-FFF2-40B4-BE49-F238E27FC236}">
                <a16:creationId xmlns:a16="http://schemas.microsoft.com/office/drawing/2014/main" id="{982CAC27-6F62-41D6-BC6F-B5EA432F2E3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1435D3E9-5454-4366-8002-74CB53F67209}"/>
              </a:ext>
            </a:extLst>
          </p:cNvPr>
          <p:cNvSpPr>
            <a:spLocks noGrp="1"/>
          </p:cNvSpPr>
          <p:nvPr>
            <p:ph type="sldNum" sz="quarter" idx="12"/>
          </p:nvPr>
        </p:nvSpPr>
        <p:spPr/>
        <p:txBody>
          <a:bodyPr/>
          <a:lstStyle/>
          <a:p>
            <a:fld id="{B7E7695C-FCF1-4AA0-9B93-7941FED13DC4}" type="slidenum">
              <a:rPr lang="en-US" smtClean="0"/>
              <a:t>21</a:t>
            </a:fld>
            <a:endParaRPr lang="en-US"/>
          </a:p>
        </p:txBody>
      </p:sp>
      <p:pic>
        <p:nvPicPr>
          <p:cNvPr id="8" name="Content Placeholder 7">
            <a:extLst>
              <a:ext uri="{FF2B5EF4-FFF2-40B4-BE49-F238E27FC236}">
                <a16:creationId xmlns:a16="http://schemas.microsoft.com/office/drawing/2014/main" id="{E95CD27B-BE90-4FDB-932D-B8A2F55DF64B}"/>
              </a:ext>
            </a:extLst>
          </p:cNvPr>
          <p:cNvPicPr>
            <a:picLocks noGrp="1" noChangeAspect="1"/>
          </p:cNvPicPr>
          <p:nvPr>
            <p:ph sz="half" idx="1"/>
          </p:nvPr>
        </p:nvPicPr>
        <p:blipFill>
          <a:blip r:embed="rId2"/>
          <a:stretch>
            <a:fillRect/>
          </a:stretch>
        </p:blipFill>
        <p:spPr>
          <a:xfrm>
            <a:off x="1634218" y="1447800"/>
            <a:ext cx="8923563" cy="4729163"/>
          </a:xfrm>
          <a:prstGeom prst="rect">
            <a:avLst/>
          </a:prstGeom>
        </p:spPr>
      </p:pic>
    </p:spTree>
    <p:extLst>
      <p:ext uri="{BB962C8B-B14F-4D97-AF65-F5344CB8AC3E}">
        <p14:creationId xmlns:p14="http://schemas.microsoft.com/office/powerpoint/2010/main" val="127203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E9B5-64EB-4F16-A3D4-B96D4ED153D4}"/>
              </a:ext>
            </a:extLst>
          </p:cNvPr>
          <p:cNvSpPr>
            <a:spLocks noGrp="1"/>
          </p:cNvSpPr>
          <p:nvPr>
            <p:ph type="title"/>
          </p:nvPr>
        </p:nvSpPr>
        <p:spPr/>
        <p:txBody>
          <a:bodyPr/>
          <a:lstStyle/>
          <a:p>
            <a:r>
              <a:rPr lang="en-US" dirty="0"/>
              <a:t>YieldCube </a:t>
            </a:r>
          </a:p>
        </p:txBody>
      </p:sp>
      <p:sp>
        <p:nvSpPr>
          <p:cNvPr id="3" name="Text Placeholder 2">
            <a:extLst>
              <a:ext uri="{FF2B5EF4-FFF2-40B4-BE49-F238E27FC236}">
                <a16:creationId xmlns:a16="http://schemas.microsoft.com/office/drawing/2014/main" id="{766BC91E-133D-48F5-9FCF-141939B4E89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0434F1C-A023-456C-8CB7-5FFC318DFC7D}"/>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D2C58F57-DC78-46A6-92C9-6F009F174354}"/>
              </a:ext>
            </a:extLst>
          </p:cNvPr>
          <p:cNvSpPr>
            <a:spLocks noGrp="1"/>
          </p:cNvSpPr>
          <p:nvPr>
            <p:ph type="sldNum" sz="quarter" idx="12"/>
          </p:nvPr>
        </p:nvSpPr>
        <p:spPr/>
        <p:txBody>
          <a:bodyPr/>
          <a:lstStyle/>
          <a:p>
            <a:fld id="{B7E7695C-FCF1-4AA0-9B93-7941FED13DC4}" type="slidenum">
              <a:rPr lang="en-US" smtClean="0"/>
              <a:pPr/>
              <a:t>22</a:t>
            </a:fld>
            <a:endParaRPr lang="en-US" dirty="0"/>
          </a:p>
        </p:txBody>
      </p:sp>
    </p:spTree>
    <p:extLst>
      <p:ext uri="{BB962C8B-B14F-4D97-AF65-F5344CB8AC3E}">
        <p14:creationId xmlns:p14="http://schemas.microsoft.com/office/powerpoint/2010/main" val="2421992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CF13-DBA6-4714-B65B-DCF89C9070D1}"/>
              </a:ext>
            </a:extLst>
          </p:cNvPr>
          <p:cNvSpPr>
            <a:spLocks noGrp="1"/>
          </p:cNvSpPr>
          <p:nvPr>
            <p:ph type="title"/>
          </p:nvPr>
        </p:nvSpPr>
        <p:spPr/>
        <p:txBody>
          <a:bodyPr/>
          <a:lstStyle/>
          <a:p>
            <a:r>
              <a:rPr lang="en-US" dirty="0"/>
              <a:t>YieldCube Global Query</a:t>
            </a:r>
          </a:p>
        </p:txBody>
      </p:sp>
      <p:sp>
        <p:nvSpPr>
          <p:cNvPr id="3" name="Footer Placeholder 2">
            <a:extLst>
              <a:ext uri="{FF2B5EF4-FFF2-40B4-BE49-F238E27FC236}">
                <a16:creationId xmlns:a16="http://schemas.microsoft.com/office/drawing/2014/main" id="{982CAC27-6F62-41D6-BC6F-B5EA432F2E3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1435D3E9-5454-4366-8002-74CB53F67209}"/>
              </a:ext>
            </a:extLst>
          </p:cNvPr>
          <p:cNvSpPr>
            <a:spLocks noGrp="1"/>
          </p:cNvSpPr>
          <p:nvPr>
            <p:ph type="sldNum" sz="quarter" idx="12"/>
          </p:nvPr>
        </p:nvSpPr>
        <p:spPr/>
        <p:txBody>
          <a:bodyPr/>
          <a:lstStyle/>
          <a:p>
            <a:fld id="{B7E7695C-FCF1-4AA0-9B93-7941FED13DC4}" type="slidenum">
              <a:rPr lang="en-US" smtClean="0"/>
              <a:t>23</a:t>
            </a:fld>
            <a:endParaRPr lang="en-US"/>
          </a:p>
        </p:txBody>
      </p:sp>
      <p:sp>
        <p:nvSpPr>
          <p:cNvPr id="5" name="Content Placeholder 4">
            <a:extLst>
              <a:ext uri="{FF2B5EF4-FFF2-40B4-BE49-F238E27FC236}">
                <a16:creationId xmlns:a16="http://schemas.microsoft.com/office/drawing/2014/main" id="{B3C6480D-F2B2-46A7-8B0B-FC5EC3F107B7}"/>
              </a:ext>
            </a:extLst>
          </p:cNvPr>
          <p:cNvSpPr>
            <a:spLocks noGrp="1"/>
          </p:cNvSpPr>
          <p:nvPr>
            <p:ph sz="half" idx="1"/>
          </p:nvPr>
        </p:nvSpPr>
        <p:spPr/>
        <p:txBody>
          <a:bodyPr/>
          <a:lstStyle/>
          <a:p>
            <a:r>
              <a:rPr lang="en-US" dirty="0">
                <a:hlinkClick r:id="rId2"/>
              </a:rPr>
              <a:t>YieldCube Training</a:t>
            </a:r>
            <a:endParaRPr lang="en-US" dirty="0"/>
          </a:p>
        </p:txBody>
      </p:sp>
      <p:pic>
        <p:nvPicPr>
          <p:cNvPr id="7" name="Picture 6">
            <a:extLst>
              <a:ext uri="{FF2B5EF4-FFF2-40B4-BE49-F238E27FC236}">
                <a16:creationId xmlns:a16="http://schemas.microsoft.com/office/drawing/2014/main" id="{C19DA9B2-DD48-46A2-8E77-51EE96DC5E9C}"/>
              </a:ext>
            </a:extLst>
          </p:cNvPr>
          <p:cNvPicPr>
            <a:picLocks noChangeAspect="1"/>
          </p:cNvPicPr>
          <p:nvPr/>
        </p:nvPicPr>
        <p:blipFill rotWithShape="1">
          <a:blip r:embed="rId3"/>
          <a:srcRect r="23094"/>
          <a:stretch/>
        </p:blipFill>
        <p:spPr>
          <a:xfrm>
            <a:off x="10248900" y="679520"/>
            <a:ext cx="849735" cy="1057275"/>
          </a:xfrm>
          <a:prstGeom prst="rect">
            <a:avLst/>
          </a:prstGeom>
        </p:spPr>
      </p:pic>
      <p:pic>
        <p:nvPicPr>
          <p:cNvPr id="8" name="Picture 7">
            <a:extLst>
              <a:ext uri="{FF2B5EF4-FFF2-40B4-BE49-F238E27FC236}">
                <a16:creationId xmlns:a16="http://schemas.microsoft.com/office/drawing/2014/main" id="{7707723B-ED35-4EF6-9D73-4A2AA186E549}"/>
              </a:ext>
            </a:extLst>
          </p:cNvPr>
          <p:cNvPicPr>
            <a:picLocks noChangeAspect="1"/>
          </p:cNvPicPr>
          <p:nvPr/>
        </p:nvPicPr>
        <p:blipFill>
          <a:blip r:embed="rId4"/>
          <a:stretch>
            <a:fillRect/>
          </a:stretch>
        </p:blipFill>
        <p:spPr>
          <a:xfrm>
            <a:off x="838200" y="2190681"/>
            <a:ext cx="9410700" cy="3219450"/>
          </a:xfrm>
          <a:prstGeom prst="rect">
            <a:avLst/>
          </a:prstGeom>
        </p:spPr>
      </p:pic>
    </p:spTree>
    <p:extLst>
      <p:ext uri="{BB962C8B-B14F-4D97-AF65-F5344CB8AC3E}">
        <p14:creationId xmlns:p14="http://schemas.microsoft.com/office/powerpoint/2010/main" val="146352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499-5249-4873-B815-099362242D2B}"/>
              </a:ext>
            </a:extLst>
          </p:cNvPr>
          <p:cNvSpPr>
            <a:spLocks noGrp="1"/>
          </p:cNvSpPr>
          <p:nvPr>
            <p:ph type="title"/>
          </p:nvPr>
        </p:nvSpPr>
        <p:spPr/>
        <p:txBody>
          <a:bodyPr/>
          <a:lstStyle/>
          <a:p>
            <a:r>
              <a:rPr lang="en-US" dirty="0"/>
              <a:t>YieldCube Global Query</a:t>
            </a:r>
          </a:p>
        </p:txBody>
      </p:sp>
      <p:sp>
        <p:nvSpPr>
          <p:cNvPr id="3" name="Footer Placeholder 2">
            <a:extLst>
              <a:ext uri="{FF2B5EF4-FFF2-40B4-BE49-F238E27FC236}">
                <a16:creationId xmlns:a16="http://schemas.microsoft.com/office/drawing/2014/main" id="{F8B71D66-A5D3-4FAD-9CCC-06E891AC5A5A}"/>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BC16B348-5AB8-4487-85A1-2E912EBE7623}"/>
              </a:ext>
            </a:extLst>
          </p:cNvPr>
          <p:cNvSpPr>
            <a:spLocks noGrp="1"/>
          </p:cNvSpPr>
          <p:nvPr>
            <p:ph type="sldNum" sz="quarter" idx="12"/>
          </p:nvPr>
        </p:nvSpPr>
        <p:spPr/>
        <p:txBody>
          <a:bodyPr/>
          <a:lstStyle/>
          <a:p>
            <a:fld id="{B7E7695C-FCF1-4AA0-9B93-7941FED13DC4}" type="slidenum">
              <a:rPr lang="en-US" smtClean="0"/>
              <a:t>24</a:t>
            </a:fld>
            <a:endParaRPr lang="en-US"/>
          </a:p>
        </p:txBody>
      </p:sp>
      <p:pic>
        <p:nvPicPr>
          <p:cNvPr id="6" name="Content Placeholder 5">
            <a:extLst>
              <a:ext uri="{FF2B5EF4-FFF2-40B4-BE49-F238E27FC236}">
                <a16:creationId xmlns:a16="http://schemas.microsoft.com/office/drawing/2014/main" id="{3F1E3598-3B50-4BA0-8A37-BC9AE321DF95}"/>
              </a:ext>
            </a:extLst>
          </p:cNvPr>
          <p:cNvPicPr>
            <a:picLocks noGrp="1" noChangeAspect="1"/>
          </p:cNvPicPr>
          <p:nvPr>
            <p:ph sz="half" idx="1"/>
          </p:nvPr>
        </p:nvPicPr>
        <p:blipFill>
          <a:blip r:embed="rId2"/>
          <a:stretch>
            <a:fillRect/>
          </a:stretch>
        </p:blipFill>
        <p:spPr>
          <a:xfrm>
            <a:off x="2856192" y="1447800"/>
            <a:ext cx="6479615" cy="4729163"/>
          </a:xfrm>
          <a:prstGeom prst="rect">
            <a:avLst/>
          </a:prstGeom>
        </p:spPr>
      </p:pic>
    </p:spTree>
    <p:extLst>
      <p:ext uri="{BB962C8B-B14F-4D97-AF65-F5344CB8AC3E}">
        <p14:creationId xmlns:p14="http://schemas.microsoft.com/office/powerpoint/2010/main" val="277723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499-5249-4873-B815-099362242D2B}"/>
              </a:ext>
            </a:extLst>
          </p:cNvPr>
          <p:cNvSpPr>
            <a:spLocks noGrp="1"/>
          </p:cNvSpPr>
          <p:nvPr>
            <p:ph type="title"/>
          </p:nvPr>
        </p:nvSpPr>
        <p:spPr/>
        <p:txBody>
          <a:bodyPr/>
          <a:lstStyle/>
          <a:p>
            <a:r>
              <a:rPr lang="en-US" dirty="0"/>
              <a:t>YieldCube Global Query</a:t>
            </a:r>
          </a:p>
        </p:txBody>
      </p:sp>
      <p:sp>
        <p:nvSpPr>
          <p:cNvPr id="3" name="Footer Placeholder 2">
            <a:extLst>
              <a:ext uri="{FF2B5EF4-FFF2-40B4-BE49-F238E27FC236}">
                <a16:creationId xmlns:a16="http://schemas.microsoft.com/office/drawing/2014/main" id="{F8B71D66-A5D3-4FAD-9CCC-06E891AC5A5A}"/>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BC16B348-5AB8-4487-85A1-2E912EBE7623}"/>
              </a:ext>
            </a:extLst>
          </p:cNvPr>
          <p:cNvSpPr>
            <a:spLocks noGrp="1"/>
          </p:cNvSpPr>
          <p:nvPr>
            <p:ph type="sldNum" sz="quarter" idx="12"/>
          </p:nvPr>
        </p:nvSpPr>
        <p:spPr/>
        <p:txBody>
          <a:bodyPr/>
          <a:lstStyle/>
          <a:p>
            <a:fld id="{B7E7695C-FCF1-4AA0-9B93-7941FED13DC4}" type="slidenum">
              <a:rPr lang="en-US" smtClean="0"/>
              <a:t>25</a:t>
            </a:fld>
            <a:endParaRPr lang="en-US"/>
          </a:p>
        </p:txBody>
      </p:sp>
      <p:pic>
        <p:nvPicPr>
          <p:cNvPr id="9" name="Content Placeholder 8">
            <a:extLst>
              <a:ext uri="{FF2B5EF4-FFF2-40B4-BE49-F238E27FC236}">
                <a16:creationId xmlns:a16="http://schemas.microsoft.com/office/drawing/2014/main" id="{535F88B0-F5F8-4FFC-9C3F-A8266D17C75F}"/>
              </a:ext>
            </a:extLst>
          </p:cNvPr>
          <p:cNvPicPr>
            <a:picLocks noGrp="1" noChangeAspect="1"/>
          </p:cNvPicPr>
          <p:nvPr>
            <p:ph sz="half" idx="1"/>
          </p:nvPr>
        </p:nvPicPr>
        <p:blipFill>
          <a:blip r:embed="rId2"/>
          <a:stretch>
            <a:fillRect/>
          </a:stretch>
        </p:blipFill>
        <p:spPr>
          <a:xfrm>
            <a:off x="2859870" y="1447800"/>
            <a:ext cx="6472260" cy="4729163"/>
          </a:xfrm>
          <a:prstGeom prst="rect">
            <a:avLst/>
          </a:prstGeom>
        </p:spPr>
      </p:pic>
    </p:spTree>
    <p:extLst>
      <p:ext uri="{BB962C8B-B14F-4D97-AF65-F5344CB8AC3E}">
        <p14:creationId xmlns:p14="http://schemas.microsoft.com/office/powerpoint/2010/main" val="2415526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499-5249-4873-B815-099362242D2B}"/>
              </a:ext>
            </a:extLst>
          </p:cNvPr>
          <p:cNvSpPr>
            <a:spLocks noGrp="1"/>
          </p:cNvSpPr>
          <p:nvPr>
            <p:ph type="title"/>
          </p:nvPr>
        </p:nvSpPr>
        <p:spPr/>
        <p:txBody>
          <a:bodyPr/>
          <a:lstStyle/>
          <a:p>
            <a:r>
              <a:rPr lang="en-US" dirty="0"/>
              <a:t>YieldCube Global Query</a:t>
            </a:r>
          </a:p>
        </p:txBody>
      </p:sp>
      <p:sp>
        <p:nvSpPr>
          <p:cNvPr id="3" name="Footer Placeholder 2">
            <a:extLst>
              <a:ext uri="{FF2B5EF4-FFF2-40B4-BE49-F238E27FC236}">
                <a16:creationId xmlns:a16="http://schemas.microsoft.com/office/drawing/2014/main" id="{F8B71D66-A5D3-4FAD-9CCC-06E891AC5A5A}"/>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BC16B348-5AB8-4487-85A1-2E912EBE7623}"/>
              </a:ext>
            </a:extLst>
          </p:cNvPr>
          <p:cNvSpPr>
            <a:spLocks noGrp="1"/>
          </p:cNvSpPr>
          <p:nvPr>
            <p:ph type="sldNum" sz="quarter" idx="12"/>
          </p:nvPr>
        </p:nvSpPr>
        <p:spPr/>
        <p:txBody>
          <a:bodyPr/>
          <a:lstStyle/>
          <a:p>
            <a:fld id="{B7E7695C-FCF1-4AA0-9B93-7941FED13DC4}" type="slidenum">
              <a:rPr lang="en-US" smtClean="0"/>
              <a:t>26</a:t>
            </a:fld>
            <a:endParaRPr lang="en-US"/>
          </a:p>
        </p:txBody>
      </p:sp>
      <p:pic>
        <p:nvPicPr>
          <p:cNvPr id="8" name="Content Placeholder 7">
            <a:extLst>
              <a:ext uri="{FF2B5EF4-FFF2-40B4-BE49-F238E27FC236}">
                <a16:creationId xmlns:a16="http://schemas.microsoft.com/office/drawing/2014/main" id="{4173955C-A171-4C34-8F3B-ED9746D20FBC}"/>
              </a:ext>
            </a:extLst>
          </p:cNvPr>
          <p:cNvPicPr>
            <a:picLocks noGrp="1" noChangeAspect="1"/>
          </p:cNvPicPr>
          <p:nvPr>
            <p:ph sz="half" idx="1"/>
          </p:nvPr>
        </p:nvPicPr>
        <p:blipFill>
          <a:blip r:embed="rId2"/>
          <a:stretch>
            <a:fillRect/>
          </a:stretch>
        </p:blipFill>
        <p:spPr>
          <a:xfrm>
            <a:off x="2859870" y="1447800"/>
            <a:ext cx="6472260" cy="4729163"/>
          </a:xfrm>
          <a:prstGeom prst="rect">
            <a:avLst/>
          </a:prstGeom>
        </p:spPr>
      </p:pic>
    </p:spTree>
    <p:extLst>
      <p:ext uri="{BB962C8B-B14F-4D97-AF65-F5344CB8AC3E}">
        <p14:creationId xmlns:p14="http://schemas.microsoft.com/office/powerpoint/2010/main" val="1897910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499-5249-4873-B815-099362242D2B}"/>
              </a:ext>
            </a:extLst>
          </p:cNvPr>
          <p:cNvSpPr>
            <a:spLocks noGrp="1"/>
          </p:cNvSpPr>
          <p:nvPr>
            <p:ph type="title"/>
          </p:nvPr>
        </p:nvSpPr>
        <p:spPr/>
        <p:txBody>
          <a:bodyPr/>
          <a:lstStyle/>
          <a:p>
            <a:r>
              <a:rPr lang="en-US" dirty="0"/>
              <a:t>YieldCube Global Query</a:t>
            </a:r>
          </a:p>
        </p:txBody>
      </p:sp>
      <p:sp>
        <p:nvSpPr>
          <p:cNvPr id="3" name="Footer Placeholder 2">
            <a:extLst>
              <a:ext uri="{FF2B5EF4-FFF2-40B4-BE49-F238E27FC236}">
                <a16:creationId xmlns:a16="http://schemas.microsoft.com/office/drawing/2014/main" id="{F8B71D66-A5D3-4FAD-9CCC-06E891AC5A5A}"/>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BC16B348-5AB8-4487-85A1-2E912EBE7623}"/>
              </a:ext>
            </a:extLst>
          </p:cNvPr>
          <p:cNvSpPr>
            <a:spLocks noGrp="1"/>
          </p:cNvSpPr>
          <p:nvPr>
            <p:ph type="sldNum" sz="quarter" idx="12"/>
          </p:nvPr>
        </p:nvSpPr>
        <p:spPr/>
        <p:txBody>
          <a:bodyPr/>
          <a:lstStyle/>
          <a:p>
            <a:fld id="{B7E7695C-FCF1-4AA0-9B93-7941FED13DC4}" type="slidenum">
              <a:rPr lang="en-US" smtClean="0"/>
              <a:t>27</a:t>
            </a:fld>
            <a:endParaRPr lang="en-US"/>
          </a:p>
        </p:txBody>
      </p:sp>
      <p:pic>
        <p:nvPicPr>
          <p:cNvPr id="12" name="Content Placeholder 11">
            <a:extLst>
              <a:ext uri="{FF2B5EF4-FFF2-40B4-BE49-F238E27FC236}">
                <a16:creationId xmlns:a16="http://schemas.microsoft.com/office/drawing/2014/main" id="{F53C5143-8DE2-4D19-BDEB-E5E5F515F3C9}"/>
              </a:ext>
            </a:extLst>
          </p:cNvPr>
          <p:cNvPicPr>
            <a:picLocks noGrp="1" noChangeAspect="1"/>
          </p:cNvPicPr>
          <p:nvPr>
            <p:ph sz="half" idx="1"/>
          </p:nvPr>
        </p:nvPicPr>
        <p:blipFill>
          <a:blip r:embed="rId2"/>
          <a:stretch>
            <a:fillRect/>
          </a:stretch>
        </p:blipFill>
        <p:spPr>
          <a:xfrm>
            <a:off x="2005012" y="2055019"/>
            <a:ext cx="8181975" cy="3514725"/>
          </a:xfrm>
          <a:prstGeom prst="rect">
            <a:avLst/>
          </a:prstGeom>
        </p:spPr>
      </p:pic>
    </p:spTree>
    <p:extLst>
      <p:ext uri="{BB962C8B-B14F-4D97-AF65-F5344CB8AC3E}">
        <p14:creationId xmlns:p14="http://schemas.microsoft.com/office/powerpoint/2010/main" val="3146970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E9B5-64EB-4F16-A3D4-B96D4ED153D4}"/>
              </a:ext>
            </a:extLst>
          </p:cNvPr>
          <p:cNvSpPr>
            <a:spLocks noGrp="1"/>
          </p:cNvSpPr>
          <p:nvPr>
            <p:ph type="title"/>
          </p:nvPr>
        </p:nvSpPr>
        <p:spPr/>
        <p:txBody>
          <a:bodyPr/>
          <a:lstStyle/>
          <a:p>
            <a:r>
              <a:rPr lang="en-US" dirty="0"/>
              <a:t>HBase </a:t>
            </a:r>
          </a:p>
        </p:txBody>
      </p:sp>
      <p:sp>
        <p:nvSpPr>
          <p:cNvPr id="3" name="Text Placeholder 2">
            <a:extLst>
              <a:ext uri="{FF2B5EF4-FFF2-40B4-BE49-F238E27FC236}">
                <a16:creationId xmlns:a16="http://schemas.microsoft.com/office/drawing/2014/main" id="{766BC91E-133D-48F5-9FCF-141939B4E89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0434F1C-A023-456C-8CB7-5FFC318DFC7D}"/>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D2C58F57-DC78-46A6-92C9-6F009F174354}"/>
              </a:ext>
            </a:extLst>
          </p:cNvPr>
          <p:cNvSpPr>
            <a:spLocks noGrp="1"/>
          </p:cNvSpPr>
          <p:nvPr>
            <p:ph type="sldNum" sz="quarter" idx="12"/>
          </p:nvPr>
        </p:nvSpPr>
        <p:spPr/>
        <p:txBody>
          <a:bodyPr/>
          <a:lstStyle/>
          <a:p>
            <a:fld id="{B7E7695C-FCF1-4AA0-9B93-7941FED13DC4}" type="slidenum">
              <a:rPr lang="en-US" smtClean="0"/>
              <a:pPr/>
              <a:t>28</a:t>
            </a:fld>
            <a:endParaRPr lang="en-US" dirty="0"/>
          </a:p>
        </p:txBody>
      </p:sp>
    </p:spTree>
    <p:extLst>
      <p:ext uri="{BB962C8B-B14F-4D97-AF65-F5344CB8AC3E}">
        <p14:creationId xmlns:p14="http://schemas.microsoft.com/office/powerpoint/2010/main" val="4152182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CF13-DBA6-4714-B65B-DCF89C9070D1}"/>
              </a:ext>
            </a:extLst>
          </p:cNvPr>
          <p:cNvSpPr>
            <a:spLocks noGrp="1"/>
          </p:cNvSpPr>
          <p:nvPr>
            <p:ph type="title"/>
          </p:nvPr>
        </p:nvSpPr>
        <p:spPr/>
        <p:txBody>
          <a:bodyPr/>
          <a:lstStyle/>
          <a:p>
            <a:r>
              <a:rPr lang="en-US" dirty="0"/>
              <a:t>HBase</a:t>
            </a:r>
          </a:p>
        </p:txBody>
      </p:sp>
      <p:sp>
        <p:nvSpPr>
          <p:cNvPr id="3" name="Footer Placeholder 2">
            <a:extLst>
              <a:ext uri="{FF2B5EF4-FFF2-40B4-BE49-F238E27FC236}">
                <a16:creationId xmlns:a16="http://schemas.microsoft.com/office/drawing/2014/main" id="{982CAC27-6F62-41D6-BC6F-B5EA432F2E3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1435D3E9-5454-4366-8002-74CB53F67209}"/>
              </a:ext>
            </a:extLst>
          </p:cNvPr>
          <p:cNvSpPr>
            <a:spLocks noGrp="1"/>
          </p:cNvSpPr>
          <p:nvPr>
            <p:ph type="sldNum" sz="quarter" idx="12"/>
          </p:nvPr>
        </p:nvSpPr>
        <p:spPr/>
        <p:txBody>
          <a:bodyPr/>
          <a:lstStyle/>
          <a:p>
            <a:fld id="{B7E7695C-FCF1-4AA0-9B93-7941FED13DC4}" type="slidenum">
              <a:rPr lang="en-US" smtClean="0"/>
              <a:t>29</a:t>
            </a:fld>
            <a:endParaRPr lang="en-US"/>
          </a:p>
        </p:txBody>
      </p:sp>
      <p:sp>
        <p:nvSpPr>
          <p:cNvPr id="5" name="Content Placeholder 4">
            <a:extLst>
              <a:ext uri="{FF2B5EF4-FFF2-40B4-BE49-F238E27FC236}">
                <a16:creationId xmlns:a16="http://schemas.microsoft.com/office/drawing/2014/main" id="{B3C6480D-F2B2-46A7-8B0B-FC5EC3F107B7}"/>
              </a:ext>
            </a:extLst>
          </p:cNvPr>
          <p:cNvSpPr>
            <a:spLocks noGrp="1"/>
          </p:cNvSpPr>
          <p:nvPr>
            <p:ph sz="half" idx="1"/>
          </p:nvPr>
        </p:nvSpPr>
        <p:spPr/>
        <p:txBody>
          <a:bodyPr/>
          <a:lstStyle/>
          <a:p>
            <a:endParaRPr lang="en-US" dirty="0"/>
          </a:p>
        </p:txBody>
      </p:sp>
    </p:spTree>
    <p:extLst>
      <p:ext uri="{BB962C8B-B14F-4D97-AF65-F5344CB8AC3E}">
        <p14:creationId xmlns:p14="http://schemas.microsoft.com/office/powerpoint/2010/main" val="43636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93CE-60F1-4BEE-BEFC-E8B53E9C3DC7}"/>
              </a:ext>
            </a:extLst>
          </p:cNvPr>
          <p:cNvSpPr>
            <a:spLocks noGrp="1"/>
          </p:cNvSpPr>
          <p:nvPr>
            <p:ph type="title"/>
          </p:nvPr>
        </p:nvSpPr>
        <p:spPr/>
        <p:txBody>
          <a:bodyPr/>
          <a:lstStyle/>
          <a:p>
            <a:r>
              <a:rPr lang="en-US" dirty="0"/>
              <a:t>Note</a:t>
            </a:r>
          </a:p>
        </p:txBody>
      </p:sp>
      <p:sp>
        <p:nvSpPr>
          <p:cNvPr id="3" name="Footer Placeholder 2">
            <a:extLst>
              <a:ext uri="{FF2B5EF4-FFF2-40B4-BE49-F238E27FC236}">
                <a16:creationId xmlns:a16="http://schemas.microsoft.com/office/drawing/2014/main" id="{52364AFD-3DC1-4E86-81F7-1AFD9768B2BB}"/>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6FB3EE8-CF85-4703-BC4D-3C86F36BE8C4}"/>
              </a:ext>
            </a:extLst>
          </p:cNvPr>
          <p:cNvSpPr>
            <a:spLocks noGrp="1"/>
          </p:cNvSpPr>
          <p:nvPr>
            <p:ph type="sldNum" sz="quarter" idx="12"/>
          </p:nvPr>
        </p:nvSpPr>
        <p:spPr/>
        <p:txBody>
          <a:bodyPr/>
          <a:lstStyle/>
          <a:p>
            <a:fld id="{B7E7695C-FCF1-4AA0-9B93-7941FED13DC4}" type="slidenum">
              <a:rPr lang="en-US" smtClean="0"/>
              <a:t>3</a:t>
            </a:fld>
            <a:endParaRPr lang="en-US"/>
          </a:p>
        </p:txBody>
      </p:sp>
      <p:sp>
        <p:nvSpPr>
          <p:cNvPr id="5" name="Content Placeholder 4">
            <a:extLst>
              <a:ext uri="{FF2B5EF4-FFF2-40B4-BE49-F238E27FC236}">
                <a16:creationId xmlns:a16="http://schemas.microsoft.com/office/drawing/2014/main" id="{F95948CE-8672-4A6D-B4E4-300E6D968E12}"/>
              </a:ext>
            </a:extLst>
          </p:cNvPr>
          <p:cNvSpPr>
            <a:spLocks noGrp="1"/>
          </p:cNvSpPr>
          <p:nvPr>
            <p:ph sz="half" idx="1"/>
          </p:nvPr>
        </p:nvSpPr>
        <p:spPr/>
        <p:txBody>
          <a:bodyPr/>
          <a:lstStyle/>
          <a:p>
            <a:r>
              <a:rPr lang="en-US" dirty="0"/>
              <a:t>We will use </a:t>
            </a:r>
            <a:r>
              <a:rPr lang="en-US" b="1" dirty="0"/>
              <a:t>Teradata</a:t>
            </a:r>
            <a:r>
              <a:rPr lang="en-US" dirty="0"/>
              <a:t> as reference to illustrate how Sigma tables look like. </a:t>
            </a:r>
          </a:p>
          <a:p>
            <a:r>
              <a:rPr lang="en-US" b="1" dirty="0"/>
              <a:t>NEXUS</a:t>
            </a:r>
            <a:r>
              <a:rPr lang="en-US" dirty="0"/>
              <a:t> Table is used. </a:t>
            </a:r>
          </a:p>
          <a:p>
            <a:pPr lvl="1"/>
            <a:r>
              <a:rPr lang="en-US" dirty="0"/>
              <a:t>Databases </a:t>
            </a:r>
            <a:r>
              <a:rPr lang="en-US" dirty="0">
                <a:sym typeface="Wingdings" panose="05000000000000000000" pitchFamily="2" charset="2"/>
              </a:rPr>
              <a:t> SYSDBA  ACTIVE_AREA  PROD  DM  WW_MFG_DM Views</a:t>
            </a:r>
            <a:endParaRPr lang="en-US" dirty="0"/>
          </a:p>
          <a:p>
            <a:r>
              <a:rPr lang="en-US" dirty="0"/>
              <a:t>HBase data table structure is very similar. </a:t>
            </a:r>
          </a:p>
        </p:txBody>
      </p:sp>
    </p:spTree>
    <p:extLst>
      <p:ext uri="{BB962C8B-B14F-4D97-AF65-F5344CB8AC3E}">
        <p14:creationId xmlns:p14="http://schemas.microsoft.com/office/powerpoint/2010/main" val="3863975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C6EC-9557-4BE6-8FBF-9AB89964A5DC}"/>
              </a:ext>
            </a:extLst>
          </p:cNvPr>
          <p:cNvSpPr>
            <a:spLocks noGrp="1"/>
          </p:cNvSpPr>
          <p:nvPr>
            <p:ph type="title"/>
          </p:nvPr>
        </p:nvSpPr>
        <p:spPr/>
        <p:txBody>
          <a:bodyPr/>
          <a:lstStyle/>
          <a:p>
            <a:r>
              <a:rPr lang="en-US" dirty="0"/>
              <a:t>Data Daemon</a:t>
            </a:r>
          </a:p>
        </p:txBody>
      </p:sp>
      <p:sp>
        <p:nvSpPr>
          <p:cNvPr id="3" name="Footer Placeholder 2">
            <a:extLst>
              <a:ext uri="{FF2B5EF4-FFF2-40B4-BE49-F238E27FC236}">
                <a16:creationId xmlns:a16="http://schemas.microsoft.com/office/drawing/2014/main" id="{8C4C5AE3-C708-418C-8ADB-363E510DA375}"/>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A35782C-5519-4137-9B5E-6DD8FE192CB5}"/>
              </a:ext>
            </a:extLst>
          </p:cNvPr>
          <p:cNvSpPr>
            <a:spLocks noGrp="1"/>
          </p:cNvSpPr>
          <p:nvPr>
            <p:ph type="sldNum" sz="quarter" idx="12"/>
          </p:nvPr>
        </p:nvSpPr>
        <p:spPr/>
        <p:txBody>
          <a:bodyPr/>
          <a:lstStyle/>
          <a:p>
            <a:fld id="{B7E7695C-FCF1-4AA0-9B93-7941FED13DC4}" type="slidenum">
              <a:rPr lang="en-US" smtClean="0"/>
              <a:t>30</a:t>
            </a:fld>
            <a:endParaRPr lang="en-US"/>
          </a:p>
        </p:txBody>
      </p:sp>
      <p:sp>
        <p:nvSpPr>
          <p:cNvPr id="5" name="Content Placeholder 4">
            <a:extLst>
              <a:ext uri="{FF2B5EF4-FFF2-40B4-BE49-F238E27FC236}">
                <a16:creationId xmlns:a16="http://schemas.microsoft.com/office/drawing/2014/main" id="{17D0C90D-F18D-4545-8ED1-DF1C8B3C300B}"/>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648147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31</a:t>
            </a:fld>
            <a:endParaRPr lang="en-US" dirty="0"/>
          </a:p>
        </p:txBody>
      </p:sp>
    </p:spTree>
    <p:extLst>
      <p:ext uri="{BB962C8B-B14F-4D97-AF65-F5344CB8AC3E}">
        <p14:creationId xmlns:p14="http://schemas.microsoft.com/office/powerpoint/2010/main" val="235138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4</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sigma_run</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355597"/>
            <a:ext cx="10515600" cy="2189526"/>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MfgAreaId</a:t>
            </a:r>
            <a:r>
              <a:rPr lang="en-US" sz="2000" dirty="0"/>
              <a:t>: Process area information</a:t>
            </a:r>
          </a:p>
          <a:p>
            <a:r>
              <a:rPr lang="en-US" sz="2000" i="1" dirty="0" err="1">
                <a:solidFill>
                  <a:srgbClr val="92D050"/>
                </a:solidFill>
              </a:rPr>
              <a:t>RunCompleteDatetime</a:t>
            </a:r>
            <a:r>
              <a:rPr lang="en-US" sz="2000" dirty="0"/>
              <a:t>: Run complete datetime, normally this is used for time range filter.</a:t>
            </a:r>
          </a:p>
          <a:p>
            <a:r>
              <a:rPr lang="en-US" sz="2000" i="1" dirty="0" err="1">
                <a:solidFill>
                  <a:srgbClr val="92D050"/>
                </a:solidFill>
              </a:rPr>
              <a:t>RunOid</a:t>
            </a:r>
            <a:r>
              <a:rPr lang="en-US" sz="2000" dirty="0"/>
              <a:t>: Join key with </a:t>
            </a:r>
            <a:r>
              <a:rPr lang="en-US" sz="2000" dirty="0" err="1"/>
              <a:t>sigma_run_summary</a:t>
            </a:r>
            <a:endParaRPr lang="en-US" sz="2000" dirty="0"/>
          </a:p>
          <a:p>
            <a:r>
              <a:rPr lang="en-US" sz="2000" i="1" dirty="0" err="1">
                <a:solidFill>
                  <a:srgbClr val="92D050"/>
                </a:solidFill>
              </a:rPr>
              <a:t>RunId</a:t>
            </a:r>
            <a:r>
              <a:rPr lang="en-US" sz="2000" dirty="0"/>
              <a:t>: Run id generated by the system in fab. </a:t>
            </a:r>
          </a:p>
          <a:p>
            <a:endParaRPr lang="en-US" sz="2000" dirty="0"/>
          </a:p>
        </p:txBody>
      </p:sp>
      <p:sp>
        <p:nvSpPr>
          <p:cNvPr id="9" name="TextBox 8">
            <a:extLst>
              <a:ext uri="{FF2B5EF4-FFF2-40B4-BE49-F238E27FC236}">
                <a16:creationId xmlns:a16="http://schemas.microsoft.com/office/drawing/2014/main" id="{CB817C65-25C2-4747-8762-BC88AEC294F2}"/>
              </a:ext>
            </a:extLst>
          </p:cNvPr>
          <p:cNvSpPr txBox="1"/>
          <p:nvPr/>
        </p:nvSpPr>
        <p:spPr>
          <a:xfrm>
            <a:off x="838199" y="5655399"/>
            <a:ext cx="9773874" cy="646331"/>
          </a:xfrm>
          <a:prstGeom prst="rect">
            <a:avLst/>
          </a:prstGeom>
          <a:noFill/>
          <a:ln w="12700">
            <a:solidFill>
              <a:schemeClr val="tx1"/>
            </a:solidFill>
          </a:ln>
        </p:spPr>
        <p:txBody>
          <a:bodyPr wrap="square" rtlCol="0">
            <a:spAutoFit/>
          </a:bodyPr>
          <a:lstStyle/>
          <a:p>
            <a:r>
              <a:rPr lang="en-US" sz="1200" b="1" dirty="0">
                <a:latin typeface="Consolas" panose="020B0609020204030204" pitchFamily="49" charset="0"/>
              </a:rPr>
              <a:t>SELECT * FROM </a:t>
            </a:r>
            <a:r>
              <a:rPr lang="en-US" sz="1200" b="1" dirty="0" err="1">
                <a:latin typeface="Consolas" panose="020B0609020204030204" pitchFamily="49" charset="0"/>
              </a:rPr>
              <a:t>WW_MFG_DM.SigmaRunSummary</a:t>
            </a:r>
            <a:r>
              <a:rPr lang="en-US" sz="1200" b="1" dirty="0">
                <a:latin typeface="Consolas" panose="020B0609020204030204" pitchFamily="49" charset="0"/>
              </a:rPr>
              <a:t> SAMPLE 10 </a:t>
            </a:r>
          </a:p>
          <a:p>
            <a:r>
              <a:rPr lang="en-US" sz="1200" b="1" dirty="0">
                <a:latin typeface="Consolas" panose="020B0609020204030204" pitchFamily="49" charset="0"/>
              </a:rPr>
              <a:t>WHERE </a:t>
            </a:r>
            <a:r>
              <a:rPr lang="en-US" sz="1200" b="1" dirty="0" err="1">
                <a:latin typeface="Consolas" panose="020B0609020204030204" pitchFamily="49" charset="0"/>
              </a:rPr>
              <a:t>dwh_SrcId</a:t>
            </a:r>
            <a:r>
              <a:rPr lang="en-US" sz="1200" b="1" dirty="0">
                <a:latin typeface="Consolas" panose="020B0609020204030204" pitchFamily="49" charset="0"/>
              </a:rPr>
              <a:t> = 'FAB 10'</a:t>
            </a:r>
          </a:p>
          <a:p>
            <a:r>
              <a:rPr lang="en-US" sz="1200" b="1" dirty="0">
                <a:latin typeface="Consolas" panose="020B0609020204030204" pitchFamily="49" charset="0"/>
              </a:rPr>
              <a:t>and </a:t>
            </a:r>
            <a:r>
              <a:rPr lang="en-US" sz="1200" b="1" dirty="0" err="1">
                <a:latin typeface="Consolas" panose="020B0609020204030204" pitchFamily="49" charset="0"/>
              </a:rPr>
              <a:t>RunCompleteDatetime</a:t>
            </a:r>
            <a:r>
              <a:rPr lang="en-US" sz="1200" b="1" dirty="0">
                <a:latin typeface="Consolas" panose="020B0609020204030204" pitchFamily="49" charset="0"/>
              </a:rPr>
              <a:t> &gt; '2018-09-13 00:00:00'</a:t>
            </a:r>
            <a:r>
              <a:rPr lang="en-US" sz="1200" dirty="0">
                <a:latin typeface="Consolas" panose="020B0609020204030204" pitchFamily="49" charset="0"/>
              </a:rPr>
              <a:t>;</a:t>
            </a:r>
          </a:p>
        </p:txBody>
      </p:sp>
      <p:pic>
        <p:nvPicPr>
          <p:cNvPr id="7" name="Picture 6">
            <a:extLst>
              <a:ext uri="{FF2B5EF4-FFF2-40B4-BE49-F238E27FC236}">
                <a16:creationId xmlns:a16="http://schemas.microsoft.com/office/drawing/2014/main" id="{B2A35495-99B5-4342-8526-C689348FE62D}"/>
              </a:ext>
            </a:extLst>
          </p:cNvPr>
          <p:cNvPicPr>
            <a:picLocks noChangeAspect="1"/>
          </p:cNvPicPr>
          <p:nvPr/>
        </p:nvPicPr>
        <p:blipFill>
          <a:blip r:embed="rId2"/>
          <a:stretch>
            <a:fillRect/>
          </a:stretch>
        </p:blipFill>
        <p:spPr>
          <a:xfrm>
            <a:off x="840730" y="1478397"/>
            <a:ext cx="9144000" cy="1467955"/>
          </a:xfrm>
          <a:prstGeom prst="rect">
            <a:avLst/>
          </a:prstGeom>
        </p:spPr>
      </p:pic>
    </p:spTree>
    <p:extLst>
      <p:ext uri="{BB962C8B-B14F-4D97-AF65-F5344CB8AC3E}">
        <p14:creationId xmlns:p14="http://schemas.microsoft.com/office/powerpoint/2010/main" val="111088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5</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sigma_run_summary</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355597"/>
            <a:ext cx="10515600" cy="2189526"/>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CommonTestId</a:t>
            </a:r>
            <a:r>
              <a:rPr lang="en-US" sz="2000" dirty="0"/>
              <a:t>: Item name</a:t>
            </a:r>
          </a:p>
          <a:p>
            <a:r>
              <a:rPr lang="en-US" sz="2000" i="1" dirty="0" err="1">
                <a:solidFill>
                  <a:srgbClr val="92D050"/>
                </a:solidFill>
              </a:rPr>
              <a:t>TestValue</a:t>
            </a:r>
            <a:r>
              <a:rPr lang="en-US" sz="2000" dirty="0"/>
              <a:t>: Item value</a:t>
            </a:r>
          </a:p>
          <a:p>
            <a:r>
              <a:rPr lang="en-US" sz="2000" i="1" dirty="0" err="1">
                <a:solidFill>
                  <a:srgbClr val="92D050"/>
                </a:solidFill>
              </a:rPr>
              <a:t>RunCompleteDatetime</a:t>
            </a:r>
            <a:r>
              <a:rPr lang="en-US" sz="2000" dirty="0"/>
              <a:t>: Run complete datetime, normally this is used for time range filter.</a:t>
            </a:r>
          </a:p>
          <a:p>
            <a:endParaRPr lang="en-US" sz="2000" dirty="0"/>
          </a:p>
        </p:txBody>
      </p:sp>
      <p:pic>
        <p:nvPicPr>
          <p:cNvPr id="8" name="Picture 7">
            <a:extLst>
              <a:ext uri="{FF2B5EF4-FFF2-40B4-BE49-F238E27FC236}">
                <a16:creationId xmlns:a16="http://schemas.microsoft.com/office/drawing/2014/main" id="{59F61A78-5AC1-4B6F-8A5A-4B53EE111E0D}"/>
              </a:ext>
            </a:extLst>
          </p:cNvPr>
          <p:cNvPicPr>
            <a:picLocks noChangeAspect="1"/>
          </p:cNvPicPr>
          <p:nvPr/>
        </p:nvPicPr>
        <p:blipFill>
          <a:blip r:embed="rId2"/>
          <a:stretch>
            <a:fillRect/>
          </a:stretch>
        </p:blipFill>
        <p:spPr>
          <a:xfrm>
            <a:off x="838199" y="1584758"/>
            <a:ext cx="9144000" cy="1484981"/>
          </a:xfrm>
          <a:prstGeom prst="rect">
            <a:avLst/>
          </a:prstGeom>
        </p:spPr>
      </p:pic>
      <p:sp>
        <p:nvSpPr>
          <p:cNvPr id="9" name="TextBox 8">
            <a:extLst>
              <a:ext uri="{FF2B5EF4-FFF2-40B4-BE49-F238E27FC236}">
                <a16:creationId xmlns:a16="http://schemas.microsoft.com/office/drawing/2014/main" id="{CB817C65-25C2-4747-8762-BC88AEC294F2}"/>
              </a:ext>
            </a:extLst>
          </p:cNvPr>
          <p:cNvSpPr txBox="1"/>
          <p:nvPr/>
        </p:nvSpPr>
        <p:spPr>
          <a:xfrm>
            <a:off x="838199" y="5655399"/>
            <a:ext cx="9773874" cy="646331"/>
          </a:xfrm>
          <a:prstGeom prst="rect">
            <a:avLst/>
          </a:prstGeom>
          <a:noFill/>
          <a:ln w="12700">
            <a:solidFill>
              <a:schemeClr val="tx1"/>
            </a:solidFill>
          </a:ln>
        </p:spPr>
        <p:txBody>
          <a:bodyPr wrap="square" rtlCol="0">
            <a:spAutoFit/>
          </a:bodyPr>
          <a:lstStyle/>
          <a:p>
            <a:r>
              <a:rPr lang="en-US" sz="1200" b="1" dirty="0">
                <a:latin typeface="Consolas" panose="020B0609020204030204" pitchFamily="49" charset="0"/>
              </a:rPr>
              <a:t>SELECT * FROM </a:t>
            </a:r>
            <a:r>
              <a:rPr lang="en-US" sz="1200" b="1" dirty="0" err="1">
                <a:latin typeface="Consolas" panose="020B0609020204030204" pitchFamily="49" charset="0"/>
              </a:rPr>
              <a:t>WW_MFG_DM.SigmaRunSummary</a:t>
            </a:r>
            <a:r>
              <a:rPr lang="en-US" sz="1200" b="1" dirty="0">
                <a:latin typeface="Consolas" panose="020B0609020204030204" pitchFamily="49" charset="0"/>
              </a:rPr>
              <a:t> SAMPLE 10 </a:t>
            </a:r>
          </a:p>
          <a:p>
            <a:r>
              <a:rPr lang="en-US" sz="1200" b="1" dirty="0">
                <a:latin typeface="Consolas" panose="020B0609020204030204" pitchFamily="49" charset="0"/>
              </a:rPr>
              <a:t>WHERE </a:t>
            </a:r>
            <a:r>
              <a:rPr lang="en-US" sz="1200" b="1" dirty="0" err="1">
                <a:latin typeface="Consolas" panose="020B0609020204030204" pitchFamily="49" charset="0"/>
              </a:rPr>
              <a:t>dwh_SrcId</a:t>
            </a:r>
            <a:r>
              <a:rPr lang="en-US" sz="1200" b="1" dirty="0">
                <a:latin typeface="Consolas" panose="020B0609020204030204" pitchFamily="49" charset="0"/>
              </a:rPr>
              <a:t> = 'FAB 10'</a:t>
            </a:r>
          </a:p>
          <a:p>
            <a:r>
              <a:rPr lang="en-US" sz="1200" b="1" dirty="0">
                <a:latin typeface="Consolas" panose="020B0609020204030204" pitchFamily="49" charset="0"/>
              </a:rPr>
              <a:t>and </a:t>
            </a:r>
            <a:r>
              <a:rPr lang="en-US" sz="1200" b="1" dirty="0" err="1">
                <a:latin typeface="Consolas" panose="020B0609020204030204" pitchFamily="49" charset="0"/>
              </a:rPr>
              <a:t>RunCompleteDatetime</a:t>
            </a:r>
            <a:r>
              <a:rPr lang="en-US" sz="1200" b="1" dirty="0">
                <a:latin typeface="Consolas" panose="020B0609020204030204" pitchFamily="49" charset="0"/>
              </a:rPr>
              <a:t> &gt; '2018-09-13 00:00:00'</a:t>
            </a:r>
            <a:r>
              <a:rPr lang="en-US" sz="1200" dirty="0">
                <a:latin typeface="Consolas" panose="020B0609020204030204" pitchFamily="49" charset="0"/>
              </a:rPr>
              <a:t>;</a:t>
            </a:r>
          </a:p>
        </p:txBody>
      </p:sp>
    </p:spTree>
    <p:extLst>
      <p:ext uri="{BB962C8B-B14F-4D97-AF65-F5344CB8AC3E}">
        <p14:creationId xmlns:p14="http://schemas.microsoft.com/office/powerpoint/2010/main" val="410170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6</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sigma_lot</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239985"/>
            <a:ext cx="10515600" cy="2936978"/>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MfgProcessStep</a:t>
            </a:r>
            <a:r>
              <a:rPr lang="en-US" sz="2000" dirty="0"/>
              <a:t>: MFG Process Step</a:t>
            </a:r>
          </a:p>
          <a:p>
            <a:r>
              <a:rPr lang="en-US" sz="2000" i="1" dirty="0" err="1">
                <a:solidFill>
                  <a:srgbClr val="92D050"/>
                </a:solidFill>
              </a:rPr>
              <a:t>DesignId</a:t>
            </a:r>
            <a:r>
              <a:rPr lang="en-US" sz="2000" dirty="0"/>
              <a:t>: Design id</a:t>
            </a:r>
          </a:p>
          <a:p>
            <a:r>
              <a:rPr lang="en-US" sz="2000" i="1" dirty="0" err="1">
                <a:solidFill>
                  <a:srgbClr val="92D050"/>
                </a:solidFill>
              </a:rPr>
              <a:t>LotId</a:t>
            </a:r>
            <a:r>
              <a:rPr lang="en-US" sz="2000" dirty="0"/>
              <a:t>: lot id used at this step</a:t>
            </a:r>
          </a:p>
          <a:p>
            <a:r>
              <a:rPr lang="en-US" sz="2000" i="1" dirty="0" err="1">
                <a:solidFill>
                  <a:srgbClr val="92D050"/>
                </a:solidFill>
              </a:rPr>
              <a:t>RunCompleteDatetime</a:t>
            </a:r>
            <a:r>
              <a:rPr lang="en-US" sz="2000" dirty="0"/>
              <a:t>: Run complete datetime, normally this is used for time range filter.</a:t>
            </a:r>
          </a:p>
          <a:p>
            <a:endParaRPr lang="en-US" sz="2000" dirty="0"/>
          </a:p>
        </p:txBody>
      </p:sp>
      <p:pic>
        <p:nvPicPr>
          <p:cNvPr id="8" name="Picture 7">
            <a:extLst>
              <a:ext uri="{FF2B5EF4-FFF2-40B4-BE49-F238E27FC236}">
                <a16:creationId xmlns:a16="http://schemas.microsoft.com/office/drawing/2014/main" id="{4947A2B9-A6E4-4A26-A7A6-0E0539082406}"/>
              </a:ext>
            </a:extLst>
          </p:cNvPr>
          <p:cNvPicPr>
            <a:picLocks noChangeAspect="1"/>
          </p:cNvPicPr>
          <p:nvPr/>
        </p:nvPicPr>
        <p:blipFill>
          <a:blip r:embed="rId2"/>
          <a:stretch>
            <a:fillRect/>
          </a:stretch>
        </p:blipFill>
        <p:spPr>
          <a:xfrm>
            <a:off x="838199" y="1336712"/>
            <a:ext cx="9144000" cy="1785751"/>
          </a:xfrm>
          <a:prstGeom prst="rect">
            <a:avLst/>
          </a:prstGeom>
        </p:spPr>
      </p:pic>
    </p:spTree>
    <p:extLst>
      <p:ext uri="{BB962C8B-B14F-4D97-AF65-F5344CB8AC3E}">
        <p14:creationId xmlns:p14="http://schemas.microsoft.com/office/powerpoint/2010/main" val="39411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7</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sigma_lot_summary</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239985"/>
            <a:ext cx="10515600" cy="2936978"/>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CommonTestId</a:t>
            </a:r>
            <a:r>
              <a:rPr lang="en-US" sz="2000" dirty="0"/>
              <a:t>: Item name</a:t>
            </a:r>
          </a:p>
          <a:p>
            <a:r>
              <a:rPr lang="en-US" sz="2000" i="1" dirty="0" err="1">
                <a:solidFill>
                  <a:srgbClr val="92D050"/>
                </a:solidFill>
              </a:rPr>
              <a:t>LotId</a:t>
            </a:r>
            <a:r>
              <a:rPr lang="en-US" sz="2000" dirty="0"/>
              <a:t>: lot id used at this step</a:t>
            </a:r>
          </a:p>
          <a:p>
            <a:r>
              <a:rPr lang="en-US" sz="2000" i="1" dirty="0" err="1">
                <a:solidFill>
                  <a:srgbClr val="92D050"/>
                </a:solidFill>
              </a:rPr>
              <a:t>TestValue</a:t>
            </a:r>
            <a:r>
              <a:rPr lang="en-US" sz="2000" dirty="0"/>
              <a:t>: Item value</a:t>
            </a:r>
          </a:p>
          <a:p>
            <a:r>
              <a:rPr lang="en-US" sz="2000" i="1" dirty="0" err="1">
                <a:solidFill>
                  <a:srgbClr val="92D050"/>
                </a:solidFill>
              </a:rPr>
              <a:t>RunCompleteDatetime</a:t>
            </a:r>
            <a:r>
              <a:rPr lang="en-US" sz="2000" dirty="0"/>
              <a:t>: Run complete datetime, normally this is used for time range filter.</a:t>
            </a:r>
          </a:p>
          <a:p>
            <a:endParaRPr lang="en-US" sz="2000" dirty="0"/>
          </a:p>
        </p:txBody>
      </p:sp>
      <p:pic>
        <p:nvPicPr>
          <p:cNvPr id="7" name="Picture 6">
            <a:extLst>
              <a:ext uri="{FF2B5EF4-FFF2-40B4-BE49-F238E27FC236}">
                <a16:creationId xmlns:a16="http://schemas.microsoft.com/office/drawing/2014/main" id="{EFFFCC5B-699E-45C1-B029-D518F892A51C}"/>
              </a:ext>
            </a:extLst>
          </p:cNvPr>
          <p:cNvPicPr>
            <a:picLocks noChangeAspect="1"/>
          </p:cNvPicPr>
          <p:nvPr/>
        </p:nvPicPr>
        <p:blipFill>
          <a:blip r:embed="rId2"/>
          <a:stretch>
            <a:fillRect/>
          </a:stretch>
        </p:blipFill>
        <p:spPr>
          <a:xfrm>
            <a:off x="838198" y="1479292"/>
            <a:ext cx="9144000" cy="1493855"/>
          </a:xfrm>
          <a:prstGeom prst="rect">
            <a:avLst/>
          </a:prstGeom>
        </p:spPr>
      </p:pic>
    </p:spTree>
    <p:extLst>
      <p:ext uri="{BB962C8B-B14F-4D97-AF65-F5344CB8AC3E}">
        <p14:creationId xmlns:p14="http://schemas.microsoft.com/office/powerpoint/2010/main" val="21259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8</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sigma_wafer</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239985"/>
            <a:ext cx="10515600" cy="2936978"/>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LotId</a:t>
            </a:r>
            <a:r>
              <a:rPr lang="en-US" sz="2000" dirty="0"/>
              <a:t>: lot id used at this step</a:t>
            </a:r>
          </a:p>
          <a:p>
            <a:r>
              <a:rPr lang="en-US" sz="2000" i="1" dirty="0" err="1">
                <a:solidFill>
                  <a:srgbClr val="92D050"/>
                </a:solidFill>
              </a:rPr>
              <a:t>WaferId</a:t>
            </a:r>
            <a:r>
              <a:rPr lang="en-US" sz="2000" dirty="0"/>
              <a:t>: wafer id used at this step</a:t>
            </a:r>
          </a:p>
          <a:p>
            <a:r>
              <a:rPr lang="en-US" sz="2000" i="1" dirty="0" err="1">
                <a:solidFill>
                  <a:srgbClr val="92D050"/>
                </a:solidFill>
              </a:rPr>
              <a:t>WaferScribe</a:t>
            </a:r>
            <a:r>
              <a:rPr lang="en-US" sz="2000" dirty="0"/>
              <a:t>: wafer id used at this step</a:t>
            </a:r>
          </a:p>
          <a:p>
            <a:r>
              <a:rPr lang="en-US" sz="2000" i="1" dirty="0" err="1">
                <a:solidFill>
                  <a:srgbClr val="92D050"/>
                </a:solidFill>
              </a:rPr>
              <a:t>RunCompleteDatetime</a:t>
            </a:r>
            <a:r>
              <a:rPr lang="en-US" sz="2000" dirty="0"/>
              <a:t>: Run complete datetime, normally this is used for time range filter.</a:t>
            </a:r>
          </a:p>
          <a:p>
            <a:r>
              <a:rPr lang="en-US" sz="2000" i="1" dirty="0" err="1">
                <a:solidFill>
                  <a:srgbClr val="92D050"/>
                </a:solidFill>
              </a:rPr>
              <a:t>WaferRunOid</a:t>
            </a:r>
            <a:r>
              <a:rPr lang="en-US" sz="2000" dirty="0"/>
              <a:t>: Join key with </a:t>
            </a:r>
            <a:r>
              <a:rPr lang="en-US" sz="2000" dirty="0" err="1"/>
              <a:t>sigma_wafer_summary</a:t>
            </a:r>
            <a:r>
              <a:rPr lang="en-US" sz="2000" dirty="0"/>
              <a:t> </a:t>
            </a:r>
          </a:p>
          <a:p>
            <a:endParaRPr lang="en-US" sz="2000" dirty="0"/>
          </a:p>
        </p:txBody>
      </p:sp>
      <p:pic>
        <p:nvPicPr>
          <p:cNvPr id="8" name="Picture 7">
            <a:extLst>
              <a:ext uri="{FF2B5EF4-FFF2-40B4-BE49-F238E27FC236}">
                <a16:creationId xmlns:a16="http://schemas.microsoft.com/office/drawing/2014/main" id="{E5E23063-C2D7-4D5E-845B-FFD8C237EE49}"/>
              </a:ext>
            </a:extLst>
          </p:cNvPr>
          <p:cNvPicPr>
            <a:picLocks noChangeAspect="1"/>
          </p:cNvPicPr>
          <p:nvPr/>
        </p:nvPicPr>
        <p:blipFill>
          <a:blip r:embed="rId2"/>
          <a:stretch>
            <a:fillRect/>
          </a:stretch>
        </p:blipFill>
        <p:spPr>
          <a:xfrm>
            <a:off x="838199" y="1425471"/>
            <a:ext cx="9144000" cy="1518326"/>
          </a:xfrm>
          <a:prstGeom prst="rect">
            <a:avLst/>
          </a:prstGeom>
        </p:spPr>
      </p:pic>
    </p:spTree>
    <p:extLst>
      <p:ext uri="{BB962C8B-B14F-4D97-AF65-F5344CB8AC3E}">
        <p14:creationId xmlns:p14="http://schemas.microsoft.com/office/powerpoint/2010/main" val="32119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3EDE-AA53-4645-BACC-67060E73F051}"/>
              </a:ext>
            </a:extLst>
          </p:cNvPr>
          <p:cNvSpPr>
            <a:spLocks noGrp="1"/>
          </p:cNvSpPr>
          <p:nvPr>
            <p:ph type="title"/>
          </p:nvPr>
        </p:nvSpPr>
        <p:spPr/>
        <p:txBody>
          <a:bodyPr/>
          <a:lstStyle/>
          <a:p>
            <a:r>
              <a:rPr lang="en-US" dirty="0"/>
              <a:t>Sigma Datasets</a:t>
            </a:r>
          </a:p>
        </p:txBody>
      </p:sp>
      <p:sp>
        <p:nvSpPr>
          <p:cNvPr id="3" name="Footer Placeholder 2">
            <a:extLst>
              <a:ext uri="{FF2B5EF4-FFF2-40B4-BE49-F238E27FC236}">
                <a16:creationId xmlns:a16="http://schemas.microsoft.com/office/drawing/2014/main" id="{4C56E981-1818-4A53-B984-152064F65D76}"/>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93B114E6-8F21-4696-8915-989FCE970D61}"/>
              </a:ext>
            </a:extLst>
          </p:cNvPr>
          <p:cNvSpPr>
            <a:spLocks noGrp="1"/>
          </p:cNvSpPr>
          <p:nvPr>
            <p:ph type="sldNum" sz="quarter" idx="12"/>
          </p:nvPr>
        </p:nvSpPr>
        <p:spPr/>
        <p:txBody>
          <a:bodyPr/>
          <a:lstStyle/>
          <a:p>
            <a:fld id="{B7E7695C-FCF1-4AA0-9B93-7941FED13DC4}" type="slidenum">
              <a:rPr lang="en-US" smtClean="0"/>
              <a:t>9</a:t>
            </a:fld>
            <a:endParaRPr lang="en-US"/>
          </a:p>
        </p:txBody>
      </p:sp>
      <p:sp>
        <p:nvSpPr>
          <p:cNvPr id="5" name="Text Placeholder 4">
            <a:extLst>
              <a:ext uri="{FF2B5EF4-FFF2-40B4-BE49-F238E27FC236}">
                <a16:creationId xmlns:a16="http://schemas.microsoft.com/office/drawing/2014/main" id="{FFA91754-D2AF-4C7F-B92A-295F99D6F5C0}"/>
              </a:ext>
            </a:extLst>
          </p:cNvPr>
          <p:cNvSpPr>
            <a:spLocks noGrp="1"/>
          </p:cNvSpPr>
          <p:nvPr>
            <p:ph type="body" sz="quarter" idx="13"/>
          </p:nvPr>
        </p:nvSpPr>
        <p:spPr/>
        <p:txBody>
          <a:bodyPr/>
          <a:lstStyle/>
          <a:p>
            <a:r>
              <a:rPr lang="en-US" dirty="0" err="1"/>
              <a:t>sigma_wafer_summary</a:t>
            </a:r>
            <a:endParaRPr lang="en-US" dirty="0"/>
          </a:p>
        </p:txBody>
      </p:sp>
      <p:sp>
        <p:nvSpPr>
          <p:cNvPr id="6" name="Content Placeholder 5">
            <a:extLst>
              <a:ext uri="{FF2B5EF4-FFF2-40B4-BE49-F238E27FC236}">
                <a16:creationId xmlns:a16="http://schemas.microsoft.com/office/drawing/2014/main" id="{C67C395D-B5BE-4F60-AB57-47B791849C83}"/>
              </a:ext>
            </a:extLst>
          </p:cNvPr>
          <p:cNvSpPr>
            <a:spLocks noGrp="1"/>
          </p:cNvSpPr>
          <p:nvPr>
            <p:ph sz="half" idx="1"/>
          </p:nvPr>
        </p:nvSpPr>
        <p:spPr>
          <a:xfrm>
            <a:off x="838200" y="3239985"/>
            <a:ext cx="10515600" cy="2936978"/>
          </a:xfrm>
        </p:spPr>
        <p:txBody>
          <a:bodyPr/>
          <a:lstStyle/>
          <a:p>
            <a:r>
              <a:rPr lang="en-US" sz="2000" i="1" dirty="0" err="1">
                <a:solidFill>
                  <a:srgbClr val="92D050"/>
                </a:solidFill>
              </a:rPr>
              <a:t>dwh_SrcId</a:t>
            </a:r>
            <a:r>
              <a:rPr lang="en-US" sz="2000" dirty="0"/>
              <a:t>: fab information</a:t>
            </a:r>
          </a:p>
          <a:p>
            <a:r>
              <a:rPr lang="en-US" sz="2000" i="1" dirty="0" err="1">
                <a:solidFill>
                  <a:srgbClr val="92D050"/>
                </a:solidFill>
              </a:rPr>
              <a:t>CommonTestId</a:t>
            </a:r>
            <a:r>
              <a:rPr lang="en-US" sz="2000" dirty="0"/>
              <a:t>: Item name</a:t>
            </a:r>
          </a:p>
          <a:p>
            <a:r>
              <a:rPr lang="en-US" sz="2000" i="1" dirty="0" err="1">
                <a:solidFill>
                  <a:srgbClr val="92D050"/>
                </a:solidFill>
              </a:rPr>
              <a:t>LotId</a:t>
            </a:r>
            <a:r>
              <a:rPr lang="en-US" sz="2000" dirty="0"/>
              <a:t>: lot id used at this step</a:t>
            </a:r>
          </a:p>
          <a:p>
            <a:r>
              <a:rPr lang="en-US" sz="2000" i="1" dirty="0" err="1">
                <a:solidFill>
                  <a:srgbClr val="92D050"/>
                </a:solidFill>
              </a:rPr>
              <a:t>TestValue</a:t>
            </a:r>
            <a:r>
              <a:rPr lang="en-US" sz="2000" dirty="0"/>
              <a:t>: Item value</a:t>
            </a:r>
          </a:p>
          <a:p>
            <a:r>
              <a:rPr lang="en-US" sz="2000" i="1" dirty="0" err="1">
                <a:solidFill>
                  <a:srgbClr val="92D050"/>
                </a:solidFill>
              </a:rPr>
              <a:t>RunCompleteDatetime</a:t>
            </a:r>
            <a:r>
              <a:rPr lang="en-US" sz="2000" dirty="0"/>
              <a:t>: Run complete datetime, normally this is used for time range filter.</a:t>
            </a:r>
          </a:p>
          <a:p>
            <a:r>
              <a:rPr lang="en-US" sz="2000" i="1" dirty="0" err="1">
                <a:solidFill>
                  <a:srgbClr val="92D050"/>
                </a:solidFill>
              </a:rPr>
              <a:t>WaferRunOid</a:t>
            </a:r>
            <a:r>
              <a:rPr lang="en-US" sz="2000" dirty="0"/>
              <a:t>: Join key with </a:t>
            </a:r>
            <a:r>
              <a:rPr lang="en-US" sz="2000" dirty="0" err="1"/>
              <a:t>sigma_wafer</a:t>
            </a:r>
            <a:endParaRPr lang="en-US" sz="2000" dirty="0"/>
          </a:p>
        </p:txBody>
      </p:sp>
      <p:pic>
        <p:nvPicPr>
          <p:cNvPr id="8" name="Picture 7">
            <a:extLst>
              <a:ext uri="{FF2B5EF4-FFF2-40B4-BE49-F238E27FC236}">
                <a16:creationId xmlns:a16="http://schemas.microsoft.com/office/drawing/2014/main" id="{D6C31D0F-6EB6-4FEE-A639-F0356ADF37B0}"/>
              </a:ext>
            </a:extLst>
          </p:cNvPr>
          <p:cNvPicPr>
            <a:picLocks noChangeAspect="1"/>
          </p:cNvPicPr>
          <p:nvPr/>
        </p:nvPicPr>
        <p:blipFill>
          <a:blip r:embed="rId2"/>
          <a:stretch>
            <a:fillRect/>
          </a:stretch>
        </p:blipFill>
        <p:spPr>
          <a:xfrm>
            <a:off x="838199" y="1405045"/>
            <a:ext cx="9144000" cy="1531943"/>
          </a:xfrm>
          <a:prstGeom prst="rect">
            <a:avLst/>
          </a:prstGeom>
        </p:spPr>
      </p:pic>
    </p:spTree>
    <p:extLst>
      <p:ext uri="{BB962C8B-B14F-4D97-AF65-F5344CB8AC3E}">
        <p14:creationId xmlns:p14="http://schemas.microsoft.com/office/powerpoint/2010/main" val="2182481360"/>
      </p:ext>
    </p:extLst>
  </p:cSld>
  <p:clrMapOvr>
    <a:masterClrMapping/>
  </p:clrMapOvr>
</p:sld>
</file>

<file path=ppt/theme/theme1.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1ED4F18A-1CAE-436E-9873-C84173CF8A74}"/>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E53362E6-4ECC-432A-82B7-564D69580A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919</Words>
  <Application>Microsoft Office PowerPoint</Application>
  <PresentationFormat>Widescreen</PresentationFormat>
  <Paragraphs>207</Paragraphs>
  <Slides>31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Consolas</vt:lpstr>
      <vt:lpstr>Segoe UI</vt:lpstr>
      <vt:lpstr>Verdana</vt:lpstr>
      <vt:lpstr>Wingdings</vt:lpstr>
      <vt:lpstr>Micron Theme 2.0</vt:lpstr>
      <vt:lpstr>CPG Theme 2.0</vt:lpstr>
      <vt:lpstr>Sigma Dataset Introduction</vt:lpstr>
      <vt:lpstr>Agenda</vt:lpstr>
      <vt:lpstr>Note</vt:lpstr>
      <vt:lpstr>Sigma Datasets</vt:lpstr>
      <vt:lpstr>Sigma Datasets</vt:lpstr>
      <vt:lpstr>Sigma Datasets</vt:lpstr>
      <vt:lpstr>Sigma Datasets</vt:lpstr>
      <vt:lpstr>Sigma Datasets</vt:lpstr>
      <vt:lpstr>Sigma Datasets</vt:lpstr>
      <vt:lpstr>Sigma Datasets</vt:lpstr>
      <vt:lpstr>Sigma Datasets</vt:lpstr>
      <vt:lpstr>Sigma Datasets</vt:lpstr>
      <vt:lpstr>Sigma Datasets</vt:lpstr>
      <vt:lpstr>Common Items</vt:lpstr>
      <vt:lpstr>Applications</vt:lpstr>
      <vt:lpstr>Query Methods</vt:lpstr>
      <vt:lpstr>Sigma History</vt:lpstr>
      <vt:lpstr>Sigma History</vt:lpstr>
      <vt:lpstr>Sigma History</vt:lpstr>
      <vt:lpstr>Sigma History</vt:lpstr>
      <vt:lpstr>Sigma History</vt:lpstr>
      <vt:lpstr>YieldCube </vt:lpstr>
      <vt:lpstr>YieldCube Global Query</vt:lpstr>
      <vt:lpstr>YieldCube Global Query</vt:lpstr>
      <vt:lpstr>YieldCube Global Query</vt:lpstr>
      <vt:lpstr>YieldCube Global Query</vt:lpstr>
      <vt:lpstr>YieldCube Global Query</vt:lpstr>
      <vt:lpstr>HBase </vt:lpstr>
      <vt:lpstr>HBase</vt:lpstr>
      <vt:lpstr>Data Daemon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2018-09-14T08:52:32Z</dcterms:created>
  <dcterms:modified xsi:type="dcterms:W3CDTF">2018-09-14T12:50:32Z</dcterms:modified>
</cp:coreProperties>
</file>