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0" r:id="rId3"/>
    <p:sldId id="268" r:id="rId4"/>
    <p:sldId id="271" r:id="rId5"/>
    <p:sldId id="272" r:id="rId6"/>
    <p:sldId id="259"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62" autoAdjust="0"/>
    <p:restoredTop sz="94660"/>
  </p:normalViewPr>
  <p:slideViewPr>
    <p:cSldViewPr snapToGrid="0">
      <p:cViewPr varScale="1">
        <p:scale>
          <a:sx n="102" d="100"/>
          <a:sy n="102" d="100"/>
        </p:scale>
        <p:origin x="11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EFC88-6017-4002-AD58-35DF8B646C10}" type="datetimeFigureOut">
              <a:rPr lang="en-US" smtClean="0"/>
              <a:t>9/19/2017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7BFF8-077E-456D-A1F4-62EA2250451C}" type="slidenum">
              <a:rPr lang="en-US" smtClean="0"/>
              <a:t>‹#›</a:t>
            </a:fld>
            <a:endParaRPr lang="en-US"/>
          </a:p>
        </p:txBody>
      </p:sp>
    </p:spTree>
    <p:extLst>
      <p:ext uri="{BB962C8B-B14F-4D97-AF65-F5344CB8AC3E}">
        <p14:creationId xmlns:p14="http://schemas.microsoft.com/office/powerpoint/2010/main" val="313770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36945F-3A48-4FE0-BD67-6AD67E1BF254}" type="slidenum">
              <a:rPr lang="en-US" smtClean="0"/>
              <a:t>7</a:t>
            </a:fld>
            <a:endParaRPr lang="en-US"/>
          </a:p>
        </p:txBody>
      </p:sp>
    </p:spTree>
    <p:extLst>
      <p:ext uri="{BB962C8B-B14F-4D97-AF65-F5344CB8AC3E}">
        <p14:creationId xmlns:p14="http://schemas.microsoft.com/office/powerpoint/2010/main" val="3098158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6C1563D-FDC6-448E-8C85-0E43CCDA9755}"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CB841-7D3E-4C7F-870A-8BEA24E28984}" type="slidenum">
              <a:rPr lang="en-US" smtClean="0"/>
              <a:t>‹#›</a:t>
            </a:fld>
            <a:endParaRPr lang="en-US"/>
          </a:p>
        </p:txBody>
      </p:sp>
    </p:spTree>
    <p:extLst>
      <p:ext uri="{BB962C8B-B14F-4D97-AF65-F5344CB8AC3E}">
        <p14:creationId xmlns:p14="http://schemas.microsoft.com/office/powerpoint/2010/main" val="313213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C1563D-FDC6-448E-8C85-0E43CCDA9755}"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CB841-7D3E-4C7F-870A-8BEA24E28984}" type="slidenum">
              <a:rPr lang="en-US" smtClean="0"/>
              <a:t>‹#›</a:t>
            </a:fld>
            <a:endParaRPr lang="en-US"/>
          </a:p>
        </p:txBody>
      </p:sp>
    </p:spTree>
    <p:extLst>
      <p:ext uri="{BB962C8B-B14F-4D97-AF65-F5344CB8AC3E}">
        <p14:creationId xmlns:p14="http://schemas.microsoft.com/office/powerpoint/2010/main" val="223580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C1563D-FDC6-448E-8C85-0E43CCDA9755}"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CB841-7D3E-4C7F-870A-8BEA24E28984}" type="slidenum">
              <a:rPr lang="en-US" smtClean="0"/>
              <a:t>‹#›</a:t>
            </a:fld>
            <a:endParaRPr lang="en-US"/>
          </a:p>
        </p:txBody>
      </p:sp>
    </p:spTree>
    <p:extLst>
      <p:ext uri="{BB962C8B-B14F-4D97-AF65-F5344CB8AC3E}">
        <p14:creationId xmlns:p14="http://schemas.microsoft.com/office/powerpoint/2010/main" val="2659175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902" y="721257"/>
            <a:ext cx="6694311" cy="1734724"/>
          </a:xfrm>
        </p:spPr>
        <p:txBody>
          <a:bodyPr>
            <a:normAutofit/>
          </a:bodyPr>
          <a:lstStyle>
            <a:lvl1pPr algn="l">
              <a:defRPr lang="en-US" sz="4800" b="1" kern="1200" baseline="0" dirty="0">
                <a:solidFill>
                  <a:schemeClr val="bg1"/>
                </a:solidFill>
                <a:latin typeface="Segoe UI" panose="020B0502040204020203" pitchFamily="34" charset="0"/>
                <a:ea typeface="+mn-ea"/>
                <a:cs typeface="Segoe UI" panose="020B0502040204020203" pitchFamily="34" charset="0"/>
              </a:defRPr>
            </a:lvl1pPr>
          </a:lstStyle>
          <a:p>
            <a:r>
              <a:rPr lang="en-US" dirty="0"/>
              <a:t>Title of Presentation:</a:t>
            </a:r>
            <a:br>
              <a:rPr lang="en-US" dirty="0"/>
            </a:br>
            <a:r>
              <a:rPr lang="en-US" dirty="0"/>
              <a:t>Should fill two lines</a:t>
            </a:r>
          </a:p>
        </p:txBody>
      </p:sp>
      <p:sp>
        <p:nvSpPr>
          <p:cNvPr id="32" name="Text Placeholder 17"/>
          <p:cNvSpPr>
            <a:spLocks noGrp="1"/>
          </p:cNvSpPr>
          <p:nvPr>
            <p:ph type="body" sz="quarter" idx="10" hasCustomPrompt="1"/>
          </p:nvPr>
        </p:nvSpPr>
        <p:spPr>
          <a:xfrm>
            <a:off x="962902" y="2889332"/>
            <a:ext cx="6694311" cy="762000"/>
          </a:xfrm>
        </p:spPr>
        <p:txBody>
          <a:bodyPr>
            <a:normAutofit/>
          </a:bodyPr>
          <a:lstStyle>
            <a:lvl1pPr marL="0" indent="0" algn="l">
              <a:buNone/>
              <a:defRPr lang="en-US" sz="3600" kern="1200" dirty="0">
                <a:solidFill>
                  <a:schemeClr val="bg1"/>
                </a:solidFill>
                <a:latin typeface="Segoe UI" panose="020B0502040204020203" pitchFamily="34" charset="0"/>
                <a:ea typeface="+mn-ea"/>
                <a:cs typeface="Segoe UI" panose="020B0502040204020203" pitchFamily="34" charset="0"/>
              </a:defRPr>
            </a:lvl1pPr>
          </a:lstStyle>
          <a:p>
            <a:pPr lvl="0"/>
            <a:r>
              <a:rPr lang="en-US" dirty="0"/>
              <a:t>Subtitle, only one line</a:t>
            </a:r>
          </a:p>
        </p:txBody>
      </p:sp>
      <p:sp>
        <p:nvSpPr>
          <p:cNvPr id="33" name="Text Placeholder 16"/>
          <p:cNvSpPr>
            <a:spLocks noGrp="1"/>
          </p:cNvSpPr>
          <p:nvPr>
            <p:ph type="body" sz="quarter" idx="12" hasCustomPrompt="1"/>
          </p:nvPr>
        </p:nvSpPr>
        <p:spPr>
          <a:xfrm>
            <a:off x="962902" y="3651332"/>
            <a:ext cx="6694311" cy="1104817"/>
          </a:xfrm>
        </p:spPr>
        <p:txBody>
          <a:bodyPr/>
          <a:lstStyle>
            <a:lvl1pPr marL="0" indent="0" algn="l">
              <a:buNone/>
              <a:defRPr i="1">
                <a:solidFill>
                  <a:schemeClr val="bg1"/>
                </a:solidFill>
              </a:defRPr>
            </a:lvl1pPr>
          </a:lstStyle>
          <a:p>
            <a:pPr lvl="0"/>
            <a:r>
              <a:rPr lang="en-US" dirty="0"/>
              <a:t>Speaker name</a:t>
            </a:r>
            <a:br>
              <a:rPr lang="en-US" dirty="0"/>
            </a:br>
            <a:r>
              <a:rPr lang="en-US" dirty="0"/>
              <a:t>and title</a:t>
            </a:r>
          </a:p>
        </p:txBody>
      </p:sp>
      <p:sp>
        <p:nvSpPr>
          <p:cNvPr id="41" name="TextBox 40"/>
          <p:cNvSpPr txBox="1"/>
          <p:nvPr/>
        </p:nvSpPr>
        <p:spPr bwMode="gray">
          <a:xfrm>
            <a:off x="970345" y="5755156"/>
            <a:ext cx="4944318" cy="738664"/>
          </a:xfrm>
          <a:prstGeom prst="rect">
            <a:avLst/>
          </a:prstGeom>
          <a:noFill/>
        </p:spPr>
        <p:txBody>
          <a:bodyPr wrap="square" lIns="0" tIns="0" rIns="0" bIns="0" rtlCol="0" anchor="b" anchorCtr="0">
            <a:spAutoFit/>
          </a:bodyPr>
          <a:lstStyle/>
          <a:p>
            <a:pPr marL="0" algn="l" defTabSz="1219110" rtl="0" eaLnBrk="1" latinLnBrk="0" hangingPunct="1"/>
            <a:r>
              <a:rPr lang="en-US" sz="800" kern="1200" dirty="0">
                <a:solidFill>
                  <a:schemeClr val="bg1"/>
                </a:solidFill>
                <a:latin typeface="Segoe UI" panose="020B0502040204020203" pitchFamily="34" charset="0"/>
                <a:ea typeface="+mn-ea"/>
                <a:cs typeface="Segoe UI" panose="020B0502040204020203" pitchFamily="34" charset="0"/>
              </a:rPr>
              <a:t>©2016 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a:t>
            </a:r>
          </a:p>
        </p:txBody>
      </p:sp>
      <p:grpSp>
        <p:nvGrpSpPr>
          <p:cNvPr id="42" name="Group 41"/>
          <p:cNvGrpSpPr/>
          <p:nvPr/>
        </p:nvGrpSpPr>
        <p:grpSpPr>
          <a:xfrm>
            <a:off x="7589330" y="5509552"/>
            <a:ext cx="4141515" cy="1157119"/>
            <a:chOff x="5930901" y="4179887"/>
            <a:chExt cx="2727324" cy="762001"/>
          </a:xfrm>
          <a:solidFill>
            <a:schemeClr val="bg1"/>
          </a:solidFill>
        </p:grpSpPr>
        <p:sp>
          <p:nvSpPr>
            <p:cNvPr id="43" name="Freeform 5"/>
            <p:cNvSpPr>
              <a:spLocks/>
            </p:cNvSpPr>
            <p:nvPr/>
          </p:nvSpPr>
          <p:spPr bwMode="auto">
            <a:xfrm>
              <a:off x="7002463" y="4456113"/>
              <a:ext cx="390525" cy="330200"/>
            </a:xfrm>
            <a:custGeom>
              <a:avLst/>
              <a:gdLst>
                <a:gd name="T0" fmla="*/ 113 w 191"/>
                <a:gd name="T1" fmla="*/ 162 h 162"/>
                <a:gd name="T2" fmla="*/ 0 w 191"/>
                <a:gd name="T3" fmla="*/ 81 h 162"/>
                <a:gd name="T4" fmla="*/ 114 w 191"/>
                <a:gd name="T5" fmla="*/ 0 h 162"/>
                <a:gd name="T6" fmla="*/ 190 w 191"/>
                <a:gd name="T7" fmla="*/ 22 h 162"/>
                <a:gd name="T8" fmla="*/ 172 w 191"/>
                <a:gd name="T9" fmla="*/ 46 h 162"/>
                <a:gd name="T10" fmla="*/ 114 w 191"/>
                <a:gd name="T11" fmla="*/ 32 h 162"/>
                <a:gd name="T12" fmla="*/ 59 w 191"/>
                <a:gd name="T13" fmla="*/ 81 h 162"/>
                <a:gd name="T14" fmla="*/ 114 w 191"/>
                <a:gd name="T15" fmla="*/ 130 h 162"/>
                <a:gd name="T16" fmla="*/ 172 w 191"/>
                <a:gd name="T17" fmla="*/ 118 h 162"/>
                <a:gd name="T18" fmla="*/ 191 w 191"/>
                <a:gd name="T19" fmla="*/ 143 h 162"/>
                <a:gd name="T20" fmla="*/ 113 w 191"/>
                <a:gd name="T2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62">
                  <a:moveTo>
                    <a:pt x="113" y="162"/>
                  </a:moveTo>
                  <a:cubicBezTo>
                    <a:pt x="54" y="162"/>
                    <a:pt x="0" y="128"/>
                    <a:pt x="0" y="81"/>
                  </a:cubicBezTo>
                  <a:cubicBezTo>
                    <a:pt x="0" y="34"/>
                    <a:pt x="54" y="0"/>
                    <a:pt x="114" y="0"/>
                  </a:cubicBezTo>
                  <a:cubicBezTo>
                    <a:pt x="140" y="0"/>
                    <a:pt x="164" y="7"/>
                    <a:pt x="190" y="22"/>
                  </a:cubicBezTo>
                  <a:cubicBezTo>
                    <a:pt x="172" y="46"/>
                    <a:pt x="172" y="46"/>
                    <a:pt x="172" y="46"/>
                  </a:cubicBezTo>
                  <a:cubicBezTo>
                    <a:pt x="155" y="37"/>
                    <a:pt x="135" y="32"/>
                    <a:pt x="114" y="32"/>
                  </a:cubicBezTo>
                  <a:cubicBezTo>
                    <a:pt x="88" y="32"/>
                    <a:pt x="59" y="47"/>
                    <a:pt x="59" y="81"/>
                  </a:cubicBezTo>
                  <a:cubicBezTo>
                    <a:pt x="59" y="116"/>
                    <a:pt x="88" y="130"/>
                    <a:pt x="114" y="130"/>
                  </a:cubicBezTo>
                  <a:cubicBezTo>
                    <a:pt x="135" y="130"/>
                    <a:pt x="155" y="126"/>
                    <a:pt x="172" y="118"/>
                  </a:cubicBezTo>
                  <a:cubicBezTo>
                    <a:pt x="191" y="143"/>
                    <a:pt x="191" y="143"/>
                    <a:pt x="191" y="143"/>
                  </a:cubicBezTo>
                  <a:cubicBezTo>
                    <a:pt x="169" y="155"/>
                    <a:pt x="142"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4" name="Freeform 6"/>
            <p:cNvSpPr>
              <a:spLocks noEditPoints="1"/>
            </p:cNvSpPr>
            <p:nvPr/>
          </p:nvSpPr>
          <p:spPr bwMode="auto">
            <a:xfrm>
              <a:off x="7696200" y="4456113"/>
              <a:ext cx="461962" cy="330200"/>
            </a:xfrm>
            <a:custGeom>
              <a:avLst/>
              <a:gdLst>
                <a:gd name="T0" fmla="*/ 167 w 226"/>
                <a:gd name="T1" fmla="*/ 81 h 162"/>
                <a:gd name="T2" fmla="*/ 113 w 226"/>
                <a:gd name="T3" fmla="*/ 129 h 162"/>
                <a:gd name="T4" fmla="*/ 59 w 226"/>
                <a:gd name="T5" fmla="*/ 81 h 162"/>
                <a:gd name="T6" fmla="*/ 113 w 226"/>
                <a:gd name="T7" fmla="*/ 32 h 162"/>
                <a:gd name="T8" fmla="*/ 167 w 226"/>
                <a:gd name="T9" fmla="*/ 81 h 162"/>
                <a:gd name="T10" fmla="*/ 113 w 226"/>
                <a:gd name="T11" fmla="*/ 162 h 162"/>
                <a:gd name="T12" fmla="*/ 226 w 226"/>
                <a:gd name="T13" fmla="*/ 81 h 162"/>
                <a:gd name="T14" fmla="*/ 113 w 226"/>
                <a:gd name="T15" fmla="*/ 0 h 162"/>
                <a:gd name="T16" fmla="*/ 0 w 226"/>
                <a:gd name="T17" fmla="*/ 81 h 162"/>
                <a:gd name="T18" fmla="*/ 113 w 22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62">
                  <a:moveTo>
                    <a:pt x="167" y="81"/>
                  </a:moveTo>
                  <a:cubicBezTo>
                    <a:pt x="167" y="115"/>
                    <a:pt x="138" y="129"/>
                    <a:pt x="113" y="129"/>
                  </a:cubicBezTo>
                  <a:cubicBezTo>
                    <a:pt x="88" y="129"/>
                    <a:pt x="59" y="115"/>
                    <a:pt x="59" y="81"/>
                  </a:cubicBezTo>
                  <a:cubicBezTo>
                    <a:pt x="59" y="46"/>
                    <a:pt x="88" y="32"/>
                    <a:pt x="113" y="32"/>
                  </a:cubicBezTo>
                  <a:cubicBezTo>
                    <a:pt x="138" y="32"/>
                    <a:pt x="167" y="46"/>
                    <a:pt x="167" y="81"/>
                  </a:cubicBezTo>
                  <a:close/>
                  <a:moveTo>
                    <a:pt x="113" y="162"/>
                  </a:moveTo>
                  <a:cubicBezTo>
                    <a:pt x="173" y="162"/>
                    <a:pt x="226" y="128"/>
                    <a:pt x="226" y="81"/>
                  </a:cubicBezTo>
                  <a:cubicBezTo>
                    <a:pt x="226" y="33"/>
                    <a:pt x="173" y="0"/>
                    <a:pt x="113" y="0"/>
                  </a:cubicBezTo>
                  <a:cubicBezTo>
                    <a:pt x="54" y="0"/>
                    <a:pt x="0" y="33"/>
                    <a:pt x="0" y="81"/>
                  </a:cubicBezTo>
                  <a:cubicBezTo>
                    <a:pt x="0" y="128"/>
                    <a:pt x="54"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5" name="Freeform 7"/>
            <p:cNvSpPr>
              <a:spLocks/>
            </p:cNvSpPr>
            <p:nvPr/>
          </p:nvSpPr>
          <p:spPr bwMode="auto">
            <a:xfrm>
              <a:off x="8207375" y="4449763"/>
              <a:ext cx="336550" cy="328613"/>
            </a:xfrm>
            <a:custGeom>
              <a:avLst/>
              <a:gdLst>
                <a:gd name="T0" fmla="*/ 0 w 165"/>
                <a:gd name="T1" fmla="*/ 161 h 161"/>
                <a:gd name="T2" fmla="*/ 56 w 165"/>
                <a:gd name="T3" fmla="*/ 161 h 161"/>
                <a:gd name="T4" fmla="*/ 56 w 165"/>
                <a:gd name="T5" fmla="*/ 64 h 161"/>
                <a:gd name="T6" fmla="*/ 85 w 165"/>
                <a:gd name="T7" fmla="*/ 36 h 161"/>
                <a:gd name="T8" fmla="*/ 109 w 165"/>
                <a:gd name="T9" fmla="*/ 56 h 161"/>
                <a:gd name="T10" fmla="*/ 109 w 165"/>
                <a:gd name="T11" fmla="*/ 161 h 161"/>
                <a:gd name="T12" fmla="*/ 165 w 165"/>
                <a:gd name="T13" fmla="*/ 161 h 161"/>
                <a:gd name="T14" fmla="*/ 165 w 165"/>
                <a:gd name="T15" fmla="*/ 53 h 161"/>
                <a:gd name="T16" fmla="*/ 98 w 165"/>
                <a:gd name="T17" fmla="*/ 0 h 161"/>
                <a:gd name="T18" fmla="*/ 97 w 165"/>
                <a:gd name="T19" fmla="*/ 0 h 161"/>
                <a:gd name="T20" fmla="*/ 96 w 165"/>
                <a:gd name="T21" fmla="*/ 0 h 161"/>
                <a:gd name="T22" fmla="*/ 55 w 165"/>
                <a:gd name="T23" fmla="*/ 12 h 161"/>
                <a:gd name="T24" fmla="*/ 0 w 165"/>
                <a:gd name="T25" fmla="*/ 1 h 161"/>
                <a:gd name="T26" fmla="*/ 0 w 16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61">
                  <a:moveTo>
                    <a:pt x="0" y="161"/>
                  </a:moveTo>
                  <a:cubicBezTo>
                    <a:pt x="56" y="161"/>
                    <a:pt x="56" y="161"/>
                    <a:pt x="56" y="161"/>
                  </a:cubicBezTo>
                  <a:cubicBezTo>
                    <a:pt x="56" y="64"/>
                    <a:pt x="56" y="64"/>
                    <a:pt x="56" y="64"/>
                  </a:cubicBezTo>
                  <a:cubicBezTo>
                    <a:pt x="56" y="51"/>
                    <a:pt x="66" y="36"/>
                    <a:pt x="85" y="36"/>
                  </a:cubicBezTo>
                  <a:cubicBezTo>
                    <a:pt x="97" y="36"/>
                    <a:pt x="109" y="45"/>
                    <a:pt x="109" y="56"/>
                  </a:cubicBezTo>
                  <a:cubicBezTo>
                    <a:pt x="109" y="161"/>
                    <a:pt x="109" y="161"/>
                    <a:pt x="109" y="161"/>
                  </a:cubicBezTo>
                  <a:cubicBezTo>
                    <a:pt x="165" y="161"/>
                    <a:pt x="165" y="161"/>
                    <a:pt x="165" y="161"/>
                  </a:cubicBezTo>
                  <a:cubicBezTo>
                    <a:pt x="165" y="53"/>
                    <a:pt x="165" y="53"/>
                    <a:pt x="165" y="53"/>
                  </a:cubicBezTo>
                  <a:cubicBezTo>
                    <a:pt x="165" y="24"/>
                    <a:pt x="135" y="0"/>
                    <a:pt x="98" y="0"/>
                  </a:cubicBezTo>
                  <a:cubicBezTo>
                    <a:pt x="98" y="0"/>
                    <a:pt x="98" y="0"/>
                    <a:pt x="97" y="0"/>
                  </a:cubicBezTo>
                  <a:cubicBezTo>
                    <a:pt x="97" y="0"/>
                    <a:pt x="97" y="0"/>
                    <a:pt x="96" y="0"/>
                  </a:cubicBezTo>
                  <a:cubicBezTo>
                    <a:pt x="81" y="0"/>
                    <a:pt x="67" y="5"/>
                    <a:pt x="55" y="12"/>
                  </a:cubicBezTo>
                  <a:cubicBezTo>
                    <a:pt x="55" y="12"/>
                    <a:pt x="52" y="1"/>
                    <a:pt x="0" y="1"/>
                  </a:cubicBezTo>
                  <a:lnTo>
                    <a:pt x="0" y="161"/>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6" name="Rectangle 8"/>
            <p:cNvSpPr>
              <a:spLocks noChangeArrowheads="1"/>
            </p:cNvSpPr>
            <p:nvPr/>
          </p:nvSpPr>
          <p:spPr bwMode="auto">
            <a:xfrm>
              <a:off x="6837363" y="4464050"/>
              <a:ext cx="112712" cy="3143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7" name="Freeform 9"/>
            <p:cNvSpPr>
              <a:spLocks/>
            </p:cNvSpPr>
            <p:nvPr/>
          </p:nvSpPr>
          <p:spPr bwMode="auto">
            <a:xfrm>
              <a:off x="7446963" y="4457700"/>
              <a:ext cx="236537" cy="320675"/>
            </a:xfrm>
            <a:custGeom>
              <a:avLst/>
              <a:gdLst>
                <a:gd name="T0" fmla="*/ 0 w 116"/>
                <a:gd name="T1" fmla="*/ 157 h 157"/>
                <a:gd name="T2" fmla="*/ 55 w 116"/>
                <a:gd name="T3" fmla="*/ 157 h 157"/>
                <a:gd name="T4" fmla="*/ 55 w 116"/>
                <a:gd name="T5" fmla="*/ 63 h 157"/>
                <a:gd name="T6" fmla="*/ 91 w 116"/>
                <a:gd name="T7" fmla="*/ 37 h 157"/>
                <a:gd name="T8" fmla="*/ 116 w 116"/>
                <a:gd name="T9" fmla="*/ 42 h 157"/>
                <a:gd name="T10" fmla="*/ 116 w 116"/>
                <a:gd name="T11" fmla="*/ 42 h 157"/>
                <a:gd name="T12" fmla="*/ 116 w 116"/>
                <a:gd name="T13" fmla="*/ 1 h 157"/>
                <a:gd name="T14" fmla="*/ 96 w 116"/>
                <a:gd name="T15" fmla="*/ 0 h 157"/>
                <a:gd name="T16" fmla="*/ 55 w 116"/>
                <a:gd name="T17" fmla="*/ 11 h 157"/>
                <a:gd name="T18" fmla="*/ 0 w 116"/>
                <a:gd name="T19" fmla="*/ 1 h 157"/>
                <a:gd name="T20" fmla="*/ 0 w 116"/>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7">
                  <a:moveTo>
                    <a:pt x="0" y="157"/>
                  </a:moveTo>
                  <a:cubicBezTo>
                    <a:pt x="55" y="157"/>
                    <a:pt x="55" y="157"/>
                    <a:pt x="55" y="157"/>
                  </a:cubicBezTo>
                  <a:cubicBezTo>
                    <a:pt x="55" y="63"/>
                    <a:pt x="55" y="63"/>
                    <a:pt x="55" y="63"/>
                  </a:cubicBezTo>
                  <a:cubicBezTo>
                    <a:pt x="55" y="49"/>
                    <a:pt x="72" y="37"/>
                    <a:pt x="91" y="37"/>
                  </a:cubicBezTo>
                  <a:cubicBezTo>
                    <a:pt x="100" y="37"/>
                    <a:pt x="109" y="39"/>
                    <a:pt x="116" y="42"/>
                  </a:cubicBezTo>
                  <a:cubicBezTo>
                    <a:pt x="116" y="42"/>
                    <a:pt x="116" y="42"/>
                    <a:pt x="116" y="42"/>
                  </a:cubicBezTo>
                  <a:cubicBezTo>
                    <a:pt x="116" y="1"/>
                    <a:pt x="116" y="1"/>
                    <a:pt x="116" y="1"/>
                  </a:cubicBezTo>
                  <a:cubicBezTo>
                    <a:pt x="109" y="0"/>
                    <a:pt x="102" y="0"/>
                    <a:pt x="96" y="0"/>
                  </a:cubicBezTo>
                  <a:cubicBezTo>
                    <a:pt x="82" y="0"/>
                    <a:pt x="67" y="4"/>
                    <a:pt x="55" y="11"/>
                  </a:cubicBezTo>
                  <a:cubicBezTo>
                    <a:pt x="54" y="9"/>
                    <a:pt x="47" y="1"/>
                    <a:pt x="0" y="1"/>
                  </a:cubicBezTo>
                  <a:lnTo>
                    <a:pt x="0"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8" name="Freeform 10"/>
            <p:cNvSpPr>
              <a:spLocks/>
            </p:cNvSpPr>
            <p:nvPr/>
          </p:nvSpPr>
          <p:spPr bwMode="auto">
            <a:xfrm>
              <a:off x="6397625" y="4179887"/>
              <a:ext cx="519112" cy="622300"/>
            </a:xfrm>
            <a:custGeom>
              <a:avLst/>
              <a:gdLst>
                <a:gd name="T0" fmla="*/ 234 w 254"/>
                <a:gd name="T1" fmla="*/ 29 h 305"/>
                <a:gd name="T2" fmla="*/ 65 w 254"/>
                <a:gd name="T3" fmla="*/ 56 h 305"/>
                <a:gd name="T4" fmla="*/ 55 w 254"/>
                <a:gd name="T5" fmla="*/ 61 h 305"/>
                <a:gd name="T6" fmla="*/ 57 w 254"/>
                <a:gd name="T7" fmla="*/ 65 h 305"/>
                <a:gd name="T8" fmla="*/ 67 w 254"/>
                <a:gd name="T9" fmla="*/ 61 h 305"/>
                <a:gd name="T10" fmla="*/ 198 w 254"/>
                <a:gd name="T11" fmla="*/ 46 h 305"/>
                <a:gd name="T12" fmla="*/ 64 w 254"/>
                <a:gd name="T13" fmla="*/ 258 h 305"/>
                <a:gd name="T14" fmla="*/ 15 w 254"/>
                <a:gd name="T15" fmla="*/ 292 h 305"/>
                <a:gd name="T16" fmla="*/ 12 w 254"/>
                <a:gd name="T17" fmla="*/ 293 h 305"/>
                <a:gd name="T18" fmla="*/ 3 w 254"/>
                <a:gd name="T19" fmla="*/ 300 h 305"/>
                <a:gd name="T20" fmla="*/ 5 w 254"/>
                <a:gd name="T21" fmla="*/ 303 h 305"/>
                <a:gd name="T22" fmla="*/ 15 w 254"/>
                <a:gd name="T23" fmla="*/ 298 h 305"/>
                <a:gd name="T24" fmla="*/ 18 w 254"/>
                <a:gd name="T25" fmla="*/ 296 h 305"/>
                <a:gd name="T26" fmla="*/ 72 w 254"/>
                <a:gd name="T27" fmla="*/ 260 h 305"/>
                <a:gd name="T28" fmla="*/ 111 w 254"/>
                <a:gd name="T29" fmla="*/ 231 h 305"/>
                <a:gd name="T30" fmla="*/ 111 w 254"/>
                <a:gd name="T31" fmla="*/ 293 h 305"/>
                <a:gd name="T32" fmla="*/ 167 w 254"/>
                <a:gd name="T33" fmla="*/ 293 h 305"/>
                <a:gd name="T34" fmla="*/ 167 w 254"/>
                <a:gd name="T35" fmla="*/ 181 h 305"/>
                <a:gd name="T36" fmla="*/ 234 w 254"/>
                <a:gd name="T37" fmla="*/ 2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 h="305">
                  <a:moveTo>
                    <a:pt x="234" y="29"/>
                  </a:moveTo>
                  <a:cubicBezTo>
                    <a:pt x="213" y="0"/>
                    <a:pt x="149" y="12"/>
                    <a:pt x="65" y="56"/>
                  </a:cubicBezTo>
                  <a:cubicBezTo>
                    <a:pt x="61" y="58"/>
                    <a:pt x="58" y="60"/>
                    <a:pt x="55" y="61"/>
                  </a:cubicBezTo>
                  <a:cubicBezTo>
                    <a:pt x="51" y="64"/>
                    <a:pt x="54" y="66"/>
                    <a:pt x="57" y="65"/>
                  </a:cubicBezTo>
                  <a:cubicBezTo>
                    <a:pt x="60" y="64"/>
                    <a:pt x="63" y="63"/>
                    <a:pt x="67" y="61"/>
                  </a:cubicBezTo>
                  <a:cubicBezTo>
                    <a:pt x="130" y="31"/>
                    <a:pt x="179" y="26"/>
                    <a:pt x="198" y="46"/>
                  </a:cubicBezTo>
                  <a:cubicBezTo>
                    <a:pt x="227" y="78"/>
                    <a:pt x="167" y="181"/>
                    <a:pt x="64" y="258"/>
                  </a:cubicBezTo>
                  <a:cubicBezTo>
                    <a:pt x="50" y="268"/>
                    <a:pt x="29" y="283"/>
                    <a:pt x="15" y="292"/>
                  </a:cubicBezTo>
                  <a:cubicBezTo>
                    <a:pt x="14" y="292"/>
                    <a:pt x="13" y="293"/>
                    <a:pt x="12" y="293"/>
                  </a:cubicBezTo>
                  <a:cubicBezTo>
                    <a:pt x="9" y="296"/>
                    <a:pt x="6" y="298"/>
                    <a:pt x="3" y="300"/>
                  </a:cubicBezTo>
                  <a:cubicBezTo>
                    <a:pt x="0" y="302"/>
                    <a:pt x="1" y="305"/>
                    <a:pt x="5" y="303"/>
                  </a:cubicBezTo>
                  <a:cubicBezTo>
                    <a:pt x="8" y="302"/>
                    <a:pt x="12" y="300"/>
                    <a:pt x="15" y="298"/>
                  </a:cubicBezTo>
                  <a:cubicBezTo>
                    <a:pt x="16" y="297"/>
                    <a:pt x="17" y="297"/>
                    <a:pt x="18" y="296"/>
                  </a:cubicBezTo>
                  <a:cubicBezTo>
                    <a:pt x="33" y="287"/>
                    <a:pt x="56" y="271"/>
                    <a:pt x="72" y="260"/>
                  </a:cubicBezTo>
                  <a:cubicBezTo>
                    <a:pt x="86" y="251"/>
                    <a:pt x="98" y="241"/>
                    <a:pt x="111" y="231"/>
                  </a:cubicBezTo>
                  <a:cubicBezTo>
                    <a:pt x="111" y="293"/>
                    <a:pt x="111" y="293"/>
                    <a:pt x="111" y="293"/>
                  </a:cubicBezTo>
                  <a:cubicBezTo>
                    <a:pt x="167" y="293"/>
                    <a:pt x="167" y="293"/>
                    <a:pt x="167" y="293"/>
                  </a:cubicBezTo>
                  <a:cubicBezTo>
                    <a:pt x="167" y="181"/>
                    <a:pt x="167" y="181"/>
                    <a:pt x="167" y="181"/>
                  </a:cubicBezTo>
                  <a:cubicBezTo>
                    <a:pt x="228" y="117"/>
                    <a:pt x="254" y="58"/>
                    <a:pt x="2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49" name="Freeform 11"/>
            <p:cNvSpPr>
              <a:spLocks/>
            </p:cNvSpPr>
            <p:nvPr/>
          </p:nvSpPr>
          <p:spPr bwMode="auto">
            <a:xfrm>
              <a:off x="5930901" y="4330700"/>
              <a:ext cx="798512" cy="611188"/>
            </a:xfrm>
            <a:custGeom>
              <a:avLst/>
              <a:gdLst>
                <a:gd name="T0" fmla="*/ 120 w 391"/>
                <a:gd name="T1" fmla="*/ 299 h 299"/>
                <a:gd name="T2" fmla="*/ 177 w 391"/>
                <a:gd name="T3" fmla="*/ 299 h 299"/>
                <a:gd name="T4" fmla="*/ 177 w 391"/>
                <a:gd name="T5" fmla="*/ 240 h 299"/>
                <a:gd name="T6" fmla="*/ 223 w 391"/>
                <a:gd name="T7" fmla="*/ 211 h 299"/>
                <a:gd name="T8" fmla="*/ 231 w 391"/>
                <a:gd name="T9" fmla="*/ 204 h 299"/>
                <a:gd name="T10" fmla="*/ 229 w 391"/>
                <a:gd name="T11" fmla="*/ 201 h 299"/>
                <a:gd name="T12" fmla="*/ 219 w 391"/>
                <a:gd name="T13" fmla="*/ 207 h 299"/>
                <a:gd name="T14" fmla="*/ 53 w 391"/>
                <a:gd name="T15" fmla="*/ 250 h 299"/>
                <a:gd name="T16" fmla="*/ 120 w 391"/>
                <a:gd name="T17" fmla="*/ 120 h 299"/>
                <a:gd name="T18" fmla="*/ 120 w 391"/>
                <a:gd name="T19" fmla="*/ 249 h 299"/>
                <a:gd name="T20" fmla="*/ 177 w 391"/>
                <a:gd name="T21" fmla="*/ 223 h 299"/>
                <a:gd name="T22" fmla="*/ 177 w 391"/>
                <a:gd name="T23" fmla="*/ 103 h 299"/>
                <a:gd name="T24" fmla="*/ 189 w 391"/>
                <a:gd name="T25" fmla="*/ 129 h 299"/>
                <a:gd name="T26" fmla="*/ 258 w 391"/>
                <a:gd name="T27" fmla="*/ 176 h 299"/>
                <a:gd name="T28" fmla="*/ 327 w 391"/>
                <a:gd name="T29" fmla="*/ 129 h 299"/>
                <a:gd name="T30" fmla="*/ 340 w 391"/>
                <a:gd name="T31" fmla="*/ 103 h 299"/>
                <a:gd name="T32" fmla="*/ 340 w 391"/>
                <a:gd name="T33" fmla="*/ 134 h 299"/>
                <a:gd name="T34" fmla="*/ 390 w 391"/>
                <a:gd name="T35" fmla="*/ 76 h 299"/>
                <a:gd name="T36" fmla="*/ 390 w 391"/>
                <a:gd name="T37" fmla="*/ 69 h 299"/>
                <a:gd name="T38" fmla="*/ 342 w 391"/>
                <a:gd name="T39" fmla="*/ 39 h 299"/>
                <a:gd name="T40" fmla="*/ 294 w 391"/>
                <a:gd name="T41" fmla="*/ 69 h 299"/>
                <a:gd name="T42" fmla="*/ 270 w 391"/>
                <a:gd name="T43" fmla="*/ 119 h 299"/>
                <a:gd name="T44" fmla="*/ 258 w 391"/>
                <a:gd name="T45" fmla="*/ 126 h 299"/>
                <a:gd name="T46" fmla="*/ 246 w 391"/>
                <a:gd name="T47" fmla="*/ 119 h 299"/>
                <a:gd name="T48" fmla="*/ 222 w 391"/>
                <a:gd name="T49" fmla="*/ 69 h 299"/>
                <a:gd name="T50" fmla="*/ 203 w 391"/>
                <a:gd name="T51" fmla="*/ 47 h 299"/>
                <a:gd name="T52" fmla="*/ 253 w 391"/>
                <a:gd name="T53" fmla="*/ 11 h 299"/>
                <a:gd name="T54" fmla="*/ 262 w 391"/>
                <a:gd name="T55" fmla="*/ 5 h 299"/>
                <a:gd name="T56" fmla="*/ 260 w 391"/>
                <a:gd name="T57" fmla="*/ 2 h 299"/>
                <a:gd name="T58" fmla="*/ 250 w 391"/>
                <a:gd name="T59" fmla="*/ 7 h 299"/>
                <a:gd name="T60" fmla="*/ 199 w 391"/>
                <a:gd name="T61" fmla="*/ 39 h 299"/>
                <a:gd name="T62" fmla="*/ 194 w 391"/>
                <a:gd name="T63" fmla="*/ 43 h 299"/>
                <a:gd name="T64" fmla="*/ 174 w 391"/>
                <a:gd name="T65" fmla="*/ 39 h 299"/>
                <a:gd name="T66" fmla="*/ 120 w 391"/>
                <a:gd name="T67" fmla="*/ 93 h 299"/>
                <a:gd name="T68" fmla="*/ 120 w 391"/>
                <a:gd name="T69" fmla="*/ 100 h 299"/>
                <a:gd name="T70" fmla="*/ 22 w 391"/>
                <a:gd name="T71" fmla="*/ 272 h 299"/>
                <a:gd name="T72" fmla="*/ 120 w 391"/>
                <a:gd name="T73" fmla="*/ 270 h 299"/>
                <a:gd name="T74" fmla="*/ 120 w 391"/>
                <a:gd name="T75"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1" h="299">
                  <a:moveTo>
                    <a:pt x="120" y="299"/>
                  </a:moveTo>
                  <a:cubicBezTo>
                    <a:pt x="177" y="299"/>
                    <a:pt x="177" y="299"/>
                    <a:pt x="177" y="299"/>
                  </a:cubicBezTo>
                  <a:cubicBezTo>
                    <a:pt x="177" y="240"/>
                    <a:pt x="177" y="240"/>
                    <a:pt x="177" y="240"/>
                  </a:cubicBezTo>
                  <a:cubicBezTo>
                    <a:pt x="192" y="231"/>
                    <a:pt x="207" y="222"/>
                    <a:pt x="223" y="211"/>
                  </a:cubicBezTo>
                  <a:cubicBezTo>
                    <a:pt x="226" y="209"/>
                    <a:pt x="229" y="206"/>
                    <a:pt x="231" y="204"/>
                  </a:cubicBezTo>
                  <a:cubicBezTo>
                    <a:pt x="235" y="201"/>
                    <a:pt x="232" y="199"/>
                    <a:pt x="229" y="201"/>
                  </a:cubicBezTo>
                  <a:cubicBezTo>
                    <a:pt x="227" y="202"/>
                    <a:pt x="223" y="204"/>
                    <a:pt x="219" y="207"/>
                  </a:cubicBezTo>
                  <a:cubicBezTo>
                    <a:pt x="133" y="262"/>
                    <a:pt x="74" y="279"/>
                    <a:pt x="53" y="250"/>
                  </a:cubicBezTo>
                  <a:cubicBezTo>
                    <a:pt x="34" y="224"/>
                    <a:pt x="65" y="175"/>
                    <a:pt x="120" y="120"/>
                  </a:cubicBezTo>
                  <a:cubicBezTo>
                    <a:pt x="120" y="249"/>
                    <a:pt x="120" y="249"/>
                    <a:pt x="120" y="249"/>
                  </a:cubicBezTo>
                  <a:cubicBezTo>
                    <a:pt x="136" y="243"/>
                    <a:pt x="155" y="235"/>
                    <a:pt x="177" y="223"/>
                  </a:cubicBezTo>
                  <a:cubicBezTo>
                    <a:pt x="177" y="103"/>
                    <a:pt x="177" y="103"/>
                    <a:pt x="177" y="103"/>
                  </a:cubicBezTo>
                  <a:cubicBezTo>
                    <a:pt x="189" y="129"/>
                    <a:pt x="189" y="129"/>
                    <a:pt x="189" y="129"/>
                  </a:cubicBezTo>
                  <a:cubicBezTo>
                    <a:pt x="202" y="158"/>
                    <a:pt x="227" y="176"/>
                    <a:pt x="258" y="176"/>
                  </a:cubicBezTo>
                  <a:cubicBezTo>
                    <a:pt x="289" y="176"/>
                    <a:pt x="314" y="158"/>
                    <a:pt x="327" y="129"/>
                  </a:cubicBezTo>
                  <a:cubicBezTo>
                    <a:pt x="340" y="103"/>
                    <a:pt x="340" y="103"/>
                    <a:pt x="340" y="103"/>
                  </a:cubicBezTo>
                  <a:cubicBezTo>
                    <a:pt x="340" y="134"/>
                    <a:pt x="340" y="134"/>
                    <a:pt x="340" y="134"/>
                  </a:cubicBezTo>
                  <a:cubicBezTo>
                    <a:pt x="360" y="114"/>
                    <a:pt x="377" y="95"/>
                    <a:pt x="390" y="76"/>
                  </a:cubicBezTo>
                  <a:cubicBezTo>
                    <a:pt x="391" y="74"/>
                    <a:pt x="391" y="72"/>
                    <a:pt x="390" y="69"/>
                  </a:cubicBezTo>
                  <a:cubicBezTo>
                    <a:pt x="382" y="51"/>
                    <a:pt x="363" y="39"/>
                    <a:pt x="342" y="39"/>
                  </a:cubicBezTo>
                  <a:cubicBezTo>
                    <a:pt x="321" y="39"/>
                    <a:pt x="302" y="51"/>
                    <a:pt x="294" y="69"/>
                  </a:cubicBezTo>
                  <a:cubicBezTo>
                    <a:pt x="270" y="119"/>
                    <a:pt x="270" y="119"/>
                    <a:pt x="270" y="119"/>
                  </a:cubicBezTo>
                  <a:cubicBezTo>
                    <a:pt x="268" y="124"/>
                    <a:pt x="263" y="126"/>
                    <a:pt x="258" y="126"/>
                  </a:cubicBezTo>
                  <a:cubicBezTo>
                    <a:pt x="253" y="126"/>
                    <a:pt x="248" y="124"/>
                    <a:pt x="246" y="119"/>
                  </a:cubicBezTo>
                  <a:cubicBezTo>
                    <a:pt x="222" y="69"/>
                    <a:pt x="222" y="69"/>
                    <a:pt x="222" y="69"/>
                  </a:cubicBezTo>
                  <a:cubicBezTo>
                    <a:pt x="218" y="60"/>
                    <a:pt x="211" y="52"/>
                    <a:pt x="203" y="47"/>
                  </a:cubicBezTo>
                  <a:cubicBezTo>
                    <a:pt x="220" y="33"/>
                    <a:pt x="236" y="21"/>
                    <a:pt x="253" y="11"/>
                  </a:cubicBezTo>
                  <a:cubicBezTo>
                    <a:pt x="256" y="9"/>
                    <a:pt x="260" y="7"/>
                    <a:pt x="262" y="5"/>
                  </a:cubicBezTo>
                  <a:cubicBezTo>
                    <a:pt x="265" y="3"/>
                    <a:pt x="264" y="0"/>
                    <a:pt x="260" y="2"/>
                  </a:cubicBezTo>
                  <a:cubicBezTo>
                    <a:pt x="257" y="3"/>
                    <a:pt x="253" y="5"/>
                    <a:pt x="250" y="7"/>
                  </a:cubicBezTo>
                  <a:cubicBezTo>
                    <a:pt x="233" y="17"/>
                    <a:pt x="216" y="27"/>
                    <a:pt x="199" y="39"/>
                  </a:cubicBezTo>
                  <a:cubicBezTo>
                    <a:pt x="198" y="40"/>
                    <a:pt x="196" y="41"/>
                    <a:pt x="194" y="43"/>
                  </a:cubicBezTo>
                  <a:cubicBezTo>
                    <a:pt x="188" y="40"/>
                    <a:pt x="181" y="39"/>
                    <a:pt x="174" y="39"/>
                  </a:cubicBezTo>
                  <a:cubicBezTo>
                    <a:pt x="144" y="39"/>
                    <a:pt x="120" y="63"/>
                    <a:pt x="120" y="93"/>
                  </a:cubicBezTo>
                  <a:cubicBezTo>
                    <a:pt x="120" y="100"/>
                    <a:pt x="120" y="100"/>
                    <a:pt x="120" y="100"/>
                  </a:cubicBezTo>
                  <a:cubicBezTo>
                    <a:pt x="41" y="171"/>
                    <a:pt x="0" y="241"/>
                    <a:pt x="22" y="272"/>
                  </a:cubicBezTo>
                  <a:cubicBezTo>
                    <a:pt x="37" y="294"/>
                    <a:pt x="75" y="289"/>
                    <a:pt x="120" y="270"/>
                  </a:cubicBezTo>
                  <a:lnTo>
                    <a:pt x="120" y="299"/>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50" name="Freeform 12"/>
            <p:cNvSpPr>
              <a:spLocks noEditPoints="1"/>
            </p:cNvSpPr>
            <p:nvPr/>
          </p:nvSpPr>
          <p:spPr bwMode="auto">
            <a:xfrm>
              <a:off x="8593138" y="4449763"/>
              <a:ext cx="65087" cy="63500"/>
            </a:xfrm>
            <a:custGeom>
              <a:avLst/>
              <a:gdLst>
                <a:gd name="T0" fmla="*/ 0 w 32"/>
                <a:gd name="T1" fmla="*/ 16 h 31"/>
                <a:gd name="T2" fmla="*/ 16 w 32"/>
                <a:gd name="T3" fmla="*/ 0 h 31"/>
                <a:gd name="T4" fmla="*/ 32 w 32"/>
                <a:gd name="T5" fmla="*/ 16 h 31"/>
                <a:gd name="T6" fmla="*/ 16 w 32"/>
                <a:gd name="T7" fmla="*/ 31 h 31"/>
                <a:gd name="T8" fmla="*/ 0 w 32"/>
                <a:gd name="T9" fmla="*/ 16 h 31"/>
                <a:gd name="T10" fmla="*/ 28 w 32"/>
                <a:gd name="T11" fmla="*/ 16 h 31"/>
                <a:gd name="T12" fmla="*/ 16 w 32"/>
                <a:gd name="T13" fmla="*/ 3 h 31"/>
                <a:gd name="T14" fmla="*/ 4 w 32"/>
                <a:gd name="T15" fmla="*/ 16 h 31"/>
                <a:gd name="T16" fmla="*/ 16 w 32"/>
                <a:gd name="T17" fmla="*/ 28 h 31"/>
                <a:gd name="T18" fmla="*/ 28 w 32"/>
                <a:gd name="T19" fmla="*/ 16 h 31"/>
                <a:gd name="T20" fmla="*/ 10 w 32"/>
                <a:gd name="T21" fmla="*/ 7 h 31"/>
                <a:gd name="T22" fmla="*/ 17 w 32"/>
                <a:gd name="T23" fmla="*/ 7 h 31"/>
                <a:gd name="T24" fmla="*/ 23 w 32"/>
                <a:gd name="T25" fmla="*/ 12 h 31"/>
                <a:gd name="T26" fmla="*/ 19 w 32"/>
                <a:gd name="T27" fmla="*/ 17 h 31"/>
                <a:gd name="T28" fmla="*/ 24 w 32"/>
                <a:gd name="T29" fmla="*/ 24 h 31"/>
                <a:gd name="T30" fmla="*/ 20 w 32"/>
                <a:gd name="T31" fmla="*/ 24 h 31"/>
                <a:gd name="T32" fmla="*/ 15 w 32"/>
                <a:gd name="T33" fmla="*/ 17 h 31"/>
                <a:gd name="T34" fmla="*/ 13 w 32"/>
                <a:gd name="T35" fmla="*/ 17 h 31"/>
                <a:gd name="T36" fmla="*/ 13 w 32"/>
                <a:gd name="T37" fmla="*/ 24 h 31"/>
                <a:gd name="T38" fmla="*/ 10 w 32"/>
                <a:gd name="T39" fmla="*/ 24 h 31"/>
                <a:gd name="T40" fmla="*/ 10 w 32"/>
                <a:gd name="T41" fmla="*/ 7 h 31"/>
                <a:gd name="T42" fmla="*/ 13 w 32"/>
                <a:gd name="T43" fmla="*/ 14 h 31"/>
                <a:gd name="T44" fmla="*/ 16 w 32"/>
                <a:gd name="T45" fmla="*/ 14 h 31"/>
                <a:gd name="T46" fmla="*/ 20 w 32"/>
                <a:gd name="T47" fmla="*/ 12 h 31"/>
                <a:gd name="T48" fmla="*/ 16 w 32"/>
                <a:gd name="T49" fmla="*/ 9 h 31"/>
                <a:gd name="T50" fmla="*/ 13 w 32"/>
                <a:gd name="T51" fmla="*/ 9 h 31"/>
                <a:gd name="T52" fmla="*/ 13 w 32"/>
                <a:gd name="T5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0" y="16"/>
                  </a:moveTo>
                  <a:cubicBezTo>
                    <a:pt x="0" y="7"/>
                    <a:pt x="7" y="0"/>
                    <a:pt x="16" y="0"/>
                  </a:cubicBezTo>
                  <a:cubicBezTo>
                    <a:pt x="25" y="0"/>
                    <a:pt x="32" y="7"/>
                    <a:pt x="32" y="16"/>
                  </a:cubicBezTo>
                  <a:cubicBezTo>
                    <a:pt x="32" y="24"/>
                    <a:pt x="25" y="31"/>
                    <a:pt x="16" y="31"/>
                  </a:cubicBezTo>
                  <a:cubicBezTo>
                    <a:pt x="7" y="31"/>
                    <a:pt x="0" y="24"/>
                    <a:pt x="0" y="16"/>
                  </a:cubicBezTo>
                  <a:close/>
                  <a:moveTo>
                    <a:pt x="28" y="16"/>
                  </a:moveTo>
                  <a:cubicBezTo>
                    <a:pt x="28" y="8"/>
                    <a:pt x="23" y="3"/>
                    <a:pt x="16" y="3"/>
                  </a:cubicBezTo>
                  <a:cubicBezTo>
                    <a:pt x="10" y="3"/>
                    <a:pt x="4" y="8"/>
                    <a:pt x="4" y="16"/>
                  </a:cubicBezTo>
                  <a:cubicBezTo>
                    <a:pt x="4" y="23"/>
                    <a:pt x="10" y="28"/>
                    <a:pt x="16" y="28"/>
                  </a:cubicBezTo>
                  <a:cubicBezTo>
                    <a:pt x="23" y="28"/>
                    <a:pt x="28" y="23"/>
                    <a:pt x="28" y="16"/>
                  </a:cubicBezTo>
                  <a:close/>
                  <a:moveTo>
                    <a:pt x="10" y="7"/>
                  </a:moveTo>
                  <a:cubicBezTo>
                    <a:pt x="17" y="7"/>
                    <a:pt x="17" y="7"/>
                    <a:pt x="17" y="7"/>
                  </a:cubicBezTo>
                  <a:cubicBezTo>
                    <a:pt x="21" y="7"/>
                    <a:pt x="23" y="8"/>
                    <a:pt x="23" y="12"/>
                  </a:cubicBezTo>
                  <a:cubicBezTo>
                    <a:pt x="23" y="15"/>
                    <a:pt x="22" y="16"/>
                    <a:pt x="19" y="17"/>
                  </a:cubicBezTo>
                  <a:cubicBezTo>
                    <a:pt x="24" y="24"/>
                    <a:pt x="24" y="24"/>
                    <a:pt x="24" y="24"/>
                  </a:cubicBezTo>
                  <a:cubicBezTo>
                    <a:pt x="20" y="24"/>
                    <a:pt x="20" y="24"/>
                    <a:pt x="20" y="24"/>
                  </a:cubicBezTo>
                  <a:cubicBezTo>
                    <a:pt x="15" y="17"/>
                    <a:pt x="15" y="17"/>
                    <a:pt x="15" y="17"/>
                  </a:cubicBezTo>
                  <a:cubicBezTo>
                    <a:pt x="13" y="17"/>
                    <a:pt x="13" y="17"/>
                    <a:pt x="13" y="17"/>
                  </a:cubicBezTo>
                  <a:cubicBezTo>
                    <a:pt x="13" y="24"/>
                    <a:pt x="13" y="24"/>
                    <a:pt x="13" y="24"/>
                  </a:cubicBezTo>
                  <a:cubicBezTo>
                    <a:pt x="10" y="24"/>
                    <a:pt x="10" y="24"/>
                    <a:pt x="10" y="24"/>
                  </a:cubicBezTo>
                  <a:lnTo>
                    <a:pt x="10" y="7"/>
                  </a:lnTo>
                  <a:close/>
                  <a:moveTo>
                    <a:pt x="13" y="14"/>
                  </a:moveTo>
                  <a:cubicBezTo>
                    <a:pt x="16" y="14"/>
                    <a:pt x="16" y="14"/>
                    <a:pt x="16" y="14"/>
                  </a:cubicBezTo>
                  <a:cubicBezTo>
                    <a:pt x="18" y="14"/>
                    <a:pt x="20" y="14"/>
                    <a:pt x="20" y="12"/>
                  </a:cubicBezTo>
                  <a:cubicBezTo>
                    <a:pt x="20" y="9"/>
                    <a:pt x="18" y="9"/>
                    <a:pt x="16" y="9"/>
                  </a:cubicBezTo>
                  <a:cubicBezTo>
                    <a:pt x="13" y="9"/>
                    <a:pt x="13" y="9"/>
                    <a:pt x="13" y="9"/>
                  </a:cubicBezTo>
                  <a:lnTo>
                    <a:pt x="13" y="14"/>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grpSp>
        <p:nvGrpSpPr>
          <p:cNvPr id="19" name="Group 5"/>
          <p:cNvGrpSpPr>
            <a:grpSpLocks noChangeAspect="1"/>
          </p:cNvGrpSpPr>
          <p:nvPr userDrawn="1"/>
        </p:nvGrpSpPr>
        <p:grpSpPr bwMode="auto">
          <a:xfrm>
            <a:off x="970345" y="2642062"/>
            <a:ext cx="11281834" cy="40216"/>
            <a:chOff x="2437" y="1611"/>
            <a:chExt cx="5330" cy="19"/>
          </a:xfrm>
        </p:grpSpPr>
        <p:sp>
          <p:nvSpPr>
            <p:cNvPr id="21" name="Oval 20"/>
            <p:cNvSpPr>
              <a:spLocks noChangeArrowheads="1"/>
            </p:cNvSpPr>
            <p:nvPr/>
          </p:nvSpPr>
          <p:spPr bwMode="auto">
            <a:xfrm>
              <a:off x="2437" y="1611"/>
              <a:ext cx="19" cy="19"/>
            </a:xfrm>
            <a:prstGeom prst="ellipse">
              <a:avLst/>
            </a:prstGeom>
            <a:noFill/>
            <a:ln w="79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solidFill>
                  <a:schemeClr val="bg2"/>
                </a:solidFill>
              </a:endParaRPr>
            </a:p>
          </p:txBody>
        </p:sp>
        <p:sp>
          <p:nvSpPr>
            <p:cNvPr id="22" name="Line 7"/>
            <p:cNvSpPr>
              <a:spLocks noChangeShapeType="1"/>
            </p:cNvSpPr>
            <p:nvPr/>
          </p:nvSpPr>
          <p:spPr bwMode="auto">
            <a:xfrm>
              <a:off x="2456" y="1620"/>
              <a:ext cx="5311" cy="0"/>
            </a:xfrm>
            <a:prstGeom prst="line">
              <a:avLst/>
            </a:prstGeom>
            <a:noFill/>
            <a:ln w="79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solidFill>
                  <a:schemeClr val="bg2"/>
                </a:solidFill>
              </a:endParaRPr>
            </a:p>
          </p:txBody>
        </p:sp>
      </p:grpSp>
      <p:sp>
        <p:nvSpPr>
          <p:cNvPr id="18" name="TextBox 17"/>
          <p:cNvSpPr txBox="1"/>
          <p:nvPr userDrawn="1"/>
        </p:nvSpPr>
        <p:spPr>
          <a:xfrm>
            <a:off x="-1452880" y="6119336"/>
            <a:ext cx="1216940" cy="738664"/>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Title Slide</a:t>
            </a:r>
          </a:p>
          <a:p>
            <a:pPr algn="r"/>
            <a:r>
              <a:rPr lang="en-US" sz="1200" dirty="0">
                <a:solidFill>
                  <a:schemeClr val="tx2"/>
                </a:solidFill>
                <a:latin typeface="Segoe UI" panose="020B0502040204020203" pitchFamily="34" charset="0"/>
                <a:cs typeface="Segoe UI" panose="020B0502040204020203" pitchFamily="34" charset="0"/>
              </a:rPr>
              <a:t>Primary design for the first slide in the deck.</a:t>
            </a:r>
          </a:p>
        </p:txBody>
      </p:sp>
      <p:sp>
        <p:nvSpPr>
          <p:cNvPr id="35"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p:txBody>
      </p:sp>
      <p:sp>
        <p:nvSpPr>
          <p:cNvPr id="23"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September 19, 2017</a:t>
            </a:fld>
            <a:endParaRPr dirty="0"/>
          </a:p>
        </p:txBody>
      </p:sp>
      <p:sp>
        <p:nvSpPr>
          <p:cNvPr id="24"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25"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1234859498"/>
      </p:ext>
    </p:extLst>
  </p:cSld>
  <p:clrMapOvr>
    <a:masterClrMapping/>
  </p:clrMapOvr>
  <p:extLst mod="1">
    <p:ext uri="{DCECCB84-F9BA-43D5-87BE-67443E8EF086}">
      <p15:sldGuideLst xmlns:p15="http://schemas.microsoft.com/office/powerpoint/2012/main">
        <p15:guide id="1" orient="horz" pos="4056">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dirty="0"/>
              <a:t>Click to edit Title</a:t>
            </a:r>
          </a:p>
        </p:txBody>
      </p:sp>
      <p:sp>
        <p:nvSpPr>
          <p:cNvPr id="3" name="Content Placeholder 2"/>
          <p:cNvSpPr>
            <a:spLocks noGrp="1"/>
          </p:cNvSpPr>
          <p:nvPr>
            <p:ph idx="1"/>
          </p:nvPr>
        </p:nvSpPr>
        <p:spPr>
          <a:xfrm>
            <a:off x="915305" y="1600200"/>
            <a:ext cx="10375904" cy="4418635"/>
          </a:xfrm>
        </p:spPr>
        <p:txBody>
          <a:bodyPr>
            <a:noAutofit/>
          </a:bodyPr>
          <a:lstStyle>
            <a:lvl1pPr marL="228600" indent="-228600">
              <a:spcBef>
                <a:spcPts val="1600"/>
              </a:spcBef>
              <a:spcAft>
                <a:spcPts val="800"/>
              </a:spcAft>
              <a:tabLst/>
              <a:defRPr sz="2400">
                <a:solidFill>
                  <a:schemeClr val="tx1"/>
                </a:solidFill>
              </a:defRPr>
            </a:lvl1pPr>
            <a:lvl2pPr marL="571500" indent="-261938">
              <a:spcBef>
                <a:spcPts val="0"/>
              </a:spcBef>
              <a:spcAft>
                <a:spcPts val="800"/>
              </a:spcAft>
              <a:defRPr sz="20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a:t>Click to edit Master text styles</a:t>
            </a:r>
          </a:p>
          <a:p>
            <a:pPr lvl="1"/>
            <a:r>
              <a:rPr lang="en-US"/>
              <a:t>Second level</a:t>
            </a:r>
          </a:p>
          <a:p>
            <a:pPr lvl="2"/>
            <a:r>
              <a:rPr lang="en-US"/>
              <a:t>Third level</a:t>
            </a:r>
          </a:p>
        </p:txBody>
      </p:sp>
      <p:sp>
        <p:nvSpPr>
          <p:cNvPr id="8"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September 19, 2017</a:t>
            </a:fld>
            <a:endParaRPr lang="en-US" dirty="0"/>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17"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dirty="0"/>
              <a:t>|  Micron Confidential</a:t>
            </a:r>
          </a:p>
        </p:txBody>
      </p:sp>
      <p:sp>
        <p:nvSpPr>
          <p:cNvPr id="4" name="TextBox 3"/>
          <p:cNvSpPr txBox="1"/>
          <p:nvPr userDrawn="1"/>
        </p:nvSpPr>
        <p:spPr>
          <a:xfrm>
            <a:off x="-1676400" y="5565338"/>
            <a:ext cx="1440460" cy="1292662"/>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Title and Content</a:t>
            </a:r>
          </a:p>
          <a:p>
            <a:pPr algn="r"/>
            <a:r>
              <a:rPr lang="en-US" sz="1200" dirty="0">
                <a:solidFill>
                  <a:schemeClr val="tx2"/>
                </a:solidFill>
                <a:latin typeface="Segoe UI" panose="020B0502040204020203" pitchFamily="34" charset="0"/>
                <a:cs typeface="Segoe UI" panose="020B0502040204020203" pitchFamily="34" charset="0"/>
              </a:rPr>
              <a:t>The primary layout used</a:t>
            </a:r>
            <a:r>
              <a:rPr lang="en-US" sz="1200" baseline="0" dirty="0">
                <a:solidFill>
                  <a:schemeClr val="tx2"/>
                </a:solidFill>
                <a:latin typeface="Segoe UI" panose="020B0502040204020203" pitchFamily="34" charset="0"/>
                <a:cs typeface="Segoe UI" panose="020B0502040204020203" pitchFamily="34" charset="0"/>
              </a:rPr>
              <a:t> for standard slides. The placeholder can be used to create text, tables, or charts.</a:t>
            </a:r>
            <a:endParaRPr lang="en-US" sz="1200" dirty="0">
              <a:solidFill>
                <a:schemeClr val="tx2"/>
              </a:solidFill>
              <a:latin typeface="Segoe UI" panose="020B0502040204020203" pitchFamily="34" charset="0"/>
              <a:cs typeface="Segoe UI" panose="020B0502040204020203" pitchFamily="34" charset="0"/>
            </a:endParaRPr>
          </a:p>
        </p:txBody>
      </p:sp>
      <p:sp>
        <p:nvSpPr>
          <p:cNvPr id="13"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Tree>
    <p:extLst>
      <p:ext uri="{BB962C8B-B14F-4D97-AF65-F5344CB8AC3E}">
        <p14:creationId xmlns:p14="http://schemas.microsoft.com/office/powerpoint/2010/main" val="4054638284"/>
      </p:ext>
    </p:extLst>
  </p:cSld>
  <p:clrMapOvr>
    <a:masterClrMapping/>
  </p:clrMapOvr>
  <p:hf hdr="0"/>
  <p:extLst mod="1">
    <p:ext uri="{DCECCB84-F9BA-43D5-87BE-67443E8EF086}">
      <p15:sldGuideLst xmlns:p15="http://schemas.microsoft.com/office/powerpoint/2012/main">
        <p15:guide id="1" orient="horz" pos="1008">
          <p15:clr>
            <a:srgbClr val="FBAE40"/>
          </p15:clr>
        </p15:guide>
        <p15:guide id="2" pos="2040">
          <p15:clr>
            <a:srgbClr val="FBAE40"/>
          </p15:clr>
        </p15:guide>
        <p15:guide id="3" pos="29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ue Ending Slide">
    <p:bg>
      <p:bgPr>
        <a:solidFill>
          <a:schemeClr val="accent1"/>
        </a:solidFill>
        <a:effectLst/>
      </p:bgPr>
    </p:bg>
    <p:spTree>
      <p:nvGrpSpPr>
        <p:cNvPr id="1" name=""/>
        <p:cNvGrpSpPr/>
        <p:nvPr/>
      </p:nvGrpSpPr>
      <p:grpSpPr>
        <a:xfrm>
          <a:off x="0" y="0"/>
          <a:ext cx="0" cy="0"/>
          <a:chOff x="0" y="0"/>
          <a:chExt cx="0" cy="0"/>
        </a:xfrm>
      </p:grpSpPr>
      <p:grpSp>
        <p:nvGrpSpPr>
          <p:cNvPr id="12" name="Group 11"/>
          <p:cNvGrpSpPr>
            <a:grpSpLocks noChangeAspect="1"/>
          </p:cNvGrpSpPr>
          <p:nvPr/>
        </p:nvGrpSpPr>
        <p:grpSpPr bwMode="auto">
          <a:xfrm>
            <a:off x="443680" y="3660990"/>
            <a:ext cx="2296584" cy="40216"/>
            <a:chOff x="2437" y="1611"/>
            <a:chExt cx="1085" cy="19"/>
          </a:xfrm>
        </p:grpSpPr>
        <p:sp>
          <p:nvSpPr>
            <p:cNvPr id="14" name="Oval 13"/>
            <p:cNvSpPr>
              <a:spLocks noChangeArrowheads="1"/>
            </p:cNvSpPr>
            <p:nvPr/>
          </p:nvSpPr>
          <p:spPr bwMode="auto">
            <a:xfrm>
              <a:off x="2437" y="1611"/>
              <a:ext cx="19" cy="19"/>
            </a:xfrm>
            <a:prstGeom prst="ellipse">
              <a:avLst/>
            </a:prstGeom>
            <a:noFill/>
            <a:ln w="79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5" name="Line 7"/>
            <p:cNvSpPr>
              <a:spLocks noChangeShapeType="1"/>
            </p:cNvSpPr>
            <p:nvPr/>
          </p:nvSpPr>
          <p:spPr bwMode="auto">
            <a:xfrm>
              <a:off x="2456" y="1620"/>
              <a:ext cx="1066" cy="0"/>
            </a:xfrm>
            <a:prstGeom prst="line">
              <a:avLst/>
            </a:prstGeom>
            <a:noFill/>
            <a:ln w="79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16" name="Group 15"/>
          <p:cNvGrpSpPr>
            <a:grpSpLocks noChangeAspect="1"/>
          </p:cNvGrpSpPr>
          <p:nvPr/>
        </p:nvGrpSpPr>
        <p:grpSpPr bwMode="auto">
          <a:xfrm flipH="1">
            <a:off x="9471403" y="3660959"/>
            <a:ext cx="2296584" cy="40216"/>
            <a:chOff x="2437" y="1611"/>
            <a:chExt cx="1085" cy="19"/>
          </a:xfrm>
        </p:grpSpPr>
        <p:sp>
          <p:nvSpPr>
            <p:cNvPr id="17" name="Oval 16"/>
            <p:cNvSpPr>
              <a:spLocks noChangeArrowheads="1"/>
            </p:cNvSpPr>
            <p:nvPr/>
          </p:nvSpPr>
          <p:spPr bwMode="auto">
            <a:xfrm>
              <a:off x="2437" y="1611"/>
              <a:ext cx="19" cy="19"/>
            </a:xfrm>
            <a:prstGeom prst="ellipse">
              <a:avLst/>
            </a:prstGeom>
            <a:noFill/>
            <a:ln w="79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18" name="Line 7"/>
            <p:cNvSpPr>
              <a:spLocks noChangeShapeType="1"/>
            </p:cNvSpPr>
            <p:nvPr/>
          </p:nvSpPr>
          <p:spPr bwMode="auto">
            <a:xfrm>
              <a:off x="2456" y="1620"/>
              <a:ext cx="1066" cy="0"/>
            </a:xfrm>
            <a:prstGeom prst="line">
              <a:avLst/>
            </a:prstGeom>
            <a:noFill/>
            <a:ln w="79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19" name="Group 18"/>
          <p:cNvGrpSpPr/>
          <p:nvPr/>
        </p:nvGrpSpPr>
        <p:grpSpPr>
          <a:xfrm>
            <a:off x="2660649" y="2499788"/>
            <a:ext cx="6879168" cy="1921933"/>
            <a:chOff x="1995487" y="1874838"/>
            <a:chExt cx="5159376" cy="1441450"/>
          </a:xfrm>
          <a:solidFill>
            <a:schemeClr val="bg1"/>
          </a:solidFill>
        </p:grpSpPr>
        <p:sp>
          <p:nvSpPr>
            <p:cNvPr id="20" name="Freeform 16"/>
            <p:cNvSpPr>
              <a:spLocks/>
            </p:cNvSpPr>
            <p:nvPr/>
          </p:nvSpPr>
          <p:spPr bwMode="auto">
            <a:xfrm>
              <a:off x="4024313" y="2397126"/>
              <a:ext cx="738188" cy="625475"/>
            </a:xfrm>
            <a:custGeom>
              <a:avLst/>
              <a:gdLst>
                <a:gd name="T0" fmla="*/ 113 w 191"/>
                <a:gd name="T1" fmla="*/ 162 h 162"/>
                <a:gd name="T2" fmla="*/ 0 w 191"/>
                <a:gd name="T3" fmla="*/ 81 h 162"/>
                <a:gd name="T4" fmla="*/ 114 w 191"/>
                <a:gd name="T5" fmla="*/ 0 h 162"/>
                <a:gd name="T6" fmla="*/ 190 w 191"/>
                <a:gd name="T7" fmla="*/ 22 h 162"/>
                <a:gd name="T8" fmla="*/ 172 w 191"/>
                <a:gd name="T9" fmla="*/ 46 h 162"/>
                <a:gd name="T10" fmla="*/ 114 w 191"/>
                <a:gd name="T11" fmla="*/ 32 h 162"/>
                <a:gd name="T12" fmla="*/ 59 w 191"/>
                <a:gd name="T13" fmla="*/ 81 h 162"/>
                <a:gd name="T14" fmla="*/ 114 w 191"/>
                <a:gd name="T15" fmla="*/ 130 h 162"/>
                <a:gd name="T16" fmla="*/ 172 w 191"/>
                <a:gd name="T17" fmla="*/ 118 h 162"/>
                <a:gd name="T18" fmla="*/ 191 w 191"/>
                <a:gd name="T19" fmla="*/ 143 h 162"/>
                <a:gd name="T20" fmla="*/ 113 w 191"/>
                <a:gd name="T21"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62">
                  <a:moveTo>
                    <a:pt x="113" y="162"/>
                  </a:moveTo>
                  <a:cubicBezTo>
                    <a:pt x="54" y="162"/>
                    <a:pt x="0" y="128"/>
                    <a:pt x="0" y="81"/>
                  </a:cubicBezTo>
                  <a:cubicBezTo>
                    <a:pt x="0" y="34"/>
                    <a:pt x="54" y="0"/>
                    <a:pt x="114" y="0"/>
                  </a:cubicBezTo>
                  <a:cubicBezTo>
                    <a:pt x="140" y="0"/>
                    <a:pt x="164" y="7"/>
                    <a:pt x="190" y="22"/>
                  </a:cubicBezTo>
                  <a:cubicBezTo>
                    <a:pt x="172" y="46"/>
                    <a:pt x="172" y="46"/>
                    <a:pt x="172" y="46"/>
                  </a:cubicBezTo>
                  <a:cubicBezTo>
                    <a:pt x="155" y="37"/>
                    <a:pt x="135" y="32"/>
                    <a:pt x="114" y="32"/>
                  </a:cubicBezTo>
                  <a:cubicBezTo>
                    <a:pt x="88" y="32"/>
                    <a:pt x="59" y="47"/>
                    <a:pt x="59" y="81"/>
                  </a:cubicBezTo>
                  <a:cubicBezTo>
                    <a:pt x="59" y="116"/>
                    <a:pt x="88" y="130"/>
                    <a:pt x="114" y="130"/>
                  </a:cubicBezTo>
                  <a:cubicBezTo>
                    <a:pt x="135" y="130"/>
                    <a:pt x="155" y="126"/>
                    <a:pt x="172" y="118"/>
                  </a:cubicBezTo>
                  <a:cubicBezTo>
                    <a:pt x="191" y="143"/>
                    <a:pt x="191" y="143"/>
                    <a:pt x="191" y="143"/>
                  </a:cubicBezTo>
                  <a:cubicBezTo>
                    <a:pt x="169" y="155"/>
                    <a:pt x="142"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1" name="Freeform 17"/>
            <p:cNvSpPr>
              <a:spLocks noEditPoints="1"/>
            </p:cNvSpPr>
            <p:nvPr/>
          </p:nvSpPr>
          <p:spPr bwMode="auto">
            <a:xfrm>
              <a:off x="5334000" y="2397126"/>
              <a:ext cx="874713" cy="625475"/>
            </a:xfrm>
            <a:custGeom>
              <a:avLst/>
              <a:gdLst>
                <a:gd name="T0" fmla="*/ 167 w 226"/>
                <a:gd name="T1" fmla="*/ 81 h 162"/>
                <a:gd name="T2" fmla="*/ 113 w 226"/>
                <a:gd name="T3" fmla="*/ 129 h 162"/>
                <a:gd name="T4" fmla="*/ 59 w 226"/>
                <a:gd name="T5" fmla="*/ 81 h 162"/>
                <a:gd name="T6" fmla="*/ 113 w 226"/>
                <a:gd name="T7" fmla="*/ 32 h 162"/>
                <a:gd name="T8" fmla="*/ 167 w 226"/>
                <a:gd name="T9" fmla="*/ 81 h 162"/>
                <a:gd name="T10" fmla="*/ 113 w 226"/>
                <a:gd name="T11" fmla="*/ 162 h 162"/>
                <a:gd name="T12" fmla="*/ 226 w 226"/>
                <a:gd name="T13" fmla="*/ 81 h 162"/>
                <a:gd name="T14" fmla="*/ 113 w 226"/>
                <a:gd name="T15" fmla="*/ 0 h 162"/>
                <a:gd name="T16" fmla="*/ 0 w 226"/>
                <a:gd name="T17" fmla="*/ 81 h 162"/>
                <a:gd name="T18" fmla="*/ 113 w 226"/>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62">
                  <a:moveTo>
                    <a:pt x="167" y="81"/>
                  </a:moveTo>
                  <a:cubicBezTo>
                    <a:pt x="167" y="115"/>
                    <a:pt x="138" y="129"/>
                    <a:pt x="113" y="129"/>
                  </a:cubicBezTo>
                  <a:cubicBezTo>
                    <a:pt x="88" y="129"/>
                    <a:pt x="59" y="115"/>
                    <a:pt x="59" y="81"/>
                  </a:cubicBezTo>
                  <a:cubicBezTo>
                    <a:pt x="59" y="46"/>
                    <a:pt x="88" y="32"/>
                    <a:pt x="113" y="32"/>
                  </a:cubicBezTo>
                  <a:cubicBezTo>
                    <a:pt x="138" y="32"/>
                    <a:pt x="167" y="46"/>
                    <a:pt x="167" y="81"/>
                  </a:cubicBezTo>
                  <a:close/>
                  <a:moveTo>
                    <a:pt x="113" y="162"/>
                  </a:moveTo>
                  <a:cubicBezTo>
                    <a:pt x="173" y="162"/>
                    <a:pt x="226" y="128"/>
                    <a:pt x="226" y="81"/>
                  </a:cubicBezTo>
                  <a:cubicBezTo>
                    <a:pt x="226" y="33"/>
                    <a:pt x="173" y="0"/>
                    <a:pt x="113" y="0"/>
                  </a:cubicBezTo>
                  <a:cubicBezTo>
                    <a:pt x="54" y="0"/>
                    <a:pt x="0" y="33"/>
                    <a:pt x="0" y="81"/>
                  </a:cubicBezTo>
                  <a:cubicBezTo>
                    <a:pt x="0" y="128"/>
                    <a:pt x="54" y="162"/>
                    <a:pt x="113" y="1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2" name="Freeform 18"/>
            <p:cNvSpPr>
              <a:spLocks/>
            </p:cNvSpPr>
            <p:nvPr/>
          </p:nvSpPr>
          <p:spPr bwMode="auto">
            <a:xfrm>
              <a:off x="6300788" y="2384426"/>
              <a:ext cx="638175" cy="622300"/>
            </a:xfrm>
            <a:custGeom>
              <a:avLst/>
              <a:gdLst>
                <a:gd name="T0" fmla="*/ 0 w 165"/>
                <a:gd name="T1" fmla="*/ 161 h 161"/>
                <a:gd name="T2" fmla="*/ 56 w 165"/>
                <a:gd name="T3" fmla="*/ 161 h 161"/>
                <a:gd name="T4" fmla="*/ 56 w 165"/>
                <a:gd name="T5" fmla="*/ 64 h 161"/>
                <a:gd name="T6" fmla="*/ 85 w 165"/>
                <a:gd name="T7" fmla="*/ 36 h 161"/>
                <a:gd name="T8" fmla="*/ 109 w 165"/>
                <a:gd name="T9" fmla="*/ 56 h 161"/>
                <a:gd name="T10" fmla="*/ 109 w 165"/>
                <a:gd name="T11" fmla="*/ 161 h 161"/>
                <a:gd name="T12" fmla="*/ 165 w 165"/>
                <a:gd name="T13" fmla="*/ 161 h 161"/>
                <a:gd name="T14" fmla="*/ 165 w 165"/>
                <a:gd name="T15" fmla="*/ 53 h 161"/>
                <a:gd name="T16" fmla="*/ 98 w 165"/>
                <a:gd name="T17" fmla="*/ 0 h 161"/>
                <a:gd name="T18" fmla="*/ 97 w 165"/>
                <a:gd name="T19" fmla="*/ 0 h 161"/>
                <a:gd name="T20" fmla="*/ 96 w 165"/>
                <a:gd name="T21" fmla="*/ 0 h 161"/>
                <a:gd name="T22" fmla="*/ 55 w 165"/>
                <a:gd name="T23" fmla="*/ 12 h 161"/>
                <a:gd name="T24" fmla="*/ 0 w 165"/>
                <a:gd name="T25" fmla="*/ 1 h 161"/>
                <a:gd name="T26" fmla="*/ 0 w 16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61">
                  <a:moveTo>
                    <a:pt x="0" y="161"/>
                  </a:moveTo>
                  <a:cubicBezTo>
                    <a:pt x="56" y="161"/>
                    <a:pt x="56" y="161"/>
                    <a:pt x="56" y="161"/>
                  </a:cubicBezTo>
                  <a:cubicBezTo>
                    <a:pt x="56" y="64"/>
                    <a:pt x="56" y="64"/>
                    <a:pt x="56" y="64"/>
                  </a:cubicBezTo>
                  <a:cubicBezTo>
                    <a:pt x="56" y="51"/>
                    <a:pt x="66" y="36"/>
                    <a:pt x="85" y="36"/>
                  </a:cubicBezTo>
                  <a:cubicBezTo>
                    <a:pt x="97" y="36"/>
                    <a:pt x="109" y="45"/>
                    <a:pt x="109" y="56"/>
                  </a:cubicBezTo>
                  <a:cubicBezTo>
                    <a:pt x="109" y="161"/>
                    <a:pt x="109" y="161"/>
                    <a:pt x="109" y="161"/>
                  </a:cubicBezTo>
                  <a:cubicBezTo>
                    <a:pt x="165" y="161"/>
                    <a:pt x="165" y="161"/>
                    <a:pt x="165" y="161"/>
                  </a:cubicBezTo>
                  <a:cubicBezTo>
                    <a:pt x="165" y="53"/>
                    <a:pt x="165" y="53"/>
                    <a:pt x="165" y="53"/>
                  </a:cubicBezTo>
                  <a:cubicBezTo>
                    <a:pt x="165" y="24"/>
                    <a:pt x="135" y="0"/>
                    <a:pt x="98" y="0"/>
                  </a:cubicBezTo>
                  <a:cubicBezTo>
                    <a:pt x="98" y="0"/>
                    <a:pt x="98" y="0"/>
                    <a:pt x="97" y="0"/>
                  </a:cubicBezTo>
                  <a:cubicBezTo>
                    <a:pt x="97" y="0"/>
                    <a:pt x="97" y="0"/>
                    <a:pt x="96" y="0"/>
                  </a:cubicBezTo>
                  <a:cubicBezTo>
                    <a:pt x="81" y="0"/>
                    <a:pt x="67" y="5"/>
                    <a:pt x="55" y="12"/>
                  </a:cubicBezTo>
                  <a:cubicBezTo>
                    <a:pt x="55" y="12"/>
                    <a:pt x="52" y="1"/>
                    <a:pt x="0" y="1"/>
                  </a:cubicBezTo>
                  <a:lnTo>
                    <a:pt x="0" y="161"/>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3" name="Rectangle 19"/>
            <p:cNvSpPr>
              <a:spLocks noChangeArrowheads="1"/>
            </p:cNvSpPr>
            <p:nvPr/>
          </p:nvSpPr>
          <p:spPr bwMode="auto">
            <a:xfrm>
              <a:off x="3711575" y="2411413"/>
              <a:ext cx="212725" cy="595313"/>
            </a:xfrm>
            <a:prstGeom prst="rect">
              <a:avLst/>
            </a:pr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4" name="Freeform 20"/>
            <p:cNvSpPr>
              <a:spLocks/>
            </p:cNvSpPr>
            <p:nvPr/>
          </p:nvSpPr>
          <p:spPr bwMode="auto">
            <a:xfrm>
              <a:off x="4864100" y="2400301"/>
              <a:ext cx="447675" cy="606425"/>
            </a:xfrm>
            <a:custGeom>
              <a:avLst/>
              <a:gdLst>
                <a:gd name="T0" fmla="*/ 0 w 116"/>
                <a:gd name="T1" fmla="*/ 157 h 157"/>
                <a:gd name="T2" fmla="*/ 55 w 116"/>
                <a:gd name="T3" fmla="*/ 157 h 157"/>
                <a:gd name="T4" fmla="*/ 55 w 116"/>
                <a:gd name="T5" fmla="*/ 63 h 157"/>
                <a:gd name="T6" fmla="*/ 91 w 116"/>
                <a:gd name="T7" fmla="*/ 37 h 157"/>
                <a:gd name="T8" fmla="*/ 116 w 116"/>
                <a:gd name="T9" fmla="*/ 42 h 157"/>
                <a:gd name="T10" fmla="*/ 116 w 116"/>
                <a:gd name="T11" fmla="*/ 42 h 157"/>
                <a:gd name="T12" fmla="*/ 116 w 116"/>
                <a:gd name="T13" fmla="*/ 1 h 157"/>
                <a:gd name="T14" fmla="*/ 96 w 116"/>
                <a:gd name="T15" fmla="*/ 0 h 157"/>
                <a:gd name="T16" fmla="*/ 55 w 116"/>
                <a:gd name="T17" fmla="*/ 11 h 157"/>
                <a:gd name="T18" fmla="*/ 0 w 116"/>
                <a:gd name="T19" fmla="*/ 1 h 157"/>
                <a:gd name="T20" fmla="*/ 0 w 116"/>
                <a:gd name="T21"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57">
                  <a:moveTo>
                    <a:pt x="0" y="157"/>
                  </a:moveTo>
                  <a:cubicBezTo>
                    <a:pt x="55" y="157"/>
                    <a:pt x="55" y="157"/>
                    <a:pt x="55" y="157"/>
                  </a:cubicBezTo>
                  <a:cubicBezTo>
                    <a:pt x="55" y="63"/>
                    <a:pt x="55" y="63"/>
                    <a:pt x="55" y="63"/>
                  </a:cubicBezTo>
                  <a:cubicBezTo>
                    <a:pt x="55" y="49"/>
                    <a:pt x="72" y="37"/>
                    <a:pt x="91" y="37"/>
                  </a:cubicBezTo>
                  <a:cubicBezTo>
                    <a:pt x="100" y="37"/>
                    <a:pt x="109" y="39"/>
                    <a:pt x="116" y="42"/>
                  </a:cubicBezTo>
                  <a:cubicBezTo>
                    <a:pt x="116" y="42"/>
                    <a:pt x="116" y="42"/>
                    <a:pt x="116" y="42"/>
                  </a:cubicBezTo>
                  <a:cubicBezTo>
                    <a:pt x="116" y="1"/>
                    <a:pt x="116" y="1"/>
                    <a:pt x="116" y="1"/>
                  </a:cubicBezTo>
                  <a:cubicBezTo>
                    <a:pt x="109" y="0"/>
                    <a:pt x="102" y="0"/>
                    <a:pt x="96" y="0"/>
                  </a:cubicBezTo>
                  <a:cubicBezTo>
                    <a:pt x="82" y="0"/>
                    <a:pt x="67" y="4"/>
                    <a:pt x="55" y="11"/>
                  </a:cubicBezTo>
                  <a:cubicBezTo>
                    <a:pt x="54" y="9"/>
                    <a:pt x="47" y="1"/>
                    <a:pt x="0" y="1"/>
                  </a:cubicBezTo>
                  <a:lnTo>
                    <a:pt x="0"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5" name="Freeform 21"/>
            <p:cNvSpPr>
              <a:spLocks/>
            </p:cNvSpPr>
            <p:nvPr/>
          </p:nvSpPr>
          <p:spPr bwMode="auto">
            <a:xfrm>
              <a:off x="2881313" y="1874838"/>
              <a:ext cx="981075" cy="1177925"/>
            </a:xfrm>
            <a:custGeom>
              <a:avLst/>
              <a:gdLst>
                <a:gd name="T0" fmla="*/ 234 w 254"/>
                <a:gd name="T1" fmla="*/ 29 h 305"/>
                <a:gd name="T2" fmla="*/ 65 w 254"/>
                <a:gd name="T3" fmla="*/ 56 h 305"/>
                <a:gd name="T4" fmla="*/ 55 w 254"/>
                <a:gd name="T5" fmla="*/ 61 h 305"/>
                <a:gd name="T6" fmla="*/ 57 w 254"/>
                <a:gd name="T7" fmla="*/ 65 h 305"/>
                <a:gd name="T8" fmla="*/ 67 w 254"/>
                <a:gd name="T9" fmla="*/ 61 h 305"/>
                <a:gd name="T10" fmla="*/ 198 w 254"/>
                <a:gd name="T11" fmla="*/ 46 h 305"/>
                <a:gd name="T12" fmla="*/ 64 w 254"/>
                <a:gd name="T13" fmla="*/ 258 h 305"/>
                <a:gd name="T14" fmla="*/ 15 w 254"/>
                <a:gd name="T15" fmla="*/ 292 h 305"/>
                <a:gd name="T16" fmla="*/ 12 w 254"/>
                <a:gd name="T17" fmla="*/ 293 h 305"/>
                <a:gd name="T18" fmla="*/ 3 w 254"/>
                <a:gd name="T19" fmla="*/ 300 h 305"/>
                <a:gd name="T20" fmla="*/ 5 w 254"/>
                <a:gd name="T21" fmla="*/ 303 h 305"/>
                <a:gd name="T22" fmla="*/ 15 w 254"/>
                <a:gd name="T23" fmla="*/ 298 h 305"/>
                <a:gd name="T24" fmla="*/ 18 w 254"/>
                <a:gd name="T25" fmla="*/ 296 h 305"/>
                <a:gd name="T26" fmla="*/ 72 w 254"/>
                <a:gd name="T27" fmla="*/ 260 h 305"/>
                <a:gd name="T28" fmla="*/ 111 w 254"/>
                <a:gd name="T29" fmla="*/ 231 h 305"/>
                <a:gd name="T30" fmla="*/ 111 w 254"/>
                <a:gd name="T31" fmla="*/ 293 h 305"/>
                <a:gd name="T32" fmla="*/ 167 w 254"/>
                <a:gd name="T33" fmla="*/ 293 h 305"/>
                <a:gd name="T34" fmla="*/ 167 w 254"/>
                <a:gd name="T35" fmla="*/ 181 h 305"/>
                <a:gd name="T36" fmla="*/ 234 w 254"/>
                <a:gd name="T37" fmla="*/ 2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4" h="305">
                  <a:moveTo>
                    <a:pt x="234" y="29"/>
                  </a:moveTo>
                  <a:cubicBezTo>
                    <a:pt x="213" y="0"/>
                    <a:pt x="149" y="12"/>
                    <a:pt x="65" y="56"/>
                  </a:cubicBezTo>
                  <a:cubicBezTo>
                    <a:pt x="61" y="58"/>
                    <a:pt x="58" y="60"/>
                    <a:pt x="55" y="61"/>
                  </a:cubicBezTo>
                  <a:cubicBezTo>
                    <a:pt x="51" y="64"/>
                    <a:pt x="54" y="66"/>
                    <a:pt x="57" y="65"/>
                  </a:cubicBezTo>
                  <a:cubicBezTo>
                    <a:pt x="60" y="64"/>
                    <a:pt x="63" y="63"/>
                    <a:pt x="67" y="61"/>
                  </a:cubicBezTo>
                  <a:cubicBezTo>
                    <a:pt x="130" y="31"/>
                    <a:pt x="179" y="26"/>
                    <a:pt x="198" y="46"/>
                  </a:cubicBezTo>
                  <a:cubicBezTo>
                    <a:pt x="227" y="78"/>
                    <a:pt x="167" y="181"/>
                    <a:pt x="64" y="258"/>
                  </a:cubicBezTo>
                  <a:cubicBezTo>
                    <a:pt x="50" y="268"/>
                    <a:pt x="29" y="283"/>
                    <a:pt x="15" y="292"/>
                  </a:cubicBezTo>
                  <a:cubicBezTo>
                    <a:pt x="14" y="292"/>
                    <a:pt x="13" y="293"/>
                    <a:pt x="12" y="293"/>
                  </a:cubicBezTo>
                  <a:cubicBezTo>
                    <a:pt x="9" y="296"/>
                    <a:pt x="6" y="298"/>
                    <a:pt x="3" y="300"/>
                  </a:cubicBezTo>
                  <a:cubicBezTo>
                    <a:pt x="0" y="302"/>
                    <a:pt x="1" y="305"/>
                    <a:pt x="5" y="303"/>
                  </a:cubicBezTo>
                  <a:cubicBezTo>
                    <a:pt x="8" y="302"/>
                    <a:pt x="12" y="300"/>
                    <a:pt x="15" y="298"/>
                  </a:cubicBezTo>
                  <a:cubicBezTo>
                    <a:pt x="16" y="297"/>
                    <a:pt x="17" y="297"/>
                    <a:pt x="18" y="296"/>
                  </a:cubicBezTo>
                  <a:cubicBezTo>
                    <a:pt x="33" y="287"/>
                    <a:pt x="56" y="271"/>
                    <a:pt x="72" y="260"/>
                  </a:cubicBezTo>
                  <a:cubicBezTo>
                    <a:pt x="86" y="251"/>
                    <a:pt x="98" y="241"/>
                    <a:pt x="111" y="231"/>
                  </a:cubicBezTo>
                  <a:cubicBezTo>
                    <a:pt x="111" y="293"/>
                    <a:pt x="111" y="293"/>
                    <a:pt x="111" y="293"/>
                  </a:cubicBezTo>
                  <a:cubicBezTo>
                    <a:pt x="167" y="293"/>
                    <a:pt x="167" y="293"/>
                    <a:pt x="167" y="293"/>
                  </a:cubicBezTo>
                  <a:cubicBezTo>
                    <a:pt x="167" y="181"/>
                    <a:pt x="167" y="181"/>
                    <a:pt x="167" y="181"/>
                  </a:cubicBezTo>
                  <a:cubicBezTo>
                    <a:pt x="228" y="117"/>
                    <a:pt x="254" y="58"/>
                    <a:pt x="2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6" name="Freeform 22"/>
            <p:cNvSpPr>
              <a:spLocks/>
            </p:cNvSpPr>
            <p:nvPr/>
          </p:nvSpPr>
          <p:spPr bwMode="auto">
            <a:xfrm>
              <a:off x="1995487" y="2160588"/>
              <a:ext cx="1511300" cy="1155700"/>
            </a:xfrm>
            <a:custGeom>
              <a:avLst/>
              <a:gdLst>
                <a:gd name="T0" fmla="*/ 120 w 391"/>
                <a:gd name="T1" fmla="*/ 299 h 299"/>
                <a:gd name="T2" fmla="*/ 177 w 391"/>
                <a:gd name="T3" fmla="*/ 299 h 299"/>
                <a:gd name="T4" fmla="*/ 177 w 391"/>
                <a:gd name="T5" fmla="*/ 240 h 299"/>
                <a:gd name="T6" fmla="*/ 223 w 391"/>
                <a:gd name="T7" fmla="*/ 211 h 299"/>
                <a:gd name="T8" fmla="*/ 231 w 391"/>
                <a:gd name="T9" fmla="*/ 204 h 299"/>
                <a:gd name="T10" fmla="*/ 229 w 391"/>
                <a:gd name="T11" fmla="*/ 201 h 299"/>
                <a:gd name="T12" fmla="*/ 219 w 391"/>
                <a:gd name="T13" fmla="*/ 207 h 299"/>
                <a:gd name="T14" fmla="*/ 53 w 391"/>
                <a:gd name="T15" fmla="*/ 250 h 299"/>
                <a:gd name="T16" fmla="*/ 120 w 391"/>
                <a:gd name="T17" fmla="*/ 120 h 299"/>
                <a:gd name="T18" fmla="*/ 120 w 391"/>
                <a:gd name="T19" fmla="*/ 249 h 299"/>
                <a:gd name="T20" fmla="*/ 177 w 391"/>
                <a:gd name="T21" fmla="*/ 223 h 299"/>
                <a:gd name="T22" fmla="*/ 177 w 391"/>
                <a:gd name="T23" fmla="*/ 103 h 299"/>
                <a:gd name="T24" fmla="*/ 189 w 391"/>
                <a:gd name="T25" fmla="*/ 129 h 299"/>
                <a:gd name="T26" fmla="*/ 258 w 391"/>
                <a:gd name="T27" fmla="*/ 176 h 299"/>
                <a:gd name="T28" fmla="*/ 327 w 391"/>
                <a:gd name="T29" fmla="*/ 129 h 299"/>
                <a:gd name="T30" fmla="*/ 340 w 391"/>
                <a:gd name="T31" fmla="*/ 103 h 299"/>
                <a:gd name="T32" fmla="*/ 340 w 391"/>
                <a:gd name="T33" fmla="*/ 134 h 299"/>
                <a:gd name="T34" fmla="*/ 390 w 391"/>
                <a:gd name="T35" fmla="*/ 76 h 299"/>
                <a:gd name="T36" fmla="*/ 390 w 391"/>
                <a:gd name="T37" fmla="*/ 69 h 299"/>
                <a:gd name="T38" fmla="*/ 342 w 391"/>
                <a:gd name="T39" fmla="*/ 39 h 299"/>
                <a:gd name="T40" fmla="*/ 294 w 391"/>
                <a:gd name="T41" fmla="*/ 69 h 299"/>
                <a:gd name="T42" fmla="*/ 270 w 391"/>
                <a:gd name="T43" fmla="*/ 119 h 299"/>
                <a:gd name="T44" fmla="*/ 258 w 391"/>
                <a:gd name="T45" fmla="*/ 126 h 299"/>
                <a:gd name="T46" fmla="*/ 246 w 391"/>
                <a:gd name="T47" fmla="*/ 119 h 299"/>
                <a:gd name="T48" fmla="*/ 222 w 391"/>
                <a:gd name="T49" fmla="*/ 69 h 299"/>
                <a:gd name="T50" fmla="*/ 203 w 391"/>
                <a:gd name="T51" fmla="*/ 47 h 299"/>
                <a:gd name="T52" fmla="*/ 253 w 391"/>
                <a:gd name="T53" fmla="*/ 11 h 299"/>
                <a:gd name="T54" fmla="*/ 262 w 391"/>
                <a:gd name="T55" fmla="*/ 5 h 299"/>
                <a:gd name="T56" fmla="*/ 260 w 391"/>
                <a:gd name="T57" fmla="*/ 2 h 299"/>
                <a:gd name="T58" fmla="*/ 250 w 391"/>
                <a:gd name="T59" fmla="*/ 7 h 299"/>
                <a:gd name="T60" fmla="*/ 199 w 391"/>
                <a:gd name="T61" fmla="*/ 39 h 299"/>
                <a:gd name="T62" fmla="*/ 194 w 391"/>
                <a:gd name="T63" fmla="*/ 43 h 299"/>
                <a:gd name="T64" fmla="*/ 174 w 391"/>
                <a:gd name="T65" fmla="*/ 39 h 299"/>
                <a:gd name="T66" fmla="*/ 120 w 391"/>
                <a:gd name="T67" fmla="*/ 93 h 299"/>
                <a:gd name="T68" fmla="*/ 120 w 391"/>
                <a:gd name="T69" fmla="*/ 100 h 299"/>
                <a:gd name="T70" fmla="*/ 22 w 391"/>
                <a:gd name="T71" fmla="*/ 272 h 299"/>
                <a:gd name="T72" fmla="*/ 120 w 391"/>
                <a:gd name="T73" fmla="*/ 270 h 299"/>
                <a:gd name="T74" fmla="*/ 120 w 391"/>
                <a:gd name="T75"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1" h="299">
                  <a:moveTo>
                    <a:pt x="120" y="299"/>
                  </a:moveTo>
                  <a:cubicBezTo>
                    <a:pt x="177" y="299"/>
                    <a:pt x="177" y="299"/>
                    <a:pt x="177" y="299"/>
                  </a:cubicBezTo>
                  <a:cubicBezTo>
                    <a:pt x="177" y="240"/>
                    <a:pt x="177" y="240"/>
                    <a:pt x="177" y="240"/>
                  </a:cubicBezTo>
                  <a:cubicBezTo>
                    <a:pt x="192" y="231"/>
                    <a:pt x="207" y="222"/>
                    <a:pt x="223" y="211"/>
                  </a:cubicBezTo>
                  <a:cubicBezTo>
                    <a:pt x="226" y="209"/>
                    <a:pt x="229" y="206"/>
                    <a:pt x="231" y="204"/>
                  </a:cubicBezTo>
                  <a:cubicBezTo>
                    <a:pt x="235" y="201"/>
                    <a:pt x="232" y="199"/>
                    <a:pt x="229" y="201"/>
                  </a:cubicBezTo>
                  <a:cubicBezTo>
                    <a:pt x="227" y="202"/>
                    <a:pt x="223" y="204"/>
                    <a:pt x="219" y="207"/>
                  </a:cubicBezTo>
                  <a:cubicBezTo>
                    <a:pt x="133" y="262"/>
                    <a:pt x="74" y="279"/>
                    <a:pt x="53" y="250"/>
                  </a:cubicBezTo>
                  <a:cubicBezTo>
                    <a:pt x="34" y="224"/>
                    <a:pt x="65" y="175"/>
                    <a:pt x="120" y="120"/>
                  </a:cubicBezTo>
                  <a:cubicBezTo>
                    <a:pt x="120" y="249"/>
                    <a:pt x="120" y="249"/>
                    <a:pt x="120" y="249"/>
                  </a:cubicBezTo>
                  <a:cubicBezTo>
                    <a:pt x="136" y="243"/>
                    <a:pt x="155" y="235"/>
                    <a:pt x="177" y="223"/>
                  </a:cubicBezTo>
                  <a:cubicBezTo>
                    <a:pt x="177" y="103"/>
                    <a:pt x="177" y="103"/>
                    <a:pt x="177" y="103"/>
                  </a:cubicBezTo>
                  <a:cubicBezTo>
                    <a:pt x="189" y="129"/>
                    <a:pt x="189" y="129"/>
                    <a:pt x="189" y="129"/>
                  </a:cubicBezTo>
                  <a:cubicBezTo>
                    <a:pt x="202" y="158"/>
                    <a:pt x="227" y="176"/>
                    <a:pt x="258" y="176"/>
                  </a:cubicBezTo>
                  <a:cubicBezTo>
                    <a:pt x="289" y="176"/>
                    <a:pt x="314" y="158"/>
                    <a:pt x="327" y="129"/>
                  </a:cubicBezTo>
                  <a:cubicBezTo>
                    <a:pt x="340" y="103"/>
                    <a:pt x="340" y="103"/>
                    <a:pt x="340" y="103"/>
                  </a:cubicBezTo>
                  <a:cubicBezTo>
                    <a:pt x="340" y="134"/>
                    <a:pt x="340" y="134"/>
                    <a:pt x="340" y="134"/>
                  </a:cubicBezTo>
                  <a:cubicBezTo>
                    <a:pt x="360" y="114"/>
                    <a:pt x="377" y="95"/>
                    <a:pt x="390" y="76"/>
                  </a:cubicBezTo>
                  <a:cubicBezTo>
                    <a:pt x="391" y="74"/>
                    <a:pt x="391" y="72"/>
                    <a:pt x="390" y="69"/>
                  </a:cubicBezTo>
                  <a:cubicBezTo>
                    <a:pt x="382" y="51"/>
                    <a:pt x="363" y="39"/>
                    <a:pt x="342" y="39"/>
                  </a:cubicBezTo>
                  <a:cubicBezTo>
                    <a:pt x="321" y="39"/>
                    <a:pt x="302" y="51"/>
                    <a:pt x="294" y="69"/>
                  </a:cubicBezTo>
                  <a:cubicBezTo>
                    <a:pt x="270" y="119"/>
                    <a:pt x="270" y="119"/>
                    <a:pt x="270" y="119"/>
                  </a:cubicBezTo>
                  <a:cubicBezTo>
                    <a:pt x="268" y="124"/>
                    <a:pt x="263" y="126"/>
                    <a:pt x="258" y="126"/>
                  </a:cubicBezTo>
                  <a:cubicBezTo>
                    <a:pt x="253" y="126"/>
                    <a:pt x="248" y="124"/>
                    <a:pt x="246" y="119"/>
                  </a:cubicBezTo>
                  <a:cubicBezTo>
                    <a:pt x="222" y="69"/>
                    <a:pt x="222" y="69"/>
                    <a:pt x="222" y="69"/>
                  </a:cubicBezTo>
                  <a:cubicBezTo>
                    <a:pt x="218" y="60"/>
                    <a:pt x="211" y="52"/>
                    <a:pt x="203" y="47"/>
                  </a:cubicBezTo>
                  <a:cubicBezTo>
                    <a:pt x="220" y="33"/>
                    <a:pt x="236" y="21"/>
                    <a:pt x="253" y="11"/>
                  </a:cubicBezTo>
                  <a:cubicBezTo>
                    <a:pt x="256" y="9"/>
                    <a:pt x="260" y="7"/>
                    <a:pt x="262" y="5"/>
                  </a:cubicBezTo>
                  <a:cubicBezTo>
                    <a:pt x="265" y="3"/>
                    <a:pt x="264" y="0"/>
                    <a:pt x="260" y="2"/>
                  </a:cubicBezTo>
                  <a:cubicBezTo>
                    <a:pt x="257" y="3"/>
                    <a:pt x="253" y="5"/>
                    <a:pt x="250" y="7"/>
                  </a:cubicBezTo>
                  <a:cubicBezTo>
                    <a:pt x="233" y="17"/>
                    <a:pt x="216" y="27"/>
                    <a:pt x="199" y="39"/>
                  </a:cubicBezTo>
                  <a:cubicBezTo>
                    <a:pt x="198" y="40"/>
                    <a:pt x="196" y="41"/>
                    <a:pt x="194" y="43"/>
                  </a:cubicBezTo>
                  <a:cubicBezTo>
                    <a:pt x="188" y="40"/>
                    <a:pt x="181" y="39"/>
                    <a:pt x="174" y="39"/>
                  </a:cubicBezTo>
                  <a:cubicBezTo>
                    <a:pt x="144" y="39"/>
                    <a:pt x="120" y="63"/>
                    <a:pt x="120" y="93"/>
                  </a:cubicBezTo>
                  <a:cubicBezTo>
                    <a:pt x="120" y="100"/>
                    <a:pt x="120" y="100"/>
                    <a:pt x="120" y="100"/>
                  </a:cubicBezTo>
                  <a:cubicBezTo>
                    <a:pt x="41" y="171"/>
                    <a:pt x="0" y="241"/>
                    <a:pt x="22" y="272"/>
                  </a:cubicBezTo>
                  <a:cubicBezTo>
                    <a:pt x="37" y="294"/>
                    <a:pt x="75" y="289"/>
                    <a:pt x="120" y="270"/>
                  </a:cubicBezTo>
                  <a:lnTo>
                    <a:pt x="120" y="299"/>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27" name="Freeform 23"/>
            <p:cNvSpPr>
              <a:spLocks noEditPoints="1"/>
            </p:cNvSpPr>
            <p:nvPr/>
          </p:nvSpPr>
          <p:spPr bwMode="auto">
            <a:xfrm>
              <a:off x="7031038" y="2384426"/>
              <a:ext cx="123825" cy="120650"/>
            </a:xfrm>
            <a:custGeom>
              <a:avLst/>
              <a:gdLst>
                <a:gd name="T0" fmla="*/ 0 w 32"/>
                <a:gd name="T1" fmla="*/ 16 h 31"/>
                <a:gd name="T2" fmla="*/ 16 w 32"/>
                <a:gd name="T3" fmla="*/ 0 h 31"/>
                <a:gd name="T4" fmla="*/ 32 w 32"/>
                <a:gd name="T5" fmla="*/ 16 h 31"/>
                <a:gd name="T6" fmla="*/ 16 w 32"/>
                <a:gd name="T7" fmla="*/ 31 h 31"/>
                <a:gd name="T8" fmla="*/ 0 w 32"/>
                <a:gd name="T9" fmla="*/ 16 h 31"/>
                <a:gd name="T10" fmla="*/ 28 w 32"/>
                <a:gd name="T11" fmla="*/ 16 h 31"/>
                <a:gd name="T12" fmla="*/ 16 w 32"/>
                <a:gd name="T13" fmla="*/ 3 h 31"/>
                <a:gd name="T14" fmla="*/ 4 w 32"/>
                <a:gd name="T15" fmla="*/ 16 h 31"/>
                <a:gd name="T16" fmla="*/ 16 w 32"/>
                <a:gd name="T17" fmla="*/ 28 h 31"/>
                <a:gd name="T18" fmla="*/ 28 w 32"/>
                <a:gd name="T19" fmla="*/ 16 h 31"/>
                <a:gd name="T20" fmla="*/ 10 w 32"/>
                <a:gd name="T21" fmla="*/ 7 h 31"/>
                <a:gd name="T22" fmla="*/ 17 w 32"/>
                <a:gd name="T23" fmla="*/ 7 h 31"/>
                <a:gd name="T24" fmla="*/ 23 w 32"/>
                <a:gd name="T25" fmla="*/ 12 h 31"/>
                <a:gd name="T26" fmla="*/ 19 w 32"/>
                <a:gd name="T27" fmla="*/ 17 h 31"/>
                <a:gd name="T28" fmla="*/ 24 w 32"/>
                <a:gd name="T29" fmla="*/ 24 h 31"/>
                <a:gd name="T30" fmla="*/ 20 w 32"/>
                <a:gd name="T31" fmla="*/ 24 h 31"/>
                <a:gd name="T32" fmla="*/ 15 w 32"/>
                <a:gd name="T33" fmla="*/ 17 h 31"/>
                <a:gd name="T34" fmla="*/ 13 w 32"/>
                <a:gd name="T35" fmla="*/ 17 h 31"/>
                <a:gd name="T36" fmla="*/ 13 w 32"/>
                <a:gd name="T37" fmla="*/ 24 h 31"/>
                <a:gd name="T38" fmla="*/ 10 w 32"/>
                <a:gd name="T39" fmla="*/ 24 h 31"/>
                <a:gd name="T40" fmla="*/ 10 w 32"/>
                <a:gd name="T41" fmla="*/ 7 h 31"/>
                <a:gd name="T42" fmla="*/ 13 w 32"/>
                <a:gd name="T43" fmla="*/ 14 h 31"/>
                <a:gd name="T44" fmla="*/ 16 w 32"/>
                <a:gd name="T45" fmla="*/ 14 h 31"/>
                <a:gd name="T46" fmla="*/ 20 w 32"/>
                <a:gd name="T47" fmla="*/ 12 h 31"/>
                <a:gd name="T48" fmla="*/ 16 w 32"/>
                <a:gd name="T49" fmla="*/ 9 h 31"/>
                <a:gd name="T50" fmla="*/ 13 w 32"/>
                <a:gd name="T51" fmla="*/ 9 h 31"/>
                <a:gd name="T52" fmla="*/ 13 w 32"/>
                <a:gd name="T5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31">
                  <a:moveTo>
                    <a:pt x="0" y="16"/>
                  </a:moveTo>
                  <a:cubicBezTo>
                    <a:pt x="0" y="7"/>
                    <a:pt x="7" y="0"/>
                    <a:pt x="16" y="0"/>
                  </a:cubicBezTo>
                  <a:cubicBezTo>
                    <a:pt x="25" y="0"/>
                    <a:pt x="32" y="7"/>
                    <a:pt x="32" y="16"/>
                  </a:cubicBezTo>
                  <a:cubicBezTo>
                    <a:pt x="32" y="24"/>
                    <a:pt x="25" y="31"/>
                    <a:pt x="16" y="31"/>
                  </a:cubicBezTo>
                  <a:cubicBezTo>
                    <a:pt x="7" y="31"/>
                    <a:pt x="0" y="24"/>
                    <a:pt x="0" y="16"/>
                  </a:cubicBezTo>
                  <a:close/>
                  <a:moveTo>
                    <a:pt x="28" y="16"/>
                  </a:moveTo>
                  <a:cubicBezTo>
                    <a:pt x="28" y="8"/>
                    <a:pt x="23" y="3"/>
                    <a:pt x="16" y="3"/>
                  </a:cubicBezTo>
                  <a:cubicBezTo>
                    <a:pt x="10" y="3"/>
                    <a:pt x="4" y="8"/>
                    <a:pt x="4" y="16"/>
                  </a:cubicBezTo>
                  <a:cubicBezTo>
                    <a:pt x="4" y="23"/>
                    <a:pt x="10" y="28"/>
                    <a:pt x="16" y="28"/>
                  </a:cubicBezTo>
                  <a:cubicBezTo>
                    <a:pt x="23" y="28"/>
                    <a:pt x="28" y="23"/>
                    <a:pt x="28" y="16"/>
                  </a:cubicBezTo>
                  <a:close/>
                  <a:moveTo>
                    <a:pt x="10" y="7"/>
                  </a:moveTo>
                  <a:cubicBezTo>
                    <a:pt x="17" y="7"/>
                    <a:pt x="17" y="7"/>
                    <a:pt x="17" y="7"/>
                  </a:cubicBezTo>
                  <a:cubicBezTo>
                    <a:pt x="21" y="7"/>
                    <a:pt x="23" y="8"/>
                    <a:pt x="23" y="12"/>
                  </a:cubicBezTo>
                  <a:cubicBezTo>
                    <a:pt x="23" y="15"/>
                    <a:pt x="22" y="16"/>
                    <a:pt x="19" y="17"/>
                  </a:cubicBezTo>
                  <a:cubicBezTo>
                    <a:pt x="24" y="24"/>
                    <a:pt x="24" y="24"/>
                    <a:pt x="24" y="24"/>
                  </a:cubicBezTo>
                  <a:cubicBezTo>
                    <a:pt x="20" y="24"/>
                    <a:pt x="20" y="24"/>
                    <a:pt x="20" y="24"/>
                  </a:cubicBezTo>
                  <a:cubicBezTo>
                    <a:pt x="15" y="17"/>
                    <a:pt x="15" y="17"/>
                    <a:pt x="15" y="17"/>
                  </a:cubicBezTo>
                  <a:cubicBezTo>
                    <a:pt x="13" y="17"/>
                    <a:pt x="13" y="17"/>
                    <a:pt x="13" y="17"/>
                  </a:cubicBezTo>
                  <a:cubicBezTo>
                    <a:pt x="13" y="24"/>
                    <a:pt x="13" y="24"/>
                    <a:pt x="13" y="24"/>
                  </a:cubicBezTo>
                  <a:cubicBezTo>
                    <a:pt x="10" y="24"/>
                    <a:pt x="10" y="24"/>
                    <a:pt x="10" y="24"/>
                  </a:cubicBezTo>
                  <a:lnTo>
                    <a:pt x="10" y="7"/>
                  </a:lnTo>
                  <a:close/>
                  <a:moveTo>
                    <a:pt x="13" y="14"/>
                  </a:moveTo>
                  <a:cubicBezTo>
                    <a:pt x="16" y="14"/>
                    <a:pt x="16" y="14"/>
                    <a:pt x="16" y="14"/>
                  </a:cubicBezTo>
                  <a:cubicBezTo>
                    <a:pt x="18" y="14"/>
                    <a:pt x="20" y="14"/>
                    <a:pt x="20" y="12"/>
                  </a:cubicBezTo>
                  <a:cubicBezTo>
                    <a:pt x="20" y="9"/>
                    <a:pt x="18" y="9"/>
                    <a:pt x="16" y="9"/>
                  </a:cubicBezTo>
                  <a:cubicBezTo>
                    <a:pt x="13" y="9"/>
                    <a:pt x="13" y="9"/>
                    <a:pt x="13" y="9"/>
                  </a:cubicBezTo>
                  <a:lnTo>
                    <a:pt x="13" y="14"/>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sp>
        <p:nvSpPr>
          <p:cNvPr id="30" name="TextBox 29"/>
          <p:cNvSpPr txBox="1"/>
          <p:nvPr userDrawn="1"/>
        </p:nvSpPr>
        <p:spPr>
          <a:xfrm>
            <a:off x="-1635760" y="6673334"/>
            <a:ext cx="1399820" cy="184666"/>
          </a:xfrm>
          <a:prstGeom prst="rect">
            <a:avLst/>
          </a:prstGeom>
          <a:noFill/>
        </p:spPr>
        <p:txBody>
          <a:bodyPr wrap="square" lIns="0" tIns="0" rIns="0" bIns="0" rtlCol="0" anchor="b" anchorCtr="0">
            <a:spAutoFit/>
          </a:bodyPr>
          <a:lstStyle/>
          <a:p>
            <a:pPr algn="r"/>
            <a:r>
              <a:rPr lang="en-US" sz="1200" b="1" dirty="0">
                <a:solidFill>
                  <a:schemeClr val="tx2"/>
                </a:solidFill>
                <a:latin typeface="Segoe UI" panose="020B0502040204020203" pitchFamily="34" charset="0"/>
                <a:cs typeface="Segoe UI" panose="020B0502040204020203" pitchFamily="34" charset="0"/>
              </a:rPr>
              <a:t>Blue Ending Slide</a:t>
            </a:r>
            <a:endParaRPr lang="en-US" sz="1200" dirty="0">
              <a:solidFill>
                <a:schemeClr val="tx2"/>
              </a:solidFill>
              <a:latin typeface="Segoe UI" panose="020B0502040204020203" pitchFamily="34" charset="0"/>
              <a:cs typeface="Segoe UI" panose="020B0502040204020203" pitchFamily="34" charset="0"/>
            </a:endParaRPr>
          </a:p>
        </p:txBody>
      </p:sp>
      <p:sp>
        <p:nvSpPr>
          <p:cNvPr id="33"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dirty="0"/>
              <a:t>Slide Notes</a:t>
            </a:r>
          </a:p>
          <a:p>
            <a:pPr lvl="1"/>
            <a:r>
              <a:rPr lang="en-US" dirty="0"/>
              <a:t>Numbered steps</a:t>
            </a:r>
          </a:p>
        </p:txBody>
      </p:sp>
      <p:sp>
        <p:nvSpPr>
          <p:cNvPr id="28" name="Date Placeholder 3"/>
          <p:cNvSpPr>
            <a:spLocks noGrp="1"/>
          </p:cNvSpPr>
          <p:nvPr>
            <p:ph type="dt" sz="half" idx="2"/>
          </p:nvPr>
        </p:nvSpPr>
        <p:spPr>
          <a:xfrm>
            <a:off x="12585457" y="5853279"/>
            <a:ext cx="274320" cy="228600"/>
          </a:xfrm>
          <a:prstGeom prst="rect">
            <a:avLst/>
          </a:prstGeom>
        </p:spPr>
        <p:txBody>
          <a:bodyPr lIns="0" tIns="0" rIns="0" bIns="0"/>
          <a:lstStyle>
            <a:lvl1pPr>
              <a:defRPr lang="en-US" sz="100" kern="1200" smtClean="0">
                <a:solidFill>
                  <a:schemeClr val="tx1"/>
                </a:solidFill>
                <a:latin typeface="Segoe UI" panose="020B0502040204020203" pitchFamily="34" charset="0"/>
                <a:ea typeface="+mn-ea"/>
                <a:cs typeface="Segoe UI" panose="020B0502040204020203" pitchFamily="34" charset="0"/>
              </a:defRPr>
            </a:lvl1pPr>
          </a:lstStyle>
          <a:p>
            <a:r>
              <a:rPr lang="en-US"/>
              <a:t>|  </a:t>
            </a:r>
            <a:fld id="{F55C824C-5440-421F-B1ED-9166A1D48D51}" type="datetime4">
              <a:rPr lang="en-US" smtClean="0"/>
              <a:pPr/>
              <a:t>September 19, 2017</a:t>
            </a:fld>
            <a:endParaRPr dirty="0"/>
          </a:p>
        </p:txBody>
      </p:sp>
      <p:sp>
        <p:nvSpPr>
          <p:cNvPr id="29" name="Slide Number Placeholder 5"/>
          <p:cNvSpPr>
            <a:spLocks noGrp="1"/>
          </p:cNvSpPr>
          <p:nvPr>
            <p:ph type="sldNum" sz="quarter" idx="4"/>
          </p:nvPr>
        </p:nvSpPr>
        <p:spPr>
          <a:xfrm>
            <a:off x="12585457" y="6629400"/>
            <a:ext cx="274320" cy="228600"/>
          </a:xfrm>
          <a:prstGeom prst="rect">
            <a:avLst/>
          </a:prstGeom>
          <a:noFill/>
        </p:spPr>
        <p:txBody>
          <a:bodyPr/>
          <a:lstStyle>
            <a:lvl1pPr algn="ctr">
              <a:defRPr lang="en-US" sz="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dirty="0"/>
          </a:p>
        </p:txBody>
      </p:sp>
      <p:sp>
        <p:nvSpPr>
          <p:cNvPr id="31" name="Footer Placeholder 3"/>
          <p:cNvSpPr>
            <a:spLocks noGrp="1"/>
          </p:cNvSpPr>
          <p:nvPr>
            <p:ph type="ftr" sz="quarter" idx="15"/>
          </p:nvPr>
        </p:nvSpPr>
        <p:spPr>
          <a:xfrm>
            <a:off x="12585457" y="6210300"/>
            <a:ext cx="274320" cy="228600"/>
          </a:xfrm>
          <a:prstGeom prst="rect">
            <a:avLst/>
          </a:prstGeom>
        </p:spPr>
        <p:txBody>
          <a:bodyPr lIns="0" tIns="0" rIns="0" bIns="0" anchor="ctr" anchorCtr="0"/>
          <a:lstStyle>
            <a:lvl1pPr>
              <a:defRPr sz="100">
                <a:latin typeface="Segoe UI" panose="020B0502040204020203" pitchFamily="34" charset="0"/>
                <a:cs typeface="Segoe UI" panose="020B0502040204020203" pitchFamily="34" charset="0"/>
              </a:defRPr>
            </a:lvl1pPr>
          </a:lstStyle>
          <a:p>
            <a:r>
              <a:rPr lang="en-US"/>
              <a:t>|  Micron Confidential</a:t>
            </a:r>
            <a:endParaRPr lang="en-US" dirty="0"/>
          </a:p>
        </p:txBody>
      </p:sp>
    </p:spTree>
    <p:extLst>
      <p:ext uri="{BB962C8B-B14F-4D97-AF65-F5344CB8AC3E}">
        <p14:creationId xmlns:p14="http://schemas.microsoft.com/office/powerpoint/2010/main" val="72920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C1563D-FDC6-448E-8C85-0E43CCDA9755}"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CB841-7D3E-4C7F-870A-8BEA24E28984}" type="slidenum">
              <a:rPr lang="en-US" smtClean="0"/>
              <a:t>‹#›</a:t>
            </a:fld>
            <a:endParaRPr lang="en-US"/>
          </a:p>
        </p:txBody>
      </p:sp>
    </p:spTree>
    <p:extLst>
      <p:ext uri="{BB962C8B-B14F-4D97-AF65-F5344CB8AC3E}">
        <p14:creationId xmlns:p14="http://schemas.microsoft.com/office/powerpoint/2010/main" val="3351855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C1563D-FDC6-448E-8C85-0E43CCDA9755}"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CB841-7D3E-4C7F-870A-8BEA24E28984}" type="slidenum">
              <a:rPr lang="en-US" smtClean="0"/>
              <a:t>‹#›</a:t>
            </a:fld>
            <a:endParaRPr lang="en-US"/>
          </a:p>
        </p:txBody>
      </p:sp>
    </p:spTree>
    <p:extLst>
      <p:ext uri="{BB962C8B-B14F-4D97-AF65-F5344CB8AC3E}">
        <p14:creationId xmlns:p14="http://schemas.microsoft.com/office/powerpoint/2010/main" val="283800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C1563D-FDC6-448E-8C85-0E43CCDA9755}"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CB841-7D3E-4C7F-870A-8BEA24E28984}" type="slidenum">
              <a:rPr lang="en-US" smtClean="0"/>
              <a:t>‹#›</a:t>
            </a:fld>
            <a:endParaRPr lang="en-US"/>
          </a:p>
        </p:txBody>
      </p:sp>
    </p:spTree>
    <p:extLst>
      <p:ext uri="{BB962C8B-B14F-4D97-AF65-F5344CB8AC3E}">
        <p14:creationId xmlns:p14="http://schemas.microsoft.com/office/powerpoint/2010/main" val="1720079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C1563D-FDC6-448E-8C85-0E43CCDA9755}" type="datetimeFigureOut">
              <a:rPr lang="en-US" smtClean="0"/>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CB841-7D3E-4C7F-870A-8BEA24E28984}" type="slidenum">
              <a:rPr lang="en-US" smtClean="0"/>
              <a:t>‹#›</a:t>
            </a:fld>
            <a:endParaRPr lang="en-US"/>
          </a:p>
        </p:txBody>
      </p:sp>
    </p:spTree>
    <p:extLst>
      <p:ext uri="{BB962C8B-B14F-4D97-AF65-F5344CB8AC3E}">
        <p14:creationId xmlns:p14="http://schemas.microsoft.com/office/powerpoint/2010/main" val="199571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C1563D-FDC6-448E-8C85-0E43CCDA9755}" type="datetimeFigureOut">
              <a:rPr lang="en-US" smtClean="0"/>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CB841-7D3E-4C7F-870A-8BEA24E28984}" type="slidenum">
              <a:rPr lang="en-US" smtClean="0"/>
              <a:t>‹#›</a:t>
            </a:fld>
            <a:endParaRPr lang="en-US"/>
          </a:p>
        </p:txBody>
      </p:sp>
    </p:spTree>
    <p:extLst>
      <p:ext uri="{BB962C8B-B14F-4D97-AF65-F5344CB8AC3E}">
        <p14:creationId xmlns:p14="http://schemas.microsoft.com/office/powerpoint/2010/main" val="148789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1563D-FDC6-448E-8C85-0E43CCDA9755}" type="datetimeFigureOut">
              <a:rPr lang="en-US" smtClean="0"/>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6CB841-7D3E-4C7F-870A-8BEA24E28984}" type="slidenum">
              <a:rPr lang="en-US" smtClean="0"/>
              <a:t>‹#›</a:t>
            </a:fld>
            <a:endParaRPr lang="en-US"/>
          </a:p>
        </p:txBody>
      </p:sp>
    </p:spTree>
    <p:extLst>
      <p:ext uri="{BB962C8B-B14F-4D97-AF65-F5344CB8AC3E}">
        <p14:creationId xmlns:p14="http://schemas.microsoft.com/office/powerpoint/2010/main" val="3828564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C1563D-FDC6-448E-8C85-0E43CCDA9755}"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CB841-7D3E-4C7F-870A-8BEA24E28984}" type="slidenum">
              <a:rPr lang="en-US" smtClean="0"/>
              <a:t>‹#›</a:t>
            </a:fld>
            <a:endParaRPr lang="en-US"/>
          </a:p>
        </p:txBody>
      </p:sp>
    </p:spTree>
    <p:extLst>
      <p:ext uri="{BB962C8B-B14F-4D97-AF65-F5344CB8AC3E}">
        <p14:creationId xmlns:p14="http://schemas.microsoft.com/office/powerpoint/2010/main" val="3425228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C1563D-FDC6-448E-8C85-0E43CCDA9755}"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CB841-7D3E-4C7F-870A-8BEA24E28984}" type="slidenum">
              <a:rPr lang="en-US" smtClean="0"/>
              <a:t>‹#›</a:t>
            </a:fld>
            <a:endParaRPr lang="en-US"/>
          </a:p>
        </p:txBody>
      </p:sp>
    </p:spTree>
    <p:extLst>
      <p:ext uri="{BB962C8B-B14F-4D97-AF65-F5344CB8AC3E}">
        <p14:creationId xmlns:p14="http://schemas.microsoft.com/office/powerpoint/2010/main" val="5604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1563D-FDC6-448E-8C85-0E43CCDA9755}" type="datetimeFigureOut">
              <a:rPr lang="en-US" smtClean="0"/>
              <a:t>9/19/2017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CB841-7D3E-4C7F-870A-8BEA24E28984}" type="slidenum">
              <a:rPr lang="en-US" smtClean="0"/>
              <a:t>‹#›</a:t>
            </a:fld>
            <a:endParaRPr lang="en-US"/>
          </a:p>
        </p:txBody>
      </p:sp>
    </p:spTree>
    <p:extLst>
      <p:ext uri="{BB962C8B-B14F-4D97-AF65-F5344CB8AC3E}">
        <p14:creationId xmlns:p14="http://schemas.microsoft.com/office/powerpoint/2010/main" val="2694570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Sigma HBASE Tables</a:t>
            </a:r>
          </a:p>
        </p:txBody>
      </p:sp>
      <p:sp>
        <p:nvSpPr>
          <p:cNvPr id="8" name="Text Placeholder 7"/>
          <p:cNvSpPr>
            <a:spLocks noGrp="1"/>
          </p:cNvSpPr>
          <p:nvPr>
            <p:ph type="body" sz="quarter" idx="14"/>
          </p:nvPr>
        </p:nvSpPr>
        <p:spPr/>
        <p:txBody>
          <a:bodyPr/>
          <a:lstStyle/>
          <a:p>
            <a:endParaRPr lang="en-US"/>
          </a:p>
        </p:txBody>
      </p:sp>
      <p:sp>
        <p:nvSpPr>
          <p:cNvPr id="5" name="Text Placeholder 4"/>
          <p:cNvSpPr>
            <a:spLocks noGrp="1"/>
          </p:cNvSpPr>
          <p:nvPr>
            <p:ph type="body" sz="quarter" idx="10"/>
          </p:nvPr>
        </p:nvSpPr>
        <p:spPr/>
        <p:txBody>
          <a:bodyPr>
            <a:normAutofit fontScale="85000" lnSpcReduction="20000"/>
          </a:bodyPr>
          <a:lstStyle/>
          <a:p>
            <a:r>
              <a:rPr lang="en-US" sz="3000" i="1" dirty="0"/>
              <a:t>F10 Data Science</a:t>
            </a:r>
          </a:p>
          <a:p>
            <a:r>
              <a:rPr lang="en-US" sz="2400" i="1" dirty="0"/>
              <a:t>Liu Shuang</a:t>
            </a:r>
          </a:p>
        </p:txBody>
      </p:sp>
    </p:spTree>
    <p:extLst>
      <p:ext uri="{BB962C8B-B14F-4D97-AF65-F5344CB8AC3E}">
        <p14:creationId xmlns:p14="http://schemas.microsoft.com/office/powerpoint/2010/main" val="136109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Sigma Lot</a:t>
            </a:r>
          </a:p>
        </p:txBody>
      </p:sp>
      <p:sp>
        <p:nvSpPr>
          <p:cNvPr id="3" name="Content Placeholder 2"/>
          <p:cNvSpPr>
            <a:spLocks noGrp="1"/>
          </p:cNvSpPr>
          <p:nvPr>
            <p:ph idx="1"/>
          </p:nvPr>
        </p:nvSpPr>
        <p:spPr>
          <a:xfrm>
            <a:off x="915305" y="1160930"/>
            <a:ext cx="10375904" cy="4791635"/>
          </a:xfrm>
        </p:spPr>
        <p:txBody>
          <a:bodyPr/>
          <a:lstStyle/>
          <a:p>
            <a:pPr>
              <a:buFont typeface="Wingdings" panose="05000000000000000000" pitchFamily="2" charset="2"/>
              <a:buChar char="§"/>
            </a:pPr>
            <a:r>
              <a:rPr lang="en-US" dirty="0"/>
              <a:t>Row key</a:t>
            </a:r>
          </a:p>
          <a:p>
            <a:pPr lvl="1"/>
            <a:r>
              <a:rPr lang="en-US" sz="1600" dirty="0"/>
              <a:t>Lot ID with the first 6 digits reversed [e.g.: 0000081.001 (The original lot Id should be 8000001.001)]</a:t>
            </a:r>
          </a:p>
          <a:p>
            <a:pPr lvl="1"/>
            <a:r>
              <a:rPr lang="en-US" sz="1600" dirty="0"/>
              <a:t>Purpose is to balance HBASE Regions</a:t>
            </a:r>
          </a:p>
          <a:p>
            <a:pPr>
              <a:buFont typeface="Wingdings" panose="05000000000000000000" pitchFamily="2" charset="2"/>
              <a:buChar char="§"/>
            </a:pPr>
            <a:r>
              <a:rPr lang="en-US" dirty="0"/>
              <a:t>Column Family</a:t>
            </a:r>
          </a:p>
          <a:p>
            <a:pPr lvl="1"/>
            <a:r>
              <a:rPr lang="en-US" sz="1600" dirty="0" err="1"/>
              <a:t>cf</a:t>
            </a:r>
            <a:endParaRPr lang="en-US" sz="1600" dirty="0"/>
          </a:p>
          <a:p>
            <a:pPr>
              <a:buFont typeface="Wingdings" panose="05000000000000000000" pitchFamily="2" charset="2"/>
              <a:buChar char="§"/>
            </a:pPr>
            <a:r>
              <a:rPr lang="en-US" dirty="0"/>
              <a:t>Column Qualifier</a:t>
            </a:r>
          </a:p>
          <a:p>
            <a:pPr lvl="1"/>
            <a:r>
              <a:rPr lang="en-US" sz="1600" dirty="0"/>
              <a:t>There are two categories of Column qualifier</a:t>
            </a:r>
          </a:p>
          <a:p>
            <a:pPr marL="652462" lvl="1" indent="-342900">
              <a:buFont typeface="+mj-lt"/>
              <a:buAutoNum type="arabicPeriod"/>
            </a:pPr>
            <a:r>
              <a:rPr lang="en-US" sz="1600" dirty="0" err="1"/>
              <a:t>Run_Complete_Datetime</a:t>
            </a:r>
            <a:r>
              <a:rPr lang="en-US" sz="1600" dirty="0"/>
              <a:t>:::</a:t>
            </a:r>
            <a:r>
              <a:rPr lang="en-US" sz="1600" dirty="0" err="1"/>
              <a:t>LS:Step_ID</a:t>
            </a:r>
            <a:r>
              <a:rPr lang="en-US" sz="1600" dirty="0"/>
              <a:t>::Attribute</a:t>
            </a:r>
          </a:p>
          <a:p>
            <a:pPr marL="652462" lvl="1" indent="-342900">
              <a:buFont typeface="+mj-lt"/>
              <a:buAutoNum type="arabicPeriod"/>
            </a:pPr>
            <a:r>
              <a:rPr lang="en-US" sz="1600" dirty="0" err="1"/>
              <a:t>Run_Complete_Datetime</a:t>
            </a:r>
            <a:r>
              <a:rPr lang="en-US" sz="1600" dirty="0"/>
              <a:t>:::</a:t>
            </a:r>
            <a:r>
              <a:rPr lang="en-US" sz="1600" dirty="0" err="1"/>
              <a:t>LS:Step_ID</a:t>
            </a:r>
            <a:r>
              <a:rPr lang="en-US" sz="1600" dirty="0"/>
              <a:t>::</a:t>
            </a:r>
            <a:r>
              <a:rPr lang="en-US" sz="1600" dirty="0" err="1"/>
              <a:t>test_dwid</a:t>
            </a:r>
            <a:r>
              <a:rPr lang="en-US" sz="1600" dirty="0"/>
              <a:t>::</a:t>
            </a:r>
            <a:r>
              <a:rPr lang="en-US" sz="1600" dirty="0" err="1"/>
              <a:t>item_sequence_no</a:t>
            </a:r>
            <a:endParaRPr lang="en-US" sz="1600" dirty="0"/>
          </a:p>
          <a:p>
            <a:pPr marL="309562" lvl="1" indent="0">
              <a:buNone/>
            </a:pPr>
            <a:endParaRPr lang="en-US" sz="1600" dirty="0"/>
          </a:p>
          <a:p>
            <a:pPr marL="309562" lvl="1" indent="0">
              <a:buNone/>
            </a:pPr>
            <a:endParaRPr lang="en-US" sz="1600" dirty="0"/>
          </a:p>
          <a:p>
            <a:pPr>
              <a:buFont typeface="Wingdings" panose="05000000000000000000" pitchFamily="2" charset="2"/>
              <a:buChar char="§"/>
            </a:pPr>
            <a:r>
              <a:rPr lang="en-US" dirty="0"/>
              <a:t>Timestamp &amp; Value</a:t>
            </a:r>
          </a:p>
          <a:p>
            <a:pPr marL="309562" lvl="1" indent="0">
              <a:buNone/>
            </a:pPr>
            <a:endParaRPr lang="en-US" sz="1600" dirty="0"/>
          </a:p>
        </p:txBody>
      </p:sp>
      <p:sp>
        <p:nvSpPr>
          <p:cNvPr id="4" name="Date Placeholder 3"/>
          <p:cNvSpPr>
            <a:spLocks noGrp="1"/>
          </p:cNvSpPr>
          <p:nvPr>
            <p:ph type="dt" sz="half" idx="2"/>
          </p:nvPr>
        </p:nvSpPr>
        <p:spPr/>
        <p:txBody>
          <a:bodyPr/>
          <a:lstStyle/>
          <a:p>
            <a:fld id="{DD0B5AFB-117C-46EA-B643-5FA810A8A3CB}" type="datetime4">
              <a:rPr lang="en-US" smtClean="0"/>
              <a:pPr/>
              <a:t>September 19, 2017</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2</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grpSp>
        <p:nvGrpSpPr>
          <p:cNvPr id="9" name="Group 8"/>
          <p:cNvGrpSpPr/>
          <p:nvPr/>
        </p:nvGrpSpPr>
        <p:grpSpPr>
          <a:xfrm>
            <a:off x="304692" y="4733812"/>
            <a:ext cx="10986516" cy="710306"/>
            <a:chOff x="443484" y="1019630"/>
            <a:chExt cx="10986516" cy="710306"/>
          </a:xfrm>
        </p:grpSpPr>
        <p:pic>
          <p:nvPicPr>
            <p:cNvPr id="10" name="Picture 9"/>
            <p:cNvPicPr>
              <a:picLocks noChangeAspect="1"/>
            </p:cNvPicPr>
            <p:nvPr/>
          </p:nvPicPr>
          <p:blipFill>
            <a:blip r:embed="rId2"/>
            <a:stretch>
              <a:fillRect/>
            </a:stretch>
          </p:blipFill>
          <p:spPr>
            <a:xfrm>
              <a:off x="755969" y="1129143"/>
              <a:ext cx="10535239" cy="519638"/>
            </a:xfrm>
            <a:prstGeom prst="rect">
              <a:avLst/>
            </a:prstGeom>
          </p:spPr>
        </p:pic>
        <p:cxnSp>
          <p:nvCxnSpPr>
            <p:cNvPr id="11" name="Straight Connector 10"/>
            <p:cNvCxnSpPr/>
            <p:nvPr/>
          </p:nvCxnSpPr>
          <p:spPr>
            <a:xfrm>
              <a:off x="612648" y="1380744"/>
              <a:ext cx="1081735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3484" y="1019630"/>
              <a:ext cx="338328" cy="369332"/>
            </a:xfrm>
            <a:prstGeom prst="rect">
              <a:avLst/>
            </a:prstGeom>
            <a:noFill/>
            <a:ln>
              <a:solidFill>
                <a:schemeClr val="tx1"/>
              </a:solidFill>
            </a:ln>
          </p:spPr>
          <p:txBody>
            <a:bodyPr wrap="square" rtlCol="0">
              <a:spAutoFit/>
            </a:bodyPr>
            <a:lstStyle/>
            <a:p>
              <a:r>
                <a:rPr lang="en-US" dirty="0">
                  <a:latin typeface="Segoe UI" panose="020B0502040204020203" pitchFamily="34" charset="0"/>
                  <a:cs typeface="Segoe UI" panose="020B0502040204020203" pitchFamily="34" charset="0"/>
                </a:rPr>
                <a:t>1</a:t>
              </a:r>
            </a:p>
          </p:txBody>
        </p:sp>
        <p:sp>
          <p:nvSpPr>
            <p:cNvPr id="13" name="TextBox 12"/>
            <p:cNvSpPr txBox="1"/>
            <p:nvPr/>
          </p:nvSpPr>
          <p:spPr>
            <a:xfrm>
              <a:off x="443484" y="1360604"/>
              <a:ext cx="338328" cy="369332"/>
            </a:xfrm>
            <a:prstGeom prst="rect">
              <a:avLst/>
            </a:prstGeom>
            <a:noFill/>
            <a:ln>
              <a:solidFill>
                <a:schemeClr val="tx1"/>
              </a:solidFill>
            </a:ln>
          </p:spPr>
          <p:txBody>
            <a:bodyPr wrap="square" rtlCol="0">
              <a:spAutoFit/>
            </a:bodyPr>
            <a:lstStyle/>
            <a:p>
              <a:r>
                <a:rPr lang="en-US" dirty="0">
                  <a:latin typeface="Segoe UI" panose="020B0502040204020203" pitchFamily="34" charset="0"/>
                  <a:cs typeface="Segoe UI" panose="020B0502040204020203" pitchFamily="34" charset="0"/>
                </a:rPr>
                <a:t>2</a:t>
              </a:r>
            </a:p>
          </p:txBody>
        </p:sp>
      </p:grpSp>
    </p:spTree>
    <p:extLst>
      <p:ext uri="{BB962C8B-B14F-4D97-AF65-F5344CB8AC3E}">
        <p14:creationId xmlns:p14="http://schemas.microsoft.com/office/powerpoint/2010/main" val="136623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Sigma Lot</a:t>
            </a:r>
          </a:p>
        </p:txBody>
      </p:sp>
      <p:sp>
        <p:nvSpPr>
          <p:cNvPr id="4" name="Date Placeholder 3"/>
          <p:cNvSpPr>
            <a:spLocks noGrp="1"/>
          </p:cNvSpPr>
          <p:nvPr>
            <p:ph type="dt" sz="half" idx="2"/>
          </p:nvPr>
        </p:nvSpPr>
        <p:spPr/>
        <p:txBody>
          <a:bodyPr/>
          <a:lstStyle/>
          <a:p>
            <a:fld id="{DD0B5AFB-117C-46EA-B643-5FA810A8A3CB}" type="datetime4">
              <a:rPr lang="en-US" smtClean="0"/>
              <a:pPr/>
              <a:t>September 19, 2017</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3</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grpSp>
        <p:nvGrpSpPr>
          <p:cNvPr id="9" name="Group 8"/>
          <p:cNvGrpSpPr/>
          <p:nvPr/>
        </p:nvGrpSpPr>
        <p:grpSpPr>
          <a:xfrm>
            <a:off x="400177" y="1188872"/>
            <a:ext cx="10986516" cy="710306"/>
            <a:chOff x="443484" y="1019630"/>
            <a:chExt cx="10986516" cy="710306"/>
          </a:xfrm>
        </p:grpSpPr>
        <p:pic>
          <p:nvPicPr>
            <p:cNvPr id="11" name="Picture 10"/>
            <p:cNvPicPr>
              <a:picLocks noChangeAspect="1"/>
            </p:cNvPicPr>
            <p:nvPr/>
          </p:nvPicPr>
          <p:blipFill>
            <a:blip r:embed="rId2"/>
            <a:stretch>
              <a:fillRect/>
            </a:stretch>
          </p:blipFill>
          <p:spPr>
            <a:xfrm>
              <a:off x="755969" y="1129143"/>
              <a:ext cx="10535239" cy="519638"/>
            </a:xfrm>
            <a:prstGeom prst="rect">
              <a:avLst/>
            </a:prstGeom>
          </p:spPr>
        </p:pic>
        <p:cxnSp>
          <p:nvCxnSpPr>
            <p:cNvPr id="13" name="Straight Connector 12"/>
            <p:cNvCxnSpPr/>
            <p:nvPr/>
          </p:nvCxnSpPr>
          <p:spPr>
            <a:xfrm>
              <a:off x="612648" y="1380744"/>
              <a:ext cx="1081735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3484" y="1019630"/>
              <a:ext cx="338328" cy="369332"/>
            </a:xfrm>
            <a:prstGeom prst="rect">
              <a:avLst/>
            </a:prstGeom>
            <a:noFill/>
            <a:ln>
              <a:solidFill>
                <a:schemeClr val="tx1"/>
              </a:solidFill>
            </a:ln>
          </p:spPr>
          <p:txBody>
            <a:bodyPr wrap="square" rtlCol="0">
              <a:spAutoFit/>
            </a:bodyPr>
            <a:lstStyle/>
            <a:p>
              <a:r>
                <a:rPr lang="en-US" dirty="0">
                  <a:latin typeface="Segoe UI" panose="020B0502040204020203" pitchFamily="34" charset="0"/>
                  <a:cs typeface="Segoe UI" panose="020B0502040204020203" pitchFamily="34" charset="0"/>
                </a:rPr>
                <a:t>1</a:t>
              </a:r>
            </a:p>
          </p:txBody>
        </p:sp>
        <p:sp>
          <p:nvSpPr>
            <p:cNvPr id="15" name="TextBox 14"/>
            <p:cNvSpPr txBox="1"/>
            <p:nvPr/>
          </p:nvSpPr>
          <p:spPr>
            <a:xfrm>
              <a:off x="443484" y="1360604"/>
              <a:ext cx="338328" cy="369332"/>
            </a:xfrm>
            <a:prstGeom prst="rect">
              <a:avLst/>
            </a:prstGeom>
            <a:noFill/>
            <a:ln>
              <a:solidFill>
                <a:schemeClr val="tx1"/>
              </a:solidFill>
            </a:ln>
          </p:spPr>
          <p:txBody>
            <a:bodyPr wrap="square" rtlCol="0">
              <a:spAutoFit/>
            </a:bodyPr>
            <a:lstStyle/>
            <a:p>
              <a:r>
                <a:rPr lang="en-US" dirty="0">
                  <a:latin typeface="Segoe UI" panose="020B0502040204020203" pitchFamily="34" charset="0"/>
                  <a:cs typeface="Segoe UI" panose="020B0502040204020203" pitchFamily="34" charset="0"/>
                </a:rPr>
                <a:t>2</a:t>
              </a:r>
            </a:p>
          </p:txBody>
        </p:sp>
      </p:grpSp>
      <p:sp>
        <p:nvSpPr>
          <p:cNvPr id="16" name="Content Placeholder 2"/>
          <p:cNvSpPr>
            <a:spLocks noGrp="1"/>
          </p:cNvSpPr>
          <p:nvPr>
            <p:ph idx="1"/>
          </p:nvPr>
        </p:nvSpPr>
        <p:spPr>
          <a:xfrm>
            <a:off x="502821" y="2026993"/>
            <a:ext cx="10375904" cy="4418635"/>
          </a:xfrm>
        </p:spPr>
        <p:txBody>
          <a:bodyPr/>
          <a:lstStyle/>
          <a:p>
            <a:r>
              <a:rPr lang="en-US" sz="1800" dirty="0"/>
              <a:t>1.</a:t>
            </a:r>
          </a:p>
          <a:p>
            <a:endParaRPr lang="en-US" sz="1800" dirty="0"/>
          </a:p>
          <a:p>
            <a:endParaRPr lang="en-US" sz="1800" dirty="0"/>
          </a:p>
          <a:p>
            <a:endParaRPr lang="en-US" sz="1800" dirty="0"/>
          </a:p>
          <a:p>
            <a:r>
              <a:rPr lang="en-US" sz="1800" dirty="0"/>
              <a:t>2.</a:t>
            </a:r>
          </a:p>
        </p:txBody>
      </p:sp>
      <p:graphicFrame>
        <p:nvGraphicFramePr>
          <p:cNvPr id="17" name="Table 16"/>
          <p:cNvGraphicFramePr>
            <a:graphicFrameLocks noGrp="1"/>
          </p:cNvGraphicFramePr>
          <p:nvPr>
            <p:extLst/>
          </p:nvPr>
        </p:nvGraphicFramePr>
        <p:xfrm>
          <a:off x="1307501" y="2097212"/>
          <a:ext cx="6438638" cy="304800"/>
        </p:xfrm>
        <a:graphic>
          <a:graphicData uri="http://schemas.openxmlformats.org/drawingml/2006/table">
            <a:tbl>
              <a:tblPr firstRow="1" bandRow="1">
                <a:tableStyleId>{5C22544A-7EE6-4342-B048-85BDC9FD1C3A}</a:tableStyleId>
              </a:tblPr>
              <a:tblGrid>
                <a:gridCol w="791782">
                  <a:extLst>
                    <a:ext uri="{9D8B030D-6E8A-4147-A177-3AD203B41FA5}">
                      <a16:colId xmlns:a16="http://schemas.microsoft.com/office/drawing/2014/main" val="1225991162"/>
                    </a:ext>
                  </a:extLst>
                </a:gridCol>
                <a:gridCol w="2115249">
                  <a:extLst>
                    <a:ext uri="{9D8B030D-6E8A-4147-A177-3AD203B41FA5}">
                      <a16:colId xmlns:a16="http://schemas.microsoft.com/office/drawing/2014/main" val="2222140821"/>
                    </a:ext>
                  </a:extLst>
                </a:gridCol>
                <a:gridCol w="856806">
                  <a:extLst>
                    <a:ext uri="{9D8B030D-6E8A-4147-A177-3AD203B41FA5}">
                      <a16:colId xmlns:a16="http://schemas.microsoft.com/office/drawing/2014/main" val="818414072"/>
                    </a:ext>
                  </a:extLst>
                </a:gridCol>
                <a:gridCol w="926846">
                  <a:extLst>
                    <a:ext uri="{9D8B030D-6E8A-4147-A177-3AD203B41FA5}">
                      <a16:colId xmlns:a16="http://schemas.microsoft.com/office/drawing/2014/main" val="2687232671"/>
                    </a:ext>
                  </a:extLst>
                </a:gridCol>
                <a:gridCol w="1065530">
                  <a:extLst>
                    <a:ext uri="{9D8B030D-6E8A-4147-A177-3AD203B41FA5}">
                      <a16:colId xmlns:a16="http://schemas.microsoft.com/office/drawing/2014/main" val="1513802723"/>
                    </a:ext>
                  </a:extLst>
                </a:gridCol>
                <a:gridCol w="682425">
                  <a:extLst>
                    <a:ext uri="{9D8B030D-6E8A-4147-A177-3AD203B41FA5}">
                      <a16:colId xmlns:a16="http://schemas.microsoft.com/office/drawing/2014/main" val="1592134473"/>
                    </a:ext>
                  </a:extLst>
                </a:gridCol>
              </a:tblGrid>
              <a:tr h="235189">
                <a:tc>
                  <a:txBody>
                    <a:bodyPr/>
                    <a:lstStyle/>
                    <a:p>
                      <a:pPr algn="ctr"/>
                      <a:r>
                        <a:rPr lang="en-US" sz="1400" b="0" dirty="0"/>
                        <a:t>lot_ID</a:t>
                      </a:r>
                    </a:p>
                  </a:txBody>
                  <a:tcPr/>
                </a:tc>
                <a:tc>
                  <a:txBody>
                    <a:bodyPr/>
                    <a:lstStyle/>
                    <a:p>
                      <a:r>
                        <a:rPr lang="en-US" sz="1400" b="0" dirty="0">
                          <a:latin typeface="+mn-lt"/>
                        </a:rPr>
                        <a:t>Run_complete_datetime</a:t>
                      </a:r>
                    </a:p>
                  </a:txBody>
                  <a:tcPr/>
                </a:tc>
                <a:tc>
                  <a:txBody>
                    <a:bodyPr/>
                    <a:lstStyle/>
                    <a:p>
                      <a:r>
                        <a:rPr lang="en-US" sz="1400" b="0" dirty="0">
                          <a:latin typeface="+mn-lt"/>
                        </a:rPr>
                        <a:t>Step_no</a:t>
                      </a:r>
                    </a:p>
                  </a:txBody>
                  <a:tcPr/>
                </a:tc>
                <a:tc>
                  <a:txBody>
                    <a:bodyPr/>
                    <a:lstStyle/>
                    <a:p>
                      <a:r>
                        <a:rPr lang="en-US" sz="1400" b="0" dirty="0">
                          <a:latin typeface="+mn-lt"/>
                        </a:rPr>
                        <a:t>Attribute</a:t>
                      </a:r>
                    </a:p>
                  </a:txBody>
                  <a:tcPr/>
                </a:tc>
                <a:tc>
                  <a:txBody>
                    <a:bodyPr/>
                    <a:lstStyle/>
                    <a:p>
                      <a:r>
                        <a:rPr lang="en-US" sz="1400" b="0" dirty="0">
                          <a:latin typeface="+mn-lt"/>
                        </a:rPr>
                        <a:t>timestamp</a:t>
                      </a:r>
                    </a:p>
                  </a:txBody>
                  <a:tcPr/>
                </a:tc>
                <a:tc>
                  <a:txBody>
                    <a:bodyPr/>
                    <a:lstStyle/>
                    <a:p>
                      <a:r>
                        <a:rPr lang="en-US" sz="1400" b="0" dirty="0">
                          <a:latin typeface="+mn-lt"/>
                        </a:rPr>
                        <a:t>value</a:t>
                      </a:r>
                    </a:p>
                  </a:txBody>
                  <a:tcPr/>
                </a:tc>
                <a:extLst>
                  <a:ext uri="{0D108BD9-81ED-4DB2-BD59-A6C34878D82A}">
                    <a16:rowId xmlns:a16="http://schemas.microsoft.com/office/drawing/2014/main" val="18873154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616887294"/>
              </p:ext>
            </p:extLst>
          </p:nvPr>
        </p:nvGraphicFramePr>
        <p:xfrm>
          <a:off x="1478373" y="4286087"/>
          <a:ext cx="8158608" cy="518160"/>
        </p:xfrm>
        <a:graphic>
          <a:graphicData uri="http://schemas.openxmlformats.org/drawingml/2006/table">
            <a:tbl>
              <a:tblPr firstRow="1" bandRow="1">
                <a:tableStyleId>{5C22544A-7EE6-4342-B048-85BDC9FD1C3A}</a:tableStyleId>
              </a:tblPr>
              <a:tblGrid>
                <a:gridCol w="703311">
                  <a:extLst>
                    <a:ext uri="{9D8B030D-6E8A-4147-A177-3AD203B41FA5}">
                      <a16:colId xmlns:a16="http://schemas.microsoft.com/office/drawing/2014/main" val="1225991162"/>
                    </a:ext>
                  </a:extLst>
                </a:gridCol>
                <a:gridCol w="1995792">
                  <a:extLst>
                    <a:ext uri="{9D8B030D-6E8A-4147-A177-3AD203B41FA5}">
                      <a16:colId xmlns:a16="http://schemas.microsoft.com/office/drawing/2014/main" val="2222140821"/>
                    </a:ext>
                  </a:extLst>
                </a:gridCol>
                <a:gridCol w="905435">
                  <a:extLst>
                    <a:ext uri="{9D8B030D-6E8A-4147-A177-3AD203B41FA5}">
                      <a16:colId xmlns:a16="http://schemas.microsoft.com/office/drawing/2014/main" val="818414072"/>
                    </a:ext>
                  </a:extLst>
                </a:gridCol>
                <a:gridCol w="932330">
                  <a:extLst>
                    <a:ext uri="{9D8B030D-6E8A-4147-A177-3AD203B41FA5}">
                      <a16:colId xmlns:a16="http://schemas.microsoft.com/office/drawing/2014/main" val="2687232671"/>
                    </a:ext>
                  </a:extLst>
                </a:gridCol>
                <a:gridCol w="1550894">
                  <a:extLst>
                    <a:ext uri="{9D8B030D-6E8A-4147-A177-3AD203B41FA5}">
                      <a16:colId xmlns:a16="http://schemas.microsoft.com/office/drawing/2014/main" val="1513802723"/>
                    </a:ext>
                  </a:extLst>
                </a:gridCol>
                <a:gridCol w="1048870">
                  <a:extLst>
                    <a:ext uri="{9D8B030D-6E8A-4147-A177-3AD203B41FA5}">
                      <a16:colId xmlns:a16="http://schemas.microsoft.com/office/drawing/2014/main" val="4083301242"/>
                    </a:ext>
                  </a:extLst>
                </a:gridCol>
                <a:gridCol w="1021976">
                  <a:extLst>
                    <a:ext uri="{9D8B030D-6E8A-4147-A177-3AD203B41FA5}">
                      <a16:colId xmlns:a16="http://schemas.microsoft.com/office/drawing/2014/main" val="1592134473"/>
                    </a:ext>
                  </a:extLst>
                </a:gridCol>
              </a:tblGrid>
              <a:tr h="337506">
                <a:tc>
                  <a:txBody>
                    <a:bodyPr/>
                    <a:lstStyle/>
                    <a:p>
                      <a:pPr algn="ctr"/>
                      <a:r>
                        <a:rPr lang="en-US" sz="1400" b="0" dirty="0"/>
                        <a:t>lot_ID</a:t>
                      </a:r>
                    </a:p>
                  </a:txBody>
                  <a:tcPr/>
                </a:tc>
                <a:tc>
                  <a:txBody>
                    <a:bodyPr/>
                    <a:lstStyle/>
                    <a:p>
                      <a:r>
                        <a:rPr lang="en-US" sz="1400" b="0" dirty="0">
                          <a:latin typeface="+mn-lt"/>
                        </a:rPr>
                        <a:t>Run_complete_datetime</a:t>
                      </a:r>
                    </a:p>
                  </a:txBody>
                  <a:tcPr/>
                </a:tc>
                <a:tc>
                  <a:txBody>
                    <a:bodyPr/>
                    <a:lstStyle/>
                    <a:p>
                      <a:r>
                        <a:rPr lang="en-US" sz="1400" b="0" dirty="0">
                          <a:latin typeface="+mn-lt"/>
                        </a:rPr>
                        <a:t>Step_no</a:t>
                      </a:r>
                    </a:p>
                  </a:txBody>
                  <a:tcPr/>
                </a:tc>
                <a:tc>
                  <a:txBody>
                    <a:bodyPr/>
                    <a:lstStyle/>
                    <a:p>
                      <a:r>
                        <a:rPr lang="en-US" sz="1400" b="0" dirty="0">
                          <a:latin typeface="+mn-lt"/>
                        </a:rPr>
                        <a:t>Test_dwid</a:t>
                      </a:r>
                    </a:p>
                  </a:txBody>
                  <a:tcPr/>
                </a:tc>
                <a:tc>
                  <a:txBody>
                    <a:bodyPr/>
                    <a:lstStyle/>
                    <a:p>
                      <a:r>
                        <a:rPr lang="en-US" sz="1400" b="0" dirty="0">
                          <a:latin typeface="+mn-lt"/>
                        </a:rPr>
                        <a:t>Item sequence</a:t>
                      </a:r>
                      <a:r>
                        <a:rPr lang="en-US" sz="1400" b="0" baseline="0" dirty="0">
                          <a:latin typeface="+mn-lt"/>
                        </a:rPr>
                        <a:t> no.</a:t>
                      </a:r>
                      <a:endParaRPr lang="en-US" sz="1400" b="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mn-lt"/>
                        </a:rPr>
                        <a:t>timestamp</a:t>
                      </a:r>
                    </a:p>
                    <a:p>
                      <a:endParaRPr lang="en-US" sz="1400" b="0" dirty="0">
                        <a:latin typeface="+mn-lt"/>
                      </a:endParaRPr>
                    </a:p>
                  </a:txBody>
                  <a:tcPr/>
                </a:tc>
                <a:tc>
                  <a:txBody>
                    <a:bodyPr/>
                    <a:lstStyle/>
                    <a:p>
                      <a:r>
                        <a:rPr lang="en-US" sz="1400" b="0" dirty="0">
                          <a:latin typeface="+mn-lt"/>
                        </a:rPr>
                        <a:t>value</a:t>
                      </a:r>
                    </a:p>
                  </a:txBody>
                  <a:tcPr/>
                </a:tc>
                <a:extLst>
                  <a:ext uri="{0D108BD9-81ED-4DB2-BD59-A6C34878D82A}">
                    <a16:rowId xmlns:a16="http://schemas.microsoft.com/office/drawing/2014/main" val="188731544"/>
                  </a:ext>
                </a:extLst>
              </a:tr>
            </a:tbl>
          </a:graphicData>
        </a:graphic>
      </p:graphicFrame>
      <p:cxnSp>
        <p:nvCxnSpPr>
          <p:cNvPr id="20" name="Straight Arrow Connector 19"/>
          <p:cNvCxnSpPr>
            <a:stCxn id="17" idx="2"/>
            <a:endCxn id="21" idx="0"/>
          </p:cNvCxnSpPr>
          <p:nvPr/>
        </p:nvCxnSpPr>
        <p:spPr>
          <a:xfrm flipH="1">
            <a:off x="4471646" y="2402012"/>
            <a:ext cx="55174" cy="35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5" idx="0"/>
          </p:cNvCxnSpPr>
          <p:nvPr/>
        </p:nvCxnSpPr>
        <p:spPr>
          <a:xfrm>
            <a:off x="5557677" y="4817866"/>
            <a:ext cx="477207" cy="293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48852" y="5111220"/>
            <a:ext cx="2172063" cy="261610"/>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Lookup in sigma_test_def table</a:t>
            </a:r>
          </a:p>
        </p:txBody>
      </p:sp>
      <p:pic>
        <p:nvPicPr>
          <p:cNvPr id="26" name="Picture 25"/>
          <p:cNvPicPr>
            <a:picLocks noChangeAspect="1"/>
          </p:cNvPicPr>
          <p:nvPr/>
        </p:nvPicPr>
        <p:blipFill>
          <a:blip r:embed="rId3"/>
          <a:stretch>
            <a:fillRect/>
          </a:stretch>
        </p:blipFill>
        <p:spPr>
          <a:xfrm>
            <a:off x="400177" y="5485625"/>
            <a:ext cx="4402009" cy="176301"/>
          </a:xfrm>
          <a:prstGeom prst="rect">
            <a:avLst/>
          </a:prstGeom>
        </p:spPr>
      </p:pic>
      <p:pic>
        <p:nvPicPr>
          <p:cNvPr id="27" name="Picture 26"/>
          <p:cNvPicPr>
            <a:picLocks noChangeAspect="1"/>
          </p:cNvPicPr>
          <p:nvPr/>
        </p:nvPicPr>
        <p:blipFill>
          <a:blip r:embed="rId4"/>
          <a:stretch>
            <a:fillRect/>
          </a:stretch>
        </p:blipFill>
        <p:spPr>
          <a:xfrm>
            <a:off x="5157978" y="5429100"/>
            <a:ext cx="6782575" cy="316619"/>
          </a:xfrm>
          <a:prstGeom prst="rect">
            <a:avLst/>
          </a:prstGeom>
        </p:spPr>
      </p:pic>
      <p:cxnSp>
        <p:nvCxnSpPr>
          <p:cNvPr id="28" name="Straight Arrow Connector 27"/>
          <p:cNvCxnSpPr/>
          <p:nvPr/>
        </p:nvCxnSpPr>
        <p:spPr>
          <a:xfrm flipH="1">
            <a:off x="4075614" y="4817866"/>
            <a:ext cx="597472" cy="289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98893" y="5106962"/>
            <a:ext cx="2172063" cy="261610"/>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Lookup in HBase lookup table</a:t>
            </a:r>
          </a:p>
        </p:txBody>
      </p:sp>
      <p:grpSp>
        <p:nvGrpSpPr>
          <p:cNvPr id="10" name="Group 9"/>
          <p:cNvGrpSpPr/>
          <p:nvPr/>
        </p:nvGrpSpPr>
        <p:grpSpPr>
          <a:xfrm>
            <a:off x="2173345" y="2754834"/>
            <a:ext cx="5944926" cy="476190"/>
            <a:chOff x="2173345" y="2754834"/>
            <a:chExt cx="5944926" cy="476190"/>
          </a:xfrm>
        </p:grpSpPr>
        <p:sp>
          <p:nvSpPr>
            <p:cNvPr id="21" name="TextBox 20"/>
            <p:cNvSpPr txBox="1"/>
            <p:nvPr/>
          </p:nvSpPr>
          <p:spPr>
            <a:xfrm>
              <a:off x="3385614" y="2754834"/>
              <a:ext cx="2172063" cy="261610"/>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Lookup in HBase lookup table</a:t>
              </a:r>
            </a:p>
          </p:txBody>
        </p:sp>
        <p:pic>
          <p:nvPicPr>
            <p:cNvPr id="30" name="Picture 29"/>
            <p:cNvPicPr>
              <a:picLocks noChangeAspect="1"/>
            </p:cNvPicPr>
            <p:nvPr/>
          </p:nvPicPr>
          <p:blipFill>
            <a:blip r:embed="rId3"/>
            <a:stretch>
              <a:fillRect/>
            </a:stretch>
          </p:blipFill>
          <p:spPr>
            <a:xfrm>
              <a:off x="2173345" y="2992929"/>
              <a:ext cx="5944926" cy="238095"/>
            </a:xfrm>
            <a:prstGeom prst="rect">
              <a:avLst/>
            </a:prstGeom>
          </p:spPr>
        </p:pic>
      </p:grpSp>
    </p:spTree>
    <p:extLst>
      <p:ext uri="{BB962C8B-B14F-4D97-AF65-F5344CB8AC3E}">
        <p14:creationId xmlns:p14="http://schemas.microsoft.com/office/powerpoint/2010/main" val="376921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Sigma Wafer</a:t>
            </a:r>
          </a:p>
        </p:txBody>
      </p:sp>
      <p:sp>
        <p:nvSpPr>
          <p:cNvPr id="3" name="Content Placeholder 2"/>
          <p:cNvSpPr>
            <a:spLocks noGrp="1"/>
          </p:cNvSpPr>
          <p:nvPr>
            <p:ph idx="1"/>
          </p:nvPr>
        </p:nvSpPr>
        <p:spPr>
          <a:xfrm>
            <a:off x="910984" y="1187824"/>
            <a:ext cx="10375904" cy="4791635"/>
          </a:xfrm>
        </p:spPr>
        <p:txBody>
          <a:bodyPr/>
          <a:lstStyle/>
          <a:p>
            <a:pPr>
              <a:buFont typeface="Wingdings" panose="05000000000000000000" pitchFamily="2" charset="2"/>
              <a:buChar char="§"/>
            </a:pPr>
            <a:r>
              <a:rPr lang="en-US" dirty="0"/>
              <a:t>Row key</a:t>
            </a:r>
          </a:p>
          <a:p>
            <a:pPr lvl="1"/>
            <a:r>
              <a:rPr lang="en-US" sz="1600" dirty="0"/>
              <a:t>Lot ID first 7 digits (first 6 digits reversed)_wafer ID (e.g.: 0000081_0001-01)</a:t>
            </a:r>
          </a:p>
          <a:p>
            <a:pPr>
              <a:buFont typeface="Wingdings" panose="05000000000000000000" pitchFamily="2" charset="2"/>
              <a:buChar char="§"/>
            </a:pPr>
            <a:r>
              <a:rPr lang="en-US" dirty="0"/>
              <a:t>Column Family</a:t>
            </a:r>
          </a:p>
          <a:p>
            <a:pPr lvl="1"/>
            <a:r>
              <a:rPr lang="en-US" sz="1600" dirty="0" err="1"/>
              <a:t>cf</a:t>
            </a:r>
            <a:endParaRPr lang="en-US" sz="1600" dirty="0"/>
          </a:p>
          <a:p>
            <a:pPr>
              <a:buFont typeface="Wingdings" panose="05000000000000000000" pitchFamily="2" charset="2"/>
              <a:buChar char="§"/>
            </a:pPr>
            <a:r>
              <a:rPr lang="en-US" dirty="0"/>
              <a:t>Column Qualifier</a:t>
            </a:r>
          </a:p>
          <a:p>
            <a:pPr lvl="1"/>
            <a:r>
              <a:rPr lang="en-US" sz="1600" dirty="0"/>
              <a:t>There are two categories of Column qualifier</a:t>
            </a:r>
          </a:p>
          <a:p>
            <a:pPr marL="652462" lvl="1" indent="-342900">
              <a:buFont typeface="+mj-lt"/>
              <a:buAutoNum type="arabicPeriod"/>
            </a:pPr>
            <a:r>
              <a:rPr lang="en-US" sz="1600" dirty="0" err="1"/>
              <a:t>Run_Complete_Datetime</a:t>
            </a:r>
            <a:r>
              <a:rPr lang="en-US" sz="1600" dirty="0"/>
              <a:t>:::</a:t>
            </a:r>
            <a:r>
              <a:rPr lang="en-US" sz="1600" dirty="0" err="1"/>
              <a:t>LS:Step_ID</a:t>
            </a:r>
            <a:r>
              <a:rPr lang="en-US" sz="1600" dirty="0"/>
              <a:t>::Attribute</a:t>
            </a:r>
          </a:p>
          <a:p>
            <a:pPr marL="652462" lvl="1" indent="-342900">
              <a:buFont typeface="+mj-lt"/>
              <a:buAutoNum type="arabicPeriod"/>
            </a:pPr>
            <a:r>
              <a:rPr lang="en-US" sz="1600" dirty="0" err="1"/>
              <a:t>Run_Complete_Datetime</a:t>
            </a:r>
            <a:r>
              <a:rPr lang="en-US" sz="1600" dirty="0"/>
              <a:t>:::</a:t>
            </a:r>
            <a:r>
              <a:rPr lang="en-US" sz="1600" dirty="0" err="1"/>
              <a:t>LS:Step_ID</a:t>
            </a:r>
            <a:r>
              <a:rPr lang="en-US" sz="1600" dirty="0"/>
              <a:t>::</a:t>
            </a:r>
            <a:r>
              <a:rPr lang="en-US" sz="1600" dirty="0" err="1"/>
              <a:t>test_dwid</a:t>
            </a:r>
            <a:r>
              <a:rPr lang="en-US" sz="1600" dirty="0"/>
              <a:t>::</a:t>
            </a:r>
            <a:r>
              <a:rPr lang="en-US" sz="1600" dirty="0" err="1"/>
              <a:t>item_sequence_no</a:t>
            </a:r>
            <a:endParaRPr lang="en-US" sz="1600" dirty="0"/>
          </a:p>
          <a:p>
            <a:pPr marL="309562" lvl="1" indent="0">
              <a:buNone/>
            </a:pPr>
            <a:endParaRPr lang="en-US" sz="1600" dirty="0"/>
          </a:p>
          <a:p>
            <a:pPr marL="309562" lvl="1" indent="0">
              <a:buNone/>
            </a:pPr>
            <a:endParaRPr lang="en-US" sz="1600" dirty="0"/>
          </a:p>
          <a:p>
            <a:pPr>
              <a:buFont typeface="Wingdings" panose="05000000000000000000" pitchFamily="2" charset="2"/>
              <a:buChar char="§"/>
            </a:pPr>
            <a:r>
              <a:rPr lang="en-US" dirty="0"/>
              <a:t>Timestamp &amp; Value</a:t>
            </a:r>
          </a:p>
          <a:p>
            <a:pPr marL="309562" lvl="1" indent="0">
              <a:buNone/>
            </a:pPr>
            <a:endParaRPr lang="en-US" sz="1600" dirty="0"/>
          </a:p>
        </p:txBody>
      </p:sp>
      <p:sp>
        <p:nvSpPr>
          <p:cNvPr id="4" name="Date Placeholder 3"/>
          <p:cNvSpPr>
            <a:spLocks noGrp="1"/>
          </p:cNvSpPr>
          <p:nvPr>
            <p:ph type="dt" sz="half" idx="2"/>
          </p:nvPr>
        </p:nvSpPr>
        <p:spPr/>
        <p:txBody>
          <a:bodyPr/>
          <a:lstStyle/>
          <a:p>
            <a:fld id="{DD0B5AFB-117C-46EA-B643-5FA810A8A3CB}" type="datetime4">
              <a:rPr lang="en-US" smtClean="0"/>
              <a:pPr/>
              <a:t>September 19, 2017</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4</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grpSp>
        <p:nvGrpSpPr>
          <p:cNvPr id="14" name="Group 13"/>
          <p:cNvGrpSpPr/>
          <p:nvPr/>
        </p:nvGrpSpPr>
        <p:grpSpPr>
          <a:xfrm>
            <a:off x="322621" y="4509694"/>
            <a:ext cx="11083242" cy="710306"/>
            <a:chOff x="304692" y="4733812"/>
            <a:chExt cx="11083242" cy="710306"/>
          </a:xfrm>
        </p:grpSpPr>
        <p:pic>
          <p:nvPicPr>
            <p:cNvPr id="8" name="Picture 7"/>
            <p:cNvPicPr>
              <a:picLocks noChangeAspect="1"/>
            </p:cNvPicPr>
            <p:nvPr/>
          </p:nvPicPr>
          <p:blipFill>
            <a:blip r:embed="rId2"/>
            <a:stretch>
              <a:fillRect/>
            </a:stretch>
          </p:blipFill>
          <p:spPr>
            <a:xfrm>
              <a:off x="681834" y="4784273"/>
              <a:ext cx="10706100" cy="581025"/>
            </a:xfrm>
            <a:prstGeom prst="rect">
              <a:avLst/>
            </a:prstGeom>
          </p:spPr>
        </p:pic>
        <p:grpSp>
          <p:nvGrpSpPr>
            <p:cNvPr id="9" name="Group 8"/>
            <p:cNvGrpSpPr/>
            <p:nvPr/>
          </p:nvGrpSpPr>
          <p:grpSpPr>
            <a:xfrm>
              <a:off x="304692" y="4733812"/>
              <a:ext cx="10986516" cy="710306"/>
              <a:chOff x="443484" y="1019630"/>
              <a:chExt cx="10986516" cy="710306"/>
            </a:xfrm>
          </p:grpSpPr>
          <p:cxnSp>
            <p:nvCxnSpPr>
              <p:cNvPr id="11" name="Straight Connector 10"/>
              <p:cNvCxnSpPr/>
              <p:nvPr/>
            </p:nvCxnSpPr>
            <p:spPr>
              <a:xfrm>
                <a:off x="612648" y="1380744"/>
                <a:ext cx="1081735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3484" y="1019630"/>
                <a:ext cx="338328" cy="369332"/>
              </a:xfrm>
              <a:prstGeom prst="rect">
                <a:avLst/>
              </a:prstGeom>
              <a:noFill/>
              <a:ln>
                <a:solidFill>
                  <a:schemeClr val="tx1"/>
                </a:solidFill>
              </a:ln>
            </p:spPr>
            <p:txBody>
              <a:bodyPr wrap="square" rtlCol="0">
                <a:spAutoFit/>
              </a:bodyPr>
              <a:lstStyle/>
              <a:p>
                <a:r>
                  <a:rPr lang="en-US" dirty="0">
                    <a:latin typeface="Segoe UI" panose="020B0502040204020203" pitchFamily="34" charset="0"/>
                    <a:cs typeface="Segoe UI" panose="020B0502040204020203" pitchFamily="34" charset="0"/>
                  </a:rPr>
                  <a:t>1</a:t>
                </a:r>
              </a:p>
            </p:txBody>
          </p:sp>
          <p:sp>
            <p:nvSpPr>
              <p:cNvPr id="13" name="TextBox 12"/>
              <p:cNvSpPr txBox="1"/>
              <p:nvPr/>
            </p:nvSpPr>
            <p:spPr>
              <a:xfrm>
                <a:off x="443484" y="1360604"/>
                <a:ext cx="338328" cy="369332"/>
              </a:xfrm>
              <a:prstGeom prst="rect">
                <a:avLst/>
              </a:prstGeom>
              <a:noFill/>
              <a:ln>
                <a:solidFill>
                  <a:schemeClr val="tx1"/>
                </a:solidFill>
              </a:ln>
            </p:spPr>
            <p:txBody>
              <a:bodyPr wrap="square" rtlCol="0">
                <a:spAutoFit/>
              </a:bodyPr>
              <a:lstStyle/>
              <a:p>
                <a:r>
                  <a:rPr lang="en-US" dirty="0">
                    <a:latin typeface="Segoe UI" panose="020B0502040204020203" pitchFamily="34" charset="0"/>
                    <a:cs typeface="Segoe UI" panose="020B0502040204020203" pitchFamily="34" charset="0"/>
                  </a:rPr>
                  <a:t>2</a:t>
                </a:r>
              </a:p>
            </p:txBody>
          </p:sp>
        </p:grpSp>
      </p:grpSp>
    </p:spTree>
    <p:extLst>
      <p:ext uri="{BB962C8B-B14F-4D97-AF65-F5344CB8AC3E}">
        <p14:creationId xmlns:p14="http://schemas.microsoft.com/office/powerpoint/2010/main" val="337462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Sigma Wafer</a:t>
            </a:r>
          </a:p>
        </p:txBody>
      </p:sp>
      <p:sp>
        <p:nvSpPr>
          <p:cNvPr id="4" name="Date Placeholder 3"/>
          <p:cNvSpPr>
            <a:spLocks noGrp="1"/>
          </p:cNvSpPr>
          <p:nvPr>
            <p:ph type="dt" sz="half" idx="2"/>
          </p:nvPr>
        </p:nvSpPr>
        <p:spPr/>
        <p:txBody>
          <a:bodyPr/>
          <a:lstStyle/>
          <a:p>
            <a:fld id="{DD0B5AFB-117C-46EA-B643-5FA810A8A3CB}" type="datetime4">
              <a:rPr lang="en-US" smtClean="0"/>
              <a:pPr/>
              <a:t>September 19, 2017</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5</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sp>
        <p:nvSpPr>
          <p:cNvPr id="16" name="Content Placeholder 2"/>
          <p:cNvSpPr>
            <a:spLocks noGrp="1"/>
          </p:cNvSpPr>
          <p:nvPr>
            <p:ph idx="1"/>
          </p:nvPr>
        </p:nvSpPr>
        <p:spPr>
          <a:xfrm>
            <a:off x="502821" y="2026993"/>
            <a:ext cx="10375904" cy="4418635"/>
          </a:xfrm>
        </p:spPr>
        <p:txBody>
          <a:bodyPr/>
          <a:lstStyle/>
          <a:p>
            <a:r>
              <a:rPr lang="en-US" sz="1800" dirty="0"/>
              <a:t>1.</a:t>
            </a:r>
          </a:p>
          <a:p>
            <a:endParaRPr lang="en-US" sz="1800" dirty="0"/>
          </a:p>
          <a:p>
            <a:endParaRPr lang="en-US" sz="1800" dirty="0"/>
          </a:p>
          <a:p>
            <a:endParaRPr lang="en-US" sz="1800" dirty="0"/>
          </a:p>
          <a:p>
            <a:r>
              <a:rPr lang="en-US" sz="1800" dirty="0"/>
              <a:t>2.</a:t>
            </a:r>
          </a:p>
        </p:txBody>
      </p:sp>
      <p:graphicFrame>
        <p:nvGraphicFramePr>
          <p:cNvPr id="17" name="Table 16"/>
          <p:cNvGraphicFramePr>
            <a:graphicFrameLocks noGrp="1"/>
          </p:cNvGraphicFramePr>
          <p:nvPr>
            <p:extLst>
              <p:ext uri="{D42A27DB-BD31-4B8C-83A1-F6EECF244321}">
                <p14:modId xmlns:p14="http://schemas.microsoft.com/office/powerpoint/2010/main" val="2285209836"/>
              </p:ext>
            </p:extLst>
          </p:nvPr>
        </p:nvGraphicFramePr>
        <p:xfrm>
          <a:off x="1307501" y="2097212"/>
          <a:ext cx="6438638" cy="518160"/>
        </p:xfrm>
        <a:graphic>
          <a:graphicData uri="http://schemas.openxmlformats.org/drawingml/2006/table">
            <a:tbl>
              <a:tblPr firstRow="1" bandRow="1">
                <a:tableStyleId>{5C22544A-7EE6-4342-B048-85BDC9FD1C3A}</a:tableStyleId>
              </a:tblPr>
              <a:tblGrid>
                <a:gridCol w="791782">
                  <a:extLst>
                    <a:ext uri="{9D8B030D-6E8A-4147-A177-3AD203B41FA5}">
                      <a16:colId xmlns:a16="http://schemas.microsoft.com/office/drawing/2014/main" val="1225991162"/>
                    </a:ext>
                  </a:extLst>
                </a:gridCol>
                <a:gridCol w="2115249">
                  <a:extLst>
                    <a:ext uri="{9D8B030D-6E8A-4147-A177-3AD203B41FA5}">
                      <a16:colId xmlns:a16="http://schemas.microsoft.com/office/drawing/2014/main" val="2222140821"/>
                    </a:ext>
                  </a:extLst>
                </a:gridCol>
                <a:gridCol w="856806">
                  <a:extLst>
                    <a:ext uri="{9D8B030D-6E8A-4147-A177-3AD203B41FA5}">
                      <a16:colId xmlns:a16="http://schemas.microsoft.com/office/drawing/2014/main" val="818414072"/>
                    </a:ext>
                  </a:extLst>
                </a:gridCol>
                <a:gridCol w="926846">
                  <a:extLst>
                    <a:ext uri="{9D8B030D-6E8A-4147-A177-3AD203B41FA5}">
                      <a16:colId xmlns:a16="http://schemas.microsoft.com/office/drawing/2014/main" val="2687232671"/>
                    </a:ext>
                  </a:extLst>
                </a:gridCol>
                <a:gridCol w="1065530">
                  <a:extLst>
                    <a:ext uri="{9D8B030D-6E8A-4147-A177-3AD203B41FA5}">
                      <a16:colId xmlns:a16="http://schemas.microsoft.com/office/drawing/2014/main" val="1513802723"/>
                    </a:ext>
                  </a:extLst>
                </a:gridCol>
                <a:gridCol w="682425">
                  <a:extLst>
                    <a:ext uri="{9D8B030D-6E8A-4147-A177-3AD203B41FA5}">
                      <a16:colId xmlns:a16="http://schemas.microsoft.com/office/drawing/2014/main" val="1592134473"/>
                    </a:ext>
                  </a:extLst>
                </a:gridCol>
              </a:tblGrid>
              <a:tr h="235189">
                <a:tc>
                  <a:txBody>
                    <a:bodyPr/>
                    <a:lstStyle/>
                    <a:p>
                      <a:pPr algn="ctr"/>
                      <a:r>
                        <a:rPr lang="en-US" sz="1400" b="0" dirty="0"/>
                        <a:t>lot_ID + wafer ID</a:t>
                      </a:r>
                    </a:p>
                  </a:txBody>
                  <a:tcPr/>
                </a:tc>
                <a:tc>
                  <a:txBody>
                    <a:bodyPr/>
                    <a:lstStyle/>
                    <a:p>
                      <a:r>
                        <a:rPr lang="en-US" sz="1400" b="0" dirty="0">
                          <a:latin typeface="+mn-lt"/>
                        </a:rPr>
                        <a:t>Run_complete_datetime</a:t>
                      </a:r>
                    </a:p>
                  </a:txBody>
                  <a:tcPr/>
                </a:tc>
                <a:tc>
                  <a:txBody>
                    <a:bodyPr/>
                    <a:lstStyle/>
                    <a:p>
                      <a:r>
                        <a:rPr lang="en-US" sz="1400" b="0" dirty="0">
                          <a:latin typeface="+mn-lt"/>
                        </a:rPr>
                        <a:t>Step_no</a:t>
                      </a:r>
                    </a:p>
                  </a:txBody>
                  <a:tcPr/>
                </a:tc>
                <a:tc>
                  <a:txBody>
                    <a:bodyPr/>
                    <a:lstStyle/>
                    <a:p>
                      <a:r>
                        <a:rPr lang="en-US" sz="1400" b="0" dirty="0">
                          <a:latin typeface="+mn-lt"/>
                        </a:rPr>
                        <a:t>Attribute</a:t>
                      </a:r>
                    </a:p>
                  </a:txBody>
                  <a:tcPr/>
                </a:tc>
                <a:tc>
                  <a:txBody>
                    <a:bodyPr/>
                    <a:lstStyle/>
                    <a:p>
                      <a:r>
                        <a:rPr lang="en-US" sz="1400" b="0" dirty="0">
                          <a:latin typeface="+mn-lt"/>
                        </a:rPr>
                        <a:t>timestamp</a:t>
                      </a:r>
                    </a:p>
                  </a:txBody>
                  <a:tcPr/>
                </a:tc>
                <a:tc>
                  <a:txBody>
                    <a:bodyPr/>
                    <a:lstStyle/>
                    <a:p>
                      <a:r>
                        <a:rPr lang="en-US" sz="1400" b="0" dirty="0">
                          <a:latin typeface="+mn-lt"/>
                        </a:rPr>
                        <a:t>value</a:t>
                      </a:r>
                    </a:p>
                  </a:txBody>
                  <a:tcPr/>
                </a:tc>
                <a:extLst>
                  <a:ext uri="{0D108BD9-81ED-4DB2-BD59-A6C34878D82A}">
                    <a16:rowId xmlns:a16="http://schemas.microsoft.com/office/drawing/2014/main" val="18873154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053632161"/>
              </p:ext>
            </p:extLst>
          </p:nvPr>
        </p:nvGraphicFramePr>
        <p:xfrm>
          <a:off x="1478373" y="4286087"/>
          <a:ext cx="8158608" cy="518160"/>
        </p:xfrm>
        <a:graphic>
          <a:graphicData uri="http://schemas.openxmlformats.org/drawingml/2006/table">
            <a:tbl>
              <a:tblPr firstRow="1" bandRow="1">
                <a:tableStyleId>{5C22544A-7EE6-4342-B048-85BDC9FD1C3A}</a:tableStyleId>
              </a:tblPr>
              <a:tblGrid>
                <a:gridCol w="879345">
                  <a:extLst>
                    <a:ext uri="{9D8B030D-6E8A-4147-A177-3AD203B41FA5}">
                      <a16:colId xmlns:a16="http://schemas.microsoft.com/office/drawing/2014/main" val="1225991162"/>
                    </a:ext>
                  </a:extLst>
                </a:gridCol>
                <a:gridCol w="2052917">
                  <a:extLst>
                    <a:ext uri="{9D8B030D-6E8A-4147-A177-3AD203B41FA5}">
                      <a16:colId xmlns:a16="http://schemas.microsoft.com/office/drawing/2014/main" val="2222140821"/>
                    </a:ext>
                  </a:extLst>
                </a:gridCol>
                <a:gridCol w="788894">
                  <a:extLst>
                    <a:ext uri="{9D8B030D-6E8A-4147-A177-3AD203B41FA5}">
                      <a16:colId xmlns:a16="http://schemas.microsoft.com/office/drawing/2014/main" val="818414072"/>
                    </a:ext>
                  </a:extLst>
                </a:gridCol>
                <a:gridCol w="950259">
                  <a:extLst>
                    <a:ext uri="{9D8B030D-6E8A-4147-A177-3AD203B41FA5}">
                      <a16:colId xmlns:a16="http://schemas.microsoft.com/office/drawing/2014/main" val="2687232671"/>
                    </a:ext>
                  </a:extLst>
                </a:gridCol>
                <a:gridCol w="1550894">
                  <a:extLst>
                    <a:ext uri="{9D8B030D-6E8A-4147-A177-3AD203B41FA5}">
                      <a16:colId xmlns:a16="http://schemas.microsoft.com/office/drawing/2014/main" val="1513802723"/>
                    </a:ext>
                  </a:extLst>
                </a:gridCol>
                <a:gridCol w="1057836">
                  <a:extLst>
                    <a:ext uri="{9D8B030D-6E8A-4147-A177-3AD203B41FA5}">
                      <a16:colId xmlns:a16="http://schemas.microsoft.com/office/drawing/2014/main" val="4083301242"/>
                    </a:ext>
                  </a:extLst>
                </a:gridCol>
                <a:gridCol w="878463">
                  <a:extLst>
                    <a:ext uri="{9D8B030D-6E8A-4147-A177-3AD203B41FA5}">
                      <a16:colId xmlns:a16="http://schemas.microsoft.com/office/drawing/2014/main" val="1592134473"/>
                    </a:ext>
                  </a:extLst>
                </a:gridCol>
              </a:tblGrid>
              <a:tr h="337506">
                <a:tc>
                  <a:txBody>
                    <a:bodyPr/>
                    <a:lstStyle/>
                    <a:p>
                      <a:pPr algn="ctr"/>
                      <a:r>
                        <a:rPr lang="en-US" sz="1400" b="0" dirty="0"/>
                        <a:t>lot_ID + wafer ID</a:t>
                      </a:r>
                    </a:p>
                  </a:txBody>
                  <a:tcPr/>
                </a:tc>
                <a:tc>
                  <a:txBody>
                    <a:bodyPr/>
                    <a:lstStyle/>
                    <a:p>
                      <a:r>
                        <a:rPr lang="en-US" sz="1400" b="0" dirty="0">
                          <a:latin typeface="+mn-lt"/>
                        </a:rPr>
                        <a:t>Run_complete_datetime</a:t>
                      </a:r>
                    </a:p>
                  </a:txBody>
                  <a:tcPr/>
                </a:tc>
                <a:tc>
                  <a:txBody>
                    <a:bodyPr/>
                    <a:lstStyle/>
                    <a:p>
                      <a:r>
                        <a:rPr lang="en-US" sz="1400" b="0" dirty="0">
                          <a:latin typeface="+mn-lt"/>
                        </a:rPr>
                        <a:t>Step_no</a:t>
                      </a:r>
                    </a:p>
                  </a:txBody>
                  <a:tcPr/>
                </a:tc>
                <a:tc>
                  <a:txBody>
                    <a:bodyPr/>
                    <a:lstStyle/>
                    <a:p>
                      <a:r>
                        <a:rPr lang="en-US" sz="1400" b="0" dirty="0">
                          <a:latin typeface="+mn-lt"/>
                        </a:rPr>
                        <a:t>Test_dwid</a:t>
                      </a:r>
                    </a:p>
                  </a:txBody>
                  <a:tcPr/>
                </a:tc>
                <a:tc>
                  <a:txBody>
                    <a:bodyPr/>
                    <a:lstStyle/>
                    <a:p>
                      <a:r>
                        <a:rPr lang="en-US" sz="1400" b="0" dirty="0">
                          <a:latin typeface="+mn-lt"/>
                        </a:rPr>
                        <a:t>Item sequence</a:t>
                      </a:r>
                      <a:r>
                        <a:rPr lang="en-US" sz="1400" b="0" baseline="0" dirty="0">
                          <a:latin typeface="+mn-lt"/>
                        </a:rPr>
                        <a:t> no.</a:t>
                      </a:r>
                      <a:endParaRPr lang="en-US" sz="1400" b="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mn-lt"/>
                        </a:rPr>
                        <a:t>timestamp</a:t>
                      </a:r>
                    </a:p>
                    <a:p>
                      <a:endParaRPr lang="en-US" sz="1400" b="0" dirty="0">
                        <a:latin typeface="+mn-lt"/>
                      </a:endParaRPr>
                    </a:p>
                  </a:txBody>
                  <a:tcPr/>
                </a:tc>
                <a:tc>
                  <a:txBody>
                    <a:bodyPr/>
                    <a:lstStyle/>
                    <a:p>
                      <a:r>
                        <a:rPr lang="en-US" sz="1400" b="0" dirty="0">
                          <a:latin typeface="+mn-lt"/>
                        </a:rPr>
                        <a:t>value</a:t>
                      </a:r>
                    </a:p>
                  </a:txBody>
                  <a:tcPr/>
                </a:tc>
                <a:extLst>
                  <a:ext uri="{0D108BD9-81ED-4DB2-BD59-A6C34878D82A}">
                    <a16:rowId xmlns:a16="http://schemas.microsoft.com/office/drawing/2014/main" val="188731544"/>
                  </a:ext>
                </a:extLst>
              </a:tr>
            </a:tbl>
          </a:graphicData>
        </a:graphic>
      </p:graphicFrame>
      <p:cxnSp>
        <p:nvCxnSpPr>
          <p:cNvPr id="20" name="Straight Arrow Connector 19"/>
          <p:cNvCxnSpPr>
            <a:stCxn id="17" idx="2"/>
            <a:endCxn id="21" idx="0"/>
          </p:cNvCxnSpPr>
          <p:nvPr/>
        </p:nvCxnSpPr>
        <p:spPr>
          <a:xfrm flipH="1">
            <a:off x="4471646" y="2615372"/>
            <a:ext cx="55174" cy="13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25" idx="0"/>
          </p:cNvCxnSpPr>
          <p:nvPr/>
        </p:nvCxnSpPr>
        <p:spPr>
          <a:xfrm>
            <a:off x="5557677" y="4817866"/>
            <a:ext cx="477207" cy="293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48852" y="5111220"/>
            <a:ext cx="2172063" cy="261610"/>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Lookup in sigma_test_def table</a:t>
            </a:r>
          </a:p>
        </p:txBody>
      </p:sp>
      <p:pic>
        <p:nvPicPr>
          <p:cNvPr id="26" name="Picture 25"/>
          <p:cNvPicPr>
            <a:picLocks noChangeAspect="1"/>
          </p:cNvPicPr>
          <p:nvPr/>
        </p:nvPicPr>
        <p:blipFill>
          <a:blip r:embed="rId2"/>
          <a:stretch>
            <a:fillRect/>
          </a:stretch>
        </p:blipFill>
        <p:spPr>
          <a:xfrm>
            <a:off x="400177" y="5485625"/>
            <a:ext cx="4402009" cy="176301"/>
          </a:xfrm>
          <a:prstGeom prst="rect">
            <a:avLst/>
          </a:prstGeom>
        </p:spPr>
      </p:pic>
      <p:pic>
        <p:nvPicPr>
          <p:cNvPr id="27" name="Picture 26"/>
          <p:cNvPicPr>
            <a:picLocks noChangeAspect="1"/>
          </p:cNvPicPr>
          <p:nvPr/>
        </p:nvPicPr>
        <p:blipFill>
          <a:blip r:embed="rId3"/>
          <a:stretch>
            <a:fillRect/>
          </a:stretch>
        </p:blipFill>
        <p:spPr>
          <a:xfrm>
            <a:off x="5157978" y="5429100"/>
            <a:ext cx="6782575" cy="316619"/>
          </a:xfrm>
          <a:prstGeom prst="rect">
            <a:avLst/>
          </a:prstGeom>
        </p:spPr>
      </p:pic>
      <p:cxnSp>
        <p:nvCxnSpPr>
          <p:cNvPr id="28" name="Straight Arrow Connector 27"/>
          <p:cNvCxnSpPr/>
          <p:nvPr/>
        </p:nvCxnSpPr>
        <p:spPr>
          <a:xfrm flipH="1">
            <a:off x="4075614" y="4817866"/>
            <a:ext cx="597472" cy="289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98893" y="5106962"/>
            <a:ext cx="2172063" cy="261610"/>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Lookup in HBase lookup table</a:t>
            </a:r>
          </a:p>
        </p:txBody>
      </p:sp>
      <p:grpSp>
        <p:nvGrpSpPr>
          <p:cNvPr id="10" name="Group 9"/>
          <p:cNvGrpSpPr/>
          <p:nvPr/>
        </p:nvGrpSpPr>
        <p:grpSpPr>
          <a:xfrm>
            <a:off x="2173345" y="2754834"/>
            <a:ext cx="5944926" cy="476190"/>
            <a:chOff x="2173345" y="2754834"/>
            <a:chExt cx="5944926" cy="476190"/>
          </a:xfrm>
        </p:grpSpPr>
        <p:sp>
          <p:nvSpPr>
            <p:cNvPr id="21" name="TextBox 20"/>
            <p:cNvSpPr txBox="1"/>
            <p:nvPr/>
          </p:nvSpPr>
          <p:spPr>
            <a:xfrm>
              <a:off x="3385614" y="2754834"/>
              <a:ext cx="2172063" cy="261610"/>
            </a:xfrm>
            <a:prstGeom prst="rect">
              <a:avLst/>
            </a:prstGeom>
            <a:noFill/>
          </p:spPr>
          <p:txBody>
            <a:bodyPr wrap="square" rtlCol="0">
              <a:spAutoFit/>
            </a:bodyPr>
            <a:lstStyle/>
            <a:p>
              <a:r>
                <a:rPr lang="en-US" sz="1100" dirty="0">
                  <a:latin typeface="Segoe UI" panose="020B0502040204020203" pitchFamily="34" charset="0"/>
                  <a:cs typeface="Segoe UI" panose="020B0502040204020203" pitchFamily="34" charset="0"/>
                </a:rPr>
                <a:t>Lookup in HBase lookup table</a:t>
              </a:r>
            </a:p>
          </p:txBody>
        </p:sp>
        <p:pic>
          <p:nvPicPr>
            <p:cNvPr id="30" name="Picture 29"/>
            <p:cNvPicPr>
              <a:picLocks noChangeAspect="1"/>
            </p:cNvPicPr>
            <p:nvPr/>
          </p:nvPicPr>
          <p:blipFill>
            <a:blip r:embed="rId2"/>
            <a:stretch>
              <a:fillRect/>
            </a:stretch>
          </p:blipFill>
          <p:spPr>
            <a:xfrm>
              <a:off x="2173345" y="2992929"/>
              <a:ext cx="5944926" cy="238095"/>
            </a:xfrm>
            <a:prstGeom prst="rect">
              <a:avLst/>
            </a:prstGeom>
          </p:spPr>
        </p:pic>
      </p:grpSp>
      <p:grpSp>
        <p:nvGrpSpPr>
          <p:cNvPr id="31" name="Group 30"/>
          <p:cNvGrpSpPr/>
          <p:nvPr/>
        </p:nvGrpSpPr>
        <p:grpSpPr>
          <a:xfrm>
            <a:off x="400177" y="1054408"/>
            <a:ext cx="11083242" cy="710306"/>
            <a:chOff x="304692" y="4733812"/>
            <a:chExt cx="11083242" cy="710306"/>
          </a:xfrm>
        </p:grpSpPr>
        <p:pic>
          <p:nvPicPr>
            <p:cNvPr id="32" name="Picture 31"/>
            <p:cNvPicPr>
              <a:picLocks noChangeAspect="1"/>
            </p:cNvPicPr>
            <p:nvPr/>
          </p:nvPicPr>
          <p:blipFill>
            <a:blip r:embed="rId4"/>
            <a:stretch>
              <a:fillRect/>
            </a:stretch>
          </p:blipFill>
          <p:spPr>
            <a:xfrm>
              <a:off x="681834" y="4784273"/>
              <a:ext cx="10706100" cy="581025"/>
            </a:xfrm>
            <a:prstGeom prst="rect">
              <a:avLst/>
            </a:prstGeom>
          </p:spPr>
        </p:pic>
        <p:grpSp>
          <p:nvGrpSpPr>
            <p:cNvPr id="33" name="Group 32"/>
            <p:cNvGrpSpPr/>
            <p:nvPr/>
          </p:nvGrpSpPr>
          <p:grpSpPr>
            <a:xfrm>
              <a:off x="304692" y="4733812"/>
              <a:ext cx="10986516" cy="710306"/>
              <a:chOff x="443484" y="1019630"/>
              <a:chExt cx="10986516" cy="710306"/>
            </a:xfrm>
          </p:grpSpPr>
          <p:cxnSp>
            <p:nvCxnSpPr>
              <p:cNvPr id="34" name="Straight Connector 33"/>
              <p:cNvCxnSpPr/>
              <p:nvPr/>
            </p:nvCxnSpPr>
            <p:spPr>
              <a:xfrm>
                <a:off x="612648" y="1380744"/>
                <a:ext cx="1081735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3484" y="1019630"/>
                <a:ext cx="338328" cy="369332"/>
              </a:xfrm>
              <a:prstGeom prst="rect">
                <a:avLst/>
              </a:prstGeom>
              <a:noFill/>
              <a:ln>
                <a:solidFill>
                  <a:schemeClr val="tx1"/>
                </a:solidFill>
              </a:ln>
            </p:spPr>
            <p:txBody>
              <a:bodyPr wrap="square" rtlCol="0">
                <a:spAutoFit/>
              </a:bodyPr>
              <a:lstStyle/>
              <a:p>
                <a:r>
                  <a:rPr lang="en-US" dirty="0">
                    <a:latin typeface="Segoe UI" panose="020B0502040204020203" pitchFamily="34" charset="0"/>
                    <a:cs typeface="Segoe UI" panose="020B0502040204020203" pitchFamily="34" charset="0"/>
                  </a:rPr>
                  <a:t>1</a:t>
                </a:r>
              </a:p>
            </p:txBody>
          </p:sp>
          <p:sp>
            <p:nvSpPr>
              <p:cNvPr id="36" name="TextBox 35"/>
              <p:cNvSpPr txBox="1"/>
              <p:nvPr/>
            </p:nvSpPr>
            <p:spPr>
              <a:xfrm>
                <a:off x="443484" y="1360604"/>
                <a:ext cx="338328" cy="369332"/>
              </a:xfrm>
              <a:prstGeom prst="rect">
                <a:avLst/>
              </a:prstGeom>
              <a:noFill/>
              <a:ln>
                <a:solidFill>
                  <a:schemeClr val="tx1"/>
                </a:solidFill>
              </a:ln>
            </p:spPr>
            <p:txBody>
              <a:bodyPr wrap="square" rtlCol="0">
                <a:spAutoFit/>
              </a:bodyPr>
              <a:lstStyle/>
              <a:p>
                <a:r>
                  <a:rPr lang="en-US" dirty="0">
                    <a:latin typeface="Segoe UI" panose="020B0502040204020203" pitchFamily="34" charset="0"/>
                    <a:cs typeface="Segoe UI" panose="020B0502040204020203" pitchFamily="34" charset="0"/>
                  </a:rPr>
                  <a:t>2</a:t>
                </a:r>
              </a:p>
            </p:txBody>
          </p:sp>
        </p:grpSp>
      </p:grpSp>
    </p:spTree>
    <p:extLst>
      <p:ext uri="{BB962C8B-B14F-4D97-AF65-F5344CB8AC3E}">
        <p14:creationId xmlns:p14="http://schemas.microsoft.com/office/powerpoint/2010/main" val="29228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Lookup Table</a:t>
            </a:r>
          </a:p>
        </p:txBody>
      </p:sp>
      <p:sp>
        <p:nvSpPr>
          <p:cNvPr id="3" name="Content Placeholder 2"/>
          <p:cNvSpPr>
            <a:spLocks noGrp="1"/>
          </p:cNvSpPr>
          <p:nvPr>
            <p:ph idx="1"/>
          </p:nvPr>
        </p:nvSpPr>
        <p:spPr/>
        <p:txBody>
          <a:bodyPr/>
          <a:lstStyle/>
          <a:p>
            <a:endParaRPr lang="en-US" dirty="0"/>
          </a:p>
          <a:p>
            <a:endParaRPr lang="en-US" dirty="0"/>
          </a:p>
        </p:txBody>
      </p:sp>
      <p:sp>
        <p:nvSpPr>
          <p:cNvPr id="4" name="Date Placeholder 3"/>
          <p:cNvSpPr>
            <a:spLocks noGrp="1"/>
          </p:cNvSpPr>
          <p:nvPr>
            <p:ph type="dt" sz="half" idx="2"/>
          </p:nvPr>
        </p:nvSpPr>
        <p:spPr/>
        <p:txBody>
          <a:bodyPr/>
          <a:lstStyle/>
          <a:p>
            <a:fld id="{DD0B5AFB-117C-46EA-B643-5FA810A8A3CB}" type="datetime4">
              <a:rPr lang="en-US" smtClean="0"/>
              <a:pPr/>
              <a:t>September 19, 2017</a:t>
            </a:fld>
            <a:endParaRPr lang="en-US" dirty="0"/>
          </a:p>
        </p:txBody>
      </p:sp>
      <p:sp>
        <p:nvSpPr>
          <p:cNvPr id="5" name="Slide Number Placeholder 4"/>
          <p:cNvSpPr>
            <a:spLocks noGrp="1"/>
          </p:cNvSpPr>
          <p:nvPr>
            <p:ph type="sldNum" sz="quarter" idx="4"/>
          </p:nvPr>
        </p:nvSpPr>
        <p:spPr/>
        <p:txBody>
          <a:bodyPr/>
          <a:lstStyle/>
          <a:p>
            <a:pPr algn="l"/>
            <a:fld id="{0D904593-1668-4B95-BA96-EF3EF43EDF4E}" type="slidenum">
              <a:rPr lang="en-US" smtClean="0"/>
              <a:pPr algn="l"/>
              <a:t>6</a:t>
            </a:fld>
            <a:endParaRPr lang="en-US" dirty="0"/>
          </a:p>
        </p:txBody>
      </p:sp>
      <p:sp>
        <p:nvSpPr>
          <p:cNvPr id="6" name="Footer Placeholder 5"/>
          <p:cNvSpPr>
            <a:spLocks noGrp="1"/>
          </p:cNvSpPr>
          <p:nvPr>
            <p:ph type="ftr" sz="quarter" idx="12"/>
          </p:nvPr>
        </p:nvSpPr>
        <p:spPr/>
        <p:txBody>
          <a:bodyPr/>
          <a:lstStyle/>
          <a:p>
            <a:r>
              <a:rPr lang="en-US"/>
              <a:t>|  Micron Confidential</a:t>
            </a:r>
            <a:endParaRPr lang="en-US" dirty="0"/>
          </a:p>
        </p:txBody>
      </p:sp>
      <p:sp>
        <p:nvSpPr>
          <p:cNvPr id="7" name="Text Placeholder 6"/>
          <p:cNvSpPr>
            <a:spLocks noGrp="1"/>
          </p:cNvSpPr>
          <p:nvPr>
            <p:ph type="body" sz="quarter" idx="14"/>
          </p:nvPr>
        </p:nvSpPr>
        <p:spPr/>
        <p:txBody>
          <a:bodyPr/>
          <a:lstStyle/>
          <a:p>
            <a:endParaRPr lang="en-US"/>
          </a:p>
        </p:txBody>
      </p:sp>
      <p:sp>
        <p:nvSpPr>
          <p:cNvPr id="13" name="Content Placeholder 2"/>
          <p:cNvSpPr txBox="1">
            <a:spLocks/>
          </p:cNvSpPr>
          <p:nvPr/>
        </p:nvSpPr>
        <p:spPr>
          <a:xfrm>
            <a:off x="846932" y="1438414"/>
            <a:ext cx="10375904" cy="4418635"/>
          </a:xfrm>
          <a:prstGeom prst="rect">
            <a:avLst/>
          </a:prstGeom>
        </p:spPr>
        <p:txBody>
          <a:bodyPr vert="horz" lIns="0" tIns="0" rIns="0" bIns="0" rtlCol="0">
            <a:noAutofit/>
          </a:bodyPr>
          <a:lstStyle>
            <a:lvl1pPr marL="228600" indent="-228600" algn="l" defTabSz="1219110" rtl="0" eaLnBrk="1" latinLnBrk="0" hangingPunct="1">
              <a:spcBef>
                <a:spcPts val="1600"/>
              </a:spcBef>
              <a:spcAft>
                <a:spcPts val="800"/>
              </a:spcAft>
              <a:buClr>
                <a:schemeClr val="accent1"/>
              </a:buClr>
              <a:buFont typeface="Wingdings" panose="05000000000000000000" pitchFamily="2" charset="2"/>
              <a:buChar char="§"/>
              <a:tabLst/>
              <a:defRPr lang="en-US" sz="2400" kern="1200">
                <a:solidFill>
                  <a:schemeClr val="tx1"/>
                </a:solidFill>
                <a:latin typeface="Segoe UI" panose="020B0502040204020203" pitchFamily="34" charset="0"/>
                <a:ea typeface="+mn-ea"/>
                <a:cs typeface="Segoe UI" panose="020B0502040204020203" pitchFamily="34" charset="0"/>
              </a:defRPr>
            </a:lvl1pPr>
            <a:lvl2pPr marL="571500" indent="-261938" algn="l" defTabSz="1219110" rtl="0" eaLnBrk="1" latinLnBrk="0" hangingPunct="1">
              <a:spcBef>
                <a:spcPts val="0"/>
              </a:spcBef>
              <a:spcAft>
                <a:spcPts val="800"/>
              </a:spcAft>
              <a:buClr>
                <a:schemeClr val="accent1"/>
              </a:buClr>
              <a:buFont typeface="Arial" panose="020B0604020202020204" pitchFamily="34" charset="0"/>
              <a:buChar char="–"/>
              <a:defRPr lang="en-US" sz="2000" kern="1200">
                <a:solidFill>
                  <a:schemeClr val="tx1"/>
                </a:solidFill>
                <a:latin typeface="Segoe UI" panose="020B0502040204020203" pitchFamily="34" charset="0"/>
                <a:ea typeface="+mn-ea"/>
                <a:cs typeface="Segoe UI" panose="020B0502040204020203" pitchFamily="34" charset="0"/>
              </a:defRPr>
            </a:lvl2pPr>
            <a:lvl3pPr marL="800100" indent="-228600" algn="l" defTabSz="1219110" rtl="0" eaLnBrk="1" latinLnBrk="0" hangingPunct="1">
              <a:spcBef>
                <a:spcPts val="0"/>
              </a:spcBef>
              <a:spcAft>
                <a:spcPts val="800"/>
              </a:spcAft>
              <a:buClr>
                <a:schemeClr val="accent1"/>
              </a:buClr>
              <a:buFont typeface="Wingdings" panose="05000000000000000000" pitchFamily="2" charset="2"/>
              <a:buChar char="§"/>
              <a:tabLst>
                <a:tab pos="1293188" algn="l"/>
              </a:tabLst>
              <a:defRPr sz="1800" kern="1200">
                <a:solidFill>
                  <a:schemeClr val="tx1"/>
                </a:solidFill>
                <a:latin typeface="Segoe UI" panose="020B0502040204020203" pitchFamily="34" charset="0"/>
                <a:ea typeface="+mn-ea"/>
                <a:cs typeface="Segoe UI" panose="020B0502040204020203" pitchFamily="34" charset="0"/>
              </a:defRPr>
            </a:lvl3pPr>
            <a:lvl4pPr marL="1546187" indent="-292093"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828754" indent="-227008" algn="l" defTabSz="1219110" rtl="0" eaLnBrk="1" latinLnBrk="0" hangingPunct="1">
              <a:spcBef>
                <a:spcPts val="0"/>
              </a:spcBef>
              <a:spcAft>
                <a:spcPts val="800"/>
              </a:spcAft>
              <a:buClr>
                <a:schemeClr val="accent1"/>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335254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4"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58"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2" indent="-304776" algn="l" defTabSz="121911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dirty="0"/>
              <a:t>Reference table for </a:t>
            </a:r>
          </a:p>
          <a:p>
            <a:pPr lvl="1"/>
            <a:r>
              <a:rPr lang="en-US" dirty="0"/>
              <a:t>Process Step (Daily Update) (</a:t>
            </a:r>
            <a:r>
              <a:rPr lang="en-US" dirty="0">
                <a:solidFill>
                  <a:srgbClr val="FF0000"/>
                </a:solidFill>
              </a:rPr>
              <a:t>We only use this in Sigma Data</a:t>
            </a:r>
            <a:r>
              <a:rPr lang="en-US" dirty="0"/>
              <a:t>)</a:t>
            </a:r>
          </a:p>
          <a:p>
            <a:pPr lvl="1"/>
            <a:r>
              <a:rPr lang="en-US" dirty="0"/>
              <a:t>Material Batch Attributes (One Time)</a:t>
            </a:r>
          </a:p>
          <a:p>
            <a:pPr lvl="1"/>
            <a:r>
              <a:rPr lang="en-US" dirty="0"/>
              <a:t>SWR/QDR Attributes (One Time)</a:t>
            </a:r>
          </a:p>
          <a:p>
            <a:pPr lvl="1"/>
            <a:r>
              <a:rPr lang="en-US" dirty="0"/>
              <a:t>CT/QT Attributes (One Time)</a:t>
            </a:r>
          </a:p>
          <a:p>
            <a:r>
              <a:rPr lang="en-US" dirty="0"/>
              <a:t>To optimize the cost of column qualifier storage</a:t>
            </a:r>
          </a:p>
        </p:txBody>
      </p:sp>
      <p:grpSp>
        <p:nvGrpSpPr>
          <p:cNvPr id="14" name="Group 13"/>
          <p:cNvGrpSpPr/>
          <p:nvPr/>
        </p:nvGrpSpPr>
        <p:grpSpPr>
          <a:xfrm>
            <a:off x="273927" y="4285036"/>
            <a:ext cx="5219222" cy="1408097"/>
            <a:chOff x="1022744" y="3530600"/>
            <a:chExt cx="7124700" cy="2568476"/>
          </a:xfrm>
        </p:grpSpPr>
        <p:pic>
          <p:nvPicPr>
            <p:cNvPr id="15" name="Picture 14"/>
            <p:cNvPicPr>
              <a:picLocks noChangeAspect="1"/>
            </p:cNvPicPr>
            <p:nvPr/>
          </p:nvPicPr>
          <p:blipFill>
            <a:blip r:embed="rId2"/>
            <a:stretch>
              <a:fillRect/>
            </a:stretch>
          </p:blipFill>
          <p:spPr>
            <a:xfrm>
              <a:off x="1022744" y="3772627"/>
              <a:ext cx="7124700" cy="723900"/>
            </a:xfrm>
            <a:prstGeom prst="rect">
              <a:avLst/>
            </a:prstGeom>
          </p:spPr>
        </p:pic>
        <p:pic>
          <p:nvPicPr>
            <p:cNvPr id="16" name="Picture 15"/>
            <p:cNvPicPr>
              <a:picLocks noChangeAspect="1"/>
            </p:cNvPicPr>
            <p:nvPr/>
          </p:nvPicPr>
          <p:blipFill rotWithShape="1">
            <a:blip r:embed="rId3"/>
            <a:srcRect b="48306"/>
            <a:stretch/>
          </p:blipFill>
          <p:spPr>
            <a:xfrm>
              <a:off x="1997078" y="4979854"/>
              <a:ext cx="5510212" cy="1033369"/>
            </a:xfrm>
            <a:prstGeom prst="rect">
              <a:avLst/>
            </a:prstGeom>
          </p:spPr>
        </p:pic>
        <p:sp>
          <p:nvSpPr>
            <p:cNvPr id="17" name="Oval 16"/>
            <p:cNvSpPr/>
            <p:nvPr/>
          </p:nvSpPr>
          <p:spPr>
            <a:xfrm>
              <a:off x="5930900" y="3530600"/>
              <a:ext cx="368300" cy="12065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cxnSp>
          <p:nvCxnSpPr>
            <p:cNvPr id="18" name="Straight Arrow Connector 17"/>
            <p:cNvCxnSpPr>
              <a:stCxn id="17" idx="4"/>
            </p:cNvCxnSpPr>
            <p:nvPr/>
          </p:nvCxnSpPr>
          <p:spPr>
            <a:xfrm flipH="1">
              <a:off x="5207000" y="4737100"/>
              <a:ext cx="908050" cy="242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016500" y="4737100"/>
              <a:ext cx="482600" cy="136197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grpSp>
      <p:sp>
        <p:nvSpPr>
          <p:cNvPr id="8" name="TextBox 7"/>
          <p:cNvSpPr txBox="1"/>
          <p:nvPr/>
        </p:nvSpPr>
        <p:spPr>
          <a:xfrm>
            <a:off x="10818062" y="4285036"/>
            <a:ext cx="2082590" cy="738664"/>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Delimiter:</a:t>
            </a:r>
          </a:p>
          <a:p>
            <a:pPr marL="285750" indent="-285750">
              <a:buFont typeface="Arial" panose="020B0604020202020204" pitchFamily="34" charset="0"/>
              <a:buChar char="•"/>
            </a:pPr>
            <a:r>
              <a:rPr lang="en-US" sz="1200" dirty="0">
                <a:latin typeface="Segoe UI" panose="020B0502040204020203" pitchFamily="34" charset="0"/>
                <a:cs typeface="Segoe UI" panose="020B0502040204020203" pitchFamily="34" charset="0"/>
              </a:rPr>
              <a:t>LS - Step</a:t>
            </a:r>
          </a:p>
          <a:p>
            <a:pPr marL="285750" indent="-285750">
              <a:buFont typeface="Arial" panose="020B0604020202020204" pitchFamily="34" charset="0"/>
              <a:buChar char="•"/>
            </a:pPr>
            <a:r>
              <a:rPr lang="en-US" sz="1200" dirty="0">
                <a:latin typeface="Segoe UI" panose="020B0502040204020203" pitchFamily="34" charset="0"/>
                <a:cs typeface="Segoe UI" panose="020B0502040204020203" pitchFamily="34" charset="0"/>
              </a:rPr>
              <a:t>LG - General</a:t>
            </a:r>
          </a:p>
        </p:txBody>
      </p:sp>
      <p:pic>
        <p:nvPicPr>
          <p:cNvPr id="20" name="Picture 19"/>
          <p:cNvPicPr>
            <a:picLocks noChangeAspect="1"/>
          </p:cNvPicPr>
          <p:nvPr/>
        </p:nvPicPr>
        <p:blipFill rotWithShape="1">
          <a:blip r:embed="rId4"/>
          <a:srcRect l="23734" t="-1" b="-17080"/>
          <a:stretch/>
        </p:blipFill>
        <p:spPr>
          <a:xfrm>
            <a:off x="5656135" y="4431496"/>
            <a:ext cx="5210071" cy="394505"/>
          </a:xfrm>
          <a:prstGeom prst="rect">
            <a:avLst/>
          </a:prstGeom>
        </p:spPr>
      </p:pic>
      <p:sp>
        <p:nvSpPr>
          <p:cNvPr id="21" name="Oval 20"/>
          <p:cNvSpPr/>
          <p:nvPr/>
        </p:nvSpPr>
        <p:spPr>
          <a:xfrm>
            <a:off x="7276250" y="4311526"/>
            <a:ext cx="404774" cy="63444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pic>
        <p:nvPicPr>
          <p:cNvPr id="10" name="Picture 9"/>
          <p:cNvPicPr>
            <a:picLocks noChangeAspect="1"/>
          </p:cNvPicPr>
          <p:nvPr/>
        </p:nvPicPr>
        <p:blipFill>
          <a:blip r:embed="rId5"/>
          <a:stretch>
            <a:fillRect/>
          </a:stretch>
        </p:blipFill>
        <p:spPr>
          <a:xfrm>
            <a:off x="5549095" y="5202706"/>
            <a:ext cx="5573805" cy="308982"/>
          </a:xfrm>
          <a:prstGeom prst="rect">
            <a:avLst/>
          </a:prstGeom>
        </p:spPr>
      </p:pic>
      <p:sp>
        <p:nvSpPr>
          <p:cNvPr id="22" name="Oval 21"/>
          <p:cNvSpPr/>
          <p:nvPr/>
        </p:nvSpPr>
        <p:spPr>
          <a:xfrm>
            <a:off x="8050572" y="5333159"/>
            <a:ext cx="570849" cy="30809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solidFill>
              <a:latin typeface="Segoe UI" panose="020B0502040204020203" pitchFamily="34" charset="0"/>
              <a:cs typeface="Segoe UI" panose="020B0502040204020203" pitchFamily="34" charset="0"/>
            </a:endParaRPr>
          </a:p>
        </p:txBody>
      </p:sp>
      <p:cxnSp>
        <p:nvCxnSpPr>
          <p:cNvPr id="23" name="Straight Arrow Connector 22"/>
          <p:cNvCxnSpPr>
            <a:stCxn id="21" idx="4"/>
            <a:endCxn id="22" idx="0"/>
          </p:cNvCxnSpPr>
          <p:nvPr/>
        </p:nvCxnSpPr>
        <p:spPr>
          <a:xfrm>
            <a:off x="7478637" y="4945969"/>
            <a:ext cx="857360" cy="38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95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65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282</Words>
  <Application>Microsoft Office PowerPoint</Application>
  <PresentationFormat>Widescreen</PresentationFormat>
  <Paragraphs>106</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Segoe UI</vt:lpstr>
      <vt:lpstr>Segoe UI Semibold</vt:lpstr>
      <vt:lpstr>Wingdings</vt:lpstr>
      <vt:lpstr>Office Theme</vt:lpstr>
      <vt:lpstr>Sigma HBASE Tables</vt:lpstr>
      <vt:lpstr>Sigma Lot</vt:lpstr>
      <vt:lpstr>Sigma Lot</vt:lpstr>
      <vt:lpstr>Sigma Wafer</vt:lpstr>
      <vt:lpstr>Sigma Wafer</vt:lpstr>
      <vt:lpstr>Lookup Table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Sigma HBASE Tables</dc:title>
  <dc:creator>Liu Shuang (liushuang)</dc:creator>
  <cp:lastModifiedBy>Liu Shuang (liushuang)</cp:lastModifiedBy>
  <cp:revision>10</cp:revision>
  <dcterms:created xsi:type="dcterms:W3CDTF">2017-09-14T01:00:35Z</dcterms:created>
  <dcterms:modified xsi:type="dcterms:W3CDTF">2017-09-19T05:34:25Z</dcterms:modified>
</cp:coreProperties>
</file>