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57D9-B8AF-4C7A-ADE7-50768437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DAF7-07E8-49B1-96AA-5C3F88B1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EF702-1AF0-49C4-B95F-83203040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D95D-7939-4771-B5DF-5A967339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A94B-6CCE-4C83-816B-F5B56570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D9E5-B35C-4E2F-8F1B-6B16F729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E9C17-E669-494D-B938-EEEEE9E0C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2B53-A2B7-4D71-81E1-EBECCED7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D9C0-65BE-458D-A318-BC797F9B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E7C23-3F65-4ACC-89E6-F9C891F4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F44EB-A26C-4B2F-BF59-89476649E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0F8D0-431A-408B-81CD-249189384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B6FCF-6EA4-4637-854C-709696AF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BB4-F3FA-4425-9FFF-4DD17638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2CA7-AB37-4074-8CBB-18451854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A6BB-779D-4F6E-AEBC-1BCF826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FA46-5E9D-43DC-99F1-1A90F210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3535-49EC-4E6D-A070-14269951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FD8A-6448-4C40-8DF7-144F66B7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C023-3DD0-4549-BCF8-C67AE8B3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4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0512-2405-48E5-8D89-AA24D9CD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3278-D075-4895-8726-9A74DF62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5B04-E986-4D40-B713-F59245A8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AF1A-C8A4-4A3A-8C4F-AA761CCB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C8EB-E008-4F55-BC3F-67E813D2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05F4-5C8C-4937-A498-BB7D525D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DAED-B97C-4AFB-BEA0-6AB07C50C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55522-2EEB-485A-92E9-4C4464596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FC739-B64F-4ABD-8101-3130B511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50980-31A2-4453-BBD6-7DAFCB98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EABA-8145-40CF-8B22-281E0FCA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0935-DC90-49FF-A376-3F511AA0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B982-3C6A-4690-B59D-E97F9CB9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294B0-761E-4BBB-B495-D6CE2DDD9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4216D-A77C-4A43-A27E-9171FDA70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1795C-04CB-414A-91AD-E7441FC2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351FB-560E-47F1-88DE-6ABF1AA2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B4DF4-69B8-40AE-A25F-AE6CC797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03B8F-B487-4062-AF74-C691957D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0BCD-FA5C-4699-8B1E-23B84DCD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CACBA-FCD8-49A1-AA55-CE741EFF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364E1-B790-4D30-A60D-F34A67C9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85E16-4C47-4649-905C-4530216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155FD-F9C6-43ED-8839-F00B3CF2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5BB49-C9F8-4BA3-99FA-B9317FDF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816C5-5477-4B21-8FC4-CD90D871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2619-09CE-4F8A-86DA-493B0A7A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8061-DD15-4E7C-9C0C-DF95CDB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40A93-5C5D-492E-9DAC-9E1C86FA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1818-C005-4F7A-8E9F-3BE74577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8774B-3C45-423C-931D-05CAA0EB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0DF15-F9CA-49BE-B9D0-75897CE6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4560-56A3-4F20-8EB0-D1DA8FC9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C274C-4A58-4F1D-825B-B81E624E7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19A61-F196-46D5-841B-FA4D02C0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C7DD-94A4-42EE-9173-C1DA1EA6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6FA7E-A6EC-4EEB-998E-67D86842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02759-58A8-48EC-B78C-ED8A9B19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3A9F1-A172-4733-B743-DCA6018D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29377-7027-44B5-8CC6-F1190C87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0719-B0F1-4114-8850-C84B617FD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5F67-42B7-4425-9008-9C69BB3084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42C6-4D25-47DD-A72D-B6BAD67BD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1513-AEFC-4DA6-B75D-4A0D80C4A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CDD1-B8BC-47A0-BD59-437D2F09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slhdppds01/chronic_ad/ad_hoc/2018-11-23/7_261043_1_EWMA-Mean_20181123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fslhdppds01/chronic_ad/2018-11-23/7_261043_1_EWMA-Mean_201811230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356C861-05B7-4ED2-AA66-FDFCABA0677C}"/>
              </a:ext>
            </a:extLst>
          </p:cNvPr>
          <p:cNvSpPr/>
          <p:nvPr/>
        </p:nvSpPr>
        <p:spPr>
          <a:xfrm>
            <a:off x="3222337" y="1322745"/>
            <a:ext cx="3552739" cy="314064"/>
          </a:xfrm>
          <a:prstGeom prst="flowChartProcess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</a:rPr>
              <a:t>Obtain Root cause Slope</a:t>
            </a:r>
          </a:p>
          <a:p>
            <a:pPr algn="ctr"/>
            <a:r>
              <a:rPr lang="en-US" sz="1100" dirty="0">
                <a:ln w="0"/>
                <a:solidFill>
                  <a:schemeClr val="bg1"/>
                </a:solidFill>
              </a:rPr>
              <a:t>&amp; Non root cause slope using </a:t>
            </a:r>
            <a:r>
              <a:rPr lang="en-US" sz="1100" dirty="0" err="1">
                <a:ln w="0"/>
                <a:solidFill>
                  <a:schemeClr val="bg1"/>
                </a:solidFill>
              </a:rPr>
              <a:t>scikit</a:t>
            </a:r>
            <a:r>
              <a:rPr lang="en-US" sz="1100" dirty="0">
                <a:ln w="0"/>
                <a:solidFill>
                  <a:schemeClr val="bg1"/>
                </a:solidFill>
              </a:rPr>
              <a:t>-learn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3130D3B-9F75-47F2-9EED-855ACF87456F}"/>
              </a:ext>
            </a:extLst>
          </p:cNvPr>
          <p:cNvSpPr/>
          <p:nvPr/>
        </p:nvSpPr>
        <p:spPr>
          <a:xfrm>
            <a:off x="513278" y="1949403"/>
            <a:ext cx="1082876" cy="1973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Slope value: + +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578ACE3-1465-450A-838D-72AF51B4B46B}"/>
              </a:ext>
            </a:extLst>
          </p:cNvPr>
          <p:cNvSpPr/>
          <p:nvPr/>
        </p:nvSpPr>
        <p:spPr>
          <a:xfrm>
            <a:off x="4430295" y="4088534"/>
            <a:ext cx="1124125" cy="169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Slope value: - -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A751AE9-5FFF-40CB-85D1-A48C9DD0BC26}"/>
              </a:ext>
            </a:extLst>
          </p:cNvPr>
          <p:cNvSpPr/>
          <p:nvPr/>
        </p:nvSpPr>
        <p:spPr>
          <a:xfrm>
            <a:off x="5648232" y="1959273"/>
            <a:ext cx="1143239" cy="1973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Slope value: + -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BD8B608-900B-475B-BE32-8F2EE7170C0F}"/>
              </a:ext>
            </a:extLst>
          </p:cNvPr>
          <p:cNvSpPr/>
          <p:nvPr/>
        </p:nvSpPr>
        <p:spPr>
          <a:xfrm>
            <a:off x="58390" y="2544442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Slope difference&lt;0.45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C9F0E35-8AC5-4867-B71F-576969CB789D}"/>
              </a:ext>
            </a:extLst>
          </p:cNvPr>
          <p:cNvSpPr/>
          <p:nvPr/>
        </p:nvSpPr>
        <p:spPr>
          <a:xfrm>
            <a:off x="1592490" y="2515080"/>
            <a:ext cx="1143998" cy="4062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Slope difference&gt;0.77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2258FE-6F3E-462A-AF06-C11D7F36503B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5448047" y="1187468"/>
            <a:ext cx="322464" cy="1221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71EC5DF-4644-49D0-BF0B-F6995E6ACFED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2870415" y="-178889"/>
            <a:ext cx="312594" cy="394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5F1960D-8B58-4034-BF9A-C79A9E15D8A8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>
            <a:off x="632835" y="2122560"/>
            <a:ext cx="397657" cy="446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D336EDC-8585-4376-9AD1-D7326766DE6D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16200000" flipH="1">
            <a:off x="1425455" y="1776045"/>
            <a:ext cx="368295" cy="1109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54615CC-59DD-471E-AA9B-0F08537031F0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16200000" flipH="1">
            <a:off x="227684" y="3272920"/>
            <a:ext cx="909220" cy="14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76CD9500-39F0-41A5-BA4B-F4F0208A1FDE}"/>
              </a:ext>
            </a:extLst>
          </p:cNvPr>
          <p:cNvSpPr/>
          <p:nvPr/>
        </p:nvSpPr>
        <p:spPr>
          <a:xfrm>
            <a:off x="72235" y="3801216"/>
            <a:ext cx="1367489" cy="5201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rt_ooc_ucl</a:t>
            </a:r>
            <a:r>
              <a:rPr lang="en-US" sz="1100" dirty="0"/>
              <a:t>%&gt;80% &amp; </a:t>
            </a:r>
            <a:r>
              <a:rPr lang="en-US" sz="1100" dirty="0" err="1"/>
              <a:t>nrt_ooc_ucl</a:t>
            </a:r>
            <a:r>
              <a:rPr lang="en-US" sz="1100" dirty="0"/>
              <a:t>%&lt;5%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F6521E-432C-48AC-B4FD-7B4CF7ED92B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3769671" y="2859497"/>
            <a:ext cx="2451725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2990E6-6C8A-40B9-9EC5-D6334DCBE294}"/>
              </a:ext>
            </a:extLst>
          </p:cNvPr>
          <p:cNvCxnSpPr>
            <a:cxnSpLocks/>
            <a:stCxn id="44" idx="2"/>
            <a:endCxn id="67" idx="0"/>
          </p:cNvCxnSpPr>
          <p:nvPr/>
        </p:nvCxnSpPr>
        <p:spPr>
          <a:xfrm rot="5400000">
            <a:off x="-383744" y="5261367"/>
            <a:ext cx="2079759" cy="1996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EC938158-2D5D-45D1-BFE1-EB97C05E8C37}"/>
              </a:ext>
            </a:extLst>
          </p:cNvPr>
          <p:cNvSpPr/>
          <p:nvPr/>
        </p:nvSpPr>
        <p:spPr>
          <a:xfrm>
            <a:off x="6070" y="6401092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include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FA9D4805-0A88-4A05-9578-79605C59F272}"/>
              </a:ext>
            </a:extLst>
          </p:cNvPr>
          <p:cNvSpPr/>
          <p:nvPr/>
        </p:nvSpPr>
        <p:spPr>
          <a:xfrm>
            <a:off x="805861" y="3100110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exclude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8B01510-B3B1-4EC6-87E7-E56206ADD190}"/>
              </a:ext>
            </a:extLst>
          </p:cNvPr>
          <p:cNvCxnSpPr>
            <a:cxnSpLocks/>
            <a:stCxn id="17" idx="2"/>
            <a:endCxn id="69" idx="0"/>
          </p:cNvCxnSpPr>
          <p:nvPr/>
        </p:nvCxnSpPr>
        <p:spPr>
          <a:xfrm rot="16200000" flipH="1">
            <a:off x="878287" y="2622317"/>
            <a:ext cx="208114" cy="747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D04E9281-1FEC-4BB7-9C7B-7D9F255B6F4B}"/>
              </a:ext>
            </a:extLst>
          </p:cNvPr>
          <p:cNvSpPr/>
          <p:nvPr/>
        </p:nvSpPr>
        <p:spPr>
          <a:xfrm>
            <a:off x="1866316" y="3733798"/>
            <a:ext cx="1549005" cy="825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rt_ooc_ucl</a:t>
            </a:r>
            <a:r>
              <a:rPr lang="en-US" sz="1100" dirty="0"/>
              <a:t>%&lt;15% &amp;  (</a:t>
            </a:r>
            <a:r>
              <a:rPr lang="en-US" sz="1100" dirty="0" err="1"/>
              <a:t>max_nrt_ooc_value</a:t>
            </a:r>
            <a:r>
              <a:rPr lang="en-US" sz="1100" dirty="0"/>
              <a:t> - </a:t>
            </a:r>
            <a:r>
              <a:rPr lang="en-US" sz="1100" dirty="0" err="1"/>
              <a:t>ucl</a:t>
            </a:r>
            <a:r>
              <a:rPr lang="en-US" sz="1100" dirty="0"/>
              <a:t>)/(</a:t>
            </a:r>
            <a:r>
              <a:rPr lang="en-US" sz="1100" dirty="0" err="1"/>
              <a:t>ucl</a:t>
            </a:r>
            <a:r>
              <a:rPr lang="en-US" sz="1100" dirty="0"/>
              <a:t> - </a:t>
            </a:r>
            <a:r>
              <a:rPr lang="en-US" sz="1100" dirty="0" err="1"/>
              <a:t>lcl</a:t>
            </a:r>
            <a:r>
              <a:rPr lang="en-US" sz="1100" dirty="0"/>
              <a:t>) &gt;=15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A8C512D-4D39-4BD3-B650-E4DF1597909D}"/>
              </a:ext>
            </a:extLst>
          </p:cNvPr>
          <p:cNvCxnSpPr>
            <a:cxnSpLocks/>
            <a:stCxn id="18" idx="2"/>
            <a:endCxn id="77" idx="0"/>
          </p:cNvCxnSpPr>
          <p:nvPr/>
        </p:nvCxnSpPr>
        <p:spPr>
          <a:xfrm rot="16200000" flipH="1">
            <a:off x="1996434" y="3089412"/>
            <a:ext cx="812441" cy="476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8142DEA6-B7FE-4389-A156-6E2DBBD84FC2}"/>
              </a:ext>
            </a:extLst>
          </p:cNvPr>
          <p:cNvSpPr/>
          <p:nvPr/>
        </p:nvSpPr>
        <p:spPr>
          <a:xfrm>
            <a:off x="2090599" y="6382733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exclude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B1EA1F08-0C4D-4BBF-A028-A04D5A8E0B70}"/>
              </a:ext>
            </a:extLst>
          </p:cNvPr>
          <p:cNvSpPr/>
          <p:nvPr/>
        </p:nvSpPr>
        <p:spPr>
          <a:xfrm>
            <a:off x="5669632" y="2402819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include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7D45FB5-54D3-4026-AE7D-3F3E98BE063D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 rot="5400000">
            <a:off x="1729160" y="5471073"/>
            <a:ext cx="18233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00A9EE-7FA4-4E0B-AF55-C49694D9C24C}"/>
              </a:ext>
            </a:extLst>
          </p:cNvPr>
          <p:cNvCxnSpPr>
            <a:cxnSpLocks/>
            <a:stCxn id="18" idx="2"/>
            <a:endCxn id="87" idx="0"/>
          </p:cNvCxnSpPr>
          <p:nvPr/>
        </p:nvCxnSpPr>
        <p:spPr>
          <a:xfrm rot="5400000" flipH="1" flipV="1">
            <a:off x="2760686" y="2143144"/>
            <a:ext cx="182015" cy="1374411"/>
          </a:xfrm>
          <a:prstGeom prst="bentConnector5">
            <a:avLst>
              <a:gd name="adj1" fmla="val -125594"/>
              <a:gd name="adj2" fmla="val 50792"/>
              <a:gd name="adj3" fmla="val 225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42EE8B3-D9C8-4D54-B260-74B372893EFD}"/>
              </a:ext>
            </a:extLst>
          </p:cNvPr>
          <p:cNvSpPr/>
          <p:nvPr/>
        </p:nvSpPr>
        <p:spPr>
          <a:xfrm>
            <a:off x="2988681" y="2739342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include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0643015E-B6D4-4112-80F5-B5D26E476217}"/>
              </a:ext>
            </a:extLst>
          </p:cNvPr>
          <p:cNvSpPr/>
          <p:nvPr/>
        </p:nvSpPr>
        <p:spPr>
          <a:xfrm>
            <a:off x="4448490" y="4689077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Slope difference&lt;0.45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8AFD16B0-98F6-441C-B0E0-D960A68BD699}"/>
              </a:ext>
            </a:extLst>
          </p:cNvPr>
          <p:cNvSpPr/>
          <p:nvPr/>
        </p:nvSpPr>
        <p:spPr>
          <a:xfrm>
            <a:off x="5648232" y="3285378"/>
            <a:ext cx="1232755" cy="4062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Slope difference&gt;0.77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9049704-CA39-4A6F-B90C-56A2AD56074C}"/>
              </a:ext>
            </a:extLst>
          </p:cNvPr>
          <p:cNvCxnSpPr>
            <a:cxnSpLocks/>
            <a:stCxn id="13" idx="2"/>
            <a:endCxn id="95" idx="0"/>
          </p:cNvCxnSpPr>
          <p:nvPr/>
        </p:nvCxnSpPr>
        <p:spPr>
          <a:xfrm rot="16200000" flipH="1">
            <a:off x="4779797" y="4470164"/>
            <a:ext cx="431473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1356CF0-429F-4B6A-9938-EEF547F9B96A}"/>
              </a:ext>
            </a:extLst>
          </p:cNvPr>
          <p:cNvCxnSpPr>
            <a:cxnSpLocks/>
            <a:stCxn id="13" idx="2"/>
            <a:endCxn id="96" idx="0"/>
          </p:cNvCxnSpPr>
          <p:nvPr/>
        </p:nvCxnSpPr>
        <p:spPr>
          <a:xfrm rot="5400000" flipH="1" flipV="1">
            <a:off x="5142371" y="3135365"/>
            <a:ext cx="972226" cy="1272252"/>
          </a:xfrm>
          <a:prstGeom prst="bentConnector5">
            <a:avLst>
              <a:gd name="adj1" fmla="val -23513"/>
              <a:gd name="adj2" fmla="val 47865"/>
              <a:gd name="adj3" fmla="val 123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13AC330-5A6E-4AA3-8321-9BE564805D6B}"/>
              </a:ext>
            </a:extLst>
          </p:cNvPr>
          <p:cNvCxnSpPr>
            <a:cxnSpLocks/>
            <a:stCxn id="95" idx="2"/>
            <a:endCxn id="113" idx="0"/>
          </p:cNvCxnSpPr>
          <p:nvPr/>
        </p:nvCxnSpPr>
        <p:spPr>
          <a:xfrm rot="5400000">
            <a:off x="4663426" y="5371914"/>
            <a:ext cx="6705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016F40D-C10B-4941-A370-C8CA81B627CF}"/>
              </a:ext>
            </a:extLst>
          </p:cNvPr>
          <p:cNvCxnSpPr>
            <a:cxnSpLocks/>
            <a:stCxn id="113" idx="2"/>
            <a:endCxn id="101" idx="0"/>
          </p:cNvCxnSpPr>
          <p:nvPr/>
        </p:nvCxnSpPr>
        <p:spPr>
          <a:xfrm rot="5400000">
            <a:off x="4911820" y="6314203"/>
            <a:ext cx="17377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4FE62613-2E7A-4CCE-B65A-FDA797AA89F0}"/>
              </a:ext>
            </a:extLst>
          </p:cNvPr>
          <p:cNvSpPr/>
          <p:nvPr/>
        </p:nvSpPr>
        <p:spPr>
          <a:xfrm>
            <a:off x="4448489" y="6401092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include</a:t>
            </a:r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B8FF5DB9-1378-4962-8EBF-62194840E988}"/>
              </a:ext>
            </a:extLst>
          </p:cNvPr>
          <p:cNvSpPr/>
          <p:nvPr/>
        </p:nvSpPr>
        <p:spPr>
          <a:xfrm>
            <a:off x="5344202" y="5297296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exclude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C0F56BA-0FD7-455F-8D4F-CF57B112E27C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>
          <a:xfrm rot="16200000" flipH="1">
            <a:off x="5316233" y="4719107"/>
            <a:ext cx="260665" cy="89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98FCE6C7-E85C-4A0C-BD47-D4C91FF714DF}"/>
              </a:ext>
            </a:extLst>
          </p:cNvPr>
          <p:cNvSpPr/>
          <p:nvPr/>
        </p:nvSpPr>
        <p:spPr>
          <a:xfrm>
            <a:off x="6089382" y="4173069"/>
            <a:ext cx="1710927" cy="825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rt_ooc_lcl</a:t>
            </a:r>
            <a:r>
              <a:rPr lang="en-US" sz="1100" dirty="0"/>
              <a:t>%&lt;15% &amp;  (</a:t>
            </a:r>
            <a:r>
              <a:rPr lang="en-US" sz="1100" dirty="0" err="1"/>
              <a:t>lcl</a:t>
            </a:r>
            <a:r>
              <a:rPr lang="en-US" sz="1100" dirty="0"/>
              <a:t> - </a:t>
            </a:r>
            <a:r>
              <a:rPr lang="en-US" sz="1100" dirty="0" err="1"/>
              <a:t>min_nrt_ooc_value</a:t>
            </a:r>
            <a:r>
              <a:rPr lang="en-US" sz="1100" dirty="0"/>
              <a:t>)/(</a:t>
            </a:r>
            <a:r>
              <a:rPr lang="en-US" sz="1100" dirty="0" err="1"/>
              <a:t>ucl</a:t>
            </a:r>
            <a:r>
              <a:rPr lang="en-US" sz="1100" dirty="0"/>
              <a:t> - </a:t>
            </a:r>
            <a:r>
              <a:rPr lang="en-US" sz="1100" dirty="0" err="1"/>
              <a:t>lcl</a:t>
            </a:r>
            <a:r>
              <a:rPr lang="en-US" sz="1100" dirty="0"/>
              <a:t>) &gt;=15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8D11367-4044-4A29-ADE3-06089BE7165B}"/>
              </a:ext>
            </a:extLst>
          </p:cNvPr>
          <p:cNvCxnSpPr>
            <a:cxnSpLocks/>
            <a:stCxn id="96" idx="2"/>
            <a:endCxn id="104" idx="0"/>
          </p:cNvCxnSpPr>
          <p:nvPr/>
        </p:nvCxnSpPr>
        <p:spPr>
          <a:xfrm rot="16200000" flipH="1">
            <a:off x="6364021" y="3592244"/>
            <a:ext cx="481414" cy="680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8A7593E6-7C4C-4D7B-91F2-FD55CBB3D655}"/>
              </a:ext>
            </a:extLst>
          </p:cNvPr>
          <p:cNvSpPr/>
          <p:nvPr/>
        </p:nvSpPr>
        <p:spPr>
          <a:xfrm>
            <a:off x="6394626" y="6367307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exclude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50D4279-85A1-44BB-A7F7-5BD0AE4CB890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 rot="5400000">
            <a:off x="6260535" y="5682996"/>
            <a:ext cx="1368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F8DA3E6E-4E26-4CB8-816B-DC8B8B44D3DB}"/>
              </a:ext>
            </a:extLst>
          </p:cNvPr>
          <p:cNvCxnSpPr>
            <a:cxnSpLocks/>
            <a:stCxn id="96" idx="2"/>
            <a:endCxn id="109" idx="0"/>
          </p:cNvCxnSpPr>
          <p:nvPr/>
        </p:nvCxnSpPr>
        <p:spPr>
          <a:xfrm rot="5400000" flipH="1" flipV="1">
            <a:off x="6991186" y="2768752"/>
            <a:ext cx="196327" cy="1649480"/>
          </a:xfrm>
          <a:prstGeom prst="bentConnector5">
            <a:avLst>
              <a:gd name="adj1" fmla="val -116438"/>
              <a:gd name="adj2" fmla="val 52005"/>
              <a:gd name="adj3" fmla="val 216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5297ED86-0DB6-4482-903D-583AFAE4FC1B}"/>
              </a:ext>
            </a:extLst>
          </p:cNvPr>
          <p:cNvSpPr/>
          <p:nvPr/>
        </p:nvSpPr>
        <p:spPr>
          <a:xfrm>
            <a:off x="7363871" y="3495328"/>
            <a:ext cx="1100438" cy="3475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include</a:t>
            </a:r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67CBF532-CC67-4559-BA3E-D4A11CB58D62}"/>
              </a:ext>
            </a:extLst>
          </p:cNvPr>
          <p:cNvSpPr/>
          <p:nvPr/>
        </p:nvSpPr>
        <p:spPr>
          <a:xfrm>
            <a:off x="4314963" y="5707198"/>
            <a:ext cx="1367489" cy="5201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rt_ooc_lcl</a:t>
            </a:r>
            <a:r>
              <a:rPr lang="en-US" sz="1100" dirty="0"/>
              <a:t>%&gt;80% &amp; </a:t>
            </a:r>
            <a:r>
              <a:rPr lang="en-US" sz="1100" dirty="0" err="1"/>
              <a:t>nrt_ooc_lcl</a:t>
            </a:r>
            <a:r>
              <a:rPr lang="en-US" sz="1100" dirty="0"/>
              <a:t>%&lt;5%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6E141B2-67E0-40B4-B2DB-3F8D1408B5CA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>
          <a:xfrm rot="5400000">
            <a:off x="6096770" y="2279737"/>
            <a:ext cx="24616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AE5FE7A6-7DBF-47AC-8030-D45CA2FC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88" y="4608459"/>
            <a:ext cx="1604824" cy="1177057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8CED3672-5296-422A-ABFD-AA4F0687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1" y="4918550"/>
            <a:ext cx="1524499" cy="955213"/>
          </a:xfrm>
          <a:prstGeom prst="rect">
            <a:avLst/>
          </a:prstGeom>
        </p:spPr>
      </p:pic>
      <p:sp>
        <p:nvSpPr>
          <p:cNvPr id="209" name="Flowchart: Process 208">
            <a:extLst>
              <a:ext uri="{FF2B5EF4-FFF2-40B4-BE49-F238E27FC236}">
                <a16:creationId xmlns:a16="http://schemas.microsoft.com/office/drawing/2014/main" id="{E5909F5F-12DE-41FB-AA54-E882C747B04F}"/>
              </a:ext>
            </a:extLst>
          </p:cNvPr>
          <p:cNvSpPr/>
          <p:nvPr/>
        </p:nvSpPr>
        <p:spPr>
          <a:xfrm>
            <a:off x="3222337" y="885305"/>
            <a:ext cx="1375063" cy="314064"/>
          </a:xfrm>
          <a:prstGeom prst="flowChartProcess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</a:rPr>
              <a:t>Single context filter</a:t>
            </a:r>
          </a:p>
        </p:txBody>
      </p:sp>
      <p:sp>
        <p:nvSpPr>
          <p:cNvPr id="275" name="Flowchart: Process 274">
            <a:extLst>
              <a:ext uri="{FF2B5EF4-FFF2-40B4-BE49-F238E27FC236}">
                <a16:creationId xmlns:a16="http://schemas.microsoft.com/office/drawing/2014/main" id="{C6FEAC14-3E54-45CB-ADD4-AF44A3C2575A}"/>
              </a:ext>
            </a:extLst>
          </p:cNvPr>
          <p:cNvSpPr/>
          <p:nvPr/>
        </p:nvSpPr>
        <p:spPr>
          <a:xfrm>
            <a:off x="831663" y="883263"/>
            <a:ext cx="1375063" cy="314064"/>
          </a:xfrm>
          <a:prstGeom prst="flowChartProcess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</a:rPr>
              <a:t>Step type filter</a:t>
            </a:r>
          </a:p>
        </p:txBody>
      </p:sp>
      <p:sp>
        <p:nvSpPr>
          <p:cNvPr id="276" name="Arrow: Down 275">
            <a:extLst>
              <a:ext uri="{FF2B5EF4-FFF2-40B4-BE49-F238E27FC236}">
                <a16:creationId xmlns:a16="http://schemas.microsoft.com/office/drawing/2014/main" id="{821E815A-425D-4F00-8ADE-5ABB1D5B3F47}"/>
              </a:ext>
            </a:extLst>
          </p:cNvPr>
          <p:cNvSpPr/>
          <p:nvPr/>
        </p:nvSpPr>
        <p:spPr>
          <a:xfrm>
            <a:off x="1356080" y="165923"/>
            <a:ext cx="396520" cy="57875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845F1465-CC91-4599-A4B6-EDD674EEBB71}"/>
              </a:ext>
            </a:extLst>
          </p:cNvPr>
          <p:cNvCxnSpPr>
            <a:stCxn id="275" idx="3"/>
            <a:endCxn id="209" idx="1"/>
          </p:cNvCxnSpPr>
          <p:nvPr/>
        </p:nvCxnSpPr>
        <p:spPr>
          <a:xfrm>
            <a:off x="2206726" y="1040295"/>
            <a:ext cx="1015611" cy="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7B718309-2575-4D38-BFF0-F6ED972CD1E5}"/>
              </a:ext>
            </a:extLst>
          </p:cNvPr>
          <p:cNvCxnSpPr>
            <a:cxnSpLocks/>
            <a:stCxn id="209" idx="3"/>
            <a:endCxn id="4" idx="0"/>
          </p:cNvCxnSpPr>
          <p:nvPr/>
        </p:nvCxnSpPr>
        <p:spPr>
          <a:xfrm>
            <a:off x="4597400" y="1042337"/>
            <a:ext cx="401307" cy="280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479920CA-25BB-4439-AB2A-C281A235607B}"/>
              </a:ext>
            </a:extLst>
          </p:cNvPr>
          <p:cNvSpPr txBox="1"/>
          <p:nvPr/>
        </p:nvSpPr>
        <p:spPr>
          <a:xfrm>
            <a:off x="1752600" y="248694"/>
            <a:ext cx="1741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the possible root causes </a:t>
            </a:r>
          </a:p>
        </p:txBody>
      </p:sp>
    </p:spTree>
    <p:extLst>
      <p:ext uri="{BB962C8B-B14F-4D97-AF65-F5344CB8AC3E}">
        <p14:creationId xmlns:p14="http://schemas.microsoft.com/office/powerpoint/2010/main" val="26843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D53604-410A-497B-875B-280C9F340BD9}"/>
              </a:ext>
            </a:extLst>
          </p:cNvPr>
          <p:cNvSpPr txBox="1"/>
          <p:nvPr/>
        </p:nvSpPr>
        <p:spPr>
          <a:xfrm>
            <a:off x="872455" y="494950"/>
            <a:ext cx="700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Previous: </a:t>
            </a:r>
            <a:r>
              <a:rPr lang="en-US" sz="1200" dirty="0">
                <a:hlinkClick r:id="rId2"/>
              </a:rPr>
              <a:t>http://fslhdppds01/chronic_ad/ad_hoc/2018-11-23/7_261043_1_EWMA-Mean_2018112300.html 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43682-7BEC-4915-A9C2-F893622E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05" y="880844"/>
            <a:ext cx="6360415" cy="1451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E0D43-0646-4CED-834F-127FC2A4D895}"/>
              </a:ext>
            </a:extLst>
          </p:cNvPr>
          <p:cNvSpPr txBox="1"/>
          <p:nvPr/>
        </p:nvSpPr>
        <p:spPr>
          <a:xfrm>
            <a:off x="872455" y="2894202"/>
            <a:ext cx="6233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After: </a:t>
            </a:r>
            <a:r>
              <a:rPr lang="en-US" sz="1200" dirty="0">
                <a:hlinkClick r:id="rId4"/>
              </a:rPr>
              <a:t>http://fslhdppds01/chronic_ad/2018-11-23/7_261043_1_EWMA-Mean_2018112300.html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BDFF6-E7D0-4730-8C67-A1F57F0A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105" y="3263318"/>
            <a:ext cx="6469388" cy="27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11146</TotalTime>
  <Words>152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Siqi Zhou (siqi)</dc:creator>
  <cp:lastModifiedBy>Siqi Zhou (siqi)</cp:lastModifiedBy>
  <cp:revision>12</cp:revision>
  <dcterms:created xsi:type="dcterms:W3CDTF">2018-12-13T08:10:34Z</dcterms:created>
  <dcterms:modified xsi:type="dcterms:W3CDTF">2018-12-21T01:56:38Z</dcterms:modified>
</cp:coreProperties>
</file>