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13"/>
  </p:notesMasterIdLst>
  <p:sldIdLst>
    <p:sldId id="257" r:id="rId3"/>
    <p:sldId id="264" r:id="rId4"/>
    <p:sldId id="265" r:id="rId5"/>
    <p:sldId id="266" r:id="rId6"/>
    <p:sldId id="267" r:id="rId7"/>
    <p:sldId id="269" r:id="rId8"/>
    <p:sldId id="270" r:id="rId9"/>
    <p:sldId id="272" r:id="rId10"/>
    <p:sldId id="27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0090DA"/>
    <a:srgbClr val="00A3E1"/>
    <a:srgbClr val="71C5E8"/>
    <a:srgbClr val="58595B"/>
    <a:srgbClr val="808285"/>
    <a:srgbClr val="A7A9AC"/>
    <a:srgbClr val="D1D3D4"/>
    <a:srgbClr val="B7D433"/>
    <a:srgbClr val="9AC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906" y="78"/>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278D8-4CA2-4832-BB36-6047F9254203}" type="slidenum">
              <a:rPr lang="en-US" smtClean="0"/>
              <a:t>6</a:t>
            </a:fld>
            <a:endParaRPr lang="en-US"/>
          </a:p>
        </p:txBody>
      </p:sp>
    </p:spTree>
    <p:extLst>
      <p:ext uri="{BB962C8B-B14F-4D97-AF65-F5344CB8AC3E}">
        <p14:creationId xmlns:p14="http://schemas.microsoft.com/office/powerpoint/2010/main" val="719239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November 19, 2018</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November 19,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November 19,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November 19, 2018</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November 19, 2018</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November 19,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November 19,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November 19,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November 19,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November 19,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November 19,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November 19, 2018</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November 19, 2018</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November 19, 2018</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November 19,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7" y="1"/>
            <a:ext cx="10375903" cy="932313"/>
          </a:xfrm>
        </p:spPr>
        <p:txBody>
          <a:bodyPr bIns="45720" anchor="b">
            <a:normAutofit/>
          </a:bodyPr>
          <a:lstStyle>
            <a:lvl1pPr algn="l" defTabSz="914310" rtl="0" eaLnBrk="1" latinLnBrk="0" hangingPunct="1">
              <a:spcBef>
                <a:spcPct val="0"/>
              </a:spcBef>
              <a:buNone/>
              <a:defRPr lang="en-US" sz="24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dirty="0"/>
              <a:t>Click to edit Title</a:t>
            </a:r>
          </a:p>
        </p:txBody>
      </p:sp>
      <p:sp>
        <p:nvSpPr>
          <p:cNvPr id="3" name="Content Placeholder 2"/>
          <p:cNvSpPr>
            <a:spLocks noGrp="1"/>
          </p:cNvSpPr>
          <p:nvPr>
            <p:ph idx="1"/>
          </p:nvPr>
        </p:nvSpPr>
        <p:spPr>
          <a:xfrm>
            <a:off x="915305" y="1600204"/>
            <a:ext cx="10375904" cy="4418635"/>
          </a:xfrm>
        </p:spPr>
        <p:txBody>
          <a:bodyPr>
            <a:noAutofit/>
          </a:bodyPr>
          <a:lstStyle>
            <a:lvl1pPr marL="171446" indent="-171446">
              <a:spcBef>
                <a:spcPts val="1200"/>
              </a:spcBef>
              <a:spcAft>
                <a:spcPts val="600"/>
              </a:spcAft>
              <a:tabLst/>
              <a:defRPr sz="1800">
                <a:solidFill>
                  <a:schemeClr val="tx1"/>
                </a:solidFill>
              </a:defRPr>
            </a:lvl1pPr>
            <a:lvl2pPr marL="428615" indent="-196450">
              <a:spcBef>
                <a:spcPts val="0"/>
              </a:spcBef>
              <a:spcAft>
                <a:spcPts val="600"/>
              </a:spcAft>
              <a:defRPr sz="1500">
                <a:solidFill>
                  <a:schemeClr val="tx1"/>
                </a:solidFill>
              </a:defRPr>
            </a:lvl2pPr>
            <a:lvl3pPr marL="600060" indent="-171446">
              <a:spcBef>
                <a:spcPts val="0"/>
              </a:spcBef>
              <a:spcAft>
                <a:spcPts val="600"/>
              </a:spcAft>
              <a:defRPr sz="1351">
                <a:solidFill>
                  <a:schemeClr val="tx1"/>
                </a:solidFill>
              </a:defRPr>
            </a:lvl3pPr>
            <a:lvl4pPr>
              <a:spcBef>
                <a:spcPts val="0"/>
              </a:spcBef>
              <a:spcAft>
                <a:spcPts val="600"/>
              </a:spcAft>
              <a:buClr>
                <a:schemeClr val="accent1"/>
              </a:buClr>
              <a:defRPr sz="1351">
                <a:solidFill>
                  <a:schemeClr val="tx1"/>
                </a:solidFill>
              </a:defRPr>
            </a:lvl4pPr>
            <a:lvl5pPr>
              <a:spcBef>
                <a:spcPts val="0"/>
              </a:spcBef>
              <a:spcAft>
                <a:spcPts val="600"/>
              </a:spcAft>
              <a:buClr>
                <a:schemeClr val="accent1"/>
              </a:buClr>
              <a:defRPr sz="1351">
                <a:solidFill>
                  <a:schemeClr val="tx1"/>
                </a:solidFill>
              </a:defRPr>
            </a:lvl5pPr>
          </a:lstStyle>
          <a:p>
            <a:pPr lvl="0"/>
            <a:r>
              <a:rPr lang="en-US"/>
              <a:t>Edit Master text styles</a:t>
            </a:r>
          </a:p>
          <a:p>
            <a:pPr lvl="1"/>
            <a:r>
              <a:rPr lang="en-US"/>
              <a:t>Second level</a:t>
            </a:r>
          </a:p>
          <a:p>
            <a:pPr lvl="2"/>
            <a:r>
              <a:rPr lang="en-US"/>
              <a:t>Third level</a:t>
            </a:r>
          </a:p>
        </p:txBody>
      </p:sp>
      <p:sp>
        <p:nvSpPr>
          <p:cNvPr id="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825"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November 14, 2018</a:t>
            </a:fld>
            <a:endParaRPr lang="en-US" dirty="0"/>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825"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7"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825">
                <a:latin typeface="Segoe UI" panose="020B0502040204020203" pitchFamily="34" charset="0"/>
                <a:cs typeface="Segoe UI" panose="020B0502040204020203" pitchFamily="34" charset="0"/>
              </a:defRPr>
            </a:lvl1pPr>
          </a:lstStyle>
          <a:p>
            <a:r>
              <a:rPr lang="en-US" dirty="0"/>
              <a:t>|  Micron Confidential</a:t>
            </a:r>
          </a:p>
        </p:txBody>
      </p:sp>
      <p:sp>
        <p:nvSpPr>
          <p:cNvPr id="4" name="TextBox 3"/>
          <p:cNvSpPr txBox="1"/>
          <p:nvPr userDrawn="1"/>
        </p:nvSpPr>
        <p:spPr>
          <a:xfrm>
            <a:off x="-1676398" y="6165504"/>
            <a:ext cx="1440460" cy="692497"/>
          </a:xfrm>
          <a:prstGeom prst="rect">
            <a:avLst/>
          </a:prstGeom>
          <a:noFill/>
        </p:spPr>
        <p:txBody>
          <a:bodyPr wrap="square" lIns="0" tIns="0" rIns="0" bIns="0" rtlCol="0" anchor="b" anchorCtr="0">
            <a:spAutoFit/>
          </a:bodyPr>
          <a:lstStyle/>
          <a:p>
            <a:pPr algn="r"/>
            <a:r>
              <a:rPr lang="en-US" sz="900" b="1" dirty="0">
                <a:solidFill>
                  <a:schemeClr val="tx2"/>
                </a:solidFill>
                <a:latin typeface="Segoe UI" panose="020B0502040204020203" pitchFamily="34" charset="0"/>
                <a:cs typeface="Segoe UI" panose="020B0502040204020203" pitchFamily="34" charset="0"/>
              </a:rPr>
              <a:t>Title and Content</a:t>
            </a:r>
          </a:p>
          <a:p>
            <a:pPr algn="r"/>
            <a:r>
              <a:rPr lang="en-US" sz="900" dirty="0">
                <a:solidFill>
                  <a:schemeClr val="tx2"/>
                </a:solidFill>
                <a:latin typeface="Segoe UI" panose="020B0502040204020203" pitchFamily="34" charset="0"/>
                <a:cs typeface="Segoe UI" panose="020B0502040204020203" pitchFamily="34" charset="0"/>
              </a:rPr>
              <a:t>The primary layout used</a:t>
            </a:r>
            <a:r>
              <a:rPr lang="en-US" sz="900" baseline="0" dirty="0">
                <a:solidFill>
                  <a:schemeClr val="tx2"/>
                </a:solidFill>
                <a:latin typeface="Segoe UI" panose="020B0502040204020203" pitchFamily="34" charset="0"/>
                <a:cs typeface="Segoe UI" panose="020B0502040204020203" pitchFamily="34" charset="0"/>
              </a:rPr>
              <a:t> for standard slides. The placeholder can be used to create text, tables, or charts.</a:t>
            </a:r>
            <a:endParaRPr lang="en-US" sz="900" dirty="0">
              <a:solidFill>
                <a:schemeClr val="tx2"/>
              </a:solidFill>
              <a:latin typeface="Segoe UI" panose="020B0502040204020203" pitchFamily="34" charset="0"/>
              <a:cs typeface="Segoe UI" panose="020B0502040204020203" pitchFamily="34" charset="0"/>
            </a:endParaRPr>
          </a:p>
        </p:txBody>
      </p:sp>
      <p:sp>
        <p:nvSpPr>
          <p:cNvPr id="13" name="Text Placeholder 8"/>
          <p:cNvSpPr>
            <a:spLocks noGrp="1"/>
          </p:cNvSpPr>
          <p:nvPr>
            <p:ph type="body" sz="quarter" idx="14" hasCustomPrompt="1"/>
          </p:nvPr>
        </p:nvSpPr>
        <p:spPr>
          <a:xfrm>
            <a:off x="-1676400" y="5"/>
            <a:ext cx="1439863" cy="2777923"/>
          </a:xfrm>
        </p:spPr>
        <p:txBody>
          <a:bodyPr>
            <a:noAutofit/>
          </a:bodyPr>
          <a:lstStyle>
            <a:lvl1pPr marL="0" indent="0">
              <a:buNone/>
              <a:defRPr sz="825" b="1">
                <a:solidFill>
                  <a:schemeClr val="accent1"/>
                </a:solidFill>
              </a:defRPr>
            </a:lvl1pPr>
            <a:lvl2pPr marL="173826" indent="-173826" algn="l">
              <a:buFont typeface="+mj-lt"/>
              <a:buAutoNum type="arabicPeriod"/>
              <a:defRPr sz="825">
                <a:solidFill>
                  <a:schemeClr val="accent1"/>
                </a:solidFill>
              </a:defRPr>
            </a:lvl2pPr>
          </a:lstStyle>
          <a:p>
            <a:pPr lvl="0"/>
            <a:r>
              <a:rPr lang="en-US" dirty="0"/>
              <a:t>Slide Notes</a:t>
            </a:r>
          </a:p>
          <a:p>
            <a:pPr lvl="1"/>
            <a:r>
              <a:rPr lang="en-US" dirty="0"/>
              <a:t>Numbered steps</a:t>
            </a:r>
          </a:p>
        </p:txBody>
      </p:sp>
    </p:spTree>
    <p:extLst>
      <p:ext uri="{BB962C8B-B14F-4D97-AF65-F5344CB8AC3E}">
        <p14:creationId xmlns:p14="http://schemas.microsoft.com/office/powerpoint/2010/main" val="3557242712"/>
      </p:ext>
    </p:extLst>
  </p:cSld>
  <p:clrMapOvr>
    <a:masterClrMapping/>
  </p:clrMapOvr>
  <p:hf hdr="0"/>
  <p:extLst mod="1">
    <p:ext uri="{DCECCB84-F9BA-43D5-87BE-67443E8EF086}">
      <p15:sldGuideLst xmlns:p15="http://schemas.microsoft.com/office/powerpoint/2012/main">
        <p15:guide id="1" orient="horz" pos="1008">
          <p15:clr>
            <a:srgbClr val="FBAE40"/>
          </p15:clr>
        </p15:guide>
        <p15:guide id="2" pos="2040">
          <p15:clr>
            <a:srgbClr val="FBAE40"/>
          </p15:clr>
        </p15:guide>
        <p15:guide id="3" pos="29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November 19,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November 19,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November 19, 2018</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November 19,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November 19,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November 19,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November 19,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November 19,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November 19, 2018</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November 19,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November 19, 2018</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November 19,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November 19,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November 19, 2018</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 id="2147483702" r:id="rId23"/>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November 19, 2018</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fslhdppds01/rda_ad/ad_hoc/2018-08-21/10_600340_0_Mean_2018082100.html" TargetMode="Externa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fslhdppds01/rda_ad/ad_hoc/2018-09-09/10_705907_0_Mean_2018090920.html" TargetMode="Externa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Title 3"/>
          <p:cNvSpPr>
            <a:spLocks noGrp="1"/>
          </p:cNvSpPr>
          <p:nvPr>
            <p:ph type="ctrTitle"/>
          </p:nvPr>
        </p:nvSpPr>
        <p:spPr/>
        <p:txBody>
          <a:bodyPr/>
          <a:lstStyle/>
          <a:p>
            <a:endParaRPr lang="en-US" dirty="0"/>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10</a:t>
            </a:fld>
            <a:endParaRPr lang="en-US" dirty="0"/>
          </a:p>
        </p:txBody>
      </p:sp>
    </p:spTree>
    <p:extLst>
      <p:ext uri="{BB962C8B-B14F-4D97-AF65-F5344CB8AC3E}">
        <p14:creationId xmlns:p14="http://schemas.microsoft.com/office/powerpoint/2010/main" val="235138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293190"/>
            <a:ext cx="12192000" cy="692305"/>
          </a:xfrm>
          <a:prstGeom prst="rect">
            <a:avLst/>
          </a:prstGeom>
          <a:noFill/>
          <a:ln w="28575">
            <a:solidFill>
              <a:srgbClr val="002060"/>
            </a:solid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lvl="0">
              <a:defRPr/>
            </a:pPr>
            <a:r>
              <a:rPr lang="en-US" sz="2000" b="1" dirty="0">
                <a:solidFill>
                  <a:srgbClr val="000066"/>
                </a:solidFill>
                <a:latin typeface="Tahoma" panose="020B0604030504040204" pitchFamily="34" charset="0"/>
                <a:ea typeface="Tahoma" panose="020B0604030504040204" pitchFamily="34" charset="0"/>
                <a:cs typeface="Tahoma" panose="020B0604030504040204" pitchFamily="34" charset="0"/>
              </a:rPr>
              <a:t>B27A_1000-55 BL METAL CMP MICRO INSP</a:t>
            </a:r>
            <a:endParaRPr kumimoji="0" lang="nl-NL" sz="2000" b="1" i="0" u="none" strike="noStrike" kern="1200" cap="none" spc="0" normalizeH="0" baseline="0" noProof="0" dirty="0">
              <a:ln>
                <a:noFill/>
              </a:ln>
              <a:solidFill>
                <a:srgbClr val="000066"/>
              </a:solidFill>
              <a:effectLst/>
              <a:uLnTx/>
              <a:uFillTx/>
              <a:latin typeface="Tahoma" panose="020B0604030504040204" pitchFamily="34" charset="0"/>
              <a:ea typeface="Tahoma" panose="020B0604030504040204" pitchFamily="34" charset="0"/>
              <a:cs typeface="Tahoma" panose="020B0604030504040204" pitchFamily="34" charset="0"/>
            </a:endParaRPr>
          </a:p>
          <a:p>
            <a:pPr>
              <a:defRPr/>
            </a:pPr>
            <a:r>
              <a:rPr lang="en-US" sz="2000" b="1" dirty="0">
                <a:solidFill>
                  <a:srgbClr val="000066"/>
                </a:solidFill>
                <a:latin typeface="Tahoma" panose="020B0604030504040204" pitchFamily="34" charset="0"/>
                <a:ea typeface="Tahoma" panose="020B0604030504040204" pitchFamily="34" charset="0"/>
                <a:cs typeface="Tahoma" panose="020B0604030504040204" pitchFamily="34" charset="0"/>
              </a:rPr>
              <a:t>CB25 VERY LARGE DEFECT –</a:t>
            </a:r>
            <a:r>
              <a:rPr lang="en-US" sz="2000" b="1" dirty="0">
                <a:solidFill>
                  <a:srgbClr val="FF0000"/>
                </a:solidFill>
              </a:rPr>
              <a:t>ZCMP22SPCR9.5PROC</a:t>
            </a:r>
            <a:r>
              <a:rPr lang="en-US" sz="2000" b="1" dirty="0">
                <a:solidFill>
                  <a:srgbClr val="FF0000"/>
                </a:solidFill>
                <a:latin typeface="Tahoma" panose="020B0604030504040204" pitchFamily="34" charset="0"/>
                <a:ea typeface="Tahoma" panose="020B0604030504040204" pitchFamily="34" charset="0"/>
                <a:cs typeface="Tahoma" panose="020B0604030504040204" pitchFamily="34" charset="0"/>
              </a:rPr>
              <a:t> </a:t>
            </a:r>
            <a:endParaRPr kumimoji="0" lang="en-US" sz="1800" b="1" i="0" u="none" strike="noStrike" kern="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5" name="Text Placeholder 2"/>
          <p:cNvSpPr txBox="1">
            <a:spLocks/>
          </p:cNvSpPr>
          <p:nvPr/>
        </p:nvSpPr>
        <p:spPr bwMode="auto">
          <a:xfrm>
            <a:off x="-13496" y="983989"/>
            <a:ext cx="8438439" cy="5172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1" indent="0" algn="l" defTabSz="914400" rtl="0" eaLnBrk="1" fontAlgn="auto" latinLnBrk="0" hangingPunct="1">
              <a:lnSpc>
                <a:spcPct val="100000"/>
              </a:lnSpc>
              <a:spcBef>
                <a:spcPts val="0"/>
              </a:spcBef>
              <a:spcAft>
                <a:spcPts val="0"/>
              </a:spcAft>
              <a:buClr>
                <a:srgbClr val="92D050"/>
              </a:buClr>
              <a:buSzPct val="90000"/>
              <a:buFontTx/>
              <a:buNone/>
              <a:tabLst/>
              <a:defRPr/>
            </a:pPr>
            <a:r>
              <a:rPr kumimoji="0" lang="en-US" sz="1200" b="1" i="0" u="sng" strike="noStrike" kern="0" cap="none" spc="0" normalizeH="0" baseline="0" noProof="0" dirty="0">
                <a:ln>
                  <a:noFill/>
                </a:ln>
                <a:solidFill>
                  <a:srgbClr val="002060"/>
                </a:solidFill>
                <a:effectLst/>
                <a:uLnTx/>
                <a:uFillTx/>
                <a:latin typeface="Tahoma" panose="020B0604030504040204" pitchFamily="34" charset="0"/>
                <a:ea typeface="Tahoma" panose="020B0604030504040204" pitchFamily="34" charset="0"/>
                <a:cs typeface="Tahoma" panose="020B0604030504040204" pitchFamily="34" charset="0"/>
              </a:rPr>
              <a:t>Issue </a:t>
            </a:r>
            <a:endParaRPr lang="en-US" sz="1200" dirty="0">
              <a:solidFill>
                <a:srgbClr val="000066"/>
              </a:solidFill>
              <a:latin typeface="Tahoma" panose="020B0604030504040204" pitchFamily="34" charset="0"/>
              <a:ea typeface="Tahoma" panose="020B0604030504040204" pitchFamily="34" charset="0"/>
              <a:cs typeface="Tahoma" panose="020B0604030504040204" pitchFamily="34" charset="0"/>
            </a:endParaRPr>
          </a:p>
          <a:p>
            <a:pPr marL="171450" lvl="1" indent="-171450">
              <a:buClr>
                <a:srgbClr val="92D050"/>
              </a:buClr>
              <a:buSzPct val="90000"/>
              <a:buFont typeface="Arial" panose="020B0604020202020204" pitchFamily="34" charset="0"/>
              <a:buChar char="•"/>
              <a:defRPr/>
            </a:pPr>
            <a:r>
              <a:rPr lang="en-US" sz="1200" dirty="0">
                <a:solidFill>
                  <a:srgbClr val="000066"/>
                </a:solidFill>
                <a:latin typeface="Tahoma" panose="020B0604030504040204" pitchFamily="34" charset="0"/>
                <a:ea typeface="Tahoma" panose="020B0604030504040204" pitchFamily="34" charset="0"/>
                <a:cs typeface="Tahoma" panose="020B0604030504040204" pitchFamily="34" charset="0"/>
              </a:rPr>
              <a:t>B27A 9229981.001 (4/4) Fail CB25 Very Large Defect </a:t>
            </a:r>
          </a:p>
          <a:p>
            <a:pPr marL="171450" marR="0" lvl="1" indent="-171450" algn="l" defTabSz="914400" rtl="0" eaLnBrk="1" fontAlgn="auto" latinLnBrk="0" hangingPunct="1">
              <a:lnSpc>
                <a:spcPct val="100000"/>
              </a:lnSpc>
              <a:spcBef>
                <a:spcPts val="0"/>
              </a:spcBef>
              <a:spcAft>
                <a:spcPts val="0"/>
              </a:spcAft>
              <a:buClr>
                <a:srgbClr val="92D050"/>
              </a:buClr>
              <a:buSzPct val="90000"/>
              <a:buFont typeface="Arial" panose="020B0604020202020204" pitchFamily="34" charset="0"/>
              <a:buChar char="•"/>
              <a:tabLst/>
              <a:defRPr/>
            </a:pPr>
            <a:endParaRPr lang="en-US" sz="1200" kern="0" dirty="0">
              <a:solidFill>
                <a:srgbClr val="000066"/>
              </a:solidFill>
              <a:latin typeface="Tahoma" panose="020B0604030504040204" pitchFamily="34" charset="0"/>
              <a:ea typeface="Tahoma" panose="020B0604030504040204" pitchFamily="34" charset="0"/>
              <a:cs typeface="Tahoma" panose="020B0604030504040204" pitchFamily="34" charset="0"/>
            </a:endParaRPr>
          </a:p>
          <a:p>
            <a:pPr marL="0" marR="0" lvl="1" indent="0" algn="l" defTabSz="914400" rtl="0" eaLnBrk="1" fontAlgn="auto" latinLnBrk="0" hangingPunct="1">
              <a:lnSpc>
                <a:spcPct val="100000"/>
              </a:lnSpc>
              <a:spcBef>
                <a:spcPts val="0"/>
              </a:spcBef>
              <a:spcAft>
                <a:spcPts val="0"/>
              </a:spcAft>
              <a:buClr>
                <a:srgbClr val="92D050"/>
              </a:buClr>
              <a:buSzPct val="90000"/>
              <a:buFontTx/>
              <a:buNone/>
              <a:tabLst/>
              <a:defRPr/>
            </a:pPr>
            <a:r>
              <a:rPr kumimoji="0" lang="en-US" sz="1200" b="1" i="0" u="sng" strike="noStrike" kern="0" cap="none" spc="0" normalizeH="0" baseline="0" noProof="0" dirty="0">
                <a:ln>
                  <a:noFill/>
                </a:ln>
                <a:solidFill>
                  <a:srgbClr val="002060"/>
                </a:solidFill>
                <a:effectLst/>
                <a:uLnTx/>
                <a:uFillTx/>
                <a:latin typeface="Tahoma" panose="020B0604030504040204" pitchFamily="34" charset="0"/>
                <a:ea typeface="Tahoma" panose="020B0604030504040204" pitchFamily="34" charset="0"/>
                <a:cs typeface="Tahoma" panose="020B0604030504040204" pitchFamily="34" charset="0"/>
              </a:rPr>
              <a:t>Root Cause</a:t>
            </a:r>
            <a:endParaRPr kumimoji="0" lang="en-US" sz="1200" b="1" i="0" u="none" strike="noStrike" kern="0" cap="none" spc="0" normalizeH="0" baseline="0" noProof="0" dirty="0">
              <a:ln>
                <a:noFill/>
              </a:ln>
              <a:solidFill>
                <a:srgbClr val="002060"/>
              </a:solidFill>
              <a:effectLst/>
              <a:uLnTx/>
              <a:uFillTx/>
              <a:latin typeface="Tahoma" panose="020B0604030504040204" pitchFamily="34" charset="0"/>
              <a:ea typeface="Tahoma" panose="020B0604030504040204" pitchFamily="34" charset="0"/>
              <a:cs typeface="Tahoma" panose="020B0604030504040204" pitchFamily="34" charset="0"/>
            </a:endParaRPr>
          </a:p>
          <a:p>
            <a:pPr marL="171450" lvl="1" indent="-171450">
              <a:buClr>
                <a:srgbClr val="92D050"/>
              </a:buClr>
              <a:buSzPct val="90000"/>
              <a:buFont typeface="Arial" panose="020B0604020202020204" pitchFamily="34" charset="0"/>
              <a:buChar char="•"/>
              <a:defRPr/>
            </a:pPr>
            <a:r>
              <a:rPr lang="en-US" sz="1200" b="1" dirty="0">
                <a:solidFill>
                  <a:srgbClr val="FF0000"/>
                </a:solidFill>
                <a:latin typeface="Tahoma" panose="020B0604030504040204" pitchFamily="34" charset="0"/>
                <a:ea typeface="Tahoma" panose="020B0604030504040204" pitchFamily="34" charset="0"/>
                <a:cs typeface="Tahoma" panose="020B0604030504040204" pitchFamily="34" charset="0"/>
              </a:rPr>
              <a:t>ZCMP22SPCR9.5PROC</a:t>
            </a:r>
          </a:p>
          <a:p>
            <a:pPr marL="171450" lvl="1" indent="-171450">
              <a:buClr>
                <a:srgbClr val="92D050"/>
              </a:buClr>
              <a:buSzPct val="90000"/>
              <a:buFont typeface="Arial" panose="020B0604020202020204" pitchFamily="34" charset="0"/>
              <a:buChar char="•"/>
              <a:defRPr/>
            </a:pPr>
            <a:r>
              <a:rPr lang="en-US" sz="1100" b="1" kern="0" dirty="0">
                <a:solidFill>
                  <a:srgbClr val="FF0000"/>
                </a:solidFill>
                <a:latin typeface="Tahoma" panose="020B0604030504040204" pitchFamily="34" charset="0"/>
                <a:ea typeface="Tahoma" panose="020B0604030504040204" pitchFamily="34" charset="0"/>
                <a:cs typeface="Tahoma" panose="020B0604030504040204" pitchFamily="34" charset="0"/>
              </a:rPr>
              <a:t>(1.Conversion background and motivation   </a:t>
            </a:r>
          </a:p>
          <a:p>
            <a:pPr marL="171450" lvl="1" indent="-171450">
              <a:buClr>
                <a:srgbClr val="92D050"/>
              </a:buClr>
              <a:buSzPct val="90000"/>
              <a:buFont typeface="Arial" panose="020B0604020202020204" pitchFamily="34" charset="0"/>
              <a:buChar char="•"/>
              <a:defRPr/>
            </a:pPr>
            <a:r>
              <a:rPr lang="en-US" sz="1100" b="1" kern="0" dirty="0">
                <a:solidFill>
                  <a:srgbClr val="FF0000"/>
                </a:solidFill>
                <a:latin typeface="Tahoma" panose="020B0604030504040204" pitchFamily="34" charset="0"/>
                <a:ea typeface="Tahoma" panose="020B0604030504040204" pitchFamily="34" charset="0"/>
                <a:cs typeface="Tahoma" panose="020B0604030504040204" pitchFamily="34" charset="0"/>
              </a:rPr>
              <a:t>−CR 9.5 ALD/RTO splits with Fresco Nit Backside Dep post poly dep 4 </a:t>
            </a:r>
          </a:p>
          <a:p>
            <a:pPr marL="171450" lvl="1" indent="-171450">
              <a:buClr>
                <a:srgbClr val="92D050"/>
              </a:buClr>
              <a:buSzPct val="90000"/>
              <a:buFont typeface="Arial" panose="020B0604020202020204" pitchFamily="34" charset="0"/>
              <a:buChar char="•"/>
              <a:defRPr/>
            </a:pPr>
            <a:r>
              <a:rPr lang="en-US" sz="1100" b="1" kern="0" dirty="0">
                <a:solidFill>
                  <a:srgbClr val="FF0000"/>
                </a:solidFill>
                <a:latin typeface="Tahoma" panose="020B0604030504040204" pitchFamily="34" charset="0"/>
                <a:ea typeface="Tahoma" panose="020B0604030504040204" pitchFamily="34" charset="0"/>
                <a:cs typeface="Tahoma" panose="020B0604030504040204" pitchFamily="34" charset="0"/>
              </a:rPr>
              <a:t>for stress relieve observed lower Goodness of Fit (GOF) at pre and post measurement of 22PCMP</a:t>
            </a:r>
          </a:p>
          <a:p>
            <a:pPr marL="171450" lvl="1" indent="-171450">
              <a:buClr>
                <a:srgbClr val="92D050"/>
              </a:buClr>
              <a:buSzPct val="90000"/>
              <a:buFont typeface="Arial" panose="020B0604020202020204" pitchFamily="34" charset="0"/>
              <a:buChar char="•"/>
              <a:defRPr/>
            </a:pPr>
            <a:r>
              <a:rPr lang="en-US" sz="1100" b="1" kern="0" dirty="0">
                <a:solidFill>
                  <a:srgbClr val="FF0000"/>
                </a:solidFill>
                <a:latin typeface="Tahoma" panose="020B0604030504040204" pitchFamily="34" charset="0"/>
                <a:ea typeface="Tahoma" panose="020B0604030504040204" pitchFamily="34" charset="0"/>
                <a:cs typeface="Tahoma" panose="020B0604030504040204" pitchFamily="34" charset="0"/>
              </a:rPr>
              <a:t>-Delta thickness mean is lower as well, thus to create attribute for process separation to prevent R2R false tuning</a:t>
            </a:r>
          </a:p>
          <a:p>
            <a:pPr marL="171450" lvl="1" indent="-171450">
              <a:buClr>
                <a:srgbClr val="92D050"/>
              </a:buClr>
              <a:buSzPct val="90000"/>
              <a:buFont typeface="Arial" panose="020B0604020202020204" pitchFamily="34" charset="0"/>
              <a:buChar char="•"/>
              <a:defRPr/>
            </a:pPr>
            <a:endParaRPr lang="en-US" sz="1200" kern="0" dirty="0">
              <a:solidFill>
                <a:srgbClr val="000066"/>
              </a:solidFill>
              <a:latin typeface="Tahoma" panose="020B0604030504040204" pitchFamily="34" charset="0"/>
              <a:ea typeface="Tahoma" panose="020B0604030504040204" pitchFamily="34" charset="0"/>
              <a:cs typeface="Tahoma" panose="020B0604030504040204" pitchFamily="34" charset="0"/>
            </a:endParaRPr>
          </a:p>
          <a:p>
            <a:pPr marL="171450" lvl="1" indent="-171450">
              <a:buClr>
                <a:srgbClr val="92D050"/>
              </a:buClr>
              <a:buSzPct val="90000"/>
              <a:buFont typeface="Arial" panose="020B0604020202020204" pitchFamily="34" charset="0"/>
              <a:buChar char="•"/>
              <a:defRPr/>
            </a:pPr>
            <a:endParaRPr lang="en-US" sz="1100" kern="0" dirty="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0" marR="0" lvl="1" indent="0" algn="l" defTabSz="914400" rtl="0" eaLnBrk="1" fontAlgn="auto" latinLnBrk="0" hangingPunct="1">
              <a:lnSpc>
                <a:spcPct val="100000"/>
              </a:lnSpc>
              <a:spcBef>
                <a:spcPts val="0"/>
              </a:spcBef>
              <a:spcAft>
                <a:spcPts val="0"/>
              </a:spcAft>
              <a:buClr>
                <a:srgbClr val="92D050"/>
              </a:buClr>
              <a:buSzPct val="90000"/>
              <a:buFontTx/>
              <a:buNone/>
              <a:tabLst/>
              <a:defRPr/>
            </a:pPr>
            <a:r>
              <a:rPr kumimoji="0" lang="en-US" sz="1100" i="0" u="none" strike="noStrike" kern="0" cap="none" spc="0" normalizeH="0" baseline="0" noProof="0" dirty="0">
                <a:ln>
                  <a:noFill/>
                </a:ln>
                <a:solidFill>
                  <a:srgbClr val="000066"/>
                </a:solidFill>
                <a:effectLst/>
                <a:uLnTx/>
                <a:uFillTx/>
                <a:latin typeface="Tahoma" panose="020B0604030504040204" pitchFamily="34" charset="0"/>
                <a:ea typeface="Tahoma" panose="020B0604030504040204" pitchFamily="34" charset="0"/>
                <a:cs typeface="Tahoma" panose="020B0604030504040204" pitchFamily="34" charset="0"/>
              </a:rPr>
              <a:t> </a:t>
            </a:r>
          </a:p>
          <a:p>
            <a:pPr marL="0" lvl="1">
              <a:buClr>
                <a:srgbClr val="92D050"/>
              </a:buClr>
              <a:buSzPct val="90000"/>
              <a:defRPr/>
            </a:pPr>
            <a:br>
              <a:rPr kumimoji="0" lang="en-US" sz="1100" i="0" u="none" strike="noStrike" kern="0" cap="none" spc="0" normalizeH="0" baseline="0" noProof="0" dirty="0">
                <a:ln>
                  <a:noFill/>
                </a:ln>
                <a:solidFill>
                  <a:srgbClr val="000099"/>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sz="1100" i="0" u="none" strike="noStrike" kern="0" cap="none" spc="0" normalizeH="0" baseline="0" noProof="0" dirty="0">
                <a:ln>
                  <a:noFill/>
                </a:ln>
                <a:solidFill>
                  <a:srgbClr val="000099"/>
                </a:solidFill>
                <a:effectLst/>
                <a:uLnTx/>
                <a:uFillTx/>
                <a:latin typeface="Tahoma" panose="020B0604030504040204" pitchFamily="34" charset="0"/>
                <a:ea typeface="Tahoma" panose="020B0604030504040204" pitchFamily="34" charset="0"/>
                <a:cs typeface="Tahoma" panose="020B0604030504040204" pitchFamily="34" charset="0"/>
              </a:rPr>
              <a:t>	</a:t>
            </a:r>
          </a:p>
        </p:txBody>
      </p:sp>
      <p:sp>
        <p:nvSpPr>
          <p:cNvPr id="9" name="Oval 8"/>
          <p:cNvSpPr/>
          <p:nvPr/>
        </p:nvSpPr>
        <p:spPr>
          <a:xfrm>
            <a:off x="11940055" y="3568311"/>
            <a:ext cx="286790" cy="103910"/>
          </a:xfrm>
          <a:prstGeom prst="ellipse">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A9B9D"/>
              </a:solidFill>
              <a:effectLst/>
              <a:uLnTx/>
              <a:uFillTx/>
              <a:latin typeface="Segoe UI" panose="020B0502040204020203" pitchFamily="34" charset="0"/>
              <a:ea typeface="+mn-ea"/>
              <a:cs typeface="Segoe UI" panose="020B0502040204020203" pitchFamily="34" charset="0"/>
            </a:endParaRPr>
          </a:p>
        </p:txBody>
      </p:sp>
      <p:sp>
        <p:nvSpPr>
          <p:cNvPr id="28" name="Speech Bubble: Oval 27"/>
          <p:cNvSpPr/>
          <p:nvPr/>
        </p:nvSpPr>
        <p:spPr>
          <a:xfrm>
            <a:off x="8656890" y="1795022"/>
            <a:ext cx="307648" cy="213240"/>
          </a:xfrm>
          <a:prstGeom prst="wedgeEllipseCallout">
            <a:avLst>
              <a:gd name="adj1" fmla="val 609724"/>
              <a:gd name="adj2" fmla="val -31020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9" name="Speech Bubble: Oval 18"/>
          <p:cNvSpPr/>
          <p:nvPr/>
        </p:nvSpPr>
        <p:spPr>
          <a:xfrm>
            <a:off x="8266789" y="5044257"/>
            <a:ext cx="150818" cy="132770"/>
          </a:xfrm>
          <a:prstGeom prst="wedgeEllipseCallout">
            <a:avLst>
              <a:gd name="adj1" fmla="val -60497"/>
              <a:gd name="adj2" fmla="val -11772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8" name="TextBox 17"/>
          <p:cNvSpPr txBox="1"/>
          <p:nvPr/>
        </p:nvSpPr>
        <p:spPr>
          <a:xfrm>
            <a:off x="-1110953" y="94004"/>
            <a:ext cx="184731" cy="369332"/>
          </a:xfrm>
          <a:prstGeom prst="rect">
            <a:avLst/>
          </a:prstGeom>
          <a:noFill/>
        </p:spPr>
        <p:txBody>
          <a:bodyPr wrap="none" rtlCol="0">
            <a:spAutoFit/>
          </a:bodyPr>
          <a:lstStyle/>
          <a:p>
            <a:endParaRPr lang="en-US" dirty="0" err="1">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E281679-2965-4C26-991C-CDDCBA14E8D0}"/>
              </a:ext>
            </a:extLst>
          </p:cNvPr>
          <p:cNvPicPr>
            <a:picLocks noChangeAspect="1"/>
          </p:cNvPicPr>
          <p:nvPr/>
        </p:nvPicPr>
        <p:blipFill>
          <a:blip r:embed="rId2"/>
          <a:stretch>
            <a:fillRect/>
          </a:stretch>
        </p:blipFill>
        <p:spPr>
          <a:xfrm>
            <a:off x="7179723" y="3856849"/>
            <a:ext cx="5047122" cy="2990723"/>
          </a:xfrm>
          <a:prstGeom prst="rect">
            <a:avLst/>
          </a:prstGeom>
        </p:spPr>
      </p:pic>
      <p:sp>
        <p:nvSpPr>
          <p:cNvPr id="8" name="Rectangle: Rounded Corners 7">
            <a:extLst>
              <a:ext uri="{FF2B5EF4-FFF2-40B4-BE49-F238E27FC236}">
                <a16:creationId xmlns:a16="http://schemas.microsoft.com/office/drawing/2014/main" id="{7796A56C-0FA3-4933-93FB-4E732E807691}"/>
              </a:ext>
            </a:extLst>
          </p:cNvPr>
          <p:cNvSpPr/>
          <p:nvPr/>
        </p:nvSpPr>
        <p:spPr>
          <a:xfrm>
            <a:off x="11534775" y="3952875"/>
            <a:ext cx="657225" cy="15430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53751D73-B7B0-4AC0-B8AC-3C47E3DA3E6A}"/>
              </a:ext>
            </a:extLst>
          </p:cNvPr>
          <p:cNvSpPr txBox="1"/>
          <p:nvPr/>
        </p:nvSpPr>
        <p:spPr>
          <a:xfrm>
            <a:off x="10686900" y="4019550"/>
            <a:ext cx="941462" cy="369332"/>
          </a:xfrm>
          <a:prstGeom prst="rect">
            <a:avLst/>
          </a:prstGeom>
          <a:noFill/>
        </p:spPr>
        <p:txBody>
          <a:bodyPr wrap="square" rtlCol="0">
            <a:spAutoFit/>
          </a:bodyPr>
          <a:lstStyle/>
          <a:p>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2 lots</a:t>
            </a:r>
          </a:p>
        </p:txBody>
      </p:sp>
      <p:pic>
        <p:nvPicPr>
          <p:cNvPr id="17" name="Picture 16">
            <a:extLst>
              <a:ext uri="{FF2B5EF4-FFF2-40B4-BE49-F238E27FC236}">
                <a16:creationId xmlns:a16="http://schemas.microsoft.com/office/drawing/2014/main" id="{C6D0F2F0-78BB-4832-B0D3-50BF1243DAA2}"/>
              </a:ext>
            </a:extLst>
          </p:cNvPr>
          <p:cNvPicPr>
            <a:picLocks noChangeAspect="1"/>
          </p:cNvPicPr>
          <p:nvPr/>
        </p:nvPicPr>
        <p:blipFill>
          <a:blip r:embed="rId3"/>
          <a:stretch>
            <a:fillRect/>
          </a:stretch>
        </p:blipFill>
        <p:spPr>
          <a:xfrm>
            <a:off x="10112281" y="1052169"/>
            <a:ext cx="2079720" cy="2725847"/>
          </a:xfrm>
          <a:prstGeom prst="rect">
            <a:avLst/>
          </a:prstGeom>
        </p:spPr>
      </p:pic>
      <p:pic>
        <p:nvPicPr>
          <p:cNvPr id="23" name="Picture 22">
            <a:extLst>
              <a:ext uri="{FF2B5EF4-FFF2-40B4-BE49-F238E27FC236}">
                <a16:creationId xmlns:a16="http://schemas.microsoft.com/office/drawing/2014/main" id="{7433D639-CC72-4EA3-B0D2-9F43A00C8D78}"/>
              </a:ext>
            </a:extLst>
          </p:cNvPr>
          <p:cNvPicPr>
            <a:picLocks noChangeAspect="1"/>
          </p:cNvPicPr>
          <p:nvPr/>
        </p:nvPicPr>
        <p:blipFill>
          <a:blip r:embed="rId4"/>
          <a:stretch>
            <a:fillRect/>
          </a:stretch>
        </p:blipFill>
        <p:spPr>
          <a:xfrm>
            <a:off x="8459788" y="1958209"/>
            <a:ext cx="1543050" cy="1543050"/>
          </a:xfrm>
          <a:prstGeom prst="rect">
            <a:avLst/>
          </a:prstGeom>
        </p:spPr>
      </p:pic>
      <p:sp>
        <p:nvSpPr>
          <p:cNvPr id="39" name="TextBox 38">
            <a:extLst>
              <a:ext uri="{FF2B5EF4-FFF2-40B4-BE49-F238E27FC236}">
                <a16:creationId xmlns:a16="http://schemas.microsoft.com/office/drawing/2014/main" id="{5BE87E07-E0CF-4435-93D9-428A90BF410D}"/>
              </a:ext>
            </a:extLst>
          </p:cNvPr>
          <p:cNvSpPr txBox="1"/>
          <p:nvPr/>
        </p:nvSpPr>
        <p:spPr>
          <a:xfrm>
            <a:off x="8656890" y="3528283"/>
            <a:ext cx="2215565" cy="276999"/>
          </a:xfrm>
          <a:prstGeom prst="rect">
            <a:avLst/>
          </a:prstGeom>
          <a:noFill/>
        </p:spPr>
        <p:txBody>
          <a:bodyPr wrap="square" rtlCol="0">
            <a:spAutoFit/>
          </a:bodyPr>
          <a:lstStyle/>
          <a:p>
            <a:r>
              <a:rPr lang="en-US" sz="1200" b="1" dirty="0">
                <a:solidFill>
                  <a:srgbClr val="002060"/>
                </a:solidFill>
                <a:latin typeface="Tahoma" panose="020B0604030504040204" pitchFamily="34" charset="0"/>
                <a:ea typeface="Tahoma" panose="020B0604030504040204" pitchFamily="34" charset="0"/>
                <a:cs typeface="Tahoma" panose="020B0604030504040204" pitchFamily="34" charset="0"/>
              </a:rPr>
              <a:t>Large defect</a:t>
            </a:r>
          </a:p>
        </p:txBody>
      </p:sp>
    </p:spTree>
    <p:extLst>
      <p:ext uri="{BB962C8B-B14F-4D97-AF65-F5344CB8AC3E}">
        <p14:creationId xmlns:p14="http://schemas.microsoft.com/office/powerpoint/2010/main" val="239739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043D0-D70B-49C9-BCFC-0893B18F6B5A}"/>
              </a:ext>
            </a:extLst>
          </p:cNvPr>
          <p:cNvSpPr>
            <a:spLocks noGrp="1"/>
          </p:cNvSpPr>
          <p:nvPr>
            <p:ph idx="1"/>
          </p:nvPr>
        </p:nvSpPr>
        <p:spPr>
          <a:xfrm>
            <a:off x="1048144" y="337873"/>
            <a:ext cx="10375904" cy="4418635"/>
          </a:xfrm>
        </p:spPr>
        <p:txBody>
          <a:bodyPr/>
          <a:lstStyle/>
          <a:p>
            <a:r>
              <a:rPr lang="en-US" dirty="0">
                <a:hlinkClick r:id="rId2"/>
              </a:rPr>
              <a:t>http://fslhdppds01/rda_ad/ad_hoc/2018-08-21/10_600340_0_Mean_2018082100.html</a:t>
            </a:r>
            <a:endParaRPr lang="en-US" dirty="0"/>
          </a:p>
        </p:txBody>
      </p:sp>
      <p:sp>
        <p:nvSpPr>
          <p:cNvPr id="4" name="Date Placeholder 3">
            <a:extLst>
              <a:ext uri="{FF2B5EF4-FFF2-40B4-BE49-F238E27FC236}">
                <a16:creationId xmlns:a16="http://schemas.microsoft.com/office/drawing/2014/main" id="{13BF743D-C6F2-41C3-814E-91253B229E5F}"/>
              </a:ext>
            </a:extLst>
          </p:cNvPr>
          <p:cNvSpPr>
            <a:spLocks noGrp="1"/>
          </p:cNvSpPr>
          <p:nvPr>
            <p:ph type="dt" sz="half" idx="2"/>
          </p:nvPr>
        </p:nvSpPr>
        <p:spPr/>
        <p:txBody>
          <a:bodyPr/>
          <a:lstStyle/>
          <a:p>
            <a:fld id="{DD0B5AFB-117C-46EA-B643-5FA810A8A3CB}" type="datetime4">
              <a:rPr lang="en-US" smtClean="0"/>
              <a:pPr/>
              <a:t>November 19, 2018</a:t>
            </a:fld>
            <a:endParaRPr lang="en-US" dirty="0"/>
          </a:p>
        </p:txBody>
      </p:sp>
      <p:sp>
        <p:nvSpPr>
          <p:cNvPr id="5" name="Slide Number Placeholder 4">
            <a:extLst>
              <a:ext uri="{FF2B5EF4-FFF2-40B4-BE49-F238E27FC236}">
                <a16:creationId xmlns:a16="http://schemas.microsoft.com/office/drawing/2014/main" id="{62419BCA-6E1B-49B3-B7BE-D29A93380769}"/>
              </a:ext>
            </a:extLst>
          </p:cNvPr>
          <p:cNvSpPr>
            <a:spLocks noGrp="1"/>
          </p:cNvSpPr>
          <p:nvPr>
            <p:ph type="sldNum" sz="quarter" idx="4"/>
          </p:nvPr>
        </p:nvSpPr>
        <p:spPr/>
        <p:txBody>
          <a:bodyPr/>
          <a:lstStyle/>
          <a:p>
            <a:pPr algn="l"/>
            <a:fld id="{0D904593-1668-4B95-BA96-EF3EF43EDF4E}" type="slidenum">
              <a:rPr lang="en-US" smtClean="0"/>
              <a:pPr algn="l"/>
              <a:t>3</a:t>
            </a:fld>
            <a:endParaRPr lang="en-US" dirty="0"/>
          </a:p>
        </p:txBody>
      </p:sp>
      <p:sp>
        <p:nvSpPr>
          <p:cNvPr id="6" name="Footer Placeholder 5">
            <a:extLst>
              <a:ext uri="{FF2B5EF4-FFF2-40B4-BE49-F238E27FC236}">
                <a16:creationId xmlns:a16="http://schemas.microsoft.com/office/drawing/2014/main" id="{24CC9228-C46C-405A-9EB5-A108B0891F1E}"/>
              </a:ext>
            </a:extLst>
          </p:cNvPr>
          <p:cNvSpPr>
            <a:spLocks noGrp="1"/>
          </p:cNvSpPr>
          <p:nvPr>
            <p:ph type="ftr" sz="quarter" idx="12"/>
          </p:nvPr>
        </p:nvSpPr>
        <p:spPr/>
        <p:txBody>
          <a:bodyPr/>
          <a:lstStyle/>
          <a:p>
            <a:r>
              <a:rPr lang="en-US"/>
              <a:t>|  Micron Confidential</a:t>
            </a:r>
            <a:endParaRPr lang="en-US" dirty="0"/>
          </a:p>
        </p:txBody>
      </p:sp>
      <p:sp>
        <p:nvSpPr>
          <p:cNvPr id="7" name="Text Placeholder 6">
            <a:extLst>
              <a:ext uri="{FF2B5EF4-FFF2-40B4-BE49-F238E27FC236}">
                <a16:creationId xmlns:a16="http://schemas.microsoft.com/office/drawing/2014/main" id="{0B39F66B-CADD-41B1-B2B1-B71A922AB6EE}"/>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FA2C220A-5331-4D16-BD8E-EA9FC25E9927}"/>
              </a:ext>
            </a:extLst>
          </p:cNvPr>
          <p:cNvPicPr>
            <a:picLocks noChangeAspect="1"/>
          </p:cNvPicPr>
          <p:nvPr/>
        </p:nvPicPr>
        <p:blipFill>
          <a:blip r:embed="rId3"/>
          <a:stretch>
            <a:fillRect/>
          </a:stretch>
        </p:blipFill>
        <p:spPr>
          <a:xfrm>
            <a:off x="1714290" y="838905"/>
            <a:ext cx="7491084" cy="5225143"/>
          </a:xfrm>
          <a:prstGeom prst="rect">
            <a:avLst/>
          </a:prstGeom>
        </p:spPr>
      </p:pic>
    </p:spTree>
    <p:extLst>
      <p:ext uri="{BB962C8B-B14F-4D97-AF65-F5344CB8AC3E}">
        <p14:creationId xmlns:p14="http://schemas.microsoft.com/office/powerpoint/2010/main" val="220981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4483-492B-4861-8EF4-76570CDACB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E234AA-5C2C-4A49-97C9-0A07B53F2D6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1D97B98-D2C2-42DA-8476-8B25887FF121}"/>
              </a:ext>
            </a:extLst>
          </p:cNvPr>
          <p:cNvSpPr>
            <a:spLocks noGrp="1"/>
          </p:cNvSpPr>
          <p:nvPr>
            <p:ph type="dt" sz="half" idx="2"/>
          </p:nvPr>
        </p:nvSpPr>
        <p:spPr/>
        <p:txBody>
          <a:bodyPr/>
          <a:lstStyle/>
          <a:p>
            <a:fld id="{DD0B5AFB-117C-46EA-B643-5FA810A8A3CB}" type="datetime4">
              <a:rPr lang="en-US" smtClean="0"/>
              <a:pPr/>
              <a:t>November 19, 2018</a:t>
            </a:fld>
            <a:endParaRPr lang="en-US" dirty="0"/>
          </a:p>
        </p:txBody>
      </p:sp>
      <p:sp>
        <p:nvSpPr>
          <p:cNvPr id="5" name="Slide Number Placeholder 4">
            <a:extLst>
              <a:ext uri="{FF2B5EF4-FFF2-40B4-BE49-F238E27FC236}">
                <a16:creationId xmlns:a16="http://schemas.microsoft.com/office/drawing/2014/main" id="{FA061A14-AC9F-4E1B-8DC9-46BD937064E7}"/>
              </a:ext>
            </a:extLst>
          </p:cNvPr>
          <p:cNvSpPr>
            <a:spLocks noGrp="1"/>
          </p:cNvSpPr>
          <p:nvPr>
            <p:ph type="sldNum" sz="quarter" idx="4"/>
          </p:nvPr>
        </p:nvSpPr>
        <p:spPr/>
        <p:txBody>
          <a:bodyPr/>
          <a:lstStyle/>
          <a:p>
            <a:pPr algn="l"/>
            <a:fld id="{0D904593-1668-4B95-BA96-EF3EF43EDF4E}" type="slidenum">
              <a:rPr lang="en-US" smtClean="0"/>
              <a:pPr algn="l"/>
              <a:t>4</a:t>
            </a:fld>
            <a:endParaRPr lang="en-US" dirty="0"/>
          </a:p>
        </p:txBody>
      </p:sp>
      <p:sp>
        <p:nvSpPr>
          <p:cNvPr id="6" name="Footer Placeholder 5">
            <a:extLst>
              <a:ext uri="{FF2B5EF4-FFF2-40B4-BE49-F238E27FC236}">
                <a16:creationId xmlns:a16="http://schemas.microsoft.com/office/drawing/2014/main" id="{148FDE54-8ADB-41A4-8E49-B4CA42B78BE1}"/>
              </a:ext>
            </a:extLst>
          </p:cNvPr>
          <p:cNvSpPr>
            <a:spLocks noGrp="1"/>
          </p:cNvSpPr>
          <p:nvPr>
            <p:ph type="ftr" sz="quarter" idx="12"/>
          </p:nvPr>
        </p:nvSpPr>
        <p:spPr/>
        <p:txBody>
          <a:bodyPr/>
          <a:lstStyle/>
          <a:p>
            <a:r>
              <a:rPr lang="en-US"/>
              <a:t>|  Micron Confidential</a:t>
            </a:r>
            <a:endParaRPr lang="en-US" dirty="0"/>
          </a:p>
        </p:txBody>
      </p:sp>
      <p:sp>
        <p:nvSpPr>
          <p:cNvPr id="7" name="Text Placeholder 6">
            <a:extLst>
              <a:ext uri="{FF2B5EF4-FFF2-40B4-BE49-F238E27FC236}">
                <a16:creationId xmlns:a16="http://schemas.microsoft.com/office/drawing/2014/main" id="{9533EA22-E144-4697-A9E9-37D78E70761B}"/>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4BD31DAB-667A-4308-83A3-0961DE92E50B}"/>
              </a:ext>
            </a:extLst>
          </p:cNvPr>
          <p:cNvPicPr>
            <a:picLocks noChangeAspect="1"/>
          </p:cNvPicPr>
          <p:nvPr/>
        </p:nvPicPr>
        <p:blipFill>
          <a:blip r:embed="rId2"/>
          <a:stretch>
            <a:fillRect/>
          </a:stretch>
        </p:blipFill>
        <p:spPr>
          <a:xfrm>
            <a:off x="1540778" y="466157"/>
            <a:ext cx="8064695" cy="5686731"/>
          </a:xfrm>
          <a:prstGeom prst="rect">
            <a:avLst/>
          </a:prstGeom>
        </p:spPr>
      </p:pic>
    </p:spTree>
    <p:extLst>
      <p:ext uri="{BB962C8B-B14F-4D97-AF65-F5344CB8AC3E}">
        <p14:creationId xmlns:p14="http://schemas.microsoft.com/office/powerpoint/2010/main" val="281366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EA31-0A06-4DE3-AD88-D0F1DE330C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C5E25B-7FDF-406B-9DEB-0C519C655A9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E3888AB-7851-4173-85BA-2BFAF4C98EE3}"/>
              </a:ext>
            </a:extLst>
          </p:cNvPr>
          <p:cNvSpPr>
            <a:spLocks noGrp="1"/>
          </p:cNvSpPr>
          <p:nvPr>
            <p:ph type="dt" sz="half" idx="2"/>
          </p:nvPr>
        </p:nvSpPr>
        <p:spPr/>
        <p:txBody>
          <a:bodyPr/>
          <a:lstStyle/>
          <a:p>
            <a:fld id="{DD0B5AFB-117C-46EA-B643-5FA810A8A3CB}" type="datetime4">
              <a:rPr lang="en-US" smtClean="0"/>
              <a:pPr/>
              <a:t>November 19, 2018</a:t>
            </a:fld>
            <a:endParaRPr lang="en-US" dirty="0"/>
          </a:p>
        </p:txBody>
      </p:sp>
      <p:sp>
        <p:nvSpPr>
          <p:cNvPr id="5" name="Slide Number Placeholder 4">
            <a:extLst>
              <a:ext uri="{FF2B5EF4-FFF2-40B4-BE49-F238E27FC236}">
                <a16:creationId xmlns:a16="http://schemas.microsoft.com/office/drawing/2014/main" id="{C8DEE27A-2B19-46ED-96D9-005D7509A1B3}"/>
              </a:ext>
            </a:extLst>
          </p:cNvPr>
          <p:cNvSpPr>
            <a:spLocks noGrp="1"/>
          </p:cNvSpPr>
          <p:nvPr>
            <p:ph type="sldNum" sz="quarter" idx="4"/>
          </p:nvPr>
        </p:nvSpPr>
        <p:spPr/>
        <p:txBody>
          <a:bodyPr/>
          <a:lstStyle/>
          <a:p>
            <a:pPr algn="l"/>
            <a:fld id="{0D904593-1668-4B95-BA96-EF3EF43EDF4E}" type="slidenum">
              <a:rPr lang="en-US" smtClean="0"/>
              <a:pPr algn="l"/>
              <a:t>5</a:t>
            </a:fld>
            <a:endParaRPr lang="en-US" dirty="0"/>
          </a:p>
        </p:txBody>
      </p:sp>
      <p:sp>
        <p:nvSpPr>
          <p:cNvPr id="6" name="Footer Placeholder 5">
            <a:extLst>
              <a:ext uri="{FF2B5EF4-FFF2-40B4-BE49-F238E27FC236}">
                <a16:creationId xmlns:a16="http://schemas.microsoft.com/office/drawing/2014/main" id="{ACEEEE24-FEF4-431C-94D3-2D4F8BCE9CB0}"/>
              </a:ext>
            </a:extLst>
          </p:cNvPr>
          <p:cNvSpPr>
            <a:spLocks noGrp="1"/>
          </p:cNvSpPr>
          <p:nvPr>
            <p:ph type="ftr" sz="quarter" idx="12"/>
          </p:nvPr>
        </p:nvSpPr>
        <p:spPr/>
        <p:txBody>
          <a:bodyPr/>
          <a:lstStyle/>
          <a:p>
            <a:r>
              <a:rPr lang="en-US"/>
              <a:t>|  Micron Confidential</a:t>
            </a:r>
            <a:endParaRPr lang="en-US" dirty="0"/>
          </a:p>
        </p:txBody>
      </p:sp>
      <p:sp>
        <p:nvSpPr>
          <p:cNvPr id="7" name="Text Placeholder 6">
            <a:extLst>
              <a:ext uri="{FF2B5EF4-FFF2-40B4-BE49-F238E27FC236}">
                <a16:creationId xmlns:a16="http://schemas.microsoft.com/office/drawing/2014/main" id="{28C0820E-9CF9-4311-AC2D-C76ADED77143}"/>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C04926E5-DEAA-44A2-90BF-15AFB86EA4DA}"/>
              </a:ext>
            </a:extLst>
          </p:cNvPr>
          <p:cNvPicPr>
            <a:picLocks noChangeAspect="1"/>
          </p:cNvPicPr>
          <p:nvPr/>
        </p:nvPicPr>
        <p:blipFill>
          <a:blip r:embed="rId2"/>
          <a:stretch>
            <a:fillRect/>
          </a:stretch>
        </p:blipFill>
        <p:spPr>
          <a:xfrm>
            <a:off x="979777" y="2209362"/>
            <a:ext cx="3819525" cy="1790700"/>
          </a:xfrm>
          <a:prstGeom prst="rect">
            <a:avLst/>
          </a:prstGeom>
        </p:spPr>
      </p:pic>
    </p:spTree>
    <p:extLst>
      <p:ext uri="{BB962C8B-B14F-4D97-AF65-F5344CB8AC3E}">
        <p14:creationId xmlns:p14="http://schemas.microsoft.com/office/powerpoint/2010/main" val="221977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904593-1668-4B95-BA96-EF3EF43EDF4E}" type="slidenum">
              <a:rPr kumimoji="0" lang="en-US" sz="1100" b="1" i="0" u="none" strike="noStrike" kern="1200" cap="none" spc="0" normalizeH="0" baseline="0" noProof="0" smtClean="0">
                <a:ln>
                  <a:noFill/>
                </a:ln>
                <a:solidFill>
                  <a:srgbClr val="58595B"/>
                </a:solidFill>
                <a:effectLst/>
                <a:uLnTx/>
                <a:uFillTx/>
                <a:latin typeface="Segoe UI" panose="020B0502040204020203" pitchFamily="34" charset="0"/>
                <a:ea typeface="+mn-ea"/>
                <a:cs typeface="Segoe UI" panose="020B0502040204020203"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1" i="0" u="none" strike="noStrike" kern="1200" cap="none" spc="0" normalizeH="0" baseline="0" noProof="0" dirty="0">
              <a:ln>
                <a:noFill/>
              </a:ln>
              <a:solidFill>
                <a:srgbClr val="58595B"/>
              </a:solidFill>
              <a:effectLst/>
              <a:uLnTx/>
              <a:uFillTx/>
              <a:latin typeface="Segoe UI" panose="020B0502040204020203" pitchFamily="34" charset="0"/>
              <a:ea typeface="+mn-ea"/>
              <a:cs typeface="Segoe UI" panose="020B0502040204020203" pitchFamily="34" charset="0"/>
            </a:endParaRPr>
          </a:p>
        </p:txBody>
      </p:sp>
      <p:sp>
        <p:nvSpPr>
          <p:cNvPr id="14" name="TextBox 13"/>
          <p:cNvSpPr txBox="1"/>
          <p:nvPr/>
        </p:nvSpPr>
        <p:spPr>
          <a:xfrm>
            <a:off x="0" y="311478"/>
            <a:ext cx="12192000" cy="692305"/>
          </a:xfrm>
          <a:prstGeom prst="rect">
            <a:avLst/>
          </a:prstGeom>
          <a:noFill/>
          <a:ln w="28575">
            <a:solidFill>
              <a:srgbClr val="002060"/>
            </a:solid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lvl="0">
              <a:defRPr/>
            </a:pP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B27A_1000-22 PILLAR CARBON DRY ETCH MICRO INSP</a:t>
            </a:r>
            <a:endParaRPr kumimoji="0" lang="nl-NL" b="1" i="0" u="none" strike="noStrike" kern="1200" cap="none" spc="0" normalizeH="0" baseline="0" noProof="0" dirty="0">
              <a:ln>
                <a:noFill/>
              </a:ln>
              <a:solidFill>
                <a:srgbClr val="002060"/>
              </a:solidFill>
              <a:effectLst/>
              <a:uLnTx/>
              <a:uFillTx/>
              <a:latin typeface="Tahoma" panose="020B0604030504040204" pitchFamily="34" charset="0"/>
              <a:ea typeface="Tahoma" panose="020B0604030504040204" pitchFamily="34" charset="0"/>
              <a:cs typeface="Tahoma" panose="020B0604030504040204" pitchFamily="34" charset="0"/>
            </a:endParaRPr>
          </a:p>
          <a:p>
            <a:pPr>
              <a:defRPr/>
            </a:pPr>
            <a:r>
              <a:rPr lang="it-IT" b="1" dirty="0">
                <a:solidFill>
                  <a:srgbClr val="002060"/>
                </a:solidFill>
                <a:latin typeface="Tahoma" panose="020B0604030504040204" pitchFamily="34" charset="0"/>
                <a:ea typeface="Tahoma" panose="020B0604030504040204" pitchFamily="34" charset="0"/>
                <a:cs typeface="Tahoma" panose="020B0604030504040204" pitchFamily="34" charset="0"/>
              </a:rPr>
              <a:t>CB13 Surface </a:t>
            </a: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fr-FR" b="1" dirty="0" err="1">
                <a:solidFill>
                  <a:srgbClr val="FF0000"/>
                </a:solidFill>
                <a:latin typeface="Tahoma" panose="020B0604030504040204" pitchFamily="34" charset="0"/>
                <a:ea typeface="Tahoma" panose="020B0604030504040204" pitchFamily="34" charset="0"/>
                <a:cs typeface="Tahoma" panose="020B0604030504040204" pitchFamily="34" charset="0"/>
              </a:rPr>
              <a:t>Attribute</a:t>
            </a:r>
            <a:r>
              <a:rPr lang="fr-FR"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ZDEY22MPDDEIDEW5HXP</a:t>
            </a:r>
            <a:endParaRPr lang="en-US" b="1" kern="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 Placeholder 2"/>
          <p:cNvSpPr txBox="1">
            <a:spLocks/>
          </p:cNvSpPr>
          <p:nvPr/>
        </p:nvSpPr>
        <p:spPr bwMode="auto">
          <a:xfrm>
            <a:off x="12882" y="1040650"/>
            <a:ext cx="5602702" cy="38687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1">
              <a:buClr>
                <a:srgbClr val="92D050"/>
              </a:buClr>
              <a:buSzPct val="90000"/>
              <a:defRPr/>
            </a:pPr>
            <a:r>
              <a:rPr lang="en-US" sz="1100" b="1" u="sng" kern="0" dirty="0">
                <a:solidFill>
                  <a:srgbClr val="002060"/>
                </a:solidFill>
                <a:latin typeface="Tahoma" panose="020B0604030504040204" pitchFamily="34" charset="0"/>
                <a:ea typeface="Tahoma" panose="020B0604030504040204" pitchFamily="34" charset="0"/>
                <a:cs typeface="Tahoma" panose="020B0604030504040204" pitchFamily="34" charset="0"/>
              </a:rPr>
              <a:t>Issue</a:t>
            </a:r>
            <a:endParaRPr lang="en-US" sz="1100" b="1" kern="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71450" lvl="1" indent="-171450">
              <a:buClr>
                <a:srgbClr val="92D050"/>
              </a:buClr>
              <a:buSzPct val="90000"/>
              <a:buFont typeface="Arial" panose="020B0604020202020204" pitchFamily="34" charset="0"/>
              <a:buChar char="•"/>
              <a:defRPr/>
            </a:pPr>
            <a:r>
              <a:rPr lang="en-US" sz="1100" kern="0" dirty="0">
                <a:solidFill>
                  <a:srgbClr val="002060"/>
                </a:solidFill>
                <a:latin typeface="Tahoma" panose="020B0604030504040204" pitchFamily="34" charset="0"/>
                <a:ea typeface="Tahoma" panose="020B0604030504040204" pitchFamily="34" charset="0"/>
                <a:cs typeface="Tahoma" panose="020B0604030504040204" pitchFamily="34" charset="0"/>
              </a:rPr>
              <a:t>B27A Surface baseline shifted since 08/01 ( RDA inspection time ) </a:t>
            </a:r>
          </a:p>
          <a:p>
            <a:pPr marL="0" lvl="1">
              <a:buClr>
                <a:srgbClr val="92D050"/>
              </a:buClr>
              <a:buSzPct val="90000"/>
              <a:defRPr/>
            </a:pPr>
            <a:endParaRPr lang="en-US" sz="1100" b="1" u="sng" kern="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0" lvl="1">
              <a:buClr>
                <a:srgbClr val="92D050"/>
              </a:buClr>
              <a:buSzPct val="90000"/>
              <a:defRPr/>
            </a:pPr>
            <a:r>
              <a:rPr lang="en-US" sz="1100" b="1" u="sng" kern="0" dirty="0" err="1">
                <a:solidFill>
                  <a:srgbClr val="002060"/>
                </a:solidFill>
                <a:latin typeface="Tahoma" panose="020B0604030504040204" pitchFamily="34" charset="0"/>
                <a:ea typeface="Tahoma" panose="020B0604030504040204" pitchFamily="34" charset="0"/>
                <a:cs typeface="Tahoma" panose="020B0604030504040204" pitchFamily="34" charset="0"/>
              </a:rPr>
              <a:t>Rootcause</a:t>
            </a:r>
            <a:endParaRPr lang="en-US" sz="1100" b="1" kern="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71450" lvl="1" indent="-171450">
              <a:buClr>
                <a:srgbClr val="92D050"/>
              </a:buClr>
              <a:buSzPct val="90000"/>
              <a:buFont typeface="Arial" panose="020B0604020202020204" pitchFamily="34" charset="0"/>
              <a:buChar char="•"/>
              <a:defRPr/>
            </a:pPr>
            <a:r>
              <a:rPr lang="fr-FR" sz="1100" b="1" dirty="0">
                <a:solidFill>
                  <a:srgbClr val="FF0000"/>
                </a:solidFill>
                <a:latin typeface="Tahoma" panose="020B0604030504040204" pitchFamily="34" charset="0"/>
                <a:ea typeface="Tahoma" panose="020B0604030504040204" pitchFamily="34" charset="0"/>
                <a:cs typeface="Tahoma" panose="020B0604030504040204" pitchFamily="34" charset="0"/>
              </a:rPr>
              <a:t>Suspect </a:t>
            </a:r>
            <a:r>
              <a:rPr lang="fr-FR" sz="1100" b="1" dirty="0" err="1">
                <a:solidFill>
                  <a:srgbClr val="FF0000"/>
                </a:solidFill>
                <a:latin typeface="Tahoma" panose="020B0604030504040204" pitchFamily="34" charset="0"/>
                <a:ea typeface="Tahoma" panose="020B0604030504040204" pitchFamily="34" charset="0"/>
                <a:cs typeface="Tahoma" panose="020B0604030504040204" pitchFamily="34" charset="0"/>
              </a:rPr>
              <a:t>Attribute</a:t>
            </a:r>
            <a:r>
              <a:rPr lang="fr-FR" sz="1100" b="1" dirty="0">
                <a:solidFill>
                  <a:srgbClr val="FF0000"/>
                </a:solidFill>
                <a:latin typeface="Tahoma" panose="020B0604030504040204" pitchFamily="34" charset="0"/>
                <a:ea typeface="Tahoma" panose="020B0604030504040204" pitchFamily="34" charset="0"/>
                <a:cs typeface="Tahoma" panose="020B0604030504040204" pitchFamily="34" charset="0"/>
              </a:rPr>
              <a:t> : </a:t>
            </a:r>
            <a:r>
              <a:rPr lang="en-US" sz="1100" b="1" dirty="0">
                <a:solidFill>
                  <a:srgbClr val="FF0000"/>
                </a:solidFill>
                <a:latin typeface="Tahoma" panose="020B0604030504040204" pitchFamily="34" charset="0"/>
                <a:ea typeface="Tahoma" panose="020B0604030504040204" pitchFamily="34" charset="0"/>
                <a:cs typeface="Tahoma" panose="020B0604030504040204" pitchFamily="34" charset="0"/>
              </a:rPr>
              <a:t>ZDEY22MPDDEIDEW5HXP related</a:t>
            </a:r>
          </a:p>
          <a:p>
            <a:pPr marL="171450" lvl="1" indent="-171450">
              <a:buClr>
                <a:srgbClr val="92D050"/>
              </a:buClr>
              <a:buSzPct val="90000"/>
              <a:buFont typeface="Arial" panose="020B0604020202020204" pitchFamily="34" charset="0"/>
              <a:buChar char="•"/>
              <a:defRPr/>
            </a:pPr>
            <a:r>
              <a:rPr lang="en-US" sz="1100" b="1" dirty="0">
                <a:latin typeface="Tahoma" panose="020B0604030504040204" pitchFamily="34" charset="0"/>
                <a:ea typeface="Tahoma" panose="020B0604030504040204" pitchFamily="34" charset="0"/>
                <a:cs typeface="Tahoma" panose="020B0604030504040204" pitchFamily="34" charset="0"/>
              </a:rPr>
              <a:t>Conversion background and motivation</a:t>
            </a:r>
            <a:r>
              <a:rPr lang="en-US" sz="1100" dirty="0">
                <a:latin typeface="Tahoma" panose="020B0604030504040204" pitchFamily="34" charset="0"/>
                <a:ea typeface="Tahoma" panose="020B0604030504040204" pitchFamily="34" charset="0"/>
                <a:cs typeface="Tahoma" panose="020B0604030504040204" pitchFamily="34" charset="0"/>
              </a:rPr>
              <a:t> </a:t>
            </a:r>
            <a:br>
              <a:rPr lang="en-US" sz="1100" dirty="0">
                <a:latin typeface="Tahoma" panose="020B0604030504040204" pitchFamily="34" charset="0"/>
                <a:ea typeface="Tahoma" panose="020B0604030504040204" pitchFamily="34" charset="0"/>
                <a:cs typeface="Tahoma" panose="020B0604030504040204" pitchFamily="34" charset="0"/>
              </a:rPr>
            </a:br>
            <a:r>
              <a:rPr lang="en-US" sz="1100" dirty="0">
                <a:latin typeface="Tahoma" panose="020B0604030504040204" pitchFamily="34" charset="0"/>
                <a:ea typeface="Tahoma" panose="020B0604030504040204" pitchFamily="34" charset="0"/>
                <a:cs typeface="Tahoma" panose="020B0604030504040204" pitchFamily="34" charset="0"/>
              </a:rPr>
              <a:t>This conversion is to evaluate 22L W5 Package comprising of 22DDE ME0 with Hydra coupled with 22INT DE W5 Recipe on 22HXP Final configuration hardware (</a:t>
            </a:r>
            <a:r>
              <a:rPr lang="en-US" sz="1100" dirty="0" err="1">
                <a:latin typeface="Tahoma" panose="020B0604030504040204" pitchFamily="34" charset="0"/>
                <a:ea typeface="Tahoma" panose="020B0604030504040204" pitchFamily="34" charset="0"/>
                <a:cs typeface="Tahoma" panose="020B0604030504040204" pitchFamily="34" charset="0"/>
              </a:rPr>
              <a:t>Corvus</a:t>
            </a:r>
            <a:r>
              <a:rPr lang="en-US" sz="1100" dirty="0">
                <a:latin typeface="Tahoma" panose="020B0604030504040204" pitchFamily="34" charset="0"/>
                <a:ea typeface="Tahoma" panose="020B0604030504040204" pitchFamily="34" charset="0"/>
                <a:cs typeface="Tahoma" panose="020B0604030504040204" pitchFamily="34" charset="0"/>
              </a:rPr>
              <a:t>-T+CIP Combo)</a:t>
            </a:r>
          </a:p>
          <a:p>
            <a:pPr marL="171450" lvl="1" indent="-171450">
              <a:buClr>
                <a:srgbClr val="92D050"/>
              </a:buClr>
              <a:buSzPct val="90000"/>
              <a:buFont typeface="Arial" panose="020B0604020202020204" pitchFamily="34" charset="0"/>
              <a:buChar char="•"/>
              <a:defRPr/>
            </a:pPr>
            <a:r>
              <a:rPr lang="en-US" sz="1100" b="1" dirty="0">
                <a:latin typeface="Tahoma" panose="020B0604030504040204" pitchFamily="34" charset="0"/>
                <a:ea typeface="Tahoma" panose="020B0604030504040204" pitchFamily="34" charset="0"/>
                <a:cs typeface="Tahoma" panose="020B0604030504040204" pitchFamily="34" charset="0"/>
              </a:rPr>
              <a:t>Conversion Rate: 100%</a:t>
            </a:r>
            <a:endParaRPr lang="en-US" sz="1100" b="1" u="sng" kern="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0" lvl="1">
              <a:buClr>
                <a:srgbClr val="92D050"/>
              </a:buClr>
              <a:buSzPct val="90000"/>
              <a:defRPr/>
            </a:pPr>
            <a:br>
              <a:rPr lang="en-US" sz="1100" b="1" u="sng" kern="0" dirty="0">
                <a:solidFill>
                  <a:srgbClr val="002060"/>
                </a:solidFill>
                <a:latin typeface="Tahoma" panose="020B0604030504040204" pitchFamily="34" charset="0"/>
                <a:ea typeface="Tahoma" panose="020B0604030504040204" pitchFamily="34" charset="0"/>
                <a:cs typeface="Tahoma" panose="020B0604030504040204" pitchFamily="34" charset="0"/>
              </a:rPr>
            </a:br>
            <a:endParaRPr lang="en-US" sz="1100" kern="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9" name="Oval 8"/>
          <p:cNvSpPr/>
          <p:nvPr/>
        </p:nvSpPr>
        <p:spPr>
          <a:xfrm>
            <a:off x="11940055" y="3568311"/>
            <a:ext cx="286790" cy="103910"/>
          </a:xfrm>
          <a:prstGeom prst="ellipse">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A9B9D"/>
              </a:solidFill>
              <a:effectLst/>
              <a:uLnTx/>
              <a:uFillTx/>
              <a:latin typeface="Segoe UI" panose="020B0502040204020203" pitchFamily="34" charset="0"/>
              <a:ea typeface="+mn-ea"/>
              <a:cs typeface="Segoe UI" panose="020B0502040204020203" pitchFamily="34" charset="0"/>
            </a:endParaRPr>
          </a:p>
        </p:txBody>
      </p:sp>
      <p:sp>
        <p:nvSpPr>
          <p:cNvPr id="18" name="TextBox 17"/>
          <p:cNvSpPr txBox="1"/>
          <p:nvPr/>
        </p:nvSpPr>
        <p:spPr>
          <a:xfrm>
            <a:off x="-1110953" y="94004"/>
            <a:ext cx="184731" cy="369332"/>
          </a:xfrm>
          <a:prstGeom prst="rect">
            <a:avLst/>
          </a:prstGeom>
          <a:noFill/>
        </p:spPr>
        <p:txBody>
          <a:bodyPr wrap="none" rtlCol="0">
            <a:spAutoFit/>
          </a:bodyPr>
          <a:lstStyle/>
          <a:p>
            <a:endParaRPr lang="en-US" dirty="0" err="1">
              <a:latin typeface="Segoe UI" panose="020B0502040204020203" pitchFamily="34" charset="0"/>
              <a:cs typeface="Segoe UI" panose="020B0502040204020203" pitchFamily="34" charset="0"/>
            </a:endParaRPr>
          </a:p>
        </p:txBody>
      </p:sp>
      <p:pic>
        <p:nvPicPr>
          <p:cNvPr id="19" name="Picture 18"/>
          <p:cNvPicPr>
            <a:picLocks noChangeAspect="1"/>
          </p:cNvPicPr>
          <p:nvPr/>
        </p:nvPicPr>
        <p:blipFill>
          <a:blip r:embed="rId3"/>
          <a:stretch>
            <a:fillRect/>
          </a:stretch>
        </p:blipFill>
        <p:spPr>
          <a:xfrm>
            <a:off x="6067025" y="3822940"/>
            <a:ext cx="5701820" cy="2948600"/>
          </a:xfrm>
          <a:prstGeom prst="rect">
            <a:avLst/>
          </a:prstGeom>
        </p:spPr>
      </p:pic>
      <p:pic>
        <p:nvPicPr>
          <p:cNvPr id="3" name="Picture 2"/>
          <p:cNvPicPr>
            <a:picLocks noChangeAspect="1"/>
          </p:cNvPicPr>
          <p:nvPr/>
        </p:nvPicPr>
        <p:blipFill>
          <a:blip r:embed="rId4"/>
          <a:stretch>
            <a:fillRect/>
          </a:stretch>
        </p:blipFill>
        <p:spPr>
          <a:xfrm>
            <a:off x="8582892" y="1699816"/>
            <a:ext cx="1828800" cy="1828800"/>
          </a:xfrm>
          <a:prstGeom prst="rect">
            <a:avLst/>
          </a:prstGeom>
        </p:spPr>
      </p:pic>
      <p:pic>
        <p:nvPicPr>
          <p:cNvPr id="5" name="Picture 4"/>
          <p:cNvPicPr>
            <a:picLocks noChangeAspect="1"/>
          </p:cNvPicPr>
          <p:nvPr/>
        </p:nvPicPr>
        <p:blipFill>
          <a:blip r:embed="rId5"/>
          <a:stretch>
            <a:fillRect/>
          </a:stretch>
        </p:blipFill>
        <p:spPr>
          <a:xfrm>
            <a:off x="10555656" y="2418478"/>
            <a:ext cx="1371600" cy="1371600"/>
          </a:xfrm>
          <a:prstGeom prst="rect">
            <a:avLst/>
          </a:prstGeom>
        </p:spPr>
      </p:pic>
      <p:pic>
        <p:nvPicPr>
          <p:cNvPr id="8" name="Picture 7"/>
          <p:cNvPicPr>
            <a:picLocks noChangeAspect="1"/>
          </p:cNvPicPr>
          <p:nvPr/>
        </p:nvPicPr>
        <p:blipFill>
          <a:blip r:embed="rId6"/>
          <a:stretch>
            <a:fillRect/>
          </a:stretch>
        </p:blipFill>
        <p:spPr>
          <a:xfrm>
            <a:off x="10555656" y="1014016"/>
            <a:ext cx="1371600" cy="1371600"/>
          </a:xfrm>
          <a:prstGeom prst="rect">
            <a:avLst/>
          </a:prstGeom>
        </p:spPr>
      </p:pic>
      <p:pic>
        <p:nvPicPr>
          <p:cNvPr id="10" name="Picture 9"/>
          <p:cNvPicPr>
            <a:picLocks noChangeAspect="1"/>
          </p:cNvPicPr>
          <p:nvPr/>
        </p:nvPicPr>
        <p:blipFill>
          <a:blip r:embed="rId7"/>
          <a:stretch>
            <a:fillRect/>
          </a:stretch>
        </p:blipFill>
        <p:spPr>
          <a:xfrm>
            <a:off x="5924328" y="1137365"/>
            <a:ext cx="2514600" cy="2562225"/>
          </a:xfrm>
          <a:prstGeom prst="rect">
            <a:avLst/>
          </a:prstGeom>
        </p:spPr>
      </p:pic>
      <p:sp>
        <p:nvSpPr>
          <p:cNvPr id="12" name="TextBox 11"/>
          <p:cNvSpPr txBox="1"/>
          <p:nvPr/>
        </p:nvSpPr>
        <p:spPr>
          <a:xfrm>
            <a:off x="8856732" y="1208234"/>
            <a:ext cx="1281120" cy="584775"/>
          </a:xfrm>
          <a:prstGeom prst="rect">
            <a:avLst/>
          </a:prstGeom>
          <a:noFill/>
        </p:spPr>
        <p:txBody>
          <a:bodyPr wrap="none" rtlCol="0">
            <a:spAutoFit/>
          </a:bodyPr>
          <a:lstStyle/>
          <a:p>
            <a:pPr algn="ctr"/>
            <a:r>
              <a:rPr lang="en-US" dirty="0" err="1"/>
              <a:t>Cumm</a:t>
            </a:r>
            <a:r>
              <a:rPr lang="en-US" dirty="0"/>
              <a:t> Map</a:t>
            </a:r>
          </a:p>
          <a:p>
            <a:pPr algn="ctr"/>
            <a:r>
              <a:rPr lang="en-US" sz="1400" b="1" dirty="0"/>
              <a:t>Surface</a:t>
            </a:r>
          </a:p>
        </p:txBody>
      </p:sp>
    </p:spTree>
    <p:extLst>
      <p:ext uri="{BB962C8B-B14F-4D97-AF65-F5344CB8AC3E}">
        <p14:creationId xmlns:p14="http://schemas.microsoft.com/office/powerpoint/2010/main" val="42923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768D-5FC1-4958-B37B-B4C8A19B6559}"/>
              </a:ext>
            </a:extLst>
          </p:cNvPr>
          <p:cNvSpPr>
            <a:spLocks noGrp="1"/>
          </p:cNvSpPr>
          <p:nvPr>
            <p:ph type="title"/>
          </p:nvPr>
        </p:nvSpPr>
        <p:spPr/>
        <p:txBody>
          <a:bodyPr>
            <a:normAutofit/>
          </a:bodyPr>
          <a:lstStyle/>
          <a:p>
            <a:r>
              <a:rPr lang="en-US" sz="2000" dirty="0">
                <a:hlinkClick r:id="rId2"/>
              </a:rPr>
              <a:t>http://fslhdppds01/rda_ad/ad_hoc/2018-09-09/10_705907_0_Mean_2018090920.html</a:t>
            </a:r>
            <a:endParaRPr lang="en-US" sz="2000" dirty="0"/>
          </a:p>
        </p:txBody>
      </p:sp>
      <p:sp>
        <p:nvSpPr>
          <p:cNvPr id="3" name="Content Placeholder 2">
            <a:extLst>
              <a:ext uri="{FF2B5EF4-FFF2-40B4-BE49-F238E27FC236}">
                <a16:creationId xmlns:a16="http://schemas.microsoft.com/office/drawing/2014/main" id="{29A5D0F4-C2E4-4825-910D-87BA50FE8E8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098875C-61B2-4AB8-AC6C-9866A3236309}"/>
              </a:ext>
            </a:extLst>
          </p:cNvPr>
          <p:cNvSpPr>
            <a:spLocks noGrp="1"/>
          </p:cNvSpPr>
          <p:nvPr>
            <p:ph type="dt" sz="half" idx="2"/>
          </p:nvPr>
        </p:nvSpPr>
        <p:spPr/>
        <p:txBody>
          <a:bodyPr/>
          <a:lstStyle/>
          <a:p>
            <a:fld id="{DD0B5AFB-117C-46EA-B643-5FA810A8A3CB}" type="datetime4">
              <a:rPr lang="en-US" smtClean="0"/>
              <a:pPr/>
              <a:t>November 19, 2018</a:t>
            </a:fld>
            <a:endParaRPr lang="en-US" dirty="0"/>
          </a:p>
        </p:txBody>
      </p:sp>
      <p:sp>
        <p:nvSpPr>
          <p:cNvPr id="5" name="Slide Number Placeholder 4">
            <a:extLst>
              <a:ext uri="{FF2B5EF4-FFF2-40B4-BE49-F238E27FC236}">
                <a16:creationId xmlns:a16="http://schemas.microsoft.com/office/drawing/2014/main" id="{21C29C7E-1B9B-482A-A449-F861631F369F}"/>
              </a:ext>
            </a:extLst>
          </p:cNvPr>
          <p:cNvSpPr>
            <a:spLocks noGrp="1"/>
          </p:cNvSpPr>
          <p:nvPr>
            <p:ph type="sldNum" sz="quarter" idx="4"/>
          </p:nvPr>
        </p:nvSpPr>
        <p:spPr/>
        <p:txBody>
          <a:bodyPr/>
          <a:lstStyle/>
          <a:p>
            <a:pPr algn="l"/>
            <a:fld id="{0D904593-1668-4B95-BA96-EF3EF43EDF4E}" type="slidenum">
              <a:rPr lang="en-US" smtClean="0"/>
              <a:pPr algn="l"/>
              <a:t>7</a:t>
            </a:fld>
            <a:endParaRPr lang="en-US" dirty="0"/>
          </a:p>
        </p:txBody>
      </p:sp>
      <p:sp>
        <p:nvSpPr>
          <p:cNvPr id="6" name="Footer Placeholder 5">
            <a:extLst>
              <a:ext uri="{FF2B5EF4-FFF2-40B4-BE49-F238E27FC236}">
                <a16:creationId xmlns:a16="http://schemas.microsoft.com/office/drawing/2014/main" id="{CA9F1362-CAC4-4444-9289-143DA3C7040C}"/>
              </a:ext>
            </a:extLst>
          </p:cNvPr>
          <p:cNvSpPr>
            <a:spLocks noGrp="1"/>
          </p:cNvSpPr>
          <p:nvPr>
            <p:ph type="ftr" sz="quarter" idx="12"/>
          </p:nvPr>
        </p:nvSpPr>
        <p:spPr/>
        <p:txBody>
          <a:bodyPr/>
          <a:lstStyle/>
          <a:p>
            <a:r>
              <a:rPr lang="en-US"/>
              <a:t>|  Micron Confidential</a:t>
            </a:r>
            <a:endParaRPr lang="en-US" dirty="0"/>
          </a:p>
        </p:txBody>
      </p:sp>
      <p:sp>
        <p:nvSpPr>
          <p:cNvPr id="7" name="Text Placeholder 6">
            <a:extLst>
              <a:ext uri="{FF2B5EF4-FFF2-40B4-BE49-F238E27FC236}">
                <a16:creationId xmlns:a16="http://schemas.microsoft.com/office/drawing/2014/main" id="{392FFA86-88AA-490D-82F5-64FC1BA1CDEA}"/>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46ED85EF-5147-4A1F-AAF7-14F76CFA9C5A}"/>
              </a:ext>
            </a:extLst>
          </p:cNvPr>
          <p:cNvPicPr>
            <a:picLocks noChangeAspect="1"/>
          </p:cNvPicPr>
          <p:nvPr/>
        </p:nvPicPr>
        <p:blipFill>
          <a:blip r:embed="rId3"/>
          <a:stretch>
            <a:fillRect/>
          </a:stretch>
        </p:blipFill>
        <p:spPr>
          <a:xfrm>
            <a:off x="1728817" y="1046427"/>
            <a:ext cx="7590665" cy="5144568"/>
          </a:xfrm>
          <a:prstGeom prst="rect">
            <a:avLst/>
          </a:prstGeom>
        </p:spPr>
      </p:pic>
    </p:spTree>
    <p:extLst>
      <p:ext uri="{BB962C8B-B14F-4D97-AF65-F5344CB8AC3E}">
        <p14:creationId xmlns:p14="http://schemas.microsoft.com/office/powerpoint/2010/main" val="395638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77C1-08E9-4FB4-8603-B63BA79F83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F4E22-6E1B-425B-AC47-B280C10AFAF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4010F2B-06EC-4EB4-BDCD-9DF6585C4BD5}"/>
              </a:ext>
            </a:extLst>
          </p:cNvPr>
          <p:cNvSpPr>
            <a:spLocks noGrp="1"/>
          </p:cNvSpPr>
          <p:nvPr>
            <p:ph type="dt" sz="half" idx="2"/>
          </p:nvPr>
        </p:nvSpPr>
        <p:spPr/>
        <p:txBody>
          <a:bodyPr/>
          <a:lstStyle/>
          <a:p>
            <a:fld id="{DD0B5AFB-117C-46EA-B643-5FA810A8A3CB}" type="datetime4">
              <a:rPr lang="en-US" smtClean="0"/>
              <a:pPr/>
              <a:t>November 19, 2018</a:t>
            </a:fld>
            <a:endParaRPr lang="en-US" dirty="0"/>
          </a:p>
        </p:txBody>
      </p:sp>
      <p:sp>
        <p:nvSpPr>
          <p:cNvPr id="5" name="Slide Number Placeholder 4">
            <a:extLst>
              <a:ext uri="{FF2B5EF4-FFF2-40B4-BE49-F238E27FC236}">
                <a16:creationId xmlns:a16="http://schemas.microsoft.com/office/drawing/2014/main" id="{5401F2CD-88F8-4DA6-8AFE-E6048CC08BA0}"/>
              </a:ext>
            </a:extLst>
          </p:cNvPr>
          <p:cNvSpPr>
            <a:spLocks noGrp="1"/>
          </p:cNvSpPr>
          <p:nvPr>
            <p:ph type="sldNum" sz="quarter" idx="4"/>
          </p:nvPr>
        </p:nvSpPr>
        <p:spPr/>
        <p:txBody>
          <a:bodyPr/>
          <a:lstStyle/>
          <a:p>
            <a:pPr algn="l"/>
            <a:fld id="{0D904593-1668-4B95-BA96-EF3EF43EDF4E}" type="slidenum">
              <a:rPr lang="en-US" smtClean="0"/>
              <a:pPr algn="l"/>
              <a:t>8</a:t>
            </a:fld>
            <a:endParaRPr lang="en-US" dirty="0"/>
          </a:p>
        </p:txBody>
      </p:sp>
      <p:sp>
        <p:nvSpPr>
          <p:cNvPr id="6" name="Footer Placeholder 5">
            <a:extLst>
              <a:ext uri="{FF2B5EF4-FFF2-40B4-BE49-F238E27FC236}">
                <a16:creationId xmlns:a16="http://schemas.microsoft.com/office/drawing/2014/main" id="{166E4393-9E70-4FD9-A83E-A787EF1B71BD}"/>
              </a:ext>
            </a:extLst>
          </p:cNvPr>
          <p:cNvSpPr>
            <a:spLocks noGrp="1"/>
          </p:cNvSpPr>
          <p:nvPr>
            <p:ph type="ftr" sz="quarter" idx="12"/>
          </p:nvPr>
        </p:nvSpPr>
        <p:spPr/>
        <p:txBody>
          <a:bodyPr/>
          <a:lstStyle/>
          <a:p>
            <a:r>
              <a:rPr lang="en-US"/>
              <a:t>|  Micron Confidential</a:t>
            </a:r>
            <a:endParaRPr lang="en-US" dirty="0"/>
          </a:p>
        </p:txBody>
      </p:sp>
      <p:sp>
        <p:nvSpPr>
          <p:cNvPr id="7" name="Text Placeholder 6">
            <a:extLst>
              <a:ext uri="{FF2B5EF4-FFF2-40B4-BE49-F238E27FC236}">
                <a16:creationId xmlns:a16="http://schemas.microsoft.com/office/drawing/2014/main" id="{804036A0-7DCF-4C49-B987-7A233565136F}"/>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9F3ACF12-4041-41DA-9F1A-F0F62C75D327}"/>
              </a:ext>
            </a:extLst>
          </p:cNvPr>
          <p:cNvPicPr>
            <a:picLocks noChangeAspect="1"/>
          </p:cNvPicPr>
          <p:nvPr/>
        </p:nvPicPr>
        <p:blipFill>
          <a:blip r:embed="rId2"/>
          <a:stretch>
            <a:fillRect/>
          </a:stretch>
        </p:blipFill>
        <p:spPr>
          <a:xfrm>
            <a:off x="910984" y="466157"/>
            <a:ext cx="9464200" cy="5292160"/>
          </a:xfrm>
          <a:prstGeom prst="rect">
            <a:avLst/>
          </a:prstGeom>
        </p:spPr>
      </p:pic>
    </p:spTree>
    <p:extLst>
      <p:ext uri="{BB962C8B-B14F-4D97-AF65-F5344CB8AC3E}">
        <p14:creationId xmlns:p14="http://schemas.microsoft.com/office/powerpoint/2010/main" val="301084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9FB6-84DE-48F4-8B64-9A0958A52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B0A386-245A-4F76-8D03-0150FFDE47F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21F1C91-C321-4A88-8F43-75727129BAEA}"/>
              </a:ext>
            </a:extLst>
          </p:cNvPr>
          <p:cNvSpPr>
            <a:spLocks noGrp="1"/>
          </p:cNvSpPr>
          <p:nvPr>
            <p:ph type="dt" sz="half" idx="2"/>
          </p:nvPr>
        </p:nvSpPr>
        <p:spPr/>
        <p:txBody>
          <a:bodyPr/>
          <a:lstStyle/>
          <a:p>
            <a:fld id="{DD0B5AFB-117C-46EA-B643-5FA810A8A3CB}" type="datetime4">
              <a:rPr lang="en-US" smtClean="0"/>
              <a:pPr/>
              <a:t>November 19, 2018</a:t>
            </a:fld>
            <a:endParaRPr lang="en-US" dirty="0"/>
          </a:p>
        </p:txBody>
      </p:sp>
      <p:sp>
        <p:nvSpPr>
          <p:cNvPr id="5" name="Slide Number Placeholder 4">
            <a:extLst>
              <a:ext uri="{FF2B5EF4-FFF2-40B4-BE49-F238E27FC236}">
                <a16:creationId xmlns:a16="http://schemas.microsoft.com/office/drawing/2014/main" id="{5794DF4B-0DDB-4D64-AD70-2357302E27A6}"/>
              </a:ext>
            </a:extLst>
          </p:cNvPr>
          <p:cNvSpPr>
            <a:spLocks noGrp="1"/>
          </p:cNvSpPr>
          <p:nvPr>
            <p:ph type="sldNum" sz="quarter" idx="4"/>
          </p:nvPr>
        </p:nvSpPr>
        <p:spPr/>
        <p:txBody>
          <a:bodyPr/>
          <a:lstStyle/>
          <a:p>
            <a:pPr algn="l"/>
            <a:fld id="{0D904593-1668-4B95-BA96-EF3EF43EDF4E}" type="slidenum">
              <a:rPr lang="en-US" smtClean="0"/>
              <a:pPr algn="l"/>
              <a:t>9</a:t>
            </a:fld>
            <a:endParaRPr lang="en-US" dirty="0"/>
          </a:p>
        </p:txBody>
      </p:sp>
      <p:sp>
        <p:nvSpPr>
          <p:cNvPr id="6" name="Footer Placeholder 5">
            <a:extLst>
              <a:ext uri="{FF2B5EF4-FFF2-40B4-BE49-F238E27FC236}">
                <a16:creationId xmlns:a16="http://schemas.microsoft.com/office/drawing/2014/main" id="{D6BFD0CF-BB30-48F8-9ECE-0BB24DA25DC7}"/>
              </a:ext>
            </a:extLst>
          </p:cNvPr>
          <p:cNvSpPr>
            <a:spLocks noGrp="1"/>
          </p:cNvSpPr>
          <p:nvPr>
            <p:ph type="ftr" sz="quarter" idx="12"/>
          </p:nvPr>
        </p:nvSpPr>
        <p:spPr/>
        <p:txBody>
          <a:bodyPr/>
          <a:lstStyle/>
          <a:p>
            <a:r>
              <a:rPr lang="en-US"/>
              <a:t>|  Micron Confidential</a:t>
            </a:r>
            <a:endParaRPr lang="en-US" dirty="0"/>
          </a:p>
        </p:txBody>
      </p:sp>
      <p:sp>
        <p:nvSpPr>
          <p:cNvPr id="7" name="Text Placeholder 6">
            <a:extLst>
              <a:ext uri="{FF2B5EF4-FFF2-40B4-BE49-F238E27FC236}">
                <a16:creationId xmlns:a16="http://schemas.microsoft.com/office/drawing/2014/main" id="{8A8BE0E0-E4DF-4A38-9DD6-2487390042D4}"/>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81B72CEB-C928-46E9-8335-1305BA7EDF15}"/>
              </a:ext>
            </a:extLst>
          </p:cNvPr>
          <p:cNvPicPr>
            <a:picLocks noChangeAspect="1"/>
          </p:cNvPicPr>
          <p:nvPr/>
        </p:nvPicPr>
        <p:blipFill>
          <a:blip r:embed="rId2"/>
          <a:stretch>
            <a:fillRect/>
          </a:stretch>
        </p:blipFill>
        <p:spPr>
          <a:xfrm>
            <a:off x="910984" y="1388966"/>
            <a:ext cx="4486275" cy="1962150"/>
          </a:xfrm>
          <a:prstGeom prst="rect">
            <a:avLst/>
          </a:prstGeom>
        </p:spPr>
      </p:pic>
    </p:spTree>
    <p:extLst>
      <p:ext uri="{BB962C8B-B14F-4D97-AF65-F5344CB8AC3E}">
        <p14:creationId xmlns:p14="http://schemas.microsoft.com/office/powerpoint/2010/main" val="1075535608"/>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210</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Segoe UI</vt:lpstr>
      <vt:lpstr>Segoe UI Semibold</vt:lpstr>
      <vt:lpstr>Tahoma</vt:lpstr>
      <vt:lpstr>Verdana</vt:lpstr>
      <vt:lpstr>Wingdings</vt:lpstr>
      <vt:lpstr>Micron Theme 2.0</vt:lpstr>
      <vt:lpstr>CPG Theme 2.0</vt:lpstr>
      <vt:lpstr>PowerPoint Presentation</vt:lpstr>
      <vt:lpstr>PowerPoint Presentation</vt:lpstr>
      <vt:lpstr>PowerPoint Presentation</vt:lpstr>
      <vt:lpstr>PowerPoint Presentation</vt:lpstr>
      <vt:lpstr>PowerPoint Presentation</vt:lpstr>
      <vt:lpstr>PowerPoint Presentation</vt:lpstr>
      <vt:lpstr>http://fslhdppds01/rda_ad/ad_hoc/2018-09-09/10_705907_0_Mean_2018090920.html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2018-11-19T01:52:54Z</dcterms:created>
  <dcterms:modified xsi:type="dcterms:W3CDTF">2018-11-19T02:24:35Z</dcterms:modified>
</cp:coreProperties>
</file>