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7" r:id="rId5"/>
  </p:sldMasterIdLst>
  <p:notesMasterIdLst>
    <p:notesMasterId r:id="rId25"/>
  </p:notesMasterIdLst>
  <p:sldIdLst>
    <p:sldId id="257" r:id="rId6"/>
    <p:sldId id="283" r:id="rId7"/>
    <p:sldId id="263" r:id="rId8"/>
    <p:sldId id="264" r:id="rId9"/>
    <p:sldId id="265" r:id="rId10"/>
    <p:sldId id="266" r:id="rId11"/>
    <p:sldId id="267" r:id="rId12"/>
    <p:sldId id="268" r:id="rId13"/>
    <p:sldId id="269" r:id="rId14"/>
    <p:sldId id="259" r:id="rId15"/>
    <p:sldId id="279" r:id="rId16"/>
    <p:sldId id="273" r:id="rId17"/>
    <p:sldId id="274" r:id="rId18"/>
    <p:sldId id="280" r:id="rId19"/>
    <p:sldId id="271" r:id="rId20"/>
    <p:sldId id="281" r:id="rId21"/>
    <p:sldId id="272" r:id="rId22"/>
    <p:sldId id="282"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0090DA"/>
    <a:srgbClr val="00A3E1"/>
    <a:srgbClr val="71C5E8"/>
    <a:srgbClr val="58595B"/>
    <a:srgbClr val="808285"/>
    <a:srgbClr val="A7A9AC"/>
    <a:srgbClr val="D1D3D4"/>
    <a:srgbClr val="B7D433"/>
    <a:srgbClr val="9A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December 26,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December 26,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December 26,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December 26,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December 26,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December 26,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December 26,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December 26,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December 26,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December 26,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December 26,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December 26,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December 26,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December 26,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December 26,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December 26,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December 26,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December 26,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December 26,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December 26,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December 26,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December 26,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December 26,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December 26,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December 26,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December 26,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December 26,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December 26,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December 26,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December 26,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6.xml"/><Relationship Id="rId5" Type="http://schemas.openxmlformats.org/officeDocument/2006/relationships/hyperlink" Target="http://fslhdppds01/chronic_ad/2018-12-11/7_234106_16_EWMA-Mean_2018121100.html" TargetMode="External"/><Relationship Id="rId4" Type="http://schemas.openxmlformats.org/officeDocument/2006/relationships/hyperlink" Target="http://fslhdppds01/chronic_ad/ad_hoc/2018-12-11/7_234106_16_EWMA-Mean_2018121100.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hyperlink" Target="http://fslhdppds01/chronic_ad/ad_hoc/2018-11-23/7_261043_1_EWMA-Mean_2018112300.html" TargetMode="External"/><Relationship Id="rId4" Type="http://schemas.openxmlformats.org/officeDocument/2006/relationships/hyperlink" Target="http://fslhdppds01/chronic_ad/2018-11-23/7_261043_1_EWMA-Mean_2018112300.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hyperlink" Target="http://fslhdppds01/chronic_ad/2018-12-10/10_674528_46_Mean_2018121000.html" TargetMode="External"/><Relationship Id="rId3" Type="http://schemas.openxmlformats.org/officeDocument/2006/relationships/hyperlink" Target="http://fslhdppds01/rda_ad/2018-12-11/10_640635_0_Mean_2018121117.html" TargetMode="External"/><Relationship Id="rId7" Type="http://schemas.openxmlformats.org/officeDocument/2006/relationships/hyperlink" Target="http://fslhdppds01/chronic_ad/2018-12-13/10_583369_4_EWMA-Mean_2018121300.html" TargetMode="External"/><Relationship Id="rId2" Type="http://schemas.openxmlformats.org/officeDocument/2006/relationships/hyperlink" Target="http://fslhdppds01/rda_ad/2018-12-10/10_589505_0_Mean_2018121017.html" TargetMode="External"/><Relationship Id="rId1" Type="http://schemas.openxmlformats.org/officeDocument/2006/relationships/slideLayout" Target="../slideLayouts/slideLayout4.xml"/><Relationship Id="rId6" Type="http://schemas.openxmlformats.org/officeDocument/2006/relationships/hyperlink" Target="http://fslhdppds01/rda_ad/2018-12-12/10_640623_0_Mean_2018121217.html" TargetMode="External"/><Relationship Id="rId11" Type="http://schemas.openxmlformats.org/officeDocument/2006/relationships/hyperlink" Target="http://fslhdppds01/chronic_ad/2018-12-17/10_675684_3_Sigma_2018121700.html" TargetMode="External"/><Relationship Id="rId5" Type="http://schemas.openxmlformats.org/officeDocument/2006/relationships/hyperlink" Target="http://fslhdppds01/rda_ad/2018-12-11/10_657595_0_Mean_2018121117.html" TargetMode="External"/><Relationship Id="rId10" Type="http://schemas.openxmlformats.org/officeDocument/2006/relationships/hyperlink" Target="http://fslhdppds01/chronic_ad/2018-12-10/10_695639_3_Mean_2018121000.html" TargetMode="External"/><Relationship Id="rId4" Type="http://schemas.openxmlformats.org/officeDocument/2006/relationships/hyperlink" Target="http://fslhdppds01/rda_ad/2018-12-11/10_657053_0_Mean_2018121117.html" TargetMode="External"/><Relationship Id="rId9" Type="http://schemas.openxmlformats.org/officeDocument/2006/relationships/hyperlink" Target="http://fslhdppds01/chronic_ad/2018-12-14/10_632481_5_EWMA-Mean_2018121400.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fslhdppds01/chronic_ad/2018-12-14/7_234100_49_Mean_2018121400.html" TargetMode="External"/><Relationship Id="rId2" Type="http://schemas.openxmlformats.org/officeDocument/2006/relationships/hyperlink" Target="http://fslhdppds01/chronic_ad/2018-12-11/10_731832_33_Sigma_2018121100.html" TargetMode="External"/><Relationship Id="rId1" Type="http://schemas.openxmlformats.org/officeDocument/2006/relationships/slideLayout" Target="../slideLayouts/slideLayout4.xml"/><Relationship Id="rId5" Type="http://schemas.openxmlformats.org/officeDocument/2006/relationships/hyperlink" Target="http://fslhdppds01/chronic_ad/2018-12-12/7_278327_3_Mean_2018121200.html" TargetMode="External"/><Relationship Id="rId4" Type="http://schemas.openxmlformats.org/officeDocument/2006/relationships/hyperlink" Target="http://fslhdppds01/chronic_ad/2018-12-11/7_234106_16_EWMA-Mean_2018121100.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1" dirty="0"/>
              <a:t>Curve Trending Detection</a:t>
            </a:r>
            <a:endParaRPr lang="en-US" dirty="0"/>
          </a:p>
        </p:txBody>
      </p:sp>
      <p:sp>
        <p:nvSpPr>
          <p:cNvPr id="3" name="Text Placeholder 2"/>
          <p:cNvSpPr>
            <a:spLocks noGrp="1"/>
          </p:cNvSpPr>
          <p:nvPr>
            <p:ph type="body" sz="quarter" idx="10"/>
          </p:nvPr>
        </p:nvSpPr>
        <p:spPr/>
        <p:txBody>
          <a:bodyPr/>
          <a:lstStyle/>
          <a:p>
            <a:r>
              <a:rPr lang="en-US" dirty="0"/>
              <a:t>Peng Tan / </a:t>
            </a:r>
            <a:r>
              <a:rPr lang="en-US"/>
              <a:t>Siqi Zhou</a:t>
            </a:r>
            <a:endParaRPr lang="en-US" dirty="0"/>
          </a:p>
        </p:txBody>
      </p:sp>
      <p:sp>
        <p:nvSpPr>
          <p:cNvPr id="4" name="Title 3"/>
          <p:cNvSpPr>
            <a:spLocks noGrp="1"/>
          </p:cNvSpPr>
          <p:nvPr>
            <p:ph type="ctrTitle"/>
          </p:nvPr>
        </p:nvSpPr>
        <p:spPr/>
        <p:txBody>
          <a:bodyPr/>
          <a:lstStyle/>
          <a:p>
            <a:r>
              <a:rPr lang="en-US" dirty="0"/>
              <a:t>AD analysis enhancement </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1- Result table</a:t>
            </a:r>
          </a:p>
        </p:txBody>
      </p:sp>
      <p:sp>
        <p:nvSpPr>
          <p:cNvPr id="4" name="Text Placeholder 3"/>
          <p:cNvSpPr>
            <a:spLocks noGrp="1"/>
          </p:cNvSpPr>
          <p:nvPr>
            <p:ph type="body" sz="quarter" idx="13"/>
          </p:nvPr>
        </p:nvSpPr>
        <p:spPr/>
        <p:txBody>
          <a:bodyPr/>
          <a:lstStyle/>
          <a:p>
            <a:r>
              <a:rPr lang="en-US" dirty="0"/>
              <a:t>Before</a:t>
            </a:r>
          </a:p>
        </p:txBody>
      </p:sp>
      <p:sp>
        <p:nvSpPr>
          <p:cNvPr id="6" name="Text Placeholder 5"/>
          <p:cNvSpPr>
            <a:spLocks noGrp="1"/>
          </p:cNvSpPr>
          <p:nvPr>
            <p:ph type="body" sz="quarter" idx="15"/>
          </p:nvPr>
        </p:nvSpPr>
        <p:spPr/>
        <p:txBody>
          <a:bodyPr/>
          <a:lstStyle/>
          <a:p>
            <a:r>
              <a:rPr lang="en-US" dirty="0"/>
              <a:t>After</a:t>
            </a:r>
          </a:p>
        </p:txBody>
      </p:sp>
      <p:sp>
        <p:nvSpPr>
          <p:cNvPr id="7" name="Footer Placeholder 6"/>
          <p:cNvSpPr>
            <a:spLocks noGrp="1"/>
          </p:cNvSpPr>
          <p:nvPr>
            <p:ph type="ftr" sz="quarter" idx="11"/>
          </p:nvPr>
        </p:nvSpPr>
        <p:spPr/>
        <p:txBody>
          <a:bodyPr/>
          <a:lstStyle/>
          <a:p>
            <a:r>
              <a:rPr lang="en-US"/>
              <a:t>Micron Confidential</a:t>
            </a:r>
          </a:p>
        </p:txBody>
      </p:sp>
      <p:sp>
        <p:nvSpPr>
          <p:cNvPr id="8" name="Slide Number Placeholder 7"/>
          <p:cNvSpPr>
            <a:spLocks noGrp="1"/>
          </p:cNvSpPr>
          <p:nvPr>
            <p:ph type="sldNum" sz="quarter" idx="12"/>
          </p:nvPr>
        </p:nvSpPr>
        <p:spPr/>
        <p:txBody>
          <a:bodyPr/>
          <a:lstStyle/>
          <a:p>
            <a:fld id="{B7E7695C-FCF1-4AA0-9B93-7941FED13DC4}" type="slidenum">
              <a:rPr lang="en-US" smtClean="0"/>
              <a:t>10</a:t>
            </a:fld>
            <a:endParaRPr lang="en-US"/>
          </a:p>
        </p:txBody>
      </p:sp>
      <p:pic>
        <p:nvPicPr>
          <p:cNvPr id="1026" name="Picture 2" descr="image003">
            <a:extLst>
              <a:ext uri="{FF2B5EF4-FFF2-40B4-BE49-F238E27FC236}">
                <a16:creationId xmlns:a16="http://schemas.microsoft.com/office/drawing/2014/main" id="{24D17731-7C06-4CDC-A204-DC773A25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459" y="1930260"/>
            <a:ext cx="4723231" cy="128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004">
            <a:extLst>
              <a:ext uri="{FF2B5EF4-FFF2-40B4-BE49-F238E27FC236}">
                <a16:creationId xmlns:a16="http://schemas.microsoft.com/office/drawing/2014/main" id="{B649535E-5AA3-4F25-89E4-DB5C998AC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05785"/>
            <a:ext cx="4589479" cy="359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A4F41C89-E868-440D-A002-E199AD43673F}"/>
              </a:ext>
            </a:extLst>
          </p:cNvPr>
          <p:cNvSpPr/>
          <p:nvPr/>
        </p:nvSpPr>
        <p:spPr>
          <a:xfrm>
            <a:off x="6333459" y="3333627"/>
            <a:ext cx="1411156" cy="369332"/>
          </a:xfrm>
          <a:prstGeom prst="rect">
            <a:avLst/>
          </a:prstGeom>
        </p:spPr>
        <p:txBody>
          <a:bodyPr wrap="none">
            <a:spAutoFit/>
          </a:bodyPr>
          <a:lstStyle/>
          <a:p>
            <a:r>
              <a:rPr lang="en-US" u="sng" dirty="0">
                <a:solidFill>
                  <a:srgbClr val="0563C1"/>
                </a:solidFill>
                <a:latin typeface="Calibri" panose="020F0502020204030204" pitchFamily="34" charset="0"/>
                <a:ea typeface="Times New Roman" panose="02020603050405020304" pitchFamily="18" charset="0"/>
                <a:hlinkClick r:id="rId4"/>
              </a:rPr>
              <a:t>AD repot link</a:t>
            </a:r>
            <a:endParaRPr lang="en-US" dirty="0"/>
          </a:p>
        </p:txBody>
      </p:sp>
      <p:sp>
        <p:nvSpPr>
          <p:cNvPr id="10" name="Rectangle 9">
            <a:extLst>
              <a:ext uri="{FF2B5EF4-FFF2-40B4-BE49-F238E27FC236}">
                <a16:creationId xmlns:a16="http://schemas.microsoft.com/office/drawing/2014/main" id="{9568F15B-AC3F-4299-BBF4-6F1C41C209CA}"/>
              </a:ext>
            </a:extLst>
          </p:cNvPr>
          <p:cNvSpPr/>
          <p:nvPr/>
        </p:nvSpPr>
        <p:spPr>
          <a:xfrm>
            <a:off x="838199" y="5643742"/>
            <a:ext cx="1411156" cy="369332"/>
          </a:xfrm>
          <a:prstGeom prst="rect">
            <a:avLst/>
          </a:prstGeom>
        </p:spPr>
        <p:txBody>
          <a:bodyPr wrap="none">
            <a:spAutoFit/>
          </a:bodyPr>
          <a:lstStyle/>
          <a:p>
            <a:r>
              <a:rPr lang="en-US" u="sng" dirty="0">
                <a:solidFill>
                  <a:srgbClr val="0563C1"/>
                </a:solidFill>
                <a:latin typeface="Calibri" panose="020F0502020204030204" pitchFamily="34" charset="0"/>
                <a:ea typeface="Times New Roman" panose="02020603050405020304" pitchFamily="18" charset="0"/>
                <a:hlinkClick r:id="rId5"/>
              </a:rPr>
              <a:t>AD repot link</a:t>
            </a:r>
            <a:endParaRPr lang="en-US" dirty="0"/>
          </a:p>
        </p:txBody>
      </p:sp>
    </p:spTree>
    <p:extLst>
      <p:ext uri="{BB962C8B-B14F-4D97-AF65-F5344CB8AC3E}">
        <p14:creationId xmlns:p14="http://schemas.microsoft.com/office/powerpoint/2010/main" val="114594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5350-A74B-4020-ACE0-9598B05004F2}"/>
              </a:ext>
            </a:extLst>
          </p:cNvPr>
          <p:cNvSpPr>
            <a:spLocks noGrp="1"/>
          </p:cNvSpPr>
          <p:nvPr>
            <p:ph type="title"/>
          </p:nvPr>
        </p:nvSpPr>
        <p:spPr/>
        <p:txBody>
          <a:bodyPr/>
          <a:lstStyle/>
          <a:p>
            <a:r>
              <a:rPr lang="en-US" dirty="0"/>
              <a:t>Comparison 1- plotting</a:t>
            </a:r>
          </a:p>
        </p:txBody>
      </p:sp>
      <p:sp>
        <p:nvSpPr>
          <p:cNvPr id="4" name="Footer Placeholder 3">
            <a:extLst>
              <a:ext uri="{FF2B5EF4-FFF2-40B4-BE49-F238E27FC236}">
                <a16:creationId xmlns:a16="http://schemas.microsoft.com/office/drawing/2014/main" id="{48F59A02-64AD-4F1A-976B-952B127C74F6}"/>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2947915F-17EA-4B1B-ABB5-87406D8981A6}"/>
              </a:ext>
            </a:extLst>
          </p:cNvPr>
          <p:cNvSpPr>
            <a:spLocks noGrp="1"/>
          </p:cNvSpPr>
          <p:nvPr>
            <p:ph type="sldNum" sz="quarter" idx="12"/>
          </p:nvPr>
        </p:nvSpPr>
        <p:spPr/>
        <p:txBody>
          <a:bodyPr/>
          <a:lstStyle/>
          <a:p>
            <a:fld id="{B7E7695C-FCF1-4AA0-9B93-7941FED13DC4}" type="slidenum">
              <a:rPr lang="en-US" smtClean="0"/>
              <a:t>11</a:t>
            </a:fld>
            <a:endParaRPr lang="en-US"/>
          </a:p>
        </p:txBody>
      </p:sp>
      <p:sp>
        <p:nvSpPr>
          <p:cNvPr id="6" name="Text Placeholder 5">
            <a:extLst>
              <a:ext uri="{FF2B5EF4-FFF2-40B4-BE49-F238E27FC236}">
                <a16:creationId xmlns:a16="http://schemas.microsoft.com/office/drawing/2014/main" id="{6CD135F4-6FAB-4EC0-983A-B929BD157A46}"/>
              </a:ext>
            </a:extLst>
          </p:cNvPr>
          <p:cNvSpPr>
            <a:spLocks noGrp="1"/>
          </p:cNvSpPr>
          <p:nvPr>
            <p:ph type="body" sz="quarter" idx="13"/>
          </p:nvPr>
        </p:nvSpPr>
        <p:spPr/>
        <p:txBody>
          <a:bodyPr/>
          <a:lstStyle/>
          <a:p>
            <a:r>
              <a:rPr lang="en-US" dirty="0"/>
              <a:t>Before</a:t>
            </a:r>
          </a:p>
        </p:txBody>
      </p:sp>
      <p:sp>
        <p:nvSpPr>
          <p:cNvPr id="8" name="Text Placeholder 7">
            <a:extLst>
              <a:ext uri="{FF2B5EF4-FFF2-40B4-BE49-F238E27FC236}">
                <a16:creationId xmlns:a16="http://schemas.microsoft.com/office/drawing/2014/main" id="{AAE1015B-2713-4AB8-A1DB-91461ED980F0}"/>
              </a:ext>
            </a:extLst>
          </p:cNvPr>
          <p:cNvSpPr>
            <a:spLocks noGrp="1"/>
          </p:cNvSpPr>
          <p:nvPr>
            <p:ph type="body" sz="quarter" idx="15"/>
          </p:nvPr>
        </p:nvSpPr>
        <p:spPr/>
        <p:txBody>
          <a:bodyPr/>
          <a:lstStyle/>
          <a:p>
            <a:r>
              <a:rPr lang="en-US" dirty="0"/>
              <a:t>After</a:t>
            </a:r>
          </a:p>
        </p:txBody>
      </p:sp>
      <p:pic>
        <p:nvPicPr>
          <p:cNvPr id="9" name="Picture 8">
            <a:extLst>
              <a:ext uri="{FF2B5EF4-FFF2-40B4-BE49-F238E27FC236}">
                <a16:creationId xmlns:a16="http://schemas.microsoft.com/office/drawing/2014/main" id="{72143787-1859-4110-8E1B-37328122EFE5}"/>
              </a:ext>
            </a:extLst>
          </p:cNvPr>
          <p:cNvPicPr>
            <a:picLocks noChangeAspect="1"/>
          </p:cNvPicPr>
          <p:nvPr/>
        </p:nvPicPr>
        <p:blipFill>
          <a:blip r:embed="rId2"/>
          <a:stretch>
            <a:fillRect/>
          </a:stretch>
        </p:blipFill>
        <p:spPr>
          <a:xfrm>
            <a:off x="6333460" y="1930261"/>
            <a:ext cx="5064201" cy="1995787"/>
          </a:xfrm>
          <a:prstGeom prst="rect">
            <a:avLst/>
          </a:prstGeom>
        </p:spPr>
      </p:pic>
      <p:pic>
        <p:nvPicPr>
          <p:cNvPr id="10" name="Picture 9">
            <a:extLst>
              <a:ext uri="{FF2B5EF4-FFF2-40B4-BE49-F238E27FC236}">
                <a16:creationId xmlns:a16="http://schemas.microsoft.com/office/drawing/2014/main" id="{D3C8CF13-6AA2-40D2-86AC-EB7FE418A148}"/>
              </a:ext>
            </a:extLst>
          </p:cNvPr>
          <p:cNvPicPr>
            <a:picLocks noChangeAspect="1"/>
          </p:cNvPicPr>
          <p:nvPr/>
        </p:nvPicPr>
        <p:blipFill>
          <a:blip r:embed="rId3"/>
          <a:stretch>
            <a:fillRect/>
          </a:stretch>
        </p:blipFill>
        <p:spPr>
          <a:xfrm>
            <a:off x="838199" y="1874519"/>
            <a:ext cx="3821927" cy="1531411"/>
          </a:xfrm>
          <a:prstGeom prst="rect">
            <a:avLst/>
          </a:prstGeom>
        </p:spPr>
      </p:pic>
      <p:pic>
        <p:nvPicPr>
          <p:cNvPr id="11" name="Picture 10">
            <a:extLst>
              <a:ext uri="{FF2B5EF4-FFF2-40B4-BE49-F238E27FC236}">
                <a16:creationId xmlns:a16="http://schemas.microsoft.com/office/drawing/2014/main" id="{D3B3BEB1-B983-4FA6-8F02-9E333E44913A}"/>
              </a:ext>
            </a:extLst>
          </p:cNvPr>
          <p:cNvPicPr>
            <a:picLocks noChangeAspect="1"/>
          </p:cNvPicPr>
          <p:nvPr/>
        </p:nvPicPr>
        <p:blipFill>
          <a:blip r:embed="rId4"/>
          <a:stretch>
            <a:fillRect/>
          </a:stretch>
        </p:blipFill>
        <p:spPr>
          <a:xfrm>
            <a:off x="838199" y="3405930"/>
            <a:ext cx="3817691" cy="1526411"/>
          </a:xfrm>
          <a:prstGeom prst="rect">
            <a:avLst/>
          </a:prstGeom>
        </p:spPr>
      </p:pic>
      <p:pic>
        <p:nvPicPr>
          <p:cNvPr id="12" name="Picture 11">
            <a:extLst>
              <a:ext uri="{FF2B5EF4-FFF2-40B4-BE49-F238E27FC236}">
                <a16:creationId xmlns:a16="http://schemas.microsoft.com/office/drawing/2014/main" id="{C466F520-E957-4254-A037-3B641C7A83D6}"/>
              </a:ext>
            </a:extLst>
          </p:cNvPr>
          <p:cNvPicPr>
            <a:picLocks noChangeAspect="1"/>
          </p:cNvPicPr>
          <p:nvPr/>
        </p:nvPicPr>
        <p:blipFill>
          <a:blip r:embed="rId5"/>
          <a:stretch>
            <a:fillRect/>
          </a:stretch>
        </p:blipFill>
        <p:spPr>
          <a:xfrm>
            <a:off x="833963" y="4932341"/>
            <a:ext cx="3817691" cy="1538373"/>
          </a:xfrm>
          <a:prstGeom prst="rect">
            <a:avLst/>
          </a:prstGeom>
        </p:spPr>
      </p:pic>
    </p:spTree>
    <p:extLst>
      <p:ext uri="{BB962C8B-B14F-4D97-AF65-F5344CB8AC3E}">
        <p14:creationId xmlns:p14="http://schemas.microsoft.com/office/powerpoint/2010/main" val="201668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4FA9-4994-4BEE-B9AE-42F73C3CDCEB}"/>
              </a:ext>
            </a:extLst>
          </p:cNvPr>
          <p:cNvSpPr>
            <a:spLocks noGrp="1"/>
          </p:cNvSpPr>
          <p:nvPr>
            <p:ph type="title"/>
          </p:nvPr>
        </p:nvSpPr>
        <p:spPr/>
        <p:txBody>
          <a:bodyPr/>
          <a:lstStyle/>
          <a:p>
            <a:r>
              <a:rPr lang="en-US" dirty="0"/>
              <a:t>Comparison 2 - Result table</a:t>
            </a:r>
          </a:p>
        </p:txBody>
      </p:sp>
      <p:sp>
        <p:nvSpPr>
          <p:cNvPr id="4" name="Footer Placeholder 3">
            <a:extLst>
              <a:ext uri="{FF2B5EF4-FFF2-40B4-BE49-F238E27FC236}">
                <a16:creationId xmlns:a16="http://schemas.microsoft.com/office/drawing/2014/main" id="{C32A27A6-63F0-4B05-96B1-7ED5B5400F70}"/>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AE893A41-5376-41C4-992A-C5D5FD963A4E}"/>
              </a:ext>
            </a:extLst>
          </p:cNvPr>
          <p:cNvSpPr>
            <a:spLocks noGrp="1"/>
          </p:cNvSpPr>
          <p:nvPr>
            <p:ph type="sldNum" sz="quarter" idx="12"/>
          </p:nvPr>
        </p:nvSpPr>
        <p:spPr/>
        <p:txBody>
          <a:bodyPr/>
          <a:lstStyle/>
          <a:p>
            <a:fld id="{B7E7695C-FCF1-4AA0-9B93-7941FED13DC4}" type="slidenum">
              <a:rPr lang="en-US" smtClean="0"/>
              <a:t>12</a:t>
            </a:fld>
            <a:endParaRPr lang="en-US"/>
          </a:p>
        </p:txBody>
      </p:sp>
      <p:sp>
        <p:nvSpPr>
          <p:cNvPr id="6" name="Text Placeholder 5">
            <a:extLst>
              <a:ext uri="{FF2B5EF4-FFF2-40B4-BE49-F238E27FC236}">
                <a16:creationId xmlns:a16="http://schemas.microsoft.com/office/drawing/2014/main" id="{423F1955-6623-405E-9D3F-DBB9EA0B6DE0}"/>
              </a:ext>
            </a:extLst>
          </p:cNvPr>
          <p:cNvSpPr>
            <a:spLocks noGrp="1"/>
          </p:cNvSpPr>
          <p:nvPr>
            <p:ph type="body" sz="quarter" idx="13"/>
          </p:nvPr>
        </p:nvSpPr>
        <p:spPr/>
        <p:txBody>
          <a:bodyPr/>
          <a:lstStyle/>
          <a:p>
            <a:r>
              <a:rPr lang="en-US" dirty="0"/>
              <a:t>Before</a:t>
            </a:r>
          </a:p>
        </p:txBody>
      </p:sp>
      <p:pic>
        <p:nvPicPr>
          <p:cNvPr id="10" name="Content Placeholder 9">
            <a:extLst>
              <a:ext uri="{FF2B5EF4-FFF2-40B4-BE49-F238E27FC236}">
                <a16:creationId xmlns:a16="http://schemas.microsoft.com/office/drawing/2014/main" id="{995DDBAE-9B0F-4F83-B8E4-0946AFDD319C}"/>
              </a:ext>
            </a:extLst>
          </p:cNvPr>
          <p:cNvPicPr>
            <a:picLocks noGrp="1" noChangeAspect="1"/>
          </p:cNvPicPr>
          <p:nvPr>
            <p:ph sz="half" idx="14"/>
          </p:nvPr>
        </p:nvPicPr>
        <p:blipFill>
          <a:blip r:embed="rId2"/>
          <a:stretch>
            <a:fillRect/>
          </a:stretch>
        </p:blipFill>
        <p:spPr>
          <a:xfrm>
            <a:off x="6333460" y="1930261"/>
            <a:ext cx="5020340" cy="1886985"/>
          </a:xfrm>
          <a:prstGeom prst="rect">
            <a:avLst/>
          </a:prstGeom>
        </p:spPr>
      </p:pic>
      <p:sp>
        <p:nvSpPr>
          <p:cNvPr id="8" name="Text Placeholder 7">
            <a:extLst>
              <a:ext uri="{FF2B5EF4-FFF2-40B4-BE49-F238E27FC236}">
                <a16:creationId xmlns:a16="http://schemas.microsoft.com/office/drawing/2014/main" id="{7D7D8668-7CEF-47AC-8F4F-128DE4B8F53B}"/>
              </a:ext>
            </a:extLst>
          </p:cNvPr>
          <p:cNvSpPr>
            <a:spLocks noGrp="1"/>
          </p:cNvSpPr>
          <p:nvPr>
            <p:ph type="body" sz="quarter" idx="15"/>
          </p:nvPr>
        </p:nvSpPr>
        <p:spPr/>
        <p:txBody>
          <a:bodyPr/>
          <a:lstStyle/>
          <a:p>
            <a:r>
              <a:rPr lang="en-US" dirty="0"/>
              <a:t>After</a:t>
            </a:r>
          </a:p>
        </p:txBody>
      </p:sp>
      <p:pic>
        <p:nvPicPr>
          <p:cNvPr id="9" name="Picture 8">
            <a:extLst>
              <a:ext uri="{FF2B5EF4-FFF2-40B4-BE49-F238E27FC236}">
                <a16:creationId xmlns:a16="http://schemas.microsoft.com/office/drawing/2014/main" id="{C957CF16-E88F-4420-B3DB-790D09702A79}"/>
              </a:ext>
            </a:extLst>
          </p:cNvPr>
          <p:cNvPicPr>
            <a:picLocks noChangeAspect="1"/>
          </p:cNvPicPr>
          <p:nvPr/>
        </p:nvPicPr>
        <p:blipFill>
          <a:blip r:embed="rId3"/>
          <a:stretch>
            <a:fillRect/>
          </a:stretch>
        </p:blipFill>
        <p:spPr>
          <a:xfrm>
            <a:off x="838199" y="1871538"/>
            <a:ext cx="5020341" cy="2113143"/>
          </a:xfrm>
          <a:prstGeom prst="rect">
            <a:avLst/>
          </a:prstGeom>
        </p:spPr>
      </p:pic>
      <p:sp>
        <p:nvSpPr>
          <p:cNvPr id="11" name="Rectangle 10">
            <a:extLst>
              <a:ext uri="{FF2B5EF4-FFF2-40B4-BE49-F238E27FC236}">
                <a16:creationId xmlns:a16="http://schemas.microsoft.com/office/drawing/2014/main" id="{047F260B-8F02-4D64-9BB9-F3BDB9140166}"/>
              </a:ext>
            </a:extLst>
          </p:cNvPr>
          <p:cNvSpPr/>
          <p:nvPr/>
        </p:nvSpPr>
        <p:spPr>
          <a:xfrm>
            <a:off x="838199" y="4259402"/>
            <a:ext cx="1411156" cy="369332"/>
          </a:xfrm>
          <a:prstGeom prst="rect">
            <a:avLst/>
          </a:prstGeom>
        </p:spPr>
        <p:txBody>
          <a:bodyPr wrap="none">
            <a:spAutoFit/>
          </a:bodyPr>
          <a:lstStyle/>
          <a:p>
            <a:r>
              <a:rPr lang="en-US" u="sng" dirty="0">
                <a:solidFill>
                  <a:srgbClr val="0563C1"/>
                </a:solidFill>
                <a:latin typeface="Calibri" panose="020F0502020204030204" pitchFamily="34" charset="0"/>
                <a:ea typeface="Times New Roman" panose="02020603050405020304" pitchFamily="18" charset="0"/>
                <a:hlinkClick r:id="rId4"/>
              </a:rPr>
              <a:t>AD repot link</a:t>
            </a:r>
            <a:endParaRPr lang="en-US" dirty="0"/>
          </a:p>
        </p:txBody>
      </p:sp>
      <p:sp>
        <p:nvSpPr>
          <p:cNvPr id="12" name="Rectangle 11">
            <a:extLst>
              <a:ext uri="{FF2B5EF4-FFF2-40B4-BE49-F238E27FC236}">
                <a16:creationId xmlns:a16="http://schemas.microsoft.com/office/drawing/2014/main" id="{CF9DEF92-C667-4B6F-AEEB-B9006095910F}"/>
              </a:ext>
            </a:extLst>
          </p:cNvPr>
          <p:cNvSpPr/>
          <p:nvPr/>
        </p:nvSpPr>
        <p:spPr>
          <a:xfrm>
            <a:off x="6397101" y="4259402"/>
            <a:ext cx="1411156" cy="369332"/>
          </a:xfrm>
          <a:prstGeom prst="rect">
            <a:avLst/>
          </a:prstGeom>
        </p:spPr>
        <p:txBody>
          <a:bodyPr wrap="none">
            <a:spAutoFit/>
          </a:bodyPr>
          <a:lstStyle/>
          <a:p>
            <a:r>
              <a:rPr lang="en-US" u="sng" dirty="0">
                <a:solidFill>
                  <a:srgbClr val="0563C1"/>
                </a:solidFill>
                <a:latin typeface="Calibri" panose="020F0502020204030204" pitchFamily="34" charset="0"/>
                <a:ea typeface="Times New Roman" panose="02020603050405020304" pitchFamily="18" charset="0"/>
                <a:hlinkClick r:id="rId5"/>
              </a:rPr>
              <a:t>AD repot link</a:t>
            </a:r>
            <a:endParaRPr lang="en-US" dirty="0"/>
          </a:p>
        </p:txBody>
      </p:sp>
    </p:spTree>
    <p:extLst>
      <p:ext uri="{BB962C8B-B14F-4D97-AF65-F5344CB8AC3E}">
        <p14:creationId xmlns:p14="http://schemas.microsoft.com/office/powerpoint/2010/main" val="2119953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D7EB-5491-4BDA-884C-A5E56C7A6452}"/>
              </a:ext>
            </a:extLst>
          </p:cNvPr>
          <p:cNvSpPr>
            <a:spLocks noGrp="1"/>
          </p:cNvSpPr>
          <p:nvPr>
            <p:ph type="title"/>
          </p:nvPr>
        </p:nvSpPr>
        <p:spPr>
          <a:xfrm>
            <a:off x="838198" y="298624"/>
            <a:ext cx="10515600" cy="628788"/>
          </a:xfrm>
        </p:spPr>
        <p:txBody>
          <a:bodyPr/>
          <a:lstStyle/>
          <a:p>
            <a:r>
              <a:rPr lang="en-US" dirty="0"/>
              <a:t>Comparison 2 - plotting</a:t>
            </a:r>
          </a:p>
        </p:txBody>
      </p:sp>
      <p:sp>
        <p:nvSpPr>
          <p:cNvPr id="4" name="Footer Placeholder 3">
            <a:extLst>
              <a:ext uri="{FF2B5EF4-FFF2-40B4-BE49-F238E27FC236}">
                <a16:creationId xmlns:a16="http://schemas.microsoft.com/office/drawing/2014/main" id="{9C6A193C-BA04-4BB7-BB36-DE9B46D5D32B}"/>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A1FD0919-E000-4A0E-968E-956BC569FBB9}"/>
              </a:ext>
            </a:extLst>
          </p:cNvPr>
          <p:cNvSpPr>
            <a:spLocks noGrp="1"/>
          </p:cNvSpPr>
          <p:nvPr>
            <p:ph type="sldNum" sz="quarter" idx="12"/>
          </p:nvPr>
        </p:nvSpPr>
        <p:spPr/>
        <p:txBody>
          <a:bodyPr/>
          <a:lstStyle/>
          <a:p>
            <a:fld id="{B7E7695C-FCF1-4AA0-9B93-7941FED13DC4}" type="slidenum">
              <a:rPr lang="en-US" smtClean="0"/>
              <a:t>13</a:t>
            </a:fld>
            <a:endParaRPr lang="en-US"/>
          </a:p>
        </p:txBody>
      </p:sp>
      <p:sp>
        <p:nvSpPr>
          <p:cNvPr id="6" name="Text Placeholder 5">
            <a:extLst>
              <a:ext uri="{FF2B5EF4-FFF2-40B4-BE49-F238E27FC236}">
                <a16:creationId xmlns:a16="http://schemas.microsoft.com/office/drawing/2014/main" id="{67802877-CEEE-45AF-B6AF-39708012ABE3}"/>
              </a:ext>
            </a:extLst>
          </p:cNvPr>
          <p:cNvSpPr>
            <a:spLocks noGrp="1"/>
          </p:cNvSpPr>
          <p:nvPr>
            <p:ph type="body" sz="quarter" idx="13"/>
          </p:nvPr>
        </p:nvSpPr>
        <p:spPr>
          <a:xfrm>
            <a:off x="838200" y="1223045"/>
            <a:ext cx="5020340" cy="561975"/>
          </a:xfrm>
        </p:spPr>
        <p:txBody>
          <a:bodyPr/>
          <a:lstStyle/>
          <a:p>
            <a:r>
              <a:rPr lang="en-US" dirty="0"/>
              <a:t>Before</a:t>
            </a:r>
          </a:p>
        </p:txBody>
      </p:sp>
      <p:sp>
        <p:nvSpPr>
          <p:cNvPr id="8" name="Text Placeholder 7">
            <a:extLst>
              <a:ext uri="{FF2B5EF4-FFF2-40B4-BE49-F238E27FC236}">
                <a16:creationId xmlns:a16="http://schemas.microsoft.com/office/drawing/2014/main" id="{35A5E277-AA1D-4ECC-8E6B-17EB7DA5E65D}"/>
              </a:ext>
            </a:extLst>
          </p:cNvPr>
          <p:cNvSpPr>
            <a:spLocks noGrp="1"/>
          </p:cNvSpPr>
          <p:nvPr>
            <p:ph type="body" sz="quarter" idx="15"/>
          </p:nvPr>
        </p:nvSpPr>
        <p:spPr>
          <a:xfrm>
            <a:off x="6333458" y="1223045"/>
            <a:ext cx="5020340" cy="561975"/>
          </a:xfrm>
        </p:spPr>
        <p:txBody>
          <a:bodyPr/>
          <a:lstStyle/>
          <a:p>
            <a:r>
              <a:rPr lang="en-US" dirty="0"/>
              <a:t>After</a:t>
            </a:r>
          </a:p>
        </p:txBody>
      </p:sp>
      <p:sp>
        <p:nvSpPr>
          <p:cNvPr id="9" name="TextBox 8">
            <a:extLst>
              <a:ext uri="{FF2B5EF4-FFF2-40B4-BE49-F238E27FC236}">
                <a16:creationId xmlns:a16="http://schemas.microsoft.com/office/drawing/2014/main" id="{FB972016-82C0-40D2-8500-A634C7686FF4}"/>
              </a:ext>
            </a:extLst>
          </p:cNvPr>
          <p:cNvSpPr txBox="1"/>
          <p:nvPr/>
        </p:nvSpPr>
        <p:spPr>
          <a:xfrm>
            <a:off x="838199" y="824169"/>
            <a:ext cx="2416046" cy="369332"/>
          </a:xfrm>
          <a:prstGeom prst="rect">
            <a:avLst/>
          </a:prstGeom>
          <a:noFill/>
        </p:spPr>
        <p:txBody>
          <a:bodyPr wrap="none" rtlCol="0">
            <a:spAutoFit/>
          </a:bodyPr>
          <a:lstStyle/>
          <a:p>
            <a:r>
              <a:rPr lang="en-US" dirty="0"/>
              <a:t>5_measurement_step</a:t>
            </a:r>
          </a:p>
        </p:txBody>
      </p:sp>
      <p:pic>
        <p:nvPicPr>
          <p:cNvPr id="10" name="Picture 9">
            <a:extLst>
              <a:ext uri="{FF2B5EF4-FFF2-40B4-BE49-F238E27FC236}">
                <a16:creationId xmlns:a16="http://schemas.microsoft.com/office/drawing/2014/main" id="{BAD6FE13-E881-4AB2-AB78-81BFE889D7C0}"/>
              </a:ext>
            </a:extLst>
          </p:cNvPr>
          <p:cNvPicPr>
            <a:picLocks noChangeAspect="1"/>
          </p:cNvPicPr>
          <p:nvPr/>
        </p:nvPicPr>
        <p:blipFill>
          <a:blip r:embed="rId2"/>
          <a:stretch>
            <a:fillRect/>
          </a:stretch>
        </p:blipFill>
        <p:spPr>
          <a:xfrm>
            <a:off x="838200" y="1814566"/>
            <a:ext cx="3742190" cy="1487114"/>
          </a:xfrm>
          <a:prstGeom prst="rect">
            <a:avLst/>
          </a:prstGeom>
        </p:spPr>
      </p:pic>
      <p:pic>
        <p:nvPicPr>
          <p:cNvPr id="11" name="Picture 10">
            <a:extLst>
              <a:ext uri="{FF2B5EF4-FFF2-40B4-BE49-F238E27FC236}">
                <a16:creationId xmlns:a16="http://schemas.microsoft.com/office/drawing/2014/main" id="{184B15D3-007B-49FD-AAED-5050204CA3EE}"/>
              </a:ext>
            </a:extLst>
          </p:cNvPr>
          <p:cNvPicPr>
            <a:picLocks noChangeAspect="1"/>
          </p:cNvPicPr>
          <p:nvPr/>
        </p:nvPicPr>
        <p:blipFill>
          <a:blip r:embed="rId3"/>
          <a:stretch>
            <a:fillRect/>
          </a:stretch>
        </p:blipFill>
        <p:spPr>
          <a:xfrm>
            <a:off x="838199" y="3223634"/>
            <a:ext cx="3742192" cy="1478639"/>
          </a:xfrm>
          <a:prstGeom prst="rect">
            <a:avLst/>
          </a:prstGeom>
        </p:spPr>
      </p:pic>
      <p:pic>
        <p:nvPicPr>
          <p:cNvPr id="12" name="Picture 11">
            <a:extLst>
              <a:ext uri="{FF2B5EF4-FFF2-40B4-BE49-F238E27FC236}">
                <a16:creationId xmlns:a16="http://schemas.microsoft.com/office/drawing/2014/main" id="{F6B5E81C-B08B-4845-B309-51102C4CE254}"/>
              </a:ext>
            </a:extLst>
          </p:cNvPr>
          <p:cNvPicPr>
            <a:picLocks noChangeAspect="1"/>
          </p:cNvPicPr>
          <p:nvPr/>
        </p:nvPicPr>
        <p:blipFill>
          <a:blip r:embed="rId4"/>
          <a:stretch>
            <a:fillRect/>
          </a:stretch>
        </p:blipFill>
        <p:spPr>
          <a:xfrm>
            <a:off x="838198" y="4678010"/>
            <a:ext cx="3742192" cy="1570676"/>
          </a:xfrm>
          <a:prstGeom prst="rect">
            <a:avLst/>
          </a:prstGeom>
        </p:spPr>
      </p:pic>
      <p:sp>
        <p:nvSpPr>
          <p:cNvPr id="13" name="TextBox 12">
            <a:extLst>
              <a:ext uri="{FF2B5EF4-FFF2-40B4-BE49-F238E27FC236}">
                <a16:creationId xmlns:a16="http://schemas.microsoft.com/office/drawing/2014/main" id="{9DA83113-1C48-4A78-81A2-3373124B6FBD}"/>
              </a:ext>
            </a:extLst>
          </p:cNvPr>
          <p:cNvSpPr txBox="1"/>
          <p:nvPr/>
        </p:nvSpPr>
        <p:spPr>
          <a:xfrm>
            <a:off x="6333458" y="2181138"/>
            <a:ext cx="4224233" cy="369332"/>
          </a:xfrm>
          <a:prstGeom prst="rect">
            <a:avLst/>
          </a:prstGeom>
          <a:noFill/>
        </p:spPr>
        <p:txBody>
          <a:bodyPr wrap="none" rtlCol="0">
            <a:spAutoFit/>
          </a:bodyPr>
          <a:lstStyle/>
          <a:p>
            <a:r>
              <a:rPr lang="en-US" dirty="0"/>
              <a:t>No highlight from 5_measurement_step</a:t>
            </a:r>
          </a:p>
        </p:txBody>
      </p:sp>
    </p:spTree>
    <p:extLst>
      <p:ext uri="{BB962C8B-B14F-4D97-AF65-F5344CB8AC3E}">
        <p14:creationId xmlns:p14="http://schemas.microsoft.com/office/powerpoint/2010/main" val="396596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FA77-3189-4CE6-961B-B889CEA57519}"/>
              </a:ext>
            </a:extLst>
          </p:cNvPr>
          <p:cNvSpPr>
            <a:spLocks noGrp="1"/>
          </p:cNvSpPr>
          <p:nvPr>
            <p:ph type="title"/>
          </p:nvPr>
        </p:nvSpPr>
        <p:spPr>
          <a:xfrm>
            <a:off x="838200" y="321807"/>
            <a:ext cx="10515600" cy="628788"/>
          </a:xfrm>
        </p:spPr>
        <p:txBody>
          <a:bodyPr/>
          <a:lstStyle/>
          <a:p>
            <a:r>
              <a:rPr lang="en-US" dirty="0"/>
              <a:t>Comparison 2 - plotting</a:t>
            </a:r>
          </a:p>
        </p:txBody>
      </p:sp>
      <p:sp>
        <p:nvSpPr>
          <p:cNvPr id="4" name="Footer Placeholder 3">
            <a:extLst>
              <a:ext uri="{FF2B5EF4-FFF2-40B4-BE49-F238E27FC236}">
                <a16:creationId xmlns:a16="http://schemas.microsoft.com/office/drawing/2014/main" id="{959FC82E-3BAB-49EA-A061-55881BDDA57A}"/>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E644868D-FBF8-4460-8FF0-18DA3935FB66}"/>
              </a:ext>
            </a:extLst>
          </p:cNvPr>
          <p:cNvSpPr>
            <a:spLocks noGrp="1"/>
          </p:cNvSpPr>
          <p:nvPr>
            <p:ph type="sldNum" sz="quarter" idx="12"/>
          </p:nvPr>
        </p:nvSpPr>
        <p:spPr/>
        <p:txBody>
          <a:bodyPr/>
          <a:lstStyle/>
          <a:p>
            <a:fld id="{B7E7695C-FCF1-4AA0-9B93-7941FED13DC4}" type="slidenum">
              <a:rPr lang="en-US" smtClean="0"/>
              <a:t>14</a:t>
            </a:fld>
            <a:endParaRPr lang="en-US"/>
          </a:p>
        </p:txBody>
      </p:sp>
      <p:sp>
        <p:nvSpPr>
          <p:cNvPr id="6" name="Text Placeholder 5">
            <a:extLst>
              <a:ext uri="{FF2B5EF4-FFF2-40B4-BE49-F238E27FC236}">
                <a16:creationId xmlns:a16="http://schemas.microsoft.com/office/drawing/2014/main" id="{1D8932ED-2EA4-4DC2-AF6F-7F6B098432B4}"/>
              </a:ext>
            </a:extLst>
          </p:cNvPr>
          <p:cNvSpPr>
            <a:spLocks noGrp="1"/>
          </p:cNvSpPr>
          <p:nvPr>
            <p:ph type="body" sz="quarter" idx="13"/>
          </p:nvPr>
        </p:nvSpPr>
        <p:spPr>
          <a:xfrm>
            <a:off x="838200" y="1264990"/>
            <a:ext cx="5020340" cy="561975"/>
          </a:xfrm>
        </p:spPr>
        <p:txBody>
          <a:bodyPr/>
          <a:lstStyle/>
          <a:p>
            <a:r>
              <a:rPr lang="en-US" dirty="0"/>
              <a:t>Before</a:t>
            </a:r>
          </a:p>
        </p:txBody>
      </p:sp>
      <p:sp>
        <p:nvSpPr>
          <p:cNvPr id="8" name="Text Placeholder 7">
            <a:extLst>
              <a:ext uri="{FF2B5EF4-FFF2-40B4-BE49-F238E27FC236}">
                <a16:creationId xmlns:a16="http://schemas.microsoft.com/office/drawing/2014/main" id="{6DBAEE72-CC96-4844-8ADA-8D0BF830817D}"/>
              </a:ext>
            </a:extLst>
          </p:cNvPr>
          <p:cNvSpPr>
            <a:spLocks noGrp="1"/>
          </p:cNvSpPr>
          <p:nvPr>
            <p:ph type="body" sz="quarter" idx="15"/>
          </p:nvPr>
        </p:nvSpPr>
        <p:spPr>
          <a:xfrm>
            <a:off x="6333460" y="1264989"/>
            <a:ext cx="5020340" cy="561975"/>
          </a:xfrm>
        </p:spPr>
        <p:txBody>
          <a:bodyPr/>
          <a:lstStyle/>
          <a:p>
            <a:r>
              <a:rPr lang="en-US" dirty="0"/>
              <a:t>After</a:t>
            </a:r>
          </a:p>
        </p:txBody>
      </p:sp>
      <p:sp>
        <p:nvSpPr>
          <p:cNvPr id="9" name="Rectangle 8">
            <a:extLst>
              <a:ext uri="{FF2B5EF4-FFF2-40B4-BE49-F238E27FC236}">
                <a16:creationId xmlns:a16="http://schemas.microsoft.com/office/drawing/2014/main" id="{A43B27B4-0EEE-4D1F-BD86-3D386CAB4FB6}"/>
              </a:ext>
            </a:extLst>
          </p:cNvPr>
          <p:cNvSpPr/>
          <p:nvPr/>
        </p:nvSpPr>
        <p:spPr>
          <a:xfrm>
            <a:off x="838199" y="811767"/>
            <a:ext cx="1364476" cy="369332"/>
          </a:xfrm>
          <a:prstGeom prst="rect">
            <a:avLst/>
          </a:prstGeom>
        </p:spPr>
        <p:txBody>
          <a:bodyPr wrap="none">
            <a:spAutoFit/>
          </a:bodyPr>
          <a:lstStyle/>
          <a:p>
            <a:r>
              <a:rPr lang="en-US" dirty="0"/>
              <a:t>7_incoming</a:t>
            </a:r>
          </a:p>
        </p:txBody>
      </p:sp>
      <p:pic>
        <p:nvPicPr>
          <p:cNvPr id="10" name="Picture 9">
            <a:extLst>
              <a:ext uri="{FF2B5EF4-FFF2-40B4-BE49-F238E27FC236}">
                <a16:creationId xmlns:a16="http://schemas.microsoft.com/office/drawing/2014/main" id="{83E80FBC-47D7-442B-BA35-12327AB5C0C1}"/>
              </a:ext>
            </a:extLst>
          </p:cNvPr>
          <p:cNvPicPr>
            <a:picLocks noChangeAspect="1"/>
          </p:cNvPicPr>
          <p:nvPr/>
        </p:nvPicPr>
        <p:blipFill>
          <a:blip r:embed="rId2"/>
          <a:stretch>
            <a:fillRect/>
          </a:stretch>
        </p:blipFill>
        <p:spPr>
          <a:xfrm>
            <a:off x="824753" y="1826964"/>
            <a:ext cx="3753432" cy="1480502"/>
          </a:xfrm>
          <a:prstGeom prst="rect">
            <a:avLst/>
          </a:prstGeom>
        </p:spPr>
      </p:pic>
      <p:pic>
        <p:nvPicPr>
          <p:cNvPr id="11" name="Picture 10">
            <a:extLst>
              <a:ext uri="{FF2B5EF4-FFF2-40B4-BE49-F238E27FC236}">
                <a16:creationId xmlns:a16="http://schemas.microsoft.com/office/drawing/2014/main" id="{DC6C1553-2CED-402B-9A3C-37A412B3FD65}"/>
              </a:ext>
            </a:extLst>
          </p:cNvPr>
          <p:cNvPicPr>
            <a:picLocks noChangeAspect="1"/>
          </p:cNvPicPr>
          <p:nvPr/>
        </p:nvPicPr>
        <p:blipFill>
          <a:blip r:embed="rId3"/>
          <a:stretch>
            <a:fillRect/>
          </a:stretch>
        </p:blipFill>
        <p:spPr>
          <a:xfrm>
            <a:off x="838199" y="3307466"/>
            <a:ext cx="3769539" cy="1507815"/>
          </a:xfrm>
          <a:prstGeom prst="rect">
            <a:avLst/>
          </a:prstGeom>
        </p:spPr>
      </p:pic>
      <p:pic>
        <p:nvPicPr>
          <p:cNvPr id="12" name="Picture 11">
            <a:extLst>
              <a:ext uri="{FF2B5EF4-FFF2-40B4-BE49-F238E27FC236}">
                <a16:creationId xmlns:a16="http://schemas.microsoft.com/office/drawing/2014/main" id="{45209059-9E22-4555-AE3D-4FC7C238290C}"/>
              </a:ext>
            </a:extLst>
          </p:cNvPr>
          <p:cNvPicPr>
            <a:picLocks noChangeAspect="1"/>
          </p:cNvPicPr>
          <p:nvPr/>
        </p:nvPicPr>
        <p:blipFill>
          <a:blip r:embed="rId4"/>
          <a:stretch>
            <a:fillRect/>
          </a:stretch>
        </p:blipFill>
        <p:spPr>
          <a:xfrm>
            <a:off x="831475" y="4820430"/>
            <a:ext cx="3746709" cy="1483004"/>
          </a:xfrm>
          <a:prstGeom prst="rect">
            <a:avLst/>
          </a:prstGeom>
        </p:spPr>
      </p:pic>
      <p:pic>
        <p:nvPicPr>
          <p:cNvPr id="13" name="Picture 12">
            <a:extLst>
              <a:ext uri="{FF2B5EF4-FFF2-40B4-BE49-F238E27FC236}">
                <a16:creationId xmlns:a16="http://schemas.microsoft.com/office/drawing/2014/main" id="{2D19F504-1363-4E6E-9324-8956F443D29F}"/>
              </a:ext>
            </a:extLst>
          </p:cNvPr>
          <p:cNvPicPr>
            <a:picLocks noChangeAspect="1"/>
          </p:cNvPicPr>
          <p:nvPr/>
        </p:nvPicPr>
        <p:blipFill>
          <a:blip r:embed="rId5"/>
          <a:stretch>
            <a:fillRect/>
          </a:stretch>
        </p:blipFill>
        <p:spPr>
          <a:xfrm>
            <a:off x="6333460" y="1826964"/>
            <a:ext cx="4966589" cy="1995236"/>
          </a:xfrm>
          <a:prstGeom prst="rect">
            <a:avLst/>
          </a:prstGeom>
        </p:spPr>
      </p:pic>
      <p:pic>
        <p:nvPicPr>
          <p:cNvPr id="14" name="Picture 13">
            <a:extLst>
              <a:ext uri="{FF2B5EF4-FFF2-40B4-BE49-F238E27FC236}">
                <a16:creationId xmlns:a16="http://schemas.microsoft.com/office/drawing/2014/main" id="{AEEEAB88-DBBF-47BA-A855-C169B5993814}"/>
              </a:ext>
            </a:extLst>
          </p:cNvPr>
          <p:cNvPicPr>
            <a:picLocks noChangeAspect="1"/>
          </p:cNvPicPr>
          <p:nvPr/>
        </p:nvPicPr>
        <p:blipFill>
          <a:blip r:embed="rId6"/>
          <a:stretch>
            <a:fillRect/>
          </a:stretch>
        </p:blipFill>
        <p:spPr>
          <a:xfrm>
            <a:off x="6326736" y="3822200"/>
            <a:ext cx="4980036" cy="1992014"/>
          </a:xfrm>
          <a:prstGeom prst="rect">
            <a:avLst/>
          </a:prstGeom>
        </p:spPr>
      </p:pic>
    </p:spTree>
    <p:extLst>
      <p:ext uri="{BB962C8B-B14F-4D97-AF65-F5344CB8AC3E}">
        <p14:creationId xmlns:p14="http://schemas.microsoft.com/office/powerpoint/2010/main" val="396326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79DA-B853-4B1D-9EF4-A25D5B635178}"/>
              </a:ext>
            </a:extLst>
          </p:cNvPr>
          <p:cNvSpPr>
            <a:spLocks noGrp="1"/>
          </p:cNvSpPr>
          <p:nvPr>
            <p:ph type="title"/>
          </p:nvPr>
        </p:nvSpPr>
        <p:spPr>
          <a:xfrm>
            <a:off x="838199" y="365126"/>
            <a:ext cx="10515601" cy="628788"/>
          </a:xfrm>
        </p:spPr>
        <p:txBody>
          <a:bodyPr/>
          <a:lstStyle/>
          <a:p>
            <a:r>
              <a:rPr lang="en-US" dirty="0"/>
              <a:t>Testing Result - Root cause found </a:t>
            </a:r>
          </a:p>
        </p:txBody>
      </p:sp>
      <p:sp>
        <p:nvSpPr>
          <p:cNvPr id="3" name="Footer Placeholder 2">
            <a:extLst>
              <a:ext uri="{FF2B5EF4-FFF2-40B4-BE49-F238E27FC236}">
                <a16:creationId xmlns:a16="http://schemas.microsoft.com/office/drawing/2014/main" id="{1FFC1567-9B3A-4EF2-AA7A-688524D49F65}"/>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CDB0B2D4-B2E5-459B-806E-8B7BD184C210}"/>
              </a:ext>
            </a:extLst>
          </p:cNvPr>
          <p:cNvSpPr>
            <a:spLocks noGrp="1"/>
          </p:cNvSpPr>
          <p:nvPr>
            <p:ph type="sldNum" sz="quarter" idx="12"/>
          </p:nvPr>
        </p:nvSpPr>
        <p:spPr/>
        <p:txBody>
          <a:bodyPr/>
          <a:lstStyle/>
          <a:p>
            <a:fld id="{B7E7695C-FCF1-4AA0-9B93-7941FED13DC4}" type="slidenum">
              <a:rPr lang="en-US" smtClean="0"/>
              <a:t>15</a:t>
            </a:fld>
            <a:endParaRPr lang="en-US"/>
          </a:p>
        </p:txBody>
      </p:sp>
      <p:graphicFrame>
        <p:nvGraphicFramePr>
          <p:cNvPr id="9" name="Content Placeholder 8">
            <a:extLst>
              <a:ext uri="{FF2B5EF4-FFF2-40B4-BE49-F238E27FC236}">
                <a16:creationId xmlns:a16="http://schemas.microsoft.com/office/drawing/2014/main" id="{8F58B4B6-612D-4534-B250-18A17967560F}"/>
              </a:ext>
            </a:extLst>
          </p:cNvPr>
          <p:cNvGraphicFramePr>
            <a:graphicFrameLocks noGrp="1"/>
          </p:cNvGraphicFramePr>
          <p:nvPr>
            <p:ph sz="half" idx="1"/>
            <p:extLst>
              <p:ext uri="{D42A27DB-BD31-4B8C-83A1-F6EECF244321}">
                <p14:modId xmlns:p14="http://schemas.microsoft.com/office/powerpoint/2010/main" val="658574845"/>
              </p:ext>
            </p:extLst>
          </p:nvPr>
        </p:nvGraphicFramePr>
        <p:xfrm>
          <a:off x="1090569" y="1212454"/>
          <a:ext cx="10192624" cy="4924568"/>
        </p:xfrm>
        <a:graphic>
          <a:graphicData uri="http://schemas.openxmlformats.org/drawingml/2006/table">
            <a:tbl>
              <a:tblPr/>
              <a:tblGrid>
                <a:gridCol w="478598">
                  <a:extLst>
                    <a:ext uri="{9D8B030D-6E8A-4147-A177-3AD203B41FA5}">
                      <a16:colId xmlns:a16="http://schemas.microsoft.com/office/drawing/2014/main" val="2130037054"/>
                    </a:ext>
                  </a:extLst>
                </a:gridCol>
                <a:gridCol w="4277243">
                  <a:extLst>
                    <a:ext uri="{9D8B030D-6E8A-4147-A177-3AD203B41FA5}">
                      <a16:colId xmlns:a16="http://schemas.microsoft.com/office/drawing/2014/main" val="837276667"/>
                    </a:ext>
                  </a:extLst>
                </a:gridCol>
                <a:gridCol w="1493195">
                  <a:extLst>
                    <a:ext uri="{9D8B030D-6E8A-4147-A177-3AD203B41FA5}">
                      <a16:colId xmlns:a16="http://schemas.microsoft.com/office/drawing/2014/main" val="1070145302"/>
                    </a:ext>
                  </a:extLst>
                </a:gridCol>
                <a:gridCol w="867503">
                  <a:extLst>
                    <a:ext uri="{9D8B030D-6E8A-4147-A177-3AD203B41FA5}">
                      <a16:colId xmlns:a16="http://schemas.microsoft.com/office/drawing/2014/main" val="4243383015"/>
                    </a:ext>
                  </a:extLst>
                </a:gridCol>
                <a:gridCol w="514475">
                  <a:extLst>
                    <a:ext uri="{9D8B030D-6E8A-4147-A177-3AD203B41FA5}">
                      <a16:colId xmlns:a16="http://schemas.microsoft.com/office/drawing/2014/main" val="162597557"/>
                    </a:ext>
                  </a:extLst>
                </a:gridCol>
                <a:gridCol w="1344666">
                  <a:extLst>
                    <a:ext uri="{9D8B030D-6E8A-4147-A177-3AD203B41FA5}">
                      <a16:colId xmlns:a16="http://schemas.microsoft.com/office/drawing/2014/main" val="2443573477"/>
                    </a:ext>
                  </a:extLst>
                </a:gridCol>
                <a:gridCol w="1216944">
                  <a:extLst>
                    <a:ext uri="{9D8B030D-6E8A-4147-A177-3AD203B41FA5}">
                      <a16:colId xmlns:a16="http://schemas.microsoft.com/office/drawing/2014/main" val="1792157476"/>
                    </a:ext>
                  </a:extLst>
                </a:gridCol>
              </a:tblGrid>
              <a:tr h="425336">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Link</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Context value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Slope difference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Slope sign</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Before applying trending algorithm whether Root cause can be found</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After applying trending algorithm whether Root cause can be found</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83275622"/>
                  </a:ext>
                </a:extLst>
              </a:tr>
              <a:tr h="300188">
                <a:tc>
                  <a:txBody>
                    <a:bodyPr/>
                    <a:lstStyle/>
                    <a:p>
                      <a:pPr marL="0" marR="0" fontAlgn="t">
                        <a:spcBef>
                          <a:spcPts val="0"/>
                        </a:spcBef>
                        <a:spcAft>
                          <a:spcPts val="0"/>
                        </a:spcAft>
                      </a:pPr>
                      <a:r>
                        <a:rPr lang="en-US" sz="1100">
                          <a:effectLst/>
                          <a:latin typeface="Calibri" panose="020F0502020204030204" pitchFamily="34" charset="0"/>
                        </a:rPr>
                        <a:t>1</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2"/>
                        </a:rPr>
                        <a:t>http://fslhdppds01/rda_ad/2018-12-10/10_589505_0_Mean_2018121017.html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TAVGABHP30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0.6045579496002268</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5372932"/>
                  </a:ext>
                </a:extLst>
              </a:tr>
              <a:tr h="300188">
                <a:tc>
                  <a:txBody>
                    <a:bodyPr/>
                    <a:lstStyle/>
                    <a:p>
                      <a:pPr marL="0" marR="0" fontAlgn="t">
                        <a:spcBef>
                          <a:spcPts val="0"/>
                        </a:spcBef>
                        <a:spcAft>
                          <a:spcPts val="0"/>
                        </a:spcAft>
                      </a:pPr>
                      <a:r>
                        <a:rPr lang="en-US" sz="1100">
                          <a:effectLst/>
                          <a:latin typeface="Calibri" panose="020F0502020204030204" pitchFamily="34" charset="0"/>
                        </a:rPr>
                        <a:t>2</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3"/>
                        </a:rPr>
                        <a:t>http://fslhdppds01/rda_ad/2018-12-11/10_640635_0_Mean_2018121117.html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TEVXAN1930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2.6909841482376367</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28719566"/>
                  </a:ext>
                </a:extLst>
              </a:tr>
              <a:tr h="300188">
                <a:tc>
                  <a:txBody>
                    <a:bodyPr/>
                    <a:lstStyle/>
                    <a:p>
                      <a:pPr marL="0" marR="0" fontAlgn="t">
                        <a:spcBef>
                          <a:spcPts val="0"/>
                        </a:spcBef>
                        <a:spcAft>
                          <a:spcPts val="0"/>
                        </a:spcAft>
                      </a:pPr>
                      <a:r>
                        <a:rPr lang="en-US" sz="1100">
                          <a:effectLst/>
                          <a:latin typeface="Calibri" panose="020F0502020204030204" pitchFamily="34" charset="0"/>
                        </a:rPr>
                        <a:t>3</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4"/>
                        </a:rPr>
                        <a:t>http://fslhdppds01/rda_ad/2018-12-11/10_657053_0_Mean_2018121117.html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EB3SAY76B0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1.13417668512788</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64492809"/>
                  </a:ext>
                </a:extLst>
              </a:tr>
              <a:tr h="300188">
                <a:tc>
                  <a:txBody>
                    <a:bodyPr/>
                    <a:lstStyle/>
                    <a:p>
                      <a:pPr marL="0" marR="0" fontAlgn="t">
                        <a:spcBef>
                          <a:spcPts val="0"/>
                        </a:spcBef>
                        <a:spcAft>
                          <a:spcPts val="0"/>
                        </a:spcAft>
                      </a:pPr>
                      <a:r>
                        <a:rPr lang="en-US" sz="1100">
                          <a:effectLst/>
                          <a:latin typeface="Calibri" panose="020F0502020204030204" pitchFamily="34" charset="0"/>
                        </a:rPr>
                        <a:t>4</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5"/>
                        </a:rPr>
                        <a:t>http://fslhdppds01/rda_ad/2018-12-11/10_657595_0_Mean_2018121117.html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AOAMABJPC0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1.0899721133004472</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21790542"/>
                  </a:ext>
                </a:extLst>
              </a:tr>
              <a:tr h="300188">
                <a:tc>
                  <a:txBody>
                    <a:bodyPr/>
                    <a:lstStyle/>
                    <a:p>
                      <a:pPr marL="0" marR="0" fontAlgn="t">
                        <a:spcBef>
                          <a:spcPts val="0"/>
                        </a:spcBef>
                        <a:spcAft>
                          <a:spcPts val="0"/>
                        </a:spcAft>
                      </a:pPr>
                      <a:r>
                        <a:rPr lang="en-US" sz="1100">
                          <a:effectLst/>
                          <a:latin typeface="Calibri" panose="020F0502020204030204" pitchFamily="34" charset="0"/>
                        </a:rPr>
                        <a:t>5</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6"/>
                        </a:rPr>
                        <a:t>http://fslhdppds01/rda_ad/2018-12-12/10_640623_0_Mean_2018121217.html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L2KYAE3210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0.7953314189056716</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79397239"/>
                  </a:ext>
                </a:extLst>
              </a:tr>
              <a:tr h="300188">
                <a:tc>
                  <a:txBody>
                    <a:bodyPr/>
                    <a:lstStyle/>
                    <a:p>
                      <a:pPr marL="0" marR="0" fontAlgn="t">
                        <a:spcBef>
                          <a:spcPts val="0"/>
                        </a:spcBef>
                        <a:spcAft>
                          <a:spcPts val="0"/>
                        </a:spcAft>
                      </a:pPr>
                      <a:r>
                        <a:rPr lang="en-US" sz="1100" dirty="0">
                          <a:effectLst/>
                          <a:latin typeface="Calibri" panose="020F0502020204030204" pitchFamily="34" charset="0"/>
                        </a:rPr>
                        <a:t>6</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hlinkClick r:id="rId7"/>
                        </a:rPr>
                        <a:t>http://fslhdppds01/chronic_ad/2018-12-13/10_583369_4_EWMA-Mean_2018121300.html</a:t>
                      </a:r>
                      <a:endParaRPr lang="en-US" sz="1100" dirty="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TEVXATEE00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0.21926461724098065</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82668435"/>
                  </a:ext>
                </a:extLst>
              </a:tr>
              <a:tr h="300188">
                <a:tc>
                  <a:txBody>
                    <a:bodyPr/>
                    <a:lstStyle/>
                    <a:p>
                      <a:pPr marL="0" marR="0" fontAlgn="t">
                        <a:spcBef>
                          <a:spcPts val="0"/>
                        </a:spcBef>
                        <a:spcAft>
                          <a:spcPts val="0"/>
                        </a:spcAft>
                      </a:pPr>
                      <a:r>
                        <a:rPr lang="en-US" sz="1100" dirty="0">
                          <a:effectLst/>
                          <a:latin typeface="Calibri" panose="020F0502020204030204" pitchFamily="34" charset="0"/>
                        </a:rPr>
                        <a:t>7</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8"/>
                        </a:rPr>
                        <a:t>http://fslhdppds01/chronic_ad/2018-12-10/10_674528_46_Mean_2018121000.html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55_BL_OXIDE_B17A_M3_LTN</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single context value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49621720"/>
                  </a:ext>
                </a:extLst>
              </a:tr>
              <a:tr h="414541">
                <a:tc>
                  <a:txBody>
                    <a:bodyPr/>
                    <a:lstStyle/>
                    <a:p>
                      <a:pPr marL="0" marR="0" fontAlgn="t">
                        <a:spcBef>
                          <a:spcPts val="0"/>
                        </a:spcBef>
                        <a:spcAft>
                          <a:spcPts val="0"/>
                        </a:spcAft>
                      </a:pPr>
                      <a:r>
                        <a:rPr lang="en-US" sz="1100" dirty="0">
                          <a:effectLst/>
                          <a:latin typeface="Calibri" panose="020F0502020204030204" pitchFamily="34" charset="0"/>
                        </a:rPr>
                        <a:t>8</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9"/>
                        </a:rPr>
                        <a:t>http://fslhdppds01/chronic_ad/2018-12-14/10_632481_5_EWMA-Mean_2018121400.html</a:t>
                      </a:r>
                      <a:endParaRPr lang="en-US" sz="110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AMRPAPAH00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non_root_cause only has one point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80683901"/>
                  </a:ext>
                </a:extLst>
              </a:tr>
              <a:tr h="300188">
                <a:tc>
                  <a:txBody>
                    <a:bodyPr/>
                    <a:lstStyle/>
                    <a:p>
                      <a:pPr marL="0" marR="0" fontAlgn="t">
                        <a:spcBef>
                          <a:spcPts val="0"/>
                        </a:spcBef>
                        <a:spcAft>
                          <a:spcPts val="0"/>
                        </a:spcAft>
                      </a:pPr>
                      <a:r>
                        <a:rPr lang="en-US" sz="1100" dirty="0">
                          <a:effectLst/>
                          <a:latin typeface="Calibri" panose="020F0502020204030204" pitchFamily="34" charset="0"/>
                        </a:rPr>
                        <a:t>9</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hlinkClick r:id="rId10"/>
                        </a:rPr>
                        <a:t>http://fslhdppds01/chronic_ad/2018-12-10/10_695639_3_Mean_2018121000.html</a:t>
                      </a:r>
                      <a:endParaRPr lang="en-US" sz="1100" dirty="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TELFADAQ00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single context value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29935352"/>
                  </a:ext>
                </a:extLst>
              </a:tr>
              <a:tr h="300188">
                <a:tc>
                  <a:txBody>
                    <a:bodyPr/>
                    <a:lstStyle/>
                    <a:p>
                      <a:pPr marL="0" marR="0" fontAlgn="t">
                        <a:spcBef>
                          <a:spcPts val="0"/>
                        </a:spcBef>
                        <a:spcAft>
                          <a:spcPts val="0"/>
                        </a:spcAft>
                      </a:pPr>
                      <a:r>
                        <a:rPr lang="en-US" sz="1100" dirty="0">
                          <a:effectLst/>
                          <a:latin typeface="Calibri" panose="020F0502020204030204" pitchFamily="34" charset="0"/>
                        </a:rPr>
                        <a:t>10</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hlinkClick r:id="rId11"/>
                        </a:rPr>
                        <a:t>http://fslhdppds01/chronic_ad/2018-12-17/10_675684_3_Sigma_2018121700.html</a:t>
                      </a:r>
                      <a:endParaRPr lang="en-US" sz="1100" dirty="0">
                        <a:effectLst/>
                        <a:latin typeface="Calibri" panose="020F0502020204030204" pitchFamily="34" charset="0"/>
                      </a:endParaRP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N18A_55SIF_H_04</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rgbClr val="000000"/>
                          </a:solidFill>
                          <a:effectLst/>
                          <a:latin typeface="Calibri" panose="020F0502020204030204" pitchFamily="34" charset="0"/>
                        </a:rPr>
                        <a:t>single context value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y</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48709693"/>
                  </a:ext>
                </a:extLst>
              </a:tr>
            </a:tbl>
          </a:graphicData>
        </a:graphic>
      </p:graphicFrame>
    </p:spTree>
    <p:extLst>
      <p:ext uri="{BB962C8B-B14F-4D97-AF65-F5344CB8AC3E}">
        <p14:creationId xmlns:p14="http://schemas.microsoft.com/office/powerpoint/2010/main" val="146997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1C16-AF26-448D-9E1A-778F706456B7}"/>
              </a:ext>
            </a:extLst>
          </p:cNvPr>
          <p:cNvSpPr>
            <a:spLocks noGrp="1"/>
          </p:cNvSpPr>
          <p:nvPr>
            <p:ph type="title"/>
          </p:nvPr>
        </p:nvSpPr>
        <p:spPr/>
        <p:txBody>
          <a:bodyPr/>
          <a:lstStyle/>
          <a:p>
            <a:r>
              <a:rPr lang="en-US" dirty="0"/>
              <a:t>Testing Result - Root cause found </a:t>
            </a:r>
          </a:p>
        </p:txBody>
      </p:sp>
      <p:sp>
        <p:nvSpPr>
          <p:cNvPr id="4" name="Footer Placeholder 3">
            <a:extLst>
              <a:ext uri="{FF2B5EF4-FFF2-40B4-BE49-F238E27FC236}">
                <a16:creationId xmlns:a16="http://schemas.microsoft.com/office/drawing/2014/main" id="{F62A1605-95F4-4760-99A9-D355A2500DE1}"/>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5507B4FC-BA41-4738-A7C5-18A9E076F729}"/>
              </a:ext>
            </a:extLst>
          </p:cNvPr>
          <p:cNvSpPr>
            <a:spLocks noGrp="1"/>
          </p:cNvSpPr>
          <p:nvPr>
            <p:ph type="sldNum" sz="quarter" idx="12"/>
          </p:nvPr>
        </p:nvSpPr>
        <p:spPr/>
        <p:txBody>
          <a:bodyPr/>
          <a:lstStyle/>
          <a:p>
            <a:fld id="{B7E7695C-FCF1-4AA0-9B93-7941FED13DC4}" type="slidenum">
              <a:rPr lang="en-US" smtClean="0"/>
              <a:t>16</a:t>
            </a:fld>
            <a:endParaRPr lang="en-US"/>
          </a:p>
        </p:txBody>
      </p:sp>
      <p:sp>
        <p:nvSpPr>
          <p:cNvPr id="6" name="Text Placeholder 5">
            <a:extLst>
              <a:ext uri="{FF2B5EF4-FFF2-40B4-BE49-F238E27FC236}">
                <a16:creationId xmlns:a16="http://schemas.microsoft.com/office/drawing/2014/main" id="{13BFFA18-AEF7-4E46-80C6-5AAF2E4CD61A}"/>
              </a:ext>
            </a:extLst>
          </p:cNvPr>
          <p:cNvSpPr>
            <a:spLocks noGrp="1"/>
          </p:cNvSpPr>
          <p:nvPr>
            <p:ph type="body" sz="quarter" idx="13"/>
          </p:nvPr>
        </p:nvSpPr>
        <p:spPr/>
        <p:txBody>
          <a:bodyPr/>
          <a:lstStyle/>
          <a:p>
            <a:r>
              <a:rPr lang="en-US" dirty="0"/>
              <a:t>Before</a:t>
            </a:r>
          </a:p>
        </p:txBody>
      </p:sp>
      <p:sp>
        <p:nvSpPr>
          <p:cNvPr id="8" name="Text Placeholder 7">
            <a:extLst>
              <a:ext uri="{FF2B5EF4-FFF2-40B4-BE49-F238E27FC236}">
                <a16:creationId xmlns:a16="http://schemas.microsoft.com/office/drawing/2014/main" id="{129A95F6-9D06-4D0E-B2C5-75752C29A099}"/>
              </a:ext>
            </a:extLst>
          </p:cNvPr>
          <p:cNvSpPr>
            <a:spLocks noGrp="1"/>
          </p:cNvSpPr>
          <p:nvPr>
            <p:ph type="body" sz="quarter" idx="15"/>
          </p:nvPr>
        </p:nvSpPr>
        <p:spPr/>
        <p:txBody>
          <a:bodyPr/>
          <a:lstStyle/>
          <a:p>
            <a:r>
              <a:rPr lang="en-US" dirty="0"/>
              <a:t>After</a:t>
            </a:r>
          </a:p>
        </p:txBody>
      </p:sp>
      <p:pic>
        <p:nvPicPr>
          <p:cNvPr id="12" name="Picture 11">
            <a:extLst>
              <a:ext uri="{FF2B5EF4-FFF2-40B4-BE49-F238E27FC236}">
                <a16:creationId xmlns:a16="http://schemas.microsoft.com/office/drawing/2014/main" id="{DAFE7B7E-CAFD-41B9-B021-574BFD16D1C1}"/>
              </a:ext>
            </a:extLst>
          </p:cNvPr>
          <p:cNvPicPr>
            <a:picLocks noChangeAspect="1"/>
          </p:cNvPicPr>
          <p:nvPr/>
        </p:nvPicPr>
        <p:blipFill>
          <a:blip r:embed="rId2"/>
          <a:stretch>
            <a:fillRect/>
          </a:stretch>
        </p:blipFill>
        <p:spPr>
          <a:xfrm>
            <a:off x="838199" y="1930261"/>
            <a:ext cx="5008208" cy="2918576"/>
          </a:xfrm>
          <a:prstGeom prst="rect">
            <a:avLst/>
          </a:prstGeom>
        </p:spPr>
      </p:pic>
      <p:pic>
        <p:nvPicPr>
          <p:cNvPr id="13" name="Picture 12">
            <a:extLst>
              <a:ext uri="{FF2B5EF4-FFF2-40B4-BE49-F238E27FC236}">
                <a16:creationId xmlns:a16="http://schemas.microsoft.com/office/drawing/2014/main" id="{58C1FB51-115F-4172-8E33-F9F61F203D57}"/>
              </a:ext>
            </a:extLst>
          </p:cNvPr>
          <p:cNvPicPr>
            <a:picLocks noChangeAspect="1"/>
          </p:cNvPicPr>
          <p:nvPr/>
        </p:nvPicPr>
        <p:blipFill>
          <a:blip r:embed="rId3"/>
          <a:stretch>
            <a:fillRect/>
          </a:stretch>
        </p:blipFill>
        <p:spPr>
          <a:xfrm>
            <a:off x="6333460" y="1930261"/>
            <a:ext cx="5020340" cy="1730397"/>
          </a:xfrm>
          <a:prstGeom prst="rect">
            <a:avLst/>
          </a:prstGeom>
        </p:spPr>
      </p:pic>
    </p:spTree>
    <p:extLst>
      <p:ext uri="{BB962C8B-B14F-4D97-AF65-F5344CB8AC3E}">
        <p14:creationId xmlns:p14="http://schemas.microsoft.com/office/powerpoint/2010/main" val="371364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6B90-DA85-4935-8B53-7DCF7C65CADC}"/>
              </a:ext>
            </a:extLst>
          </p:cNvPr>
          <p:cNvSpPr>
            <a:spLocks noGrp="1"/>
          </p:cNvSpPr>
          <p:nvPr>
            <p:ph type="title"/>
          </p:nvPr>
        </p:nvSpPr>
        <p:spPr/>
        <p:txBody>
          <a:bodyPr/>
          <a:lstStyle/>
          <a:p>
            <a:r>
              <a:rPr lang="en-US" dirty="0"/>
              <a:t>Testing Result - Root cause not found </a:t>
            </a:r>
          </a:p>
        </p:txBody>
      </p:sp>
      <p:sp>
        <p:nvSpPr>
          <p:cNvPr id="3" name="Footer Placeholder 2">
            <a:extLst>
              <a:ext uri="{FF2B5EF4-FFF2-40B4-BE49-F238E27FC236}">
                <a16:creationId xmlns:a16="http://schemas.microsoft.com/office/drawing/2014/main" id="{5DA2CEFA-F950-40EB-8192-F0BB17E2F87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36964E4-08CC-44BA-90CC-138719D5B2A1}"/>
              </a:ext>
            </a:extLst>
          </p:cNvPr>
          <p:cNvSpPr>
            <a:spLocks noGrp="1"/>
          </p:cNvSpPr>
          <p:nvPr>
            <p:ph type="sldNum" sz="quarter" idx="12"/>
          </p:nvPr>
        </p:nvSpPr>
        <p:spPr/>
        <p:txBody>
          <a:bodyPr/>
          <a:lstStyle/>
          <a:p>
            <a:fld id="{B7E7695C-FCF1-4AA0-9B93-7941FED13DC4}" type="slidenum">
              <a:rPr lang="en-US" smtClean="0"/>
              <a:t>17</a:t>
            </a:fld>
            <a:endParaRPr lang="en-US"/>
          </a:p>
        </p:txBody>
      </p:sp>
      <p:graphicFrame>
        <p:nvGraphicFramePr>
          <p:cNvPr id="9" name="Content Placeholder 8">
            <a:extLst>
              <a:ext uri="{FF2B5EF4-FFF2-40B4-BE49-F238E27FC236}">
                <a16:creationId xmlns:a16="http://schemas.microsoft.com/office/drawing/2014/main" id="{A98D982C-6553-4D05-B3FD-4865C7073708}"/>
              </a:ext>
            </a:extLst>
          </p:cNvPr>
          <p:cNvGraphicFramePr>
            <a:graphicFrameLocks noGrp="1"/>
          </p:cNvGraphicFramePr>
          <p:nvPr>
            <p:ph sz="half" idx="1"/>
            <p:extLst>
              <p:ext uri="{D42A27DB-BD31-4B8C-83A1-F6EECF244321}">
                <p14:modId xmlns:p14="http://schemas.microsoft.com/office/powerpoint/2010/main" val="125888927"/>
              </p:ext>
            </p:extLst>
          </p:nvPr>
        </p:nvGraphicFramePr>
        <p:xfrm>
          <a:off x="838200" y="1628775"/>
          <a:ext cx="10192624" cy="2484768"/>
        </p:xfrm>
        <a:graphic>
          <a:graphicData uri="http://schemas.openxmlformats.org/drawingml/2006/table">
            <a:tbl>
              <a:tblPr/>
              <a:tblGrid>
                <a:gridCol w="478598">
                  <a:extLst>
                    <a:ext uri="{9D8B030D-6E8A-4147-A177-3AD203B41FA5}">
                      <a16:colId xmlns:a16="http://schemas.microsoft.com/office/drawing/2014/main" val="1242181165"/>
                    </a:ext>
                  </a:extLst>
                </a:gridCol>
                <a:gridCol w="4277243">
                  <a:extLst>
                    <a:ext uri="{9D8B030D-6E8A-4147-A177-3AD203B41FA5}">
                      <a16:colId xmlns:a16="http://schemas.microsoft.com/office/drawing/2014/main" val="696425901"/>
                    </a:ext>
                  </a:extLst>
                </a:gridCol>
                <a:gridCol w="1493195">
                  <a:extLst>
                    <a:ext uri="{9D8B030D-6E8A-4147-A177-3AD203B41FA5}">
                      <a16:colId xmlns:a16="http://schemas.microsoft.com/office/drawing/2014/main" val="775163479"/>
                    </a:ext>
                  </a:extLst>
                </a:gridCol>
                <a:gridCol w="867503">
                  <a:extLst>
                    <a:ext uri="{9D8B030D-6E8A-4147-A177-3AD203B41FA5}">
                      <a16:colId xmlns:a16="http://schemas.microsoft.com/office/drawing/2014/main" val="785307988"/>
                    </a:ext>
                  </a:extLst>
                </a:gridCol>
                <a:gridCol w="514475">
                  <a:extLst>
                    <a:ext uri="{9D8B030D-6E8A-4147-A177-3AD203B41FA5}">
                      <a16:colId xmlns:a16="http://schemas.microsoft.com/office/drawing/2014/main" val="762429212"/>
                    </a:ext>
                  </a:extLst>
                </a:gridCol>
                <a:gridCol w="1344666">
                  <a:extLst>
                    <a:ext uri="{9D8B030D-6E8A-4147-A177-3AD203B41FA5}">
                      <a16:colId xmlns:a16="http://schemas.microsoft.com/office/drawing/2014/main" val="429978334"/>
                    </a:ext>
                  </a:extLst>
                </a:gridCol>
                <a:gridCol w="1216944">
                  <a:extLst>
                    <a:ext uri="{9D8B030D-6E8A-4147-A177-3AD203B41FA5}">
                      <a16:colId xmlns:a16="http://schemas.microsoft.com/office/drawing/2014/main" val="1232412564"/>
                    </a:ext>
                  </a:extLst>
                </a:gridCol>
              </a:tblGrid>
              <a:tr h="425336">
                <a:tc>
                  <a:txBody>
                    <a:bodyPr/>
                    <a:lstStyle/>
                    <a:p>
                      <a:pPr marL="0" marR="0" fontAlgn="t">
                        <a:spcBef>
                          <a:spcPts val="0"/>
                        </a:spcBef>
                        <a:spcAft>
                          <a:spcPts val="0"/>
                        </a:spcAft>
                      </a:pPr>
                      <a:r>
                        <a:rPr lang="en-US" sz="1100">
                          <a:effectLst/>
                          <a:latin typeface="Calibri" panose="020F0502020204030204" pitchFamily="34" charset="0"/>
                        </a:rPr>
                        <a:t> </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Link</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Context value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Slope difference</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Slope sign</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Before applying trending algorithm whether Root cause can be found</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After applying trending algorithm whether Root cause can be found</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91774361"/>
                  </a:ext>
                </a:extLst>
              </a:tr>
              <a:tr h="300188">
                <a:tc>
                  <a:txBody>
                    <a:bodyPr/>
                    <a:lstStyle/>
                    <a:p>
                      <a:pPr marL="0" marR="0" fontAlgn="t">
                        <a:spcBef>
                          <a:spcPts val="0"/>
                        </a:spcBef>
                        <a:spcAft>
                          <a:spcPts val="0"/>
                        </a:spcAft>
                      </a:pPr>
                      <a:r>
                        <a:rPr lang="en-US" sz="1100">
                          <a:effectLst/>
                          <a:latin typeface="Calibri" panose="020F0502020204030204" pitchFamily="34" charset="0"/>
                        </a:rPr>
                        <a:t>1</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2"/>
                        </a:rPr>
                        <a:t>http://fslhdppds01/chronic_ad/2018-12-11/10_731832_33_Sigma_2018121100.html</a:t>
                      </a:r>
                      <a:endParaRPr lang="en-US"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PHVTAC4200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rgbClr val="000000"/>
                          </a:solidFill>
                          <a:effectLst/>
                          <a:latin typeface="Calibri" panose="020F0502020204030204" pitchFamily="34" charset="0"/>
                        </a:rPr>
                        <a:t>0.2930229876227967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16910450"/>
                  </a:ext>
                </a:extLst>
              </a:tr>
              <a:tr h="300188">
                <a:tc>
                  <a:txBody>
                    <a:bodyPr/>
                    <a:lstStyle/>
                    <a:p>
                      <a:pPr marL="0" marR="0" fontAlgn="t">
                        <a:spcBef>
                          <a:spcPts val="0"/>
                        </a:spcBef>
                        <a:spcAft>
                          <a:spcPts val="0"/>
                        </a:spcAft>
                      </a:pPr>
                      <a:r>
                        <a:rPr lang="en-US" sz="1100">
                          <a:effectLst/>
                          <a:latin typeface="Calibri" panose="020F0502020204030204" pitchFamily="34" charset="0"/>
                        </a:rPr>
                        <a:t>2</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3"/>
                        </a:rPr>
                        <a:t>http://fslhdppds01/chronic_ad/2018-12-14/7_234100_49_Mean_2018121400.html</a:t>
                      </a:r>
                      <a:endParaRPr lang="en-US"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TEVX7AT400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rgbClr val="00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37677152"/>
                  </a:ext>
                </a:extLst>
              </a:tr>
              <a:tr h="300188">
                <a:tc>
                  <a:txBody>
                    <a:bodyPr/>
                    <a:lstStyle/>
                    <a:p>
                      <a:pPr marL="0" marR="0" fontAlgn="t">
                        <a:spcBef>
                          <a:spcPts val="0"/>
                        </a:spcBef>
                        <a:spcAft>
                          <a:spcPts val="0"/>
                        </a:spcAft>
                      </a:pPr>
                      <a:r>
                        <a:rPr lang="en-US" sz="1100">
                          <a:effectLst/>
                          <a:latin typeface="Calibri" panose="020F0502020204030204" pitchFamily="34" charset="0"/>
                        </a:rPr>
                        <a:t>3</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4"/>
                        </a:rPr>
                        <a:t>http://fslhdppds01/chronic_ad/2018-12-11/7_234106_16_EWMA-Mean_2018121100.html</a:t>
                      </a:r>
                      <a:endParaRPr lang="en-US"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L2EX7AA410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rgbClr val="00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2085976"/>
                  </a:ext>
                </a:extLst>
              </a:tr>
              <a:tr h="300188">
                <a:tc>
                  <a:txBody>
                    <a:bodyPr/>
                    <a:lstStyle/>
                    <a:p>
                      <a:pPr marL="0" marR="0" fontAlgn="t">
                        <a:spcBef>
                          <a:spcPts val="0"/>
                        </a:spcBef>
                        <a:spcAft>
                          <a:spcPts val="0"/>
                        </a:spcAft>
                      </a:pPr>
                      <a:r>
                        <a:rPr lang="en-US" sz="1100">
                          <a:effectLst/>
                          <a:latin typeface="Calibri" panose="020F0502020204030204" pitchFamily="34" charset="0"/>
                        </a:rPr>
                        <a:t>4</a:t>
                      </a:r>
                    </a:p>
                  </a:txBody>
                  <a:tcPr marL="33344" marR="33344" marT="33344" marB="3334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hlinkClick r:id="rId5"/>
                        </a:rPr>
                        <a:t>http://fslhdppds01/chronic_ad/2018-12-12/7_278327_3_Mean_2018121200.html</a:t>
                      </a:r>
                      <a:endParaRPr lang="en-US"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WDNS7B6200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rgbClr val="00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49602938"/>
                  </a:ext>
                </a:extLst>
              </a:tr>
            </a:tbl>
          </a:graphicData>
        </a:graphic>
      </p:graphicFrame>
      <p:sp>
        <p:nvSpPr>
          <p:cNvPr id="10" name="Rectangle 9">
            <a:extLst>
              <a:ext uri="{FF2B5EF4-FFF2-40B4-BE49-F238E27FC236}">
                <a16:creationId xmlns:a16="http://schemas.microsoft.com/office/drawing/2014/main" id="{AE81B250-0CE1-4D0C-A519-0BEEE4426693}"/>
              </a:ext>
            </a:extLst>
          </p:cNvPr>
          <p:cNvSpPr/>
          <p:nvPr/>
        </p:nvSpPr>
        <p:spPr>
          <a:xfrm>
            <a:off x="1017864" y="4529864"/>
            <a:ext cx="9023758" cy="923330"/>
          </a:xfrm>
          <a:prstGeom prst="rect">
            <a:avLst/>
          </a:prstGeom>
        </p:spPr>
        <p:txBody>
          <a:bodyPr wrap="square">
            <a:spAutoFit/>
          </a:bodyPr>
          <a:lstStyle/>
          <a:p>
            <a:r>
              <a:rPr lang="en-US" dirty="0">
                <a:latin typeface="Calibri" panose="020F0502020204030204" pitchFamily="34" charset="0"/>
                <a:ea typeface="Times New Roman" panose="02020603050405020304" pitchFamily="18" charset="0"/>
              </a:rPr>
              <a:t>Even though it still cannot find the correct root cause, the result table provided by AD will show less rows after applying this feature, leading to more confidence especially for potential root causes from </a:t>
            </a:r>
            <a:r>
              <a:rPr lang="en-US" dirty="0" err="1">
                <a:latin typeface="Calibri" panose="020F0502020204030204" pitchFamily="34" charset="0"/>
                <a:ea typeface="Times New Roman" panose="02020603050405020304" pitchFamily="18" charset="0"/>
              </a:rPr>
              <a:t>step_type</a:t>
            </a:r>
            <a:r>
              <a:rPr lang="en-US" dirty="0">
                <a:latin typeface="Calibri" panose="020F0502020204030204" pitchFamily="34" charset="0"/>
                <a:ea typeface="Times New Roman" panose="02020603050405020304" pitchFamily="18" charset="0"/>
              </a:rPr>
              <a:t> ‘incoming’.  </a:t>
            </a:r>
            <a:endParaRPr lang="en-US" dirty="0"/>
          </a:p>
        </p:txBody>
      </p:sp>
    </p:spTree>
    <p:extLst>
      <p:ext uri="{BB962C8B-B14F-4D97-AF65-F5344CB8AC3E}">
        <p14:creationId xmlns:p14="http://schemas.microsoft.com/office/powerpoint/2010/main" val="39974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76DE-4C12-4BF1-A7DA-87FE001C08FF}"/>
              </a:ext>
            </a:extLst>
          </p:cNvPr>
          <p:cNvSpPr>
            <a:spLocks noGrp="1"/>
          </p:cNvSpPr>
          <p:nvPr>
            <p:ph type="title"/>
          </p:nvPr>
        </p:nvSpPr>
        <p:spPr/>
        <p:txBody>
          <a:bodyPr/>
          <a:lstStyle/>
          <a:p>
            <a:r>
              <a:rPr lang="en-US" dirty="0"/>
              <a:t>Testing Result - Root cause not found </a:t>
            </a:r>
          </a:p>
        </p:txBody>
      </p:sp>
      <p:sp>
        <p:nvSpPr>
          <p:cNvPr id="4" name="Footer Placeholder 3">
            <a:extLst>
              <a:ext uri="{FF2B5EF4-FFF2-40B4-BE49-F238E27FC236}">
                <a16:creationId xmlns:a16="http://schemas.microsoft.com/office/drawing/2014/main" id="{A164E43F-DBC0-4D1C-ABED-66F4DAFC781C}"/>
              </a:ext>
            </a:extLst>
          </p:cNvPr>
          <p:cNvSpPr>
            <a:spLocks noGrp="1"/>
          </p:cNvSpPr>
          <p:nvPr>
            <p:ph type="ftr" sz="quarter" idx="11"/>
          </p:nvPr>
        </p:nvSpPr>
        <p:spPr/>
        <p:txBody>
          <a:bodyPr/>
          <a:lstStyle/>
          <a:p>
            <a:r>
              <a:rPr lang="en-US"/>
              <a:t>Micron Confidential</a:t>
            </a:r>
          </a:p>
        </p:txBody>
      </p:sp>
      <p:sp>
        <p:nvSpPr>
          <p:cNvPr id="5" name="Slide Number Placeholder 4">
            <a:extLst>
              <a:ext uri="{FF2B5EF4-FFF2-40B4-BE49-F238E27FC236}">
                <a16:creationId xmlns:a16="http://schemas.microsoft.com/office/drawing/2014/main" id="{2A765559-3D0B-46BE-A674-52B18D29180C}"/>
              </a:ext>
            </a:extLst>
          </p:cNvPr>
          <p:cNvSpPr>
            <a:spLocks noGrp="1"/>
          </p:cNvSpPr>
          <p:nvPr>
            <p:ph type="sldNum" sz="quarter" idx="12"/>
          </p:nvPr>
        </p:nvSpPr>
        <p:spPr/>
        <p:txBody>
          <a:bodyPr/>
          <a:lstStyle/>
          <a:p>
            <a:fld id="{B7E7695C-FCF1-4AA0-9B93-7941FED13DC4}" type="slidenum">
              <a:rPr lang="en-US" smtClean="0"/>
              <a:t>18</a:t>
            </a:fld>
            <a:endParaRPr lang="en-US"/>
          </a:p>
        </p:txBody>
      </p:sp>
      <p:sp>
        <p:nvSpPr>
          <p:cNvPr id="6" name="Text Placeholder 5">
            <a:extLst>
              <a:ext uri="{FF2B5EF4-FFF2-40B4-BE49-F238E27FC236}">
                <a16:creationId xmlns:a16="http://schemas.microsoft.com/office/drawing/2014/main" id="{59E6D4A9-84CD-4088-8DA4-54A1147F3077}"/>
              </a:ext>
            </a:extLst>
          </p:cNvPr>
          <p:cNvSpPr>
            <a:spLocks noGrp="1"/>
          </p:cNvSpPr>
          <p:nvPr>
            <p:ph type="body" sz="quarter" idx="13"/>
          </p:nvPr>
        </p:nvSpPr>
        <p:spPr/>
        <p:txBody>
          <a:bodyPr/>
          <a:lstStyle/>
          <a:p>
            <a:r>
              <a:rPr lang="en-US" dirty="0"/>
              <a:t>Before</a:t>
            </a:r>
          </a:p>
        </p:txBody>
      </p:sp>
      <p:sp>
        <p:nvSpPr>
          <p:cNvPr id="8" name="Text Placeholder 7">
            <a:extLst>
              <a:ext uri="{FF2B5EF4-FFF2-40B4-BE49-F238E27FC236}">
                <a16:creationId xmlns:a16="http://schemas.microsoft.com/office/drawing/2014/main" id="{C91F4549-3A1E-4DFD-9872-9672E912960D}"/>
              </a:ext>
            </a:extLst>
          </p:cNvPr>
          <p:cNvSpPr>
            <a:spLocks noGrp="1"/>
          </p:cNvSpPr>
          <p:nvPr>
            <p:ph type="body" sz="quarter" idx="15"/>
          </p:nvPr>
        </p:nvSpPr>
        <p:spPr/>
        <p:txBody>
          <a:bodyPr/>
          <a:lstStyle/>
          <a:p>
            <a:r>
              <a:rPr lang="en-US" dirty="0"/>
              <a:t>After</a:t>
            </a:r>
          </a:p>
        </p:txBody>
      </p:sp>
      <p:pic>
        <p:nvPicPr>
          <p:cNvPr id="9" name="Picture 8">
            <a:extLst>
              <a:ext uri="{FF2B5EF4-FFF2-40B4-BE49-F238E27FC236}">
                <a16:creationId xmlns:a16="http://schemas.microsoft.com/office/drawing/2014/main" id="{4A1438A4-6AE9-4C5A-AF5C-9742B0F280F0}"/>
              </a:ext>
            </a:extLst>
          </p:cNvPr>
          <p:cNvPicPr>
            <a:picLocks noChangeAspect="1"/>
          </p:cNvPicPr>
          <p:nvPr/>
        </p:nvPicPr>
        <p:blipFill>
          <a:blip r:embed="rId2"/>
          <a:stretch>
            <a:fillRect/>
          </a:stretch>
        </p:blipFill>
        <p:spPr>
          <a:xfrm>
            <a:off x="838199" y="1825730"/>
            <a:ext cx="4874704" cy="3754459"/>
          </a:xfrm>
          <a:prstGeom prst="rect">
            <a:avLst/>
          </a:prstGeom>
        </p:spPr>
      </p:pic>
      <p:pic>
        <p:nvPicPr>
          <p:cNvPr id="10" name="Picture 9">
            <a:extLst>
              <a:ext uri="{FF2B5EF4-FFF2-40B4-BE49-F238E27FC236}">
                <a16:creationId xmlns:a16="http://schemas.microsoft.com/office/drawing/2014/main" id="{13AB9058-68C4-4939-ABD8-6BD0AE91FBC1}"/>
              </a:ext>
            </a:extLst>
          </p:cNvPr>
          <p:cNvPicPr>
            <a:picLocks noChangeAspect="1"/>
          </p:cNvPicPr>
          <p:nvPr/>
        </p:nvPicPr>
        <p:blipFill>
          <a:blip r:embed="rId3"/>
          <a:stretch>
            <a:fillRect/>
          </a:stretch>
        </p:blipFill>
        <p:spPr>
          <a:xfrm>
            <a:off x="6333460" y="1930261"/>
            <a:ext cx="4985341" cy="3938800"/>
          </a:xfrm>
          <a:prstGeom prst="rect">
            <a:avLst/>
          </a:prstGeom>
        </p:spPr>
      </p:pic>
    </p:spTree>
    <p:extLst>
      <p:ext uri="{BB962C8B-B14F-4D97-AF65-F5344CB8AC3E}">
        <p14:creationId xmlns:p14="http://schemas.microsoft.com/office/powerpoint/2010/main" val="184577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19</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CDB-CDEE-493D-9299-D3B8DC7DB686}"/>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DEEFDA3C-175B-4CFD-A105-2FFF0F4E998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D1B2FD0-884A-4A96-A208-876F3D1DFEE0}"/>
              </a:ext>
            </a:extLst>
          </p:cNvPr>
          <p:cNvSpPr>
            <a:spLocks noGrp="1"/>
          </p:cNvSpPr>
          <p:nvPr>
            <p:ph type="sldNum" sz="quarter" idx="12"/>
          </p:nvPr>
        </p:nvSpPr>
        <p:spPr/>
        <p:txBody>
          <a:bodyPr/>
          <a:lstStyle/>
          <a:p>
            <a:fld id="{B7E7695C-FCF1-4AA0-9B93-7941FED13DC4}" type="slidenum">
              <a:rPr lang="en-US" smtClean="0"/>
              <a:t>2</a:t>
            </a:fld>
            <a:endParaRPr lang="en-US"/>
          </a:p>
        </p:txBody>
      </p:sp>
      <p:sp>
        <p:nvSpPr>
          <p:cNvPr id="5" name="Text Placeholder 4">
            <a:extLst>
              <a:ext uri="{FF2B5EF4-FFF2-40B4-BE49-F238E27FC236}">
                <a16:creationId xmlns:a16="http://schemas.microsoft.com/office/drawing/2014/main" id="{FDC4C81A-875E-49CA-9342-3B3720D16404}"/>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13B609D6-7188-4BB9-8DAF-763F892A3ED9}"/>
              </a:ext>
            </a:extLst>
          </p:cNvPr>
          <p:cNvSpPr>
            <a:spLocks noGrp="1"/>
          </p:cNvSpPr>
          <p:nvPr>
            <p:ph sz="half" idx="1"/>
          </p:nvPr>
        </p:nvSpPr>
        <p:spPr/>
        <p:txBody>
          <a:bodyPr/>
          <a:lstStyle/>
          <a:p>
            <a:r>
              <a:rPr lang="en-US" dirty="0"/>
              <a:t>Motivation</a:t>
            </a:r>
          </a:p>
          <a:p>
            <a:r>
              <a:rPr lang="en-US" dirty="0"/>
              <a:t>Proposed solutions</a:t>
            </a:r>
          </a:p>
          <a:p>
            <a:r>
              <a:rPr lang="en-US" dirty="0"/>
              <a:t>Comparison (before vs after)</a:t>
            </a:r>
          </a:p>
          <a:p>
            <a:r>
              <a:rPr lang="en-US" dirty="0"/>
              <a:t>Testing result</a:t>
            </a:r>
          </a:p>
          <a:p>
            <a:endParaRPr lang="en-US" dirty="0"/>
          </a:p>
        </p:txBody>
      </p:sp>
    </p:spTree>
    <p:extLst>
      <p:ext uri="{BB962C8B-B14F-4D97-AF65-F5344CB8AC3E}">
        <p14:creationId xmlns:p14="http://schemas.microsoft.com/office/powerpoint/2010/main" val="277193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a:t>
            </a:fld>
            <a:endParaRPr lang="en-US"/>
          </a:p>
        </p:txBody>
      </p:sp>
      <p:sp>
        <p:nvSpPr>
          <p:cNvPr id="5" name="Text Placeholder 4"/>
          <p:cNvSpPr>
            <a:spLocks noGrp="1"/>
          </p:cNvSpPr>
          <p:nvPr>
            <p:ph type="body" sz="quarter" idx="13"/>
          </p:nvPr>
        </p:nvSpPr>
        <p:spPr/>
        <p:txBody>
          <a:bodyPr/>
          <a:lstStyle/>
          <a:p>
            <a:endParaRPr lang="en-US" dirty="0"/>
          </a:p>
        </p:txBody>
      </p:sp>
      <p:sp>
        <p:nvSpPr>
          <p:cNvPr id="6" name="Content Placeholder 5"/>
          <p:cNvSpPr>
            <a:spLocks noGrp="1"/>
          </p:cNvSpPr>
          <p:nvPr>
            <p:ph sz="half" idx="1"/>
          </p:nvPr>
        </p:nvSpPr>
        <p:spPr>
          <a:xfrm>
            <a:off x="838200" y="1628775"/>
            <a:ext cx="10515600" cy="4548188"/>
          </a:xfrm>
        </p:spPr>
        <p:txBody>
          <a:bodyPr/>
          <a:lstStyle/>
          <a:p>
            <a:r>
              <a:rPr lang="en-US" sz="1800" dirty="0"/>
              <a:t>PEE gave us a feedback that most highlighted toggles are obviously wrong when looking at time trend in one AD report. </a:t>
            </a:r>
          </a:p>
          <a:p>
            <a:pPr marL="0" indent="0">
              <a:buNone/>
            </a:pPr>
            <a:endParaRPr lang="en-US" dirty="0"/>
          </a:p>
        </p:txBody>
      </p:sp>
      <p:pic>
        <p:nvPicPr>
          <p:cNvPr id="8" name="Picture 7">
            <a:extLst>
              <a:ext uri="{FF2B5EF4-FFF2-40B4-BE49-F238E27FC236}">
                <a16:creationId xmlns:a16="http://schemas.microsoft.com/office/drawing/2014/main" id="{2A52746C-DA0E-45B1-A2F8-AC595AEFC18A}"/>
              </a:ext>
            </a:extLst>
          </p:cNvPr>
          <p:cNvPicPr>
            <a:picLocks noChangeAspect="1"/>
          </p:cNvPicPr>
          <p:nvPr/>
        </p:nvPicPr>
        <p:blipFill>
          <a:blip r:embed="rId2"/>
          <a:stretch>
            <a:fillRect/>
          </a:stretch>
        </p:blipFill>
        <p:spPr>
          <a:xfrm>
            <a:off x="1165188" y="2689927"/>
            <a:ext cx="9270717" cy="376733"/>
          </a:xfrm>
          <a:prstGeom prst="rect">
            <a:avLst/>
          </a:prstGeom>
        </p:spPr>
      </p:pic>
      <p:pic>
        <p:nvPicPr>
          <p:cNvPr id="9" name="Picture 8">
            <a:extLst>
              <a:ext uri="{FF2B5EF4-FFF2-40B4-BE49-F238E27FC236}">
                <a16:creationId xmlns:a16="http://schemas.microsoft.com/office/drawing/2014/main" id="{3EFED59E-61A3-4C3D-8E63-8C70C8289C15}"/>
              </a:ext>
            </a:extLst>
          </p:cNvPr>
          <p:cNvPicPr>
            <a:picLocks noChangeAspect="1"/>
          </p:cNvPicPr>
          <p:nvPr/>
        </p:nvPicPr>
        <p:blipFill>
          <a:blip r:embed="rId3"/>
          <a:stretch>
            <a:fillRect/>
          </a:stretch>
        </p:blipFill>
        <p:spPr>
          <a:xfrm>
            <a:off x="1165188" y="2282565"/>
            <a:ext cx="9270717" cy="428106"/>
          </a:xfrm>
          <a:prstGeom prst="rect">
            <a:avLst/>
          </a:prstGeom>
        </p:spPr>
      </p:pic>
      <p:pic>
        <p:nvPicPr>
          <p:cNvPr id="10" name="Picture 9">
            <a:extLst>
              <a:ext uri="{FF2B5EF4-FFF2-40B4-BE49-F238E27FC236}">
                <a16:creationId xmlns:a16="http://schemas.microsoft.com/office/drawing/2014/main" id="{65FAF13C-F69D-4E4E-9E68-35B0925DFC3D}"/>
              </a:ext>
            </a:extLst>
          </p:cNvPr>
          <p:cNvPicPr>
            <a:picLocks noChangeAspect="1"/>
          </p:cNvPicPr>
          <p:nvPr/>
        </p:nvPicPr>
        <p:blipFill>
          <a:blip r:embed="rId4"/>
          <a:stretch>
            <a:fillRect/>
          </a:stretch>
        </p:blipFill>
        <p:spPr>
          <a:xfrm>
            <a:off x="1165188" y="3266176"/>
            <a:ext cx="7420936" cy="2927290"/>
          </a:xfrm>
          <a:prstGeom prst="rect">
            <a:avLst/>
          </a:prstGeom>
        </p:spPr>
      </p:pic>
    </p:spTree>
    <p:extLst>
      <p:ext uri="{BB962C8B-B14F-4D97-AF65-F5344CB8AC3E}">
        <p14:creationId xmlns:p14="http://schemas.microsoft.com/office/powerpoint/2010/main" val="241928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ED3C-FA8F-4556-B721-1385CF0634CA}"/>
              </a:ext>
            </a:extLst>
          </p:cNvPr>
          <p:cNvSpPr>
            <a:spLocks noGrp="1"/>
          </p:cNvSpPr>
          <p:nvPr>
            <p:ph type="title"/>
          </p:nvPr>
        </p:nvSpPr>
        <p:spPr/>
        <p:txBody>
          <a:bodyPr/>
          <a:lstStyle/>
          <a:p>
            <a:r>
              <a:rPr lang="en-US" dirty="0"/>
              <a:t>Proposed solutions</a:t>
            </a:r>
          </a:p>
        </p:txBody>
      </p:sp>
      <p:sp>
        <p:nvSpPr>
          <p:cNvPr id="3" name="Footer Placeholder 2">
            <a:extLst>
              <a:ext uri="{FF2B5EF4-FFF2-40B4-BE49-F238E27FC236}">
                <a16:creationId xmlns:a16="http://schemas.microsoft.com/office/drawing/2014/main" id="{958E02A5-ADD7-4E63-9269-B5773C04704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333CC2B-01D6-4073-99FF-F1E1DBF5619A}"/>
              </a:ext>
            </a:extLst>
          </p:cNvPr>
          <p:cNvSpPr>
            <a:spLocks noGrp="1"/>
          </p:cNvSpPr>
          <p:nvPr>
            <p:ph type="sldNum" sz="quarter" idx="12"/>
          </p:nvPr>
        </p:nvSpPr>
        <p:spPr/>
        <p:txBody>
          <a:bodyPr/>
          <a:lstStyle/>
          <a:p>
            <a:fld id="{B7E7695C-FCF1-4AA0-9B93-7941FED13DC4}" type="slidenum">
              <a:rPr lang="en-US" smtClean="0"/>
              <a:t>4</a:t>
            </a:fld>
            <a:endParaRPr lang="en-US"/>
          </a:p>
        </p:txBody>
      </p:sp>
      <p:sp>
        <p:nvSpPr>
          <p:cNvPr id="5" name="Text Placeholder 4">
            <a:extLst>
              <a:ext uri="{FF2B5EF4-FFF2-40B4-BE49-F238E27FC236}">
                <a16:creationId xmlns:a16="http://schemas.microsoft.com/office/drawing/2014/main" id="{07CB2AF5-C590-4689-8CE4-53B8A4127FA5}"/>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3C0C9BA3-6B16-46DB-970E-63F292C206EE}"/>
              </a:ext>
            </a:extLst>
          </p:cNvPr>
          <p:cNvSpPr>
            <a:spLocks noGrp="1"/>
          </p:cNvSpPr>
          <p:nvPr>
            <p:ph sz="half" idx="1"/>
          </p:nvPr>
        </p:nvSpPr>
        <p:spPr/>
        <p:txBody>
          <a:bodyPr/>
          <a:lstStyle/>
          <a:p>
            <a:r>
              <a:rPr lang="en-US" dirty="0"/>
              <a:t>T-test</a:t>
            </a:r>
          </a:p>
          <a:p>
            <a:r>
              <a:rPr lang="en-US" dirty="0"/>
              <a:t>ARIMA</a:t>
            </a:r>
          </a:p>
          <a:p>
            <a:r>
              <a:rPr lang="en-US" dirty="0"/>
              <a:t>Linear regression in Scikit-learn</a:t>
            </a:r>
          </a:p>
        </p:txBody>
      </p:sp>
    </p:spTree>
    <p:extLst>
      <p:ext uri="{BB962C8B-B14F-4D97-AF65-F5344CB8AC3E}">
        <p14:creationId xmlns:p14="http://schemas.microsoft.com/office/powerpoint/2010/main" val="370610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1EE0-1F9D-4EDF-841D-7635F17B7423}"/>
              </a:ext>
            </a:extLst>
          </p:cNvPr>
          <p:cNvSpPr>
            <a:spLocks noGrp="1"/>
          </p:cNvSpPr>
          <p:nvPr>
            <p:ph type="title"/>
          </p:nvPr>
        </p:nvSpPr>
        <p:spPr/>
        <p:txBody>
          <a:bodyPr/>
          <a:lstStyle/>
          <a:p>
            <a:r>
              <a:rPr lang="en-US" dirty="0"/>
              <a:t>1. t-test</a:t>
            </a:r>
          </a:p>
        </p:txBody>
      </p:sp>
      <p:sp>
        <p:nvSpPr>
          <p:cNvPr id="3" name="Footer Placeholder 2">
            <a:extLst>
              <a:ext uri="{FF2B5EF4-FFF2-40B4-BE49-F238E27FC236}">
                <a16:creationId xmlns:a16="http://schemas.microsoft.com/office/drawing/2014/main" id="{9CBE93B6-F949-458D-93A7-7EF83FA3176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6D02FFC-4B61-47EA-9593-53BECF86FB77}"/>
              </a:ext>
            </a:extLst>
          </p:cNvPr>
          <p:cNvSpPr>
            <a:spLocks noGrp="1"/>
          </p:cNvSpPr>
          <p:nvPr>
            <p:ph type="sldNum" sz="quarter" idx="12"/>
          </p:nvPr>
        </p:nvSpPr>
        <p:spPr/>
        <p:txBody>
          <a:bodyPr/>
          <a:lstStyle/>
          <a:p>
            <a:fld id="{B7E7695C-FCF1-4AA0-9B93-7941FED13DC4}" type="slidenum">
              <a:rPr lang="en-US" smtClean="0"/>
              <a:t>5</a:t>
            </a:fld>
            <a:endParaRPr lang="en-US"/>
          </a:p>
        </p:txBody>
      </p:sp>
      <p:sp>
        <p:nvSpPr>
          <p:cNvPr id="5" name="Text Placeholder 4">
            <a:extLst>
              <a:ext uri="{FF2B5EF4-FFF2-40B4-BE49-F238E27FC236}">
                <a16:creationId xmlns:a16="http://schemas.microsoft.com/office/drawing/2014/main" id="{D6FCA283-62C1-4F89-9409-1851026A5711}"/>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64407332-2216-4657-864A-8F5308E882FF}"/>
              </a:ext>
            </a:extLst>
          </p:cNvPr>
          <p:cNvSpPr>
            <a:spLocks noGrp="1"/>
          </p:cNvSpPr>
          <p:nvPr>
            <p:ph sz="half" idx="1"/>
          </p:nvPr>
        </p:nvSpPr>
        <p:spPr/>
        <p:txBody>
          <a:bodyPr/>
          <a:lstStyle/>
          <a:p>
            <a:r>
              <a:rPr lang="en-US" sz="1800" dirty="0"/>
              <a:t>T-test is able to filter the left case. However, it doesn’t work for the right case.</a:t>
            </a:r>
          </a:p>
          <a:p>
            <a:r>
              <a:rPr lang="en-US" sz="1800" dirty="0"/>
              <a:t>T-test only describes the variance of two different datasets (p-value) which is not enough for us to determine the curve trending and it is not sensitive in terms of time series analysis.  </a:t>
            </a:r>
          </a:p>
        </p:txBody>
      </p:sp>
      <p:pic>
        <p:nvPicPr>
          <p:cNvPr id="7" name="Picture 6">
            <a:extLst>
              <a:ext uri="{FF2B5EF4-FFF2-40B4-BE49-F238E27FC236}">
                <a16:creationId xmlns:a16="http://schemas.microsoft.com/office/drawing/2014/main" id="{C7E31344-B8ED-40FC-8E83-172F449E4094}"/>
              </a:ext>
            </a:extLst>
          </p:cNvPr>
          <p:cNvPicPr>
            <a:picLocks noChangeAspect="1"/>
          </p:cNvPicPr>
          <p:nvPr/>
        </p:nvPicPr>
        <p:blipFill>
          <a:blip r:embed="rId2"/>
          <a:stretch>
            <a:fillRect/>
          </a:stretch>
        </p:blipFill>
        <p:spPr>
          <a:xfrm>
            <a:off x="1531906" y="2976810"/>
            <a:ext cx="3354067" cy="2499109"/>
          </a:xfrm>
          <a:prstGeom prst="rect">
            <a:avLst/>
          </a:prstGeom>
        </p:spPr>
      </p:pic>
      <p:pic>
        <p:nvPicPr>
          <p:cNvPr id="8" name="Picture 7">
            <a:extLst>
              <a:ext uri="{FF2B5EF4-FFF2-40B4-BE49-F238E27FC236}">
                <a16:creationId xmlns:a16="http://schemas.microsoft.com/office/drawing/2014/main" id="{60C27CCB-2383-4C38-8A64-D8C1754FD10D}"/>
              </a:ext>
            </a:extLst>
          </p:cNvPr>
          <p:cNvPicPr>
            <a:picLocks noChangeAspect="1"/>
          </p:cNvPicPr>
          <p:nvPr/>
        </p:nvPicPr>
        <p:blipFill>
          <a:blip r:embed="rId3"/>
          <a:stretch>
            <a:fillRect/>
          </a:stretch>
        </p:blipFill>
        <p:spPr>
          <a:xfrm>
            <a:off x="5075734" y="2976810"/>
            <a:ext cx="3398547" cy="2499109"/>
          </a:xfrm>
          <a:prstGeom prst="rect">
            <a:avLst/>
          </a:prstGeom>
        </p:spPr>
      </p:pic>
    </p:spTree>
    <p:extLst>
      <p:ext uri="{BB962C8B-B14F-4D97-AF65-F5344CB8AC3E}">
        <p14:creationId xmlns:p14="http://schemas.microsoft.com/office/powerpoint/2010/main" val="414595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E4F5-80F5-4CC1-86A1-25178A3BA03A}"/>
              </a:ext>
            </a:extLst>
          </p:cNvPr>
          <p:cNvSpPr>
            <a:spLocks noGrp="1"/>
          </p:cNvSpPr>
          <p:nvPr>
            <p:ph type="title"/>
          </p:nvPr>
        </p:nvSpPr>
        <p:spPr/>
        <p:txBody>
          <a:bodyPr/>
          <a:lstStyle/>
          <a:p>
            <a:r>
              <a:rPr lang="en-US" dirty="0"/>
              <a:t>2. ARIMA</a:t>
            </a:r>
          </a:p>
        </p:txBody>
      </p:sp>
      <p:sp>
        <p:nvSpPr>
          <p:cNvPr id="3" name="Footer Placeholder 2">
            <a:extLst>
              <a:ext uri="{FF2B5EF4-FFF2-40B4-BE49-F238E27FC236}">
                <a16:creationId xmlns:a16="http://schemas.microsoft.com/office/drawing/2014/main" id="{4B3112AB-5C11-4740-8268-70E05DC477B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665CC6E-6AA3-4094-8751-B7A525C8F182}"/>
              </a:ext>
            </a:extLst>
          </p:cNvPr>
          <p:cNvSpPr>
            <a:spLocks noGrp="1"/>
          </p:cNvSpPr>
          <p:nvPr>
            <p:ph type="sldNum" sz="quarter" idx="12"/>
          </p:nvPr>
        </p:nvSpPr>
        <p:spPr/>
        <p:txBody>
          <a:bodyPr/>
          <a:lstStyle/>
          <a:p>
            <a:fld id="{B7E7695C-FCF1-4AA0-9B93-7941FED13DC4}" type="slidenum">
              <a:rPr lang="en-US" smtClean="0"/>
              <a:t>6</a:t>
            </a:fld>
            <a:endParaRPr lang="en-US"/>
          </a:p>
        </p:txBody>
      </p:sp>
      <p:sp>
        <p:nvSpPr>
          <p:cNvPr id="5" name="Text Placeholder 4">
            <a:extLst>
              <a:ext uri="{FF2B5EF4-FFF2-40B4-BE49-F238E27FC236}">
                <a16:creationId xmlns:a16="http://schemas.microsoft.com/office/drawing/2014/main" id="{1BC43522-DC54-4845-B7E5-70B3A0FD55CF}"/>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980422FB-35E0-4CE4-8E22-4F63587191E2}"/>
              </a:ext>
            </a:extLst>
          </p:cNvPr>
          <p:cNvSpPr>
            <a:spLocks noGrp="1"/>
          </p:cNvSpPr>
          <p:nvPr>
            <p:ph sz="half" idx="1"/>
          </p:nvPr>
        </p:nvSpPr>
        <p:spPr/>
        <p:txBody>
          <a:bodyPr/>
          <a:lstStyle/>
          <a:p>
            <a:r>
              <a:rPr lang="en-US" sz="1800" dirty="0"/>
              <a:t>ARIMA will catch too detailed trend information.</a:t>
            </a:r>
          </a:p>
          <a:p>
            <a:r>
              <a:rPr lang="en-US" sz="1800" dirty="0"/>
              <a:t>ARIMA is good at time series forecasting in python however training data for prediction is useless for our case.</a:t>
            </a:r>
          </a:p>
          <a:p>
            <a:r>
              <a:rPr lang="en-US" sz="1800" dirty="0"/>
              <a:t>Long running time concern since we need to auto tune the parameter (p, d, q) </a:t>
            </a:r>
          </a:p>
          <a:p>
            <a:pPr lvl="1"/>
            <a:r>
              <a:rPr lang="en-US" sz="1400" dirty="0" err="1"/>
              <a:t>auto.arima</a:t>
            </a:r>
            <a:r>
              <a:rPr lang="en-US" sz="1400" dirty="0"/>
              <a:t>() is not able to be applied in python directly </a:t>
            </a:r>
          </a:p>
          <a:p>
            <a:pPr lvl="1"/>
            <a:r>
              <a:rPr lang="en-US" sz="1400" dirty="0"/>
              <a:t>Need to judge </a:t>
            </a:r>
            <a:r>
              <a:rPr lang="en-US" sz="1400" dirty="0" err="1"/>
              <a:t>aic</a:t>
            </a:r>
            <a:r>
              <a:rPr lang="en-US" sz="1400" dirty="0"/>
              <a:t>/</a:t>
            </a:r>
            <a:r>
              <a:rPr lang="en-US" sz="1400" dirty="0" err="1"/>
              <a:t>bic</a:t>
            </a:r>
            <a:r>
              <a:rPr lang="en-US" sz="1400" dirty="0"/>
              <a:t> values to find the best (p, d, q)</a:t>
            </a:r>
          </a:p>
        </p:txBody>
      </p:sp>
    </p:spTree>
    <p:extLst>
      <p:ext uri="{BB962C8B-B14F-4D97-AF65-F5344CB8AC3E}">
        <p14:creationId xmlns:p14="http://schemas.microsoft.com/office/powerpoint/2010/main" val="69721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6EB2-043D-4FA5-9233-BC0C156D7DFD}"/>
              </a:ext>
            </a:extLst>
          </p:cNvPr>
          <p:cNvSpPr>
            <a:spLocks noGrp="1"/>
          </p:cNvSpPr>
          <p:nvPr>
            <p:ph type="title"/>
          </p:nvPr>
        </p:nvSpPr>
        <p:spPr/>
        <p:txBody>
          <a:bodyPr/>
          <a:lstStyle/>
          <a:p>
            <a:r>
              <a:rPr lang="en-US" dirty="0"/>
              <a:t>3. Linear regression in </a:t>
            </a:r>
            <a:r>
              <a:rPr lang="en-US" dirty="0" err="1"/>
              <a:t>scikit</a:t>
            </a:r>
            <a:r>
              <a:rPr lang="en-US" dirty="0"/>
              <a:t>-learn</a:t>
            </a:r>
          </a:p>
        </p:txBody>
      </p:sp>
      <p:sp>
        <p:nvSpPr>
          <p:cNvPr id="3" name="Footer Placeholder 2">
            <a:extLst>
              <a:ext uri="{FF2B5EF4-FFF2-40B4-BE49-F238E27FC236}">
                <a16:creationId xmlns:a16="http://schemas.microsoft.com/office/drawing/2014/main" id="{F1659CEC-41CE-402E-90DE-A1D0A140DDA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DF828DB-EF00-491E-AF7E-E56F4AAA16F3}"/>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5" name="Text Placeholder 4">
            <a:extLst>
              <a:ext uri="{FF2B5EF4-FFF2-40B4-BE49-F238E27FC236}">
                <a16:creationId xmlns:a16="http://schemas.microsoft.com/office/drawing/2014/main" id="{173E0C52-8BC9-43CD-8374-63060C230D46}"/>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97294C38-58A5-4A0D-9979-C55B6258FCA8}"/>
              </a:ext>
            </a:extLst>
          </p:cNvPr>
          <p:cNvSpPr>
            <a:spLocks noGrp="1"/>
          </p:cNvSpPr>
          <p:nvPr>
            <p:ph sz="half" idx="1"/>
          </p:nvPr>
        </p:nvSpPr>
        <p:spPr/>
        <p:txBody>
          <a:bodyPr/>
          <a:lstStyle/>
          <a:p>
            <a:r>
              <a:rPr lang="en-US" sz="1800" dirty="0"/>
              <a:t>Separate as two datasets, root cause and non root cause </a:t>
            </a:r>
          </a:p>
          <a:p>
            <a:r>
              <a:rPr lang="en-US" sz="1800" dirty="0"/>
              <a:t>Criteria: slope sign, slope difference and the percentage of OOC points    </a:t>
            </a:r>
          </a:p>
        </p:txBody>
      </p:sp>
      <p:pic>
        <p:nvPicPr>
          <p:cNvPr id="8" name="Picture 7">
            <a:extLst>
              <a:ext uri="{FF2B5EF4-FFF2-40B4-BE49-F238E27FC236}">
                <a16:creationId xmlns:a16="http://schemas.microsoft.com/office/drawing/2014/main" id="{1B82B254-5403-40C1-A7F9-7B467F874068}"/>
              </a:ext>
            </a:extLst>
          </p:cNvPr>
          <p:cNvPicPr>
            <a:picLocks noChangeAspect="1"/>
          </p:cNvPicPr>
          <p:nvPr/>
        </p:nvPicPr>
        <p:blipFill>
          <a:blip r:embed="rId2"/>
          <a:stretch>
            <a:fillRect/>
          </a:stretch>
        </p:blipFill>
        <p:spPr>
          <a:xfrm>
            <a:off x="1531906" y="2976810"/>
            <a:ext cx="3354067" cy="2499109"/>
          </a:xfrm>
          <a:prstGeom prst="rect">
            <a:avLst/>
          </a:prstGeom>
        </p:spPr>
      </p:pic>
      <p:pic>
        <p:nvPicPr>
          <p:cNvPr id="9" name="Picture 8">
            <a:extLst>
              <a:ext uri="{FF2B5EF4-FFF2-40B4-BE49-F238E27FC236}">
                <a16:creationId xmlns:a16="http://schemas.microsoft.com/office/drawing/2014/main" id="{BF7EA54E-D949-44B5-8FC2-81E586425FB8}"/>
              </a:ext>
            </a:extLst>
          </p:cNvPr>
          <p:cNvPicPr>
            <a:picLocks noChangeAspect="1"/>
          </p:cNvPicPr>
          <p:nvPr/>
        </p:nvPicPr>
        <p:blipFill>
          <a:blip r:embed="rId3"/>
          <a:stretch>
            <a:fillRect/>
          </a:stretch>
        </p:blipFill>
        <p:spPr>
          <a:xfrm>
            <a:off x="5075734" y="2976810"/>
            <a:ext cx="3398547" cy="2499109"/>
          </a:xfrm>
          <a:prstGeom prst="rect">
            <a:avLst/>
          </a:prstGeom>
        </p:spPr>
      </p:pic>
    </p:spTree>
    <p:extLst>
      <p:ext uri="{BB962C8B-B14F-4D97-AF65-F5344CB8AC3E}">
        <p14:creationId xmlns:p14="http://schemas.microsoft.com/office/powerpoint/2010/main" val="329247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E6B9-7AB9-4951-A34F-1B4E13310DD7}"/>
              </a:ext>
            </a:extLst>
          </p:cNvPr>
          <p:cNvSpPr>
            <a:spLocks noGrp="1"/>
          </p:cNvSpPr>
          <p:nvPr>
            <p:ph type="title"/>
          </p:nvPr>
        </p:nvSpPr>
        <p:spPr/>
        <p:txBody>
          <a:bodyPr/>
          <a:lstStyle/>
          <a:p>
            <a:r>
              <a:rPr lang="en-US" dirty="0"/>
              <a:t>3. Linear regression in </a:t>
            </a:r>
            <a:r>
              <a:rPr lang="en-US" dirty="0" err="1"/>
              <a:t>scikit</a:t>
            </a:r>
            <a:r>
              <a:rPr lang="en-US" dirty="0"/>
              <a:t>-learn</a:t>
            </a:r>
          </a:p>
        </p:txBody>
      </p:sp>
      <p:sp>
        <p:nvSpPr>
          <p:cNvPr id="3" name="Footer Placeholder 2">
            <a:extLst>
              <a:ext uri="{FF2B5EF4-FFF2-40B4-BE49-F238E27FC236}">
                <a16:creationId xmlns:a16="http://schemas.microsoft.com/office/drawing/2014/main" id="{17C901FB-91A0-48B9-ABD3-93B8E9286970}"/>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881A059F-87A5-474C-8702-345EA7C4EEBC}"/>
              </a:ext>
            </a:extLst>
          </p:cNvPr>
          <p:cNvSpPr>
            <a:spLocks noGrp="1"/>
          </p:cNvSpPr>
          <p:nvPr>
            <p:ph type="sldNum" sz="quarter" idx="12"/>
          </p:nvPr>
        </p:nvSpPr>
        <p:spPr/>
        <p:txBody>
          <a:bodyPr/>
          <a:lstStyle/>
          <a:p>
            <a:fld id="{B7E7695C-FCF1-4AA0-9B93-7941FED13DC4}" type="slidenum">
              <a:rPr lang="en-US" smtClean="0"/>
              <a:t>8</a:t>
            </a:fld>
            <a:endParaRPr lang="en-US"/>
          </a:p>
        </p:txBody>
      </p:sp>
      <p:pic>
        <p:nvPicPr>
          <p:cNvPr id="56" name="Content Placeholder 55">
            <a:extLst>
              <a:ext uri="{FF2B5EF4-FFF2-40B4-BE49-F238E27FC236}">
                <a16:creationId xmlns:a16="http://schemas.microsoft.com/office/drawing/2014/main" id="{2052595D-FE93-4C39-AA00-1E1F54F990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0535" y="984089"/>
            <a:ext cx="6299575" cy="5043391"/>
          </a:xfrm>
        </p:spPr>
      </p:pic>
    </p:spTree>
    <p:extLst>
      <p:ext uri="{BB962C8B-B14F-4D97-AF65-F5344CB8AC3E}">
        <p14:creationId xmlns:p14="http://schemas.microsoft.com/office/powerpoint/2010/main" val="192332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B3FE-3716-4CED-BC78-1D3028E64257}"/>
              </a:ext>
            </a:extLst>
          </p:cNvPr>
          <p:cNvSpPr>
            <a:spLocks noGrp="1"/>
          </p:cNvSpPr>
          <p:nvPr>
            <p:ph type="title"/>
          </p:nvPr>
        </p:nvSpPr>
        <p:spPr/>
        <p:txBody>
          <a:bodyPr/>
          <a:lstStyle/>
          <a:p>
            <a:r>
              <a:rPr lang="en-US" dirty="0"/>
              <a:t>3. Linear regression in </a:t>
            </a:r>
            <a:r>
              <a:rPr lang="en-US" dirty="0" err="1"/>
              <a:t>scikit</a:t>
            </a:r>
            <a:r>
              <a:rPr lang="en-US" dirty="0"/>
              <a:t>-learn</a:t>
            </a:r>
          </a:p>
        </p:txBody>
      </p:sp>
      <p:sp>
        <p:nvSpPr>
          <p:cNvPr id="3" name="Footer Placeholder 2">
            <a:extLst>
              <a:ext uri="{FF2B5EF4-FFF2-40B4-BE49-F238E27FC236}">
                <a16:creationId xmlns:a16="http://schemas.microsoft.com/office/drawing/2014/main" id="{E44E6F49-FFB5-4242-BA14-8CF1DC57665D}"/>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4D8795A-EFE3-4873-A0F6-95AF8A3BD581}"/>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5" name="Text Placeholder 4">
            <a:extLst>
              <a:ext uri="{FF2B5EF4-FFF2-40B4-BE49-F238E27FC236}">
                <a16:creationId xmlns:a16="http://schemas.microsoft.com/office/drawing/2014/main" id="{2FDCABE1-5380-46A1-8520-E73628608AB3}"/>
              </a:ext>
            </a:extLst>
          </p:cNvPr>
          <p:cNvSpPr>
            <a:spLocks noGrp="1"/>
          </p:cNvSpPr>
          <p:nvPr>
            <p:ph type="body" sz="quarter" idx="13"/>
          </p:nvPr>
        </p:nvSpPr>
        <p:spPr/>
        <p:txBody>
          <a:bodyPr/>
          <a:lstStyle/>
          <a:p>
            <a:endParaRPr lang="en-US" dirty="0"/>
          </a:p>
        </p:txBody>
      </p:sp>
      <p:sp>
        <p:nvSpPr>
          <p:cNvPr id="6" name="Content Placeholder 5">
            <a:extLst>
              <a:ext uri="{FF2B5EF4-FFF2-40B4-BE49-F238E27FC236}">
                <a16:creationId xmlns:a16="http://schemas.microsoft.com/office/drawing/2014/main" id="{CC425B2C-2771-417E-9FD0-771A16677115}"/>
              </a:ext>
            </a:extLst>
          </p:cNvPr>
          <p:cNvSpPr>
            <a:spLocks noGrp="1"/>
          </p:cNvSpPr>
          <p:nvPr>
            <p:ph sz="half" idx="1"/>
          </p:nvPr>
        </p:nvSpPr>
        <p:spPr/>
        <p:txBody>
          <a:bodyPr/>
          <a:lstStyle/>
          <a:p>
            <a:r>
              <a:rPr lang="en-US" sz="1800" dirty="0"/>
              <a:t>Why Step type filter?</a:t>
            </a:r>
          </a:p>
          <a:p>
            <a:pPr lvl="1"/>
            <a:r>
              <a:rPr lang="en-US" sz="1400" dirty="0"/>
              <a:t>In order to make sure this new feature won’t filter out the correct found cases leading to decreasing accuracy. </a:t>
            </a:r>
          </a:p>
          <a:p>
            <a:pPr lvl="1"/>
            <a:r>
              <a:rPr lang="en-US" sz="1400" dirty="0"/>
              <a:t>Currently many correct cases from users’ feedback are from FMEA/process step.</a:t>
            </a:r>
          </a:p>
          <a:p>
            <a:r>
              <a:rPr lang="en-US" sz="1800" dirty="0"/>
              <a:t>Why Single context filter/special handling for potential root causes with a single context?</a:t>
            </a:r>
          </a:p>
          <a:p>
            <a:pPr lvl="1"/>
            <a:r>
              <a:rPr lang="en-US" sz="1400" dirty="0"/>
              <a:t>This feature needs to keep the same judgement as a new feature that we released recently for filtering the single context value in AD report.</a:t>
            </a:r>
          </a:p>
          <a:p>
            <a:pPr lvl="1"/>
            <a:r>
              <a:rPr lang="en-US" sz="1400" dirty="0"/>
              <a:t>A special handling to make the code more robust: Single context filter is used for the case that non root cause datasets have less than 2 points meaning no slope. </a:t>
            </a:r>
          </a:p>
          <a:p>
            <a:pPr lvl="1"/>
            <a:endParaRPr lang="en-US" sz="1400" dirty="0"/>
          </a:p>
          <a:p>
            <a:pPr lvl="1"/>
            <a:endParaRPr lang="en-US" sz="1400" dirty="0"/>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2506735043"/>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4B94B5C02E84E9C54733B193F1CA4" ma:contentTypeVersion="1" ma:contentTypeDescription="Create a new document." ma:contentTypeScope="" ma:versionID="38171505920e6d9ab449980c8dbdaa0b">
  <xsd:schema xmlns:xsd="http://www.w3.org/2001/XMLSchema" xmlns:xs="http://www.w3.org/2001/XMLSchema" xmlns:p="http://schemas.microsoft.com/office/2006/metadata/properties" xmlns:ns2="e9c63b83-9ae7-4466-bdf2-8f5b1cb0817e" targetNamespace="http://schemas.microsoft.com/office/2006/metadata/properties" ma:root="true" ma:fieldsID="69ccfc1ac41e13c0a7991c13157654ea" ns2:_="">
    <xsd:import namespace="e9c63b83-9ae7-4466-bdf2-8f5b1cb081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63b83-9ae7-4466-bdf2-8f5b1cb081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97B01-4E07-4201-BCB3-8762808B3129}">
  <ds:schemaRefs>
    <ds:schemaRef ds:uri="http://schemas.openxmlformats.org/package/2006/metadata/core-properties"/>
    <ds:schemaRef ds:uri="e9c63b83-9ae7-4466-bdf2-8f5b1cb0817e"/>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5BBA7AF2-32B7-44CD-BBDD-D302F4207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63b83-9ae7-4466-bdf2-8f5b1cb08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A6EA9B-533B-4185-9828-541D3EDCA0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903</Words>
  <Application>Microsoft Office PowerPoint</Application>
  <PresentationFormat>Widescreen</PresentationFormat>
  <Paragraphs>218</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Segoe UI</vt:lpstr>
      <vt:lpstr>Times New Roman</vt:lpstr>
      <vt:lpstr>Verdana</vt:lpstr>
      <vt:lpstr>Wingdings</vt:lpstr>
      <vt:lpstr>Micron Theme 2.0</vt:lpstr>
      <vt:lpstr>CPG Theme 2.0</vt:lpstr>
      <vt:lpstr>AD analysis enhancement </vt:lpstr>
      <vt:lpstr>Agenda</vt:lpstr>
      <vt:lpstr>Motivation </vt:lpstr>
      <vt:lpstr>Proposed solutions</vt:lpstr>
      <vt:lpstr>1. t-test</vt:lpstr>
      <vt:lpstr>2. ARIMA</vt:lpstr>
      <vt:lpstr>3. Linear regression in scikit-learn</vt:lpstr>
      <vt:lpstr>3. Linear regression in scikit-learn</vt:lpstr>
      <vt:lpstr>3. Linear regression in scikit-learn</vt:lpstr>
      <vt:lpstr>Comparison 1- Result table</vt:lpstr>
      <vt:lpstr>Comparison 1- plotting</vt:lpstr>
      <vt:lpstr>Comparison 2 - Result table</vt:lpstr>
      <vt:lpstr>Comparison 2 - plotting</vt:lpstr>
      <vt:lpstr>Comparison 2 - plotting</vt:lpstr>
      <vt:lpstr>Testing Result - Root cause found </vt:lpstr>
      <vt:lpstr>Testing Result - Root cause found </vt:lpstr>
      <vt:lpstr>Testing Result - Root cause not found </vt:lpstr>
      <vt:lpstr>Testing Result - Root cause not found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2018-12-21T02:08:47Z</dcterms:created>
  <dcterms:modified xsi:type="dcterms:W3CDTF">2018-12-26T06:00:00Z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0x01010087F4B94B5C02E84E9C54733B193F1CA4</vt:lpwstr>
  </property>
</Properties>
</file>