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0083800" cy="7556500"/>
  <p:notesSz cx="10083800" cy="7556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j5VKE24WedvaHGBbFrOeKGD2T+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AD3F52-099F-4C09-94A6-2C7973578E94}">
  <a:tblStyle styleId="{F3AD3F52-099F-4C09-94A6-2C7973578E9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864" y="5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680950" y="566725"/>
            <a:ext cx="6722850" cy="2833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08375" y="3589325"/>
            <a:ext cx="8067025" cy="340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>
            <a:spLocks noGrp="1"/>
          </p:cNvSpPr>
          <p:nvPr>
            <p:ph type="body" idx="1"/>
          </p:nvPr>
        </p:nvSpPr>
        <p:spPr>
          <a:xfrm>
            <a:off x="1008375" y="3589325"/>
            <a:ext cx="8067025" cy="3400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51188" y="566738"/>
            <a:ext cx="3783012" cy="2833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:notes"/>
          <p:cNvSpPr txBox="1">
            <a:spLocks noGrp="1"/>
          </p:cNvSpPr>
          <p:nvPr>
            <p:ph type="body" idx="1"/>
          </p:nvPr>
        </p:nvSpPr>
        <p:spPr>
          <a:xfrm>
            <a:off x="1008375" y="3589325"/>
            <a:ext cx="8067025" cy="3400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51188" y="566738"/>
            <a:ext cx="3783012" cy="2833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:notes"/>
          <p:cNvSpPr txBox="1">
            <a:spLocks noGrp="1"/>
          </p:cNvSpPr>
          <p:nvPr>
            <p:ph type="body" idx="1"/>
          </p:nvPr>
        </p:nvSpPr>
        <p:spPr>
          <a:xfrm>
            <a:off x="1008375" y="3589325"/>
            <a:ext cx="8067025" cy="3400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51188" y="566738"/>
            <a:ext cx="3783012" cy="2833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:notes"/>
          <p:cNvSpPr txBox="1">
            <a:spLocks noGrp="1"/>
          </p:cNvSpPr>
          <p:nvPr>
            <p:ph type="body" idx="1"/>
          </p:nvPr>
        </p:nvSpPr>
        <p:spPr>
          <a:xfrm>
            <a:off x="1008375" y="3589325"/>
            <a:ext cx="8067025" cy="3400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51188" y="566738"/>
            <a:ext cx="3783012" cy="2833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:notes"/>
          <p:cNvSpPr txBox="1">
            <a:spLocks noGrp="1"/>
          </p:cNvSpPr>
          <p:nvPr>
            <p:ph type="body" idx="1"/>
          </p:nvPr>
        </p:nvSpPr>
        <p:spPr>
          <a:xfrm>
            <a:off x="1008375" y="3589325"/>
            <a:ext cx="8067025" cy="3400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51188" y="566738"/>
            <a:ext cx="3783012" cy="2833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:notes"/>
          <p:cNvSpPr txBox="1">
            <a:spLocks noGrp="1"/>
          </p:cNvSpPr>
          <p:nvPr>
            <p:ph type="body" idx="1"/>
          </p:nvPr>
        </p:nvSpPr>
        <p:spPr>
          <a:xfrm>
            <a:off x="1008375" y="3589325"/>
            <a:ext cx="8067025" cy="3400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51188" y="566738"/>
            <a:ext cx="3783012" cy="2833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:notes"/>
          <p:cNvSpPr txBox="1">
            <a:spLocks noGrp="1"/>
          </p:cNvSpPr>
          <p:nvPr>
            <p:ph type="body" idx="1"/>
          </p:nvPr>
        </p:nvSpPr>
        <p:spPr>
          <a:xfrm>
            <a:off x="1008375" y="3589325"/>
            <a:ext cx="8067025" cy="3400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51188" y="566738"/>
            <a:ext cx="3783012" cy="2833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:notes"/>
          <p:cNvSpPr txBox="1">
            <a:spLocks noGrp="1"/>
          </p:cNvSpPr>
          <p:nvPr>
            <p:ph type="body" idx="1"/>
          </p:nvPr>
        </p:nvSpPr>
        <p:spPr>
          <a:xfrm>
            <a:off x="1008375" y="3589325"/>
            <a:ext cx="8067025" cy="3400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51188" y="566738"/>
            <a:ext cx="3783012" cy="2833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:notes"/>
          <p:cNvSpPr txBox="1">
            <a:spLocks noGrp="1"/>
          </p:cNvSpPr>
          <p:nvPr>
            <p:ph type="body" idx="1"/>
          </p:nvPr>
        </p:nvSpPr>
        <p:spPr>
          <a:xfrm>
            <a:off x="1008375" y="3589325"/>
            <a:ext cx="8067025" cy="3400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51188" y="566738"/>
            <a:ext cx="3783012" cy="2833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:notes"/>
          <p:cNvSpPr txBox="1">
            <a:spLocks noGrp="1"/>
          </p:cNvSpPr>
          <p:nvPr>
            <p:ph type="body" idx="1"/>
          </p:nvPr>
        </p:nvSpPr>
        <p:spPr>
          <a:xfrm>
            <a:off x="1008375" y="3589325"/>
            <a:ext cx="8067025" cy="3400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51188" y="566738"/>
            <a:ext cx="3783012" cy="2833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:notes"/>
          <p:cNvSpPr txBox="1">
            <a:spLocks noGrp="1"/>
          </p:cNvSpPr>
          <p:nvPr>
            <p:ph type="body" idx="1"/>
          </p:nvPr>
        </p:nvSpPr>
        <p:spPr>
          <a:xfrm>
            <a:off x="1008375" y="3589325"/>
            <a:ext cx="8067025" cy="3400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51188" y="566738"/>
            <a:ext cx="3783012" cy="2833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 txBox="1">
            <a:spLocks noGrp="1"/>
          </p:cNvSpPr>
          <p:nvPr>
            <p:ph type="body" idx="1"/>
          </p:nvPr>
        </p:nvSpPr>
        <p:spPr>
          <a:xfrm>
            <a:off x="1008375" y="3589325"/>
            <a:ext cx="8067025" cy="3400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51188" y="566738"/>
            <a:ext cx="3783012" cy="2833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:notes"/>
          <p:cNvSpPr txBox="1">
            <a:spLocks noGrp="1"/>
          </p:cNvSpPr>
          <p:nvPr>
            <p:ph type="body" idx="1"/>
          </p:nvPr>
        </p:nvSpPr>
        <p:spPr>
          <a:xfrm>
            <a:off x="1008375" y="3589325"/>
            <a:ext cx="8067025" cy="3400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51188" y="566738"/>
            <a:ext cx="3783012" cy="2833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:notes"/>
          <p:cNvSpPr txBox="1">
            <a:spLocks noGrp="1"/>
          </p:cNvSpPr>
          <p:nvPr>
            <p:ph type="body" idx="1"/>
          </p:nvPr>
        </p:nvSpPr>
        <p:spPr>
          <a:xfrm>
            <a:off x="1008375" y="3589325"/>
            <a:ext cx="8067025" cy="3400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51188" y="566738"/>
            <a:ext cx="3783012" cy="2833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:notes"/>
          <p:cNvSpPr txBox="1">
            <a:spLocks noGrp="1"/>
          </p:cNvSpPr>
          <p:nvPr>
            <p:ph type="body" idx="1"/>
          </p:nvPr>
        </p:nvSpPr>
        <p:spPr>
          <a:xfrm>
            <a:off x="1008375" y="3589325"/>
            <a:ext cx="8067025" cy="3400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51188" y="566738"/>
            <a:ext cx="3783012" cy="2833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:notes"/>
          <p:cNvSpPr txBox="1">
            <a:spLocks noGrp="1"/>
          </p:cNvSpPr>
          <p:nvPr>
            <p:ph type="body" idx="1"/>
          </p:nvPr>
        </p:nvSpPr>
        <p:spPr>
          <a:xfrm>
            <a:off x="1008375" y="3589325"/>
            <a:ext cx="8067025" cy="3400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51188" y="566738"/>
            <a:ext cx="3783012" cy="2833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:notes"/>
          <p:cNvSpPr txBox="1">
            <a:spLocks noGrp="1"/>
          </p:cNvSpPr>
          <p:nvPr>
            <p:ph type="body" idx="1"/>
          </p:nvPr>
        </p:nvSpPr>
        <p:spPr>
          <a:xfrm>
            <a:off x="1008375" y="3589325"/>
            <a:ext cx="8067025" cy="3400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51188" y="566738"/>
            <a:ext cx="3783012" cy="2833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:notes"/>
          <p:cNvSpPr txBox="1">
            <a:spLocks noGrp="1"/>
          </p:cNvSpPr>
          <p:nvPr>
            <p:ph type="body" idx="1"/>
          </p:nvPr>
        </p:nvSpPr>
        <p:spPr>
          <a:xfrm>
            <a:off x="1008375" y="3589325"/>
            <a:ext cx="8067025" cy="3400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51188" y="566738"/>
            <a:ext cx="3783012" cy="2833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:notes"/>
          <p:cNvSpPr txBox="1">
            <a:spLocks noGrp="1"/>
          </p:cNvSpPr>
          <p:nvPr>
            <p:ph type="body" idx="1"/>
          </p:nvPr>
        </p:nvSpPr>
        <p:spPr>
          <a:xfrm>
            <a:off x="1008375" y="3589325"/>
            <a:ext cx="8067025" cy="3400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51188" y="566738"/>
            <a:ext cx="3783012" cy="2833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7:notes"/>
          <p:cNvSpPr txBox="1">
            <a:spLocks noGrp="1"/>
          </p:cNvSpPr>
          <p:nvPr>
            <p:ph type="body" idx="1"/>
          </p:nvPr>
        </p:nvSpPr>
        <p:spPr>
          <a:xfrm>
            <a:off x="1008375" y="3589325"/>
            <a:ext cx="8067025" cy="3400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51188" y="566738"/>
            <a:ext cx="3783012" cy="2833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:notes"/>
          <p:cNvSpPr txBox="1">
            <a:spLocks noGrp="1"/>
          </p:cNvSpPr>
          <p:nvPr>
            <p:ph type="body" idx="1"/>
          </p:nvPr>
        </p:nvSpPr>
        <p:spPr>
          <a:xfrm>
            <a:off x="1008375" y="3589325"/>
            <a:ext cx="8067025" cy="3400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51188" y="566738"/>
            <a:ext cx="3783012" cy="2833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9:notes"/>
          <p:cNvSpPr txBox="1">
            <a:spLocks noGrp="1"/>
          </p:cNvSpPr>
          <p:nvPr>
            <p:ph type="body" idx="1"/>
          </p:nvPr>
        </p:nvSpPr>
        <p:spPr>
          <a:xfrm>
            <a:off x="1008375" y="3589325"/>
            <a:ext cx="8067025" cy="3400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51188" y="566738"/>
            <a:ext cx="3783012" cy="2833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:notes"/>
          <p:cNvSpPr txBox="1">
            <a:spLocks noGrp="1"/>
          </p:cNvSpPr>
          <p:nvPr>
            <p:ph type="body" idx="1"/>
          </p:nvPr>
        </p:nvSpPr>
        <p:spPr>
          <a:xfrm>
            <a:off x="1008375" y="3589325"/>
            <a:ext cx="8067025" cy="3400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51188" y="566738"/>
            <a:ext cx="3783012" cy="2833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:notes"/>
          <p:cNvSpPr txBox="1">
            <a:spLocks noGrp="1"/>
          </p:cNvSpPr>
          <p:nvPr>
            <p:ph type="body" idx="1"/>
          </p:nvPr>
        </p:nvSpPr>
        <p:spPr>
          <a:xfrm>
            <a:off x="1008375" y="3589325"/>
            <a:ext cx="8067025" cy="3400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51188" y="566738"/>
            <a:ext cx="3783012" cy="2833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:notes"/>
          <p:cNvSpPr txBox="1">
            <a:spLocks noGrp="1"/>
          </p:cNvSpPr>
          <p:nvPr>
            <p:ph type="body" idx="1"/>
          </p:nvPr>
        </p:nvSpPr>
        <p:spPr>
          <a:xfrm>
            <a:off x="1008375" y="3589325"/>
            <a:ext cx="8067025" cy="3400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51188" y="566738"/>
            <a:ext cx="3783012" cy="2833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 txBox="1">
            <a:spLocks noGrp="1"/>
          </p:cNvSpPr>
          <p:nvPr>
            <p:ph type="body" idx="1"/>
          </p:nvPr>
        </p:nvSpPr>
        <p:spPr>
          <a:xfrm>
            <a:off x="1008375" y="3589325"/>
            <a:ext cx="8067025" cy="3400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51188" y="566738"/>
            <a:ext cx="3783012" cy="2833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/>
          <p:cNvSpPr txBox="1">
            <a:spLocks noGrp="1"/>
          </p:cNvSpPr>
          <p:nvPr>
            <p:ph type="body" idx="1"/>
          </p:nvPr>
        </p:nvSpPr>
        <p:spPr>
          <a:xfrm>
            <a:off x="1008375" y="3589325"/>
            <a:ext cx="8067025" cy="3400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51188" y="566738"/>
            <a:ext cx="3783012" cy="2833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:notes"/>
          <p:cNvSpPr txBox="1">
            <a:spLocks noGrp="1"/>
          </p:cNvSpPr>
          <p:nvPr>
            <p:ph type="body" idx="1"/>
          </p:nvPr>
        </p:nvSpPr>
        <p:spPr>
          <a:xfrm>
            <a:off x="1008375" y="3589325"/>
            <a:ext cx="8067025" cy="3400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51188" y="566738"/>
            <a:ext cx="3783012" cy="2833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 txBox="1">
            <a:spLocks noGrp="1"/>
          </p:cNvSpPr>
          <p:nvPr>
            <p:ph type="body" idx="1"/>
          </p:nvPr>
        </p:nvSpPr>
        <p:spPr>
          <a:xfrm>
            <a:off x="1008375" y="3589325"/>
            <a:ext cx="8067025" cy="3400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51188" y="566738"/>
            <a:ext cx="3783012" cy="2833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:notes"/>
          <p:cNvSpPr txBox="1">
            <a:spLocks noGrp="1"/>
          </p:cNvSpPr>
          <p:nvPr>
            <p:ph type="body" idx="1"/>
          </p:nvPr>
        </p:nvSpPr>
        <p:spPr>
          <a:xfrm>
            <a:off x="1008375" y="3589325"/>
            <a:ext cx="8067025" cy="3400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51188" y="566738"/>
            <a:ext cx="3783012" cy="2833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2"/>
          <p:cNvSpPr txBox="1">
            <a:spLocks noGrp="1"/>
          </p:cNvSpPr>
          <p:nvPr>
            <p:ph type="title"/>
          </p:nvPr>
        </p:nvSpPr>
        <p:spPr>
          <a:xfrm>
            <a:off x="2768600" y="161290"/>
            <a:ext cx="4546599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2"/>
          <p:cNvSpPr txBox="1">
            <a:spLocks noGrp="1"/>
          </p:cNvSpPr>
          <p:nvPr>
            <p:ph type="ftr" idx="11"/>
          </p:nvPr>
        </p:nvSpPr>
        <p:spPr>
          <a:xfrm>
            <a:off x="3428492" y="7027545"/>
            <a:ext cx="3226816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2"/>
          <p:cNvSpPr txBox="1">
            <a:spLocks noGrp="1"/>
          </p:cNvSpPr>
          <p:nvPr>
            <p:ph type="dt" idx="10"/>
          </p:nvPr>
        </p:nvSpPr>
        <p:spPr>
          <a:xfrm>
            <a:off x="504190" y="7027545"/>
            <a:ext cx="2319274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2"/>
          <p:cNvSpPr txBox="1">
            <a:spLocks noGrp="1"/>
          </p:cNvSpPr>
          <p:nvPr>
            <p:ph type="sldNum" idx="12"/>
          </p:nvPr>
        </p:nvSpPr>
        <p:spPr>
          <a:xfrm>
            <a:off x="7260336" y="7027545"/>
            <a:ext cx="2319274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>
  <p:cSld name="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3"/>
          <p:cNvSpPr txBox="1">
            <a:spLocks noGrp="1"/>
          </p:cNvSpPr>
          <p:nvPr>
            <p:ph type="title"/>
          </p:nvPr>
        </p:nvSpPr>
        <p:spPr>
          <a:xfrm>
            <a:off x="2768600" y="161290"/>
            <a:ext cx="4546599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3"/>
          <p:cNvSpPr txBox="1">
            <a:spLocks noGrp="1"/>
          </p:cNvSpPr>
          <p:nvPr>
            <p:ph type="body" idx="1"/>
          </p:nvPr>
        </p:nvSpPr>
        <p:spPr>
          <a:xfrm>
            <a:off x="361949" y="2251709"/>
            <a:ext cx="9359900" cy="360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3"/>
          <p:cNvSpPr txBox="1">
            <a:spLocks noGrp="1"/>
          </p:cNvSpPr>
          <p:nvPr>
            <p:ph type="ftr" idx="11"/>
          </p:nvPr>
        </p:nvSpPr>
        <p:spPr>
          <a:xfrm>
            <a:off x="3428492" y="7027545"/>
            <a:ext cx="3226816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3"/>
          <p:cNvSpPr txBox="1">
            <a:spLocks noGrp="1"/>
          </p:cNvSpPr>
          <p:nvPr>
            <p:ph type="dt" idx="10"/>
          </p:nvPr>
        </p:nvSpPr>
        <p:spPr>
          <a:xfrm>
            <a:off x="504190" y="7027545"/>
            <a:ext cx="2319274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3"/>
          <p:cNvSpPr txBox="1">
            <a:spLocks noGrp="1"/>
          </p:cNvSpPr>
          <p:nvPr>
            <p:ph type="sldNum" idx="12"/>
          </p:nvPr>
        </p:nvSpPr>
        <p:spPr>
          <a:xfrm>
            <a:off x="7260336" y="7027545"/>
            <a:ext cx="2319274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4"/>
          <p:cNvSpPr txBox="1">
            <a:spLocks noGrp="1"/>
          </p:cNvSpPr>
          <p:nvPr>
            <p:ph type="ctrTitle"/>
          </p:nvPr>
        </p:nvSpPr>
        <p:spPr>
          <a:xfrm>
            <a:off x="476884" y="160019"/>
            <a:ext cx="9130030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4"/>
          <p:cNvSpPr txBox="1">
            <a:spLocks noGrp="1"/>
          </p:cNvSpPr>
          <p:nvPr>
            <p:ph type="subTitle" idx="1"/>
          </p:nvPr>
        </p:nvSpPr>
        <p:spPr>
          <a:xfrm>
            <a:off x="1512570" y="4231640"/>
            <a:ext cx="7058660" cy="188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4"/>
          <p:cNvSpPr txBox="1">
            <a:spLocks noGrp="1"/>
          </p:cNvSpPr>
          <p:nvPr>
            <p:ph type="ftr" idx="11"/>
          </p:nvPr>
        </p:nvSpPr>
        <p:spPr>
          <a:xfrm>
            <a:off x="3428492" y="7027545"/>
            <a:ext cx="3226816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4"/>
          <p:cNvSpPr txBox="1">
            <a:spLocks noGrp="1"/>
          </p:cNvSpPr>
          <p:nvPr>
            <p:ph type="dt" idx="10"/>
          </p:nvPr>
        </p:nvSpPr>
        <p:spPr>
          <a:xfrm>
            <a:off x="504190" y="7027545"/>
            <a:ext cx="2319274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4"/>
          <p:cNvSpPr txBox="1">
            <a:spLocks noGrp="1"/>
          </p:cNvSpPr>
          <p:nvPr>
            <p:ph type="sldNum" idx="12"/>
          </p:nvPr>
        </p:nvSpPr>
        <p:spPr>
          <a:xfrm>
            <a:off x="7260336" y="7027545"/>
            <a:ext cx="2319274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5"/>
          <p:cNvSpPr txBox="1">
            <a:spLocks noGrp="1"/>
          </p:cNvSpPr>
          <p:nvPr>
            <p:ph type="title"/>
          </p:nvPr>
        </p:nvSpPr>
        <p:spPr>
          <a:xfrm>
            <a:off x="2768600" y="161290"/>
            <a:ext cx="4546599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5"/>
          <p:cNvSpPr txBox="1">
            <a:spLocks noGrp="1"/>
          </p:cNvSpPr>
          <p:nvPr>
            <p:ph type="body" idx="1"/>
          </p:nvPr>
        </p:nvSpPr>
        <p:spPr>
          <a:xfrm>
            <a:off x="504190" y="1737995"/>
            <a:ext cx="4386453" cy="4987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5"/>
          <p:cNvSpPr txBox="1">
            <a:spLocks noGrp="1"/>
          </p:cNvSpPr>
          <p:nvPr>
            <p:ph type="body" idx="2"/>
          </p:nvPr>
        </p:nvSpPr>
        <p:spPr>
          <a:xfrm>
            <a:off x="5193157" y="1737995"/>
            <a:ext cx="4386453" cy="4987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5"/>
          <p:cNvSpPr txBox="1">
            <a:spLocks noGrp="1"/>
          </p:cNvSpPr>
          <p:nvPr>
            <p:ph type="ftr" idx="11"/>
          </p:nvPr>
        </p:nvSpPr>
        <p:spPr>
          <a:xfrm>
            <a:off x="3428492" y="7027545"/>
            <a:ext cx="3226816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5"/>
          <p:cNvSpPr txBox="1">
            <a:spLocks noGrp="1"/>
          </p:cNvSpPr>
          <p:nvPr>
            <p:ph type="dt" idx="10"/>
          </p:nvPr>
        </p:nvSpPr>
        <p:spPr>
          <a:xfrm>
            <a:off x="504190" y="7027545"/>
            <a:ext cx="2319274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5"/>
          <p:cNvSpPr txBox="1">
            <a:spLocks noGrp="1"/>
          </p:cNvSpPr>
          <p:nvPr>
            <p:ph type="sldNum" idx="12"/>
          </p:nvPr>
        </p:nvSpPr>
        <p:spPr>
          <a:xfrm>
            <a:off x="7260336" y="7027545"/>
            <a:ext cx="2319274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6"/>
          <p:cNvSpPr txBox="1">
            <a:spLocks noGrp="1"/>
          </p:cNvSpPr>
          <p:nvPr>
            <p:ph type="ftr" idx="11"/>
          </p:nvPr>
        </p:nvSpPr>
        <p:spPr>
          <a:xfrm>
            <a:off x="3428492" y="7027545"/>
            <a:ext cx="3226816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6"/>
          <p:cNvSpPr txBox="1">
            <a:spLocks noGrp="1"/>
          </p:cNvSpPr>
          <p:nvPr>
            <p:ph type="dt" idx="10"/>
          </p:nvPr>
        </p:nvSpPr>
        <p:spPr>
          <a:xfrm>
            <a:off x="504190" y="7027545"/>
            <a:ext cx="2319274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6"/>
          <p:cNvSpPr txBox="1">
            <a:spLocks noGrp="1"/>
          </p:cNvSpPr>
          <p:nvPr>
            <p:ph type="sldNum" idx="12"/>
          </p:nvPr>
        </p:nvSpPr>
        <p:spPr>
          <a:xfrm>
            <a:off x="7260336" y="7027545"/>
            <a:ext cx="2319274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7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1"/>
          <p:cNvSpPr txBox="1">
            <a:spLocks noGrp="1"/>
          </p:cNvSpPr>
          <p:nvPr>
            <p:ph type="title"/>
          </p:nvPr>
        </p:nvSpPr>
        <p:spPr>
          <a:xfrm>
            <a:off x="2768600" y="161290"/>
            <a:ext cx="4546599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1"/>
          <p:cNvSpPr txBox="1">
            <a:spLocks noGrp="1"/>
          </p:cNvSpPr>
          <p:nvPr>
            <p:ph type="body" idx="1"/>
          </p:nvPr>
        </p:nvSpPr>
        <p:spPr>
          <a:xfrm>
            <a:off x="361949" y="2251709"/>
            <a:ext cx="9359900" cy="360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1"/>
          <p:cNvSpPr txBox="1">
            <a:spLocks noGrp="1"/>
          </p:cNvSpPr>
          <p:nvPr>
            <p:ph type="ftr" idx="11"/>
          </p:nvPr>
        </p:nvSpPr>
        <p:spPr>
          <a:xfrm>
            <a:off x="3428492" y="7027545"/>
            <a:ext cx="3226816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1"/>
          <p:cNvSpPr txBox="1">
            <a:spLocks noGrp="1"/>
          </p:cNvSpPr>
          <p:nvPr>
            <p:ph type="dt" idx="10"/>
          </p:nvPr>
        </p:nvSpPr>
        <p:spPr>
          <a:xfrm>
            <a:off x="504190" y="7027545"/>
            <a:ext cx="2319274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1"/>
          <p:cNvSpPr txBox="1">
            <a:spLocks noGrp="1"/>
          </p:cNvSpPr>
          <p:nvPr>
            <p:ph type="sldNum" idx="12"/>
          </p:nvPr>
        </p:nvSpPr>
        <p:spPr>
          <a:xfrm>
            <a:off x="7260336" y="7027545"/>
            <a:ext cx="2319274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3">
            <a:alphaModFix/>
          </a:blip>
          <a:tile tx="0" ty="0" sx="100000" sy="100000" flip="none" algn="tl"/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"/>
          <p:cNvSpPr txBox="1">
            <a:spLocks noGrp="1"/>
          </p:cNvSpPr>
          <p:nvPr>
            <p:ph type="title"/>
          </p:nvPr>
        </p:nvSpPr>
        <p:spPr>
          <a:xfrm>
            <a:off x="1536700" y="2963481"/>
            <a:ext cx="7315200" cy="2998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rgbClr val="205867"/>
                </a:solidFill>
              </a:rPr>
              <a:t>Relational algebra</a:t>
            </a:r>
            <a:br>
              <a:rPr lang="en-US" sz="2800" b="1" dirty="0">
                <a:solidFill>
                  <a:srgbClr val="205867"/>
                </a:solidFill>
              </a:rPr>
            </a:br>
            <a:br>
              <a:rPr lang="en-US" sz="2800" b="1" dirty="0">
                <a:solidFill>
                  <a:srgbClr val="205867"/>
                </a:solidFill>
              </a:rPr>
            </a:br>
            <a:r>
              <a:rPr lang="en-US" sz="2800" dirty="0">
                <a:solidFill>
                  <a:srgbClr val="002060"/>
                </a:solidFill>
              </a:rPr>
              <a:t>Afjal H. Sarower</a:t>
            </a:r>
            <a:br>
              <a:rPr lang="en-US" sz="2800" dirty="0">
                <a:solidFill>
                  <a:srgbClr val="002060"/>
                </a:solidFill>
              </a:rPr>
            </a:br>
            <a:r>
              <a:rPr lang="en-US" sz="2800" dirty="0">
                <a:solidFill>
                  <a:srgbClr val="002060"/>
                </a:solidFill>
              </a:rPr>
              <a:t>Lecturer, </a:t>
            </a:r>
            <a:br>
              <a:rPr lang="en-US" sz="2800" dirty="0">
                <a:solidFill>
                  <a:srgbClr val="002060"/>
                </a:solidFill>
              </a:rPr>
            </a:br>
            <a:r>
              <a:rPr lang="en-US" sz="2800" dirty="0">
                <a:solidFill>
                  <a:srgbClr val="002060"/>
                </a:solidFill>
              </a:rPr>
              <a:t>Department of CSE,DIU</a:t>
            </a:r>
            <a:br>
              <a:rPr lang="en-US" sz="2800" dirty="0">
                <a:solidFill>
                  <a:srgbClr val="002060"/>
                </a:solidFill>
              </a:rPr>
            </a:br>
            <a:endParaRPr sz="2800" b="1" dirty="0">
              <a:solidFill>
                <a:srgbClr val="205867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"/>
          <p:cNvSpPr txBox="1">
            <a:spLocks noGrp="1"/>
          </p:cNvSpPr>
          <p:nvPr>
            <p:ph type="title"/>
          </p:nvPr>
        </p:nvSpPr>
        <p:spPr>
          <a:xfrm>
            <a:off x="2580639" y="161290"/>
            <a:ext cx="5052060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Set Difference Operation</a:t>
            </a:r>
            <a:endParaRPr/>
          </a:p>
        </p:txBody>
      </p:sp>
      <p:sp>
        <p:nvSpPr>
          <p:cNvPr id="111" name="Google Shape;111;p10"/>
          <p:cNvSpPr txBox="1"/>
          <p:nvPr/>
        </p:nvSpPr>
        <p:spPr>
          <a:xfrm>
            <a:off x="77469" y="768350"/>
            <a:ext cx="13271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  <a:p>
            <a:pPr marL="12700" marR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</p:txBody>
      </p:sp>
      <p:sp>
        <p:nvSpPr>
          <p:cNvPr id="112" name="Google Shape;112;p10"/>
          <p:cNvSpPr txBox="1"/>
          <p:nvPr/>
        </p:nvSpPr>
        <p:spPr>
          <a:xfrm>
            <a:off x="414019" y="786129"/>
            <a:ext cx="4168775" cy="1123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Notation </a:t>
            </a:r>
            <a:r>
              <a:rPr lang="en-US" sz="2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– 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Defined as: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5005" marR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– s	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{</a:t>
            </a:r>
            <a:r>
              <a:rPr lang="en-US" sz="2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</a:t>
            </a:r>
            <a:r>
              <a:rPr lang="en-US" sz="2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 </a:t>
            </a:r>
            <a:r>
              <a:rPr lang="en-US" sz="2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∈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 </a:t>
            </a:r>
            <a:r>
              <a:rPr lang="en-US" sz="2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∉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113" name="Google Shape;113;p10"/>
          <p:cNvSpPr txBox="1"/>
          <p:nvPr/>
        </p:nvSpPr>
        <p:spPr>
          <a:xfrm>
            <a:off x="77469" y="2233929"/>
            <a:ext cx="132715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</p:txBody>
      </p:sp>
      <p:sp>
        <p:nvSpPr>
          <p:cNvPr id="114" name="Google Shape;114;p10"/>
          <p:cNvSpPr txBox="1">
            <a:spLocks noGrp="1"/>
          </p:cNvSpPr>
          <p:nvPr>
            <p:ph type="body" idx="1"/>
          </p:nvPr>
        </p:nvSpPr>
        <p:spPr>
          <a:xfrm>
            <a:off x="361949" y="2251709"/>
            <a:ext cx="9359900" cy="360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6476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Set differences must be taken between </a:t>
            </a:r>
            <a:r>
              <a:rPr lang="en-US" b="1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compatible </a:t>
            </a:r>
            <a:r>
              <a:rPr lang="en-US"/>
              <a:t>relations.</a:t>
            </a:r>
            <a:endParaRPr/>
          </a:p>
          <a:p>
            <a:pPr marL="464819" lvl="0" indent="-2793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i="1">
                <a:latin typeface="Arial"/>
                <a:ea typeface="Arial"/>
                <a:cs typeface="Arial"/>
                <a:sym typeface="Arial"/>
              </a:rPr>
              <a:t>r </a:t>
            </a:r>
            <a:r>
              <a:rPr lang="en-US" sz="2400"/>
              <a:t>and </a:t>
            </a:r>
            <a:r>
              <a:rPr lang="en-US" sz="2400" i="1">
                <a:latin typeface="Arial"/>
                <a:ea typeface="Arial"/>
                <a:cs typeface="Arial"/>
                <a:sym typeface="Arial"/>
              </a:rPr>
              <a:t>s </a:t>
            </a:r>
            <a:r>
              <a:rPr lang="en-US" sz="2400"/>
              <a:t>must have the </a:t>
            </a:r>
            <a:r>
              <a:rPr lang="en-US" sz="2400">
                <a:solidFill>
                  <a:srgbClr val="CC3300"/>
                </a:solidFill>
              </a:rPr>
              <a:t>same </a:t>
            </a:r>
            <a:r>
              <a:rPr lang="en-US" sz="2400"/>
              <a:t>arity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64819" lvl="0" indent="-279399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attribute domains of </a:t>
            </a:r>
            <a:r>
              <a:rPr lang="en-US" sz="2400" i="1">
                <a:latin typeface="Arial"/>
                <a:ea typeface="Arial"/>
                <a:cs typeface="Arial"/>
                <a:sym typeface="Arial"/>
              </a:rPr>
              <a:t>r </a:t>
            </a:r>
            <a:r>
              <a:rPr lang="en-US" sz="2400"/>
              <a:t>and </a:t>
            </a:r>
            <a:r>
              <a:rPr lang="en-US" sz="2400" i="1">
                <a:latin typeface="Arial"/>
                <a:ea typeface="Arial"/>
                <a:cs typeface="Arial"/>
                <a:sym typeface="Arial"/>
              </a:rPr>
              <a:t>s </a:t>
            </a:r>
            <a:r>
              <a:rPr lang="en-US" sz="2400"/>
              <a:t>must be compatible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64769" marR="30480" lvl="0" indent="0" algn="l" rtl="0">
              <a:lnSpc>
                <a:spcPct val="139900"/>
              </a:lnSpc>
              <a:spcBef>
                <a:spcPts val="869"/>
              </a:spcBef>
              <a:spcAft>
                <a:spcPts val="0"/>
              </a:spcAft>
              <a:buNone/>
            </a:pPr>
            <a:r>
              <a:rPr lang="en-US"/>
              <a:t>Example: to find all courses taught in the Fall 2009 semester, but not  in the Spring 2010 semester</a:t>
            </a:r>
            <a:endParaRPr/>
          </a:p>
          <a:p>
            <a:pPr marL="233045" lvl="0" indent="0" algn="l" rtl="0">
              <a:lnSpc>
                <a:spcPct val="100000"/>
              </a:lnSpc>
              <a:spcBef>
                <a:spcPts val="2070"/>
              </a:spcBef>
              <a:spcAft>
                <a:spcPts val="0"/>
              </a:spcAft>
              <a:buNone/>
            </a:pPr>
            <a:r>
              <a:rPr lang="en-US" sz="4200" baseline="30000">
                <a:latin typeface="Noto Sans Symbols"/>
                <a:ea typeface="Noto Sans Symbols"/>
                <a:cs typeface="Noto Sans Symbols"/>
                <a:sym typeface="Noto Sans Symbols"/>
              </a:rPr>
              <a:t>∏</a:t>
            </a:r>
            <a:r>
              <a:rPr lang="en-US" sz="1400" i="1">
                <a:latin typeface="Arial"/>
                <a:ea typeface="Arial"/>
                <a:cs typeface="Arial"/>
                <a:sym typeface="Arial"/>
              </a:rPr>
              <a:t>course_id </a:t>
            </a:r>
            <a:r>
              <a:rPr lang="en-US" sz="3000" baseline="30000"/>
              <a:t>(</a:t>
            </a:r>
            <a:r>
              <a:rPr lang="en-US" sz="3075" baseline="30000"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lang="en-US" sz="3075" baseline="30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i="1">
                <a:latin typeface="Arial"/>
                <a:ea typeface="Arial"/>
                <a:cs typeface="Arial"/>
                <a:sym typeface="Arial"/>
              </a:rPr>
              <a:t>semester=“Fall”  Λ year=2009 </a:t>
            </a:r>
            <a:r>
              <a:rPr lang="en-US" sz="3000" baseline="30000"/>
              <a:t>(</a:t>
            </a:r>
            <a:r>
              <a:rPr lang="en-US" sz="3000" i="1" baseline="30000">
                <a:latin typeface="Arial"/>
                <a:ea typeface="Arial"/>
                <a:cs typeface="Arial"/>
                <a:sym typeface="Arial"/>
              </a:rPr>
              <a:t>section</a:t>
            </a:r>
            <a:r>
              <a:rPr lang="en-US" sz="3000" baseline="30000"/>
              <a:t>))	−</a:t>
            </a:r>
            <a:endParaRPr sz="3000" baseline="30000">
              <a:latin typeface="Arial"/>
              <a:ea typeface="Arial"/>
              <a:cs typeface="Arial"/>
              <a:sym typeface="Arial"/>
            </a:endParaRPr>
          </a:p>
          <a:p>
            <a:pPr marL="233045" lvl="0" indent="0" algn="l" rtl="0">
              <a:lnSpc>
                <a:spcPct val="100000"/>
              </a:lnSpc>
              <a:spcBef>
                <a:spcPts val="1789"/>
              </a:spcBef>
              <a:spcAft>
                <a:spcPts val="0"/>
              </a:spcAft>
              <a:buNone/>
            </a:pPr>
            <a:r>
              <a:rPr lang="en-US" sz="4200" baseline="30000">
                <a:latin typeface="Noto Sans Symbols"/>
                <a:ea typeface="Noto Sans Symbols"/>
                <a:cs typeface="Noto Sans Symbols"/>
                <a:sym typeface="Noto Sans Symbols"/>
              </a:rPr>
              <a:t>∏</a:t>
            </a:r>
            <a:r>
              <a:rPr lang="en-US" sz="1400" i="1">
                <a:latin typeface="Arial"/>
                <a:ea typeface="Arial"/>
                <a:cs typeface="Arial"/>
                <a:sym typeface="Arial"/>
              </a:rPr>
              <a:t>course_id </a:t>
            </a:r>
            <a:r>
              <a:rPr lang="en-US" sz="3000" baseline="30000"/>
              <a:t>(</a:t>
            </a:r>
            <a:r>
              <a:rPr lang="en-US" sz="3075" baseline="30000"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lang="en-US" sz="3075" baseline="30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i="1">
                <a:latin typeface="Arial"/>
                <a:ea typeface="Arial"/>
                <a:cs typeface="Arial"/>
                <a:sym typeface="Arial"/>
              </a:rPr>
              <a:t>semester=“Spring” Λ year=2010 </a:t>
            </a:r>
            <a:r>
              <a:rPr lang="en-US" sz="3000" baseline="30000"/>
              <a:t>(</a:t>
            </a:r>
            <a:r>
              <a:rPr lang="en-US" sz="3000" i="1" baseline="30000">
                <a:latin typeface="Arial"/>
                <a:ea typeface="Arial"/>
                <a:cs typeface="Arial"/>
                <a:sym typeface="Arial"/>
              </a:rPr>
              <a:t>section</a:t>
            </a:r>
            <a:r>
              <a:rPr lang="en-US" sz="3000" baseline="30000"/>
              <a:t>))</a:t>
            </a:r>
            <a:endParaRPr sz="3000" baseline="30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0"/>
          <p:cNvSpPr txBox="1"/>
          <p:nvPr/>
        </p:nvSpPr>
        <p:spPr>
          <a:xfrm>
            <a:off x="77469" y="3590290"/>
            <a:ext cx="132715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"/>
          <p:cNvSpPr txBox="1">
            <a:spLocks noGrp="1"/>
          </p:cNvSpPr>
          <p:nvPr>
            <p:ph type="ctrTitle"/>
          </p:nvPr>
        </p:nvSpPr>
        <p:spPr>
          <a:xfrm>
            <a:off x="476884" y="160019"/>
            <a:ext cx="9130030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888364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Cartesian-Product Operation –	Example</a:t>
            </a:r>
            <a:endParaRPr/>
          </a:p>
        </p:txBody>
      </p:sp>
      <p:sp>
        <p:nvSpPr>
          <p:cNvPr id="121" name="Google Shape;121;p11"/>
          <p:cNvSpPr txBox="1"/>
          <p:nvPr/>
        </p:nvSpPr>
        <p:spPr>
          <a:xfrm>
            <a:off x="1299210" y="1221740"/>
            <a:ext cx="2030095" cy="42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Relations </a:t>
            </a:r>
            <a:r>
              <a:rPr lang="en-US" sz="26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r, s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1"/>
          <p:cNvSpPr txBox="1"/>
          <p:nvPr/>
        </p:nvSpPr>
        <p:spPr>
          <a:xfrm>
            <a:off x="1299210" y="3489959"/>
            <a:ext cx="742315" cy="42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US" sz="26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1"/>
          <p:cNvSpPr/>
          <p:nvPr/>
        </p:nvSpPr>
        <p:spPr>
          <a:xfrm>
            <a:off x="3822700" y="1184910"/>
            <a:ext cx="2682240" cy="514223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"/>
          <p:cNvSpPr txBox="1">
            <a:spLocks noGrp="1"/>
          </p:cNvSpPr>
          <p:nvPr>
            <p:ph type="title"/>
          </p:nvPr>
        </p:nvSpPr>
        <p:spPr>
          <a:xfrm>
            <a:off x="2185670" y="161290"/>
            <a:ext cx="5844540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Cartesian-Product Operation</a:t>
            </a:r>
            <a:endParaRPr/>
          </a:p>
        </p:txBody>
      </p:sp>
      <p:sp>
        <p:nvSpPr>
          <p:cNvPr id="129" name="Google Shape;129;p12"/>
          <p:cNvSpPr txBox="1"/>
          <p:nvPr/>
        </p:nvSpPr>
        <p:spPr>
          <a:xfrm>
            <a:off x="77469" y="770890"/>
            <a:ext cx="9752330" cy="3766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4925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Notation </a:t>
            </a:r>
            <a:r>
              <a:rPr lang="en-US" sz="2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US" sz="2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marR="0" lvl="0" indent="-336550" algn="l" rtl="0">
              <a:lnSpc>
                <a:spcPct val="119464"/>
              </a:lnSpc>
              <a:spcBef>
                <a:spcPts val="253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Defined as: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98219" marR="0" lvl="0" indent="0" algn="l" rtl="0">
              <a:lnSpc>
                <a:spcPct val="1194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US" sz="2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{</a:t>
            </a:r>
            <a:r>
              <a:rPr lang="en-US" sz="2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 q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</a:t>
            </a:r>
            <a:r>
              <a:rPr lang="en-US" sz="2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 </a:t>
            </a:r>
            <a:r>
              <a:rPr lang="en-US" sz="2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∈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 </a:t>
            </a:r>
            <a:r>
              <a:rPr lang="en-US" sz="2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∈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marR="0" lvl="0" indent="-336550" algn="l" rtl="0">
              <a:lnSpc>
                <a:spcPct val="103750"/>
              </a:lnSpc>
              <a:spcBef>
                <a:spcPts val="253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 that attributes of r(R) and s(S) are disjoint. (That is,</a:t>
            </a:r>
            <a:endParaRPr/>
          </a:p>
          <a:p>
            <a:pPr marL="349250" marR="0" lvl="0" indent="0" algn="l" rtl="0">
              <a:lnSpc>
                <a:spcPct val="1043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lang="en-US" sz="2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∩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 sz="29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∅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endParaRPr sz="2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marR="194945" lvl="0" indent="-336550" algn="l" rtl="0">
              <a:lnSpc>
                <a:spcPct val="759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attributes of </a:t>
            </a:r>
            <a:r>
              <a:rPr lang="en-US" sz="2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r(R)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s(S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are not disjoint, then renaming  must be used.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title"/>
          </p:nvPr>
        </p:nvSpPr>
        <p:spPr>
          <a:xfrm>
            <a:off x="2388870" y="161290"/>
            <a:ext cx="5437505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Composition of Operations</a:t>
            </a:r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52069" y="770890"/>
            <a:ext cx="7946390" cy="1767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74650" marR="0" lvl="0" indent="-33655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build expressions using multiple operations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4650" marR="0" lvl="0" indent="-33655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	</a:t>
            </a:r>
            <a:r>
              <a:rPr lang="en-US" sz="2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lang="en-US" sz="24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A=C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x s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465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x s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52069" y="6082029"/>
            <a:ext cx="1943735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7465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lang="en-US" sz="24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A=C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x s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grpSp>
        <p:nvGrpSpPr>
          <p:cNvPr id="137" name="Google Shape;137;p13"/>
          <p:cNvGrpSpPr/>
          <p:nvPr/>
        </p:nvGrpSpPr>
        <p:grpSpPr>
          <a:xfrm>
            <a:off x="2687320" y="2148839"/>
            <a:ext cx="2056130" cy="4523739"/>
            <a:chOff x="2687320" y="2148839"/>
            <a:chExt cx="2056130" cy="4523739"/>
          </a:xfrm>
        </p:grpSpPr>
        <p:sp>
          <p:nvSpPr>
            <p:cNvPr id="138" name="Google Shape;138;p13"/>
            <p:cNvSpPr/>
            <p:nvPr/>
          </p:nvSpPr>
          <p:spPr>
            <a:xfrm>
              <a:off x="2687320" y="6184899"/>
              <a:ext cx="204470" cy="405130"/>
            </a:xfrm>
            <a:custGeom>
              <a:avLst/>
              <a:gdLst/>
              <a:ahLst/>
              <a:cxnLst/>
              <a:rect l="l" t="t" r="r" b="b"/>
              <a:pathLst>
                <a:path w="204469" h="405129" extrusionOk="0">
                  <a:moveTo>
                    <a:pt x="0" y="0"/>
                  </a:moveTo>
                  <a:lnTo>
                    <a:pt x="204469" y="0"/>
                  </a:lnTo>
                  <a:lnTo>
                    <a:pt x="204469" y="405130"/>
                  </a:lnTo>
                  <a:lnTo>
                    <a:pt x="0" y="405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2805430" y="2148839"/>
              <a:ext cx="1938020" cy="452373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>
            <a:spLocks noGrp="1"/>
          </p:cNvSpPr>
          <p:nvPr>
            <p:ph type="title"/>
          </p:nvPr>
        </p:nvSpPr>
        <p:spPr>
          <a:xfrm>
            <a:off x="3987800" y="308610"/>
            <a:ext cx="6388100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 </a:t>
            </a:r>
            <a:endParaRPr/>
          </a:p>
        </p:txBody>
      </p:sp>
      <p:sp>
        <p:nvSpPr>
          <p:cNvPr id="145" name="Google Shape;145;p14"/>
          <p:cNvSpPr txBox="1">
            <a:spLocks noGrp="1"/>
          </p:cNvSpPr>
          <p:nvPr>
            <p:ph type="body" idx="1"/>
          </p:nvPr>
        </p:nvSpPr>
        <p:spPr>
          <a:xfrm>
            <a:off x="317500" y="837019"/>
            <a:ext cx="9359900" cy="7809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/>
              <a:t>Select only those employee who works for CSE Dept.</a:t>
            </a:r>
            <a:endParaRPr/>
          </a:p>
          <a:p>
            <a:pPr marL="38100" lvl="0" indent="0" algn="l" rtl="0">
              <a:lnSpc>
                <a:spcPct val="100000"/>
              </a:lnSpc>
              <a:spcBef>
                <a:spcPts val="944"/>
              </a:spcBef>
              <a:spcAft>
                <a:spcPts val="0"/>
              </a:spcAft>
              <a:buNone/>
            </a:pPr>
            <a:r>
              <a:rPr lang="en-US" sz="2600">
                <a:latin typeface="Noto Sans Symbols"/>
                <a:ea typeface="Noto Sans Symbols"/>
                <a:cs typeface="Noto Sans Symbols"/>
                <a:sym typeface="Noto Sans Symbols"/>
              </a:rPr>
              <a:t>	</a:t>
            </a:r>
            <a:r>
              <a:rPr lang="en-US" sz="2600" b="1"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lang="en-US" sz="26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b="1" i="1" baseline="-25000"/>
              <a:t>Dept=‘CSE’   </a:t>
            </a:r>
            <a:r>
              <a:rPr lang="en-US" sz="2600" b="1"/>
              <a:t>(</a:t>
            </a:r>
            <a:r>
              <a:rPr lang="en-US" sz="2600" b="1" i="1"/>
              <a:t>EMP</a:t>
            </a:r>
            <a:r>
              <a:rPr lang="en-US" sz="2600" b="1"/>
              <a:t>) </a:t>
            </a:r>
            <a:br>
              <a:rPr lang="en-US" sz="2600" b="1"/>
            </a:br>
            <a:endParaRPr sz="26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/>
              <a:t>Find those employees whose rank is associate				     </a:t>
            </a:r>
            <a:r>
              <a:rPr lang="en-US" sz="2600" b="1"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lang="en-US" sz="26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b="1" i="1" baseline="-25000"/>
              <a:t>Rank=‘Associate’   </a:t>
            </a:r>
            <a:r>
              <a:rPr lang="en-US" sz="2600" b="1"/>
              <a:t>(</a:t>
            </a:r>
            <a:r>
              <a:rPr lang="en-US" sz="2600" b="1" i="1"/>
              <a:t>EMP</a:t>
            </a:r>
            <a:r>
              <a:rPr lang="en-US" sz="2600" b="1"/>
              <a:t>)</a:t>
            </a:r>
            <a:br>
              <a:rPr lang="en-US" sz="2600" b="1"/>
            </a:br>
            <a:endParaRPr sz="26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/>
              <a:t>Find those employees whose name is smith and works as assistant professor.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latin typeface="Noto Sans Symbols"/>
                <a:ea typeface="Noto Sans Symbols"/>
                <a:cs typeface="Noto Sans Symbols"/>
                <a:sym typeface="Noto Sans Symbols"/>
              </a:rPr>
              <a:t>	     σ</a:t>
            </a:r>
            <a:r>
              <a:rPr lang="en-US" sz="26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b="1" i="1" baseline="-25000"/>
              <a:t>Name=‘Smith’ </a:t>
            </a:r>
            <a:r>
              <a:rPr lang="en-US" sz="2800">
                <a:latin typeface="Noto Sans Symbols"/>
                <a:ea typeface="Noto Sans Symbols"/>
                <a:cs typeface="Noto Sans Symbols"/>
                <a:sym typeface="Noto Sans Symbols"/>
              </a:rPr>
              <a:t>∧ </a:t>
            </a:r>
            <a:r>
              <a:rPr lang="en-US" sz="2600" b="1" i="1" baseline="-25000"/>
              <a:t>Rank=‘Assistant’   </a:t>
            </a:r>
            <a:r>
              <a:rPr lang="en-US" sz="2600" b="1"/>
              <a:t>(</a:t>
            </a:r>
            <a:r>
              <a:rPr lang="en-US" sz="2600" b="1" i="1"/>
              <a:t>EMP</a:t>
            </a:r>
            <a:r>
              <a:rPr lang="en-US" sz="2600" b="1"/>
              <a:t>)</a:t>
            </a:r>
            <a:br>
              <a:rPr lang="en-US" sz="2600" b="1"/>
            </a:br>
            <a:endParaRPr sz="2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/>
          </a:p>
          <a:p>
            <a:pPr marL="34290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/>
          </a:p>
          <a:p>
            <a:pPr marL="800100" lvl="1" indent="-2286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/>
          </a:p>
        </p:txBody>
      </p:sp>
      <p:pic>
        <p:nvPicPr>
          <p:cNvPr id="146" name="Google Shape;14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0099" y="806450"/>
            <a:ext cx="6218905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>
            <a:spLocks noGrp="1"/>
          </p:cNvSpPr>
          <p:nvPr>
            <p:ph type="title"/>
          </p:nvPr>
        </p:nvSpPr>
        <p:spPr>
          <a:xfrm>
            <a:off x="3987800" y="308610"/>
            <a:ext cx="6388100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 </a:t>
            </a:r>
            <a:endParaRPr/>
          </a:p>
        </p:txBody>
      </p:sp>
      <p:sp>
        <p:nvSpPr>
          <p:cNvPr id="152" name="Google Shape;152;p15"/>
          <p:cNvSpPr txBox="1">
            <a:spLocks noGrp="1"/>
          </p:cNvSpPr>
          <p:nvPr>
            <p:ph type="body" idx="1"/>
          </p:nvPr>
        </p:nvSpPr>
        <p:spPr>
          <a:xfrm>
            <a:off x="317500" y="837019"/>
            <a:ext cx="9359900" cy="818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/>
              <a:t>Find those employees whose name is smith or works as assistant professor.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latin typeface="Noto Sans Symbols"/>
                <a:ea typeface="Noto Sans Symbols"/>
                <a:cs typeface="Noto Sans Symbols"/>
                <a:sym typeface="Noto Sans Symbols"/>
              </a:rPr>
              <a:t>	σ</a:t>
            </a:r>
            <a:r>
              <a:rPr lang="en-US" sz="26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b="1" i="1" baseline="-25000"/>
              <a:t>Name=‘Smith’ </a:t>
            </a:r>
            <a:r>
              <a:rPr lang="en-US" sz="2800">
                <a:latin typeface="Noto Sans Symbols"/>
                <a:ea typeface="Noto Sans Symbols"/>
                <a:cs typeface="Noto Sans Symbols"/>
                <a:sym typeface="Noto Sans Symbols"/>
              </a:rPr>
              <a:t>∨ </a:t>
            </a:r>
            <a:r>
              <a:rPr lang="en-US" sz="2600" b="1" i="1" baseline="-25000"/>
              <a:t>Rank=‘Assistant’   </a:t>
            </a:r>
            <a:r>
              <a:rPr lang="en-US" sz="2600" b="1"/>
              <a:t>(</a:t>
            </a:r>
            <a:r>
              <a:rPr lang="en-US" sz="2600" b="1" i="1"/>
              <a:t>EMP</a:t>
            </a:r>
            <a:r>
              <a:rPr lang="en-US" sz="2600" b="1"/>
              <a:t>)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/>
              <a:t>Select only those employee who are not in cse dept or adjunct.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latin typeface="Noto Sans Symbols"/>
                <a:ea typeface="Noto Sans Symbols"/>
                <a:cs typeface="Noto Sans Symbols"/>
                <a:sym typeface="Noto Sans Symbols"/>
              </a:rPr>
              <a:t>	σ</a:t>
            </a:r>
            <a:r>
              <a:rPr lang="en-US" sz="26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b="1" i="1" baseline="-25000"/>
              <a:t>Dept=‘CSE’ </a:t>
            </a:r>
            <a:r>
              <a:rPr lang="en-US" sz="2800">
                <a:latin typeface="Noto Sans Symbols"/>
                <a:ea typeface="Noto Sans Symbols"/>
                <a:cs typeface="Noto Sans Symbols"/>
                <a:sym typeface="Noto Sans Symbols"/>
              </a:rPr>
              <a:t>∨ </a:t>
            </a:r>
            <a:r>
              <a:rPr lang="en-US" sz="2600" b="1" i="1" baseline="-25000"/>
              <a:t>Rank=‘Adjunct’   </a:t>
            </a:r>
            <a:r>
              <a:rPr lang="en-US" sz="2600" b="1"/>
              <a:t>(</a:t>
            </a:r>
            <a:r>
              <a:rPr lang="en-US" sz="2600" b="1" i="1"/>
              <a:t>EMP</a:t>
            </a:r>
            <a:r>
              <a:rPr lang="en-US" sz="2600" b="1"/>
              <a:t>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latin typeface="Noto Sans Symbols"/>
                <a:ea typeface="Noto Sans Symbols"/>
                <a:cs typeface="Noto Sans Symbols"/>
                <a:sym typeface="Noto Sans Symbols"/>
              </a:rPr>
              <a:t>	σ</a:t>
            </a:r>
            <a:r>
              <a:rPr lang="en-US" sz="26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latin typeface="Noto Sans Symbols"/>
                <a:ea typeface="Noto Sans Symbols"/>
                <a:cs typeface="Noto Sans Symbols"/>
                <a:sym typeface="Noto Sans Symbols"/>
              </a:rPr>
              <a:t>¬ </a:t>
            </a:r>
            <a:r>
              <a:rPr lang="en-US" sz="2600" b="1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600" b="1" i="1" baseline="-25000"/>
              <a:t>Dept=‘CSE’ </a:t>
            </a:r>
            <a:r>
              <a:rPr lang="en-US" sz="2800">
                <a:latin typeface="Noto Sans Symbols"/>
                <a:ea typeface="Noto Sans Symbols"/>
                <a:cs typeface="Noto Sans Symbols"/>
                <a:sym typeface="Noto Sans Symbols"/>
              </a:rPr>
              <a:t>∨ </a:t>
            </a:r>
            <a:r>
              <a:rPr lang="en-US" sz="2600" b="1" i="1" baseline="-25000"/>
              <a:t>Rank=‘Adjunct’   </a:t>
            </a:r>
            <a:r>
              <a:rPr lang="en-US" sz="2600" b="1"/>
              <a:t>(</a:t>
            </a:r>
            <a:r>
              <a:rPr lang="en-US" sz="2600" b="1" i="1"/>
              <a:t>EMP</a:t>
            </a:r>
            <a:r>
              <a:rPr lang="en-US" sz="2600" b="1"/>
              <a:t>))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/>
              <a:t>Select * from EMP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/>
              <a:t>Where not Dept=cse or not rank= Adjunct</a:t>
            </a: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Noto Sans Symbols"/>
                <a:ea typeface="Noto Sans Symbols"/>
                <a:cs typeface="Noto Sans Symbols"/>
                <a:sym typeface="Noto Sans Symbols"/>
              </a:rPr>
              <a:t>	</a:t>
            </a:r>
            <a:br>
              <a:rPr lang="en-US" sz="2600" b="1"/>
            </a:br>
            <a:endParaRPr sz="2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/>
          </a:p>
          <a:p>
            <a:pPr marL="34290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/>
          </a:p>
          <a:p>
            <a:pPr marL="800100" lvl="1" indent="-2286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/>
          </a:p>
        </p:txBody>
      </p:sp>
      <p:pic>
        <p:nvPicPr>
          <p:cNvPr id="153" name="Google Shape;15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0099" y="806450"/>
            <a:ext cx="6218905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>
            <a:spLocks noGrp="1"/>
          </p:cNvSpPr>
          <p:nvPr>
            <p:ph type="title"/>
          </p:nvPr>
        </p:nvSpPr>
        <p:spPr>
          <a:xfrm>
            <a:off x="3987800" y="308610"/>
            <a:ext cx="6388100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 </a:t>
            </a:r>
            <a:endParaRPr/>
          </a:p>
        </p:txBody>
      </p:sp>
      <p:sp>
        <p:nvSpPr>
          <p:cNvPr id="159" name="Google Shape;159;p16"/>
          <p:cNvSpPr txBox="1">
            <a:spLocks noGrp="1"/>
          </p:cNvSpPr>
          <p:nvPr>
            <p:ph type="body" idx="1"/>
          </p:nvPr>
        </p:nvSpPr>
        <p:spPr>
          <a:xfrm>
            <a:off x="317500" y="837019"/>
            <a:ext cx="9359900" cy="571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/>
              <a:t>Project only names and departments of all employees</a:t>
            </a:r>
            <a:endParaRPr/>
          </a:p>
          <a:p>
            <a:pPr marL="381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600" baseline="30000">
                <a:latin typeface="Noto Sans Symbols"/>
                <a:ea typeface="Noto Sans Symbols"/>
                <a:cs typeface="Noto Sans Symbols"/>
                <a:sym typeface="Noto Sans Symbols"/>
              </a:rPr>
              <a:t>	</a:t>
            </a:r>
            <a:r>
              <a:rPr lang="en-US" sz="2600">
                <a:latin typeface="Noto Sans Symbols"/>
                <a:ea typeface="Noto Sans Symbols"/>
                <a:cs typeface="Noto Sans Symbols"/>
                <a:sym typeface="Noto Sans Symbols"/>
              </a:rPr>
              <a:t>∏</a:t>
            </a:r>
            <a:r>
              <a:rPr lang="en-US" sz="2600" baseline="-25000"/>
              <a:t>Name,Dept </a:t>
            </a:r>
            <a:r>
              <a:rPr lang="en-US" sz="2600"/>
              <a:t>(</a:t>
            </a:r>
            <a:r>
              <a:rPr lang="en-US" sz="2600" i="1"/>
              <a:t>EMP</a:t>
            </a:r>
            <a:r>
              <a:rPr lang="en-US" sz="2600"/>
              <a:t>)</a:t>
            </a:r>
            <a:endParaRPr sz="2600"/>
          </a:p>
          <a:p>
            <a:pPr marL="34290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 b="1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/>
              <a:t>Show the name, Dept and rank of all employees</a:t>
            </a:r>
            <a:br>
              <a:rPr lang="en-US" sz="2600" b="1"/>
            </a:br>
            <a:r>
              <a:rPr lang="en-US" sz="2600" b="1"/>
              <a:t>	</a:t>
            </a:r>
            <a:r>
              <a:rPr lang="en-US" sz="2600">
                <a:latin typeface="Noto Sans Symbols"/>
                <a:ea typeface="Noto Sans Symbols"/>
                <a:cs typeface="Noto Sans Symbols"/>
                <a:sym typeface="Noto Sans Symbols"/>
              </a:rPr>
              <a:t>∏</a:t>
            </a:r>
            <a:r>
              <a:rPr lang="en-US" sz="2600" baseline="-25000"/>
              <a:t>Name,Dept,Rank </a:t>
            </a:r>
            <a:r>
              <a:rPr lang="en-US" sz="2600"/>
              <a:t>(</a:t>
            </a:r>
            <a:r>
              <a:rPr lang="en-US" sz="2600" i="1"/>
              <a:t>EMP</a:t>
            </a:r>
            <a:r>
              <a:rPr lang="en-US" sz="2600"/>
              <a:t>)</a:t>
            </a:r>
            <a:endParaRPr/>
          </a:p>
          <a:p>
            <a:pPr marL="34290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 b="1"/>
          </a:p>
          <a:p>
            <a:pPr marL="34290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/>
          </a:p>
          <a:p>
            <a:pPr marL="800100" lvl="1" indent="-2286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/>
          </a:p>
        </p:txBody>
      </p:sp>
      <p:pic>
        <p:nvPicPr>
          <p:cNvPr id="160" name="Google Shape;16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0099" y="806450"/>
            <a:ext cx="6218905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>
            <a:spLocks noGrp="1"/>
          </p:cNvSpPr>
          <p:nvPr>
            <p:ph type="title"/>
          </p:nvPr>
        </p:nvSpPr>
        <p:spPr>
          <a:xfrm>
            <a:off x="3987800" y="308610"/>
            <a:ext cx="6388100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 </a:t>
            </a:r>
            <a:endParaRPr/>
          </a:p>
        </p:txBody>
      </p:sp>
      <p:sp>
        <p:nvSpPr>
          <p:cNvPr id="166" name="Google Shape;166;p17"/>
          <p:cNvSpPr txBox="1">
            <a:spLocks noGrp="1"/>
          </p:cNvSpPr>
          <p:nvPr>
            <p:ph type="body" idx="1"/>
          </p:nvPr>
        </p:nvSpPr>
        <p:spPr>
          <a:xfrm>
            <a:off x="317500" y="837019"/>
            <a:ext cx="9359900" cy="6494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/>
              <a:t>Show the name of employees working at CSE department. </a:t>
            </a:r>
            <a:br>
              <a:rPr lang="en-US" sz="2600" b="1"/>
            </a:br>
            <a:r>
              <a:rPr lang="en-US" sz="2600" b="1"/>
              <a:t>	</a:t>
            </a:r>
            <a:r>
              <a:rPr lang="en-US" sz="2600" b="1"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lang="en-US" sz="26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b="1" i="1" baseline="-25000"/>
              <a:t>Dept=‘CSE’   </a:t>
            </a:r>
            <a:r>
              <a:rPr lang="en-US" sz="2600" b="1"/>
              <a:t>(</a:t>
            </a:r>
            <a:r>
              <a:rPr lang="en-US" sz="2600" b="1" i="1"/>
              <a:t>EMP</a:t>
            </a:r>
            <a:r>
              <a:rPr lang="en-US" sz="2600" b="1"/>
              <a:t>)</a:t>
            </a:r>
            <a:br>
              <a:rPr lang="en-US" sz="2600" b="1"/>
            </a:br>
            <a:endParaRPr sz="2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Noto Sans Symbols"/>
                <a:ea typeface="Noto Sans Symbols"/>
                <a:cs typeface="Noto Sans Symbols"/>
                <a:sym typeface="Noto Sans Symbols"/>
              </a:rPr>
              <a:t>	∏</a:t>
            </a:r>
            <a:r>
              <a:rPr lang="en-US" sz="2600" baseline="-25000"/>
              <a:t>Name</a:t>
            </a:r>
            <a:r>
              <a:rPr lang="en-US" sz="2600"/>
              <a:t>(</a:t>
            </a:r>
            <a:r>
              <a:rPr lang="en-US" sz="2600" b="1"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lang="en-US" sz="26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b="1" i="1" baseline="-25000"/>
              <a:t>Dept=‘CSE’   </a:t>
            </a:r>
            <a:r>
              <a:rPr lang="en-US" sz="2600" b="1"/>
              <a:t>(</a:t>
            </a:r>
            <a:r>
              <a:rPr lang="en-US" sz="2600" b="1" i="1"/>
              <a:t>EMP</a:t>
            </a:r>
            <a:r>
              <a:rPr lang="en-US" sz="2600" b="1"/>
              <a:t>)</a:t>
            </a:r>
            <a:r>
              <a:rPr lang="en-US" sz="2600"/>
              <a:t>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/>
              <a:t>Select name from emp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/>
              <a:t>Where dept=‘CSE’</a:t>
            </a:r>
            <a:endParaRPr sz="2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/>
          </a:p>
          <a:p>
            <a:pPr marL="34290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/>
          </a:p>
          <a:p>
            <a:pPr marL="800100" lvl="1" indent="-2286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/>
          </a:p>
        </p:txBody>
      </p:sp>
      <p:pic>
        <p:nvPicPr>
          <p:cNvPr id="167" name="Google Shape;16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0099" y="806450"/>
            <a:ext cx="6218905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>
            <a:spLocks noGrp="1"/>
          </p:cNvSpPr>
          <p:nvPr>
            <p:ph type="title"/>
          </p:nvPr>
        </p:nvSpPr>
        <p:spPr>
          <a:xfrm>
            <a:off x="3987800" y="308610"/>
            <a:ext cx="6388100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 </a:t>
            </a:r>
            <a:endParaRPr/>
          </a:p>
        </p:txBody>
      </p:sp>
      <p:sp>
        <p:nvSpPr>
          <p:cNvPr id="173" name="Google Shape;173;p18"/>
          <p:cNvSpPr txBox="1">
            <a:spLocks noGrp="1"/>
          </p:cNvSpPr>
          <p:nvPr>
            <p:ph type="body" idx="1"/>
          </p:nvPr>
        </p:nvSpPr>
        <p:spPr>
          <a:xfrm>
            <a:off x="317500" y="837019"/>
            <a:ext cx="9359900" cy="7786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/>
              <a:t>Show the name and rank of those employees who are not in CSE department or adjunct professor.</a:t>
            </a:r>
            <a:br>
              <a:rPr lang="en-US" sz="2600" b="1"/>
            </a:br>
            <a:r>
              <a:rPr lang="en-US" sz="2600" b="1"/>
              <a:t>	</a:t>
            </a:r>
            <a:r>
              <a:rPr lang="en-US" sz="2600" b="1"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lang="en-US" sz="26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b="1" i="1" baseline="-25000"/>
              <a:t>Dept=‘CSE’ </a:t>
            </a:r>
            <a:r>
              <a:rPr lang="en-US" sz="2800">
                <a:latin typeface="Noto Sans Symbols"/>
                <a:ea typeface="Noto Sans Symbols"/>
                <a:cs typeface="Noto Sans Symbols"/>
                <a:sym typeface="Noto Sans Symbols"/>
              </a:rPr>
              <a:t>∨ </a:t>
            </a:r>
            <a:r>
              <a:rPr lang="en-US" sz="2600" b="1" i="1" baseline="-25000"/>
              <a:t>Rank=‘Adjunct’   </a:t>
            </a:r>
            <a:r>
              <a:rPr lang="en-US" sz="2600" b="1"/>
              <a:t>(</a:t>
            </a:r>
            <a:r>
              <a:rPr lang="en-US" sz="2600" b="1" i="1"/>
              <a:t>EMP</a:t>
            </a:r>
            <a:r>
              <a:rPr lang="en-US" sz="2600" b="1"/>
              <a:t>)</a:t>
            </a:r>
            <a:endParaRPr/>
          </a:p>
          <a:p>
            <a:pPr marL="34290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latin typeface="Noto Sans Symbols"/>
                <a:ea typeface="Noto Sans Symbols"/>
                <a:cs typeface="Noto Sans Symbols"/>
                <a:sym typeface="Noto Sans Symbols"/>
              </a:rPr>
              <a:t>	σ</a:t>
            </a:r>
            <a:r>
              <a:rPr lang="en-US" sz="26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latin typeface="Noto Sans Symbols"/>
                <a:ea typeface="Noto Sans Symbols"/>
                <a:cs typeface="Noto Sans Symbols"/>
                <a:sym typeface="Noto Sans Symbols"/>
              </a:rPr>
              <a:t>¬ </a:t>
            </a:r>
            <a:r>
              <a:rPr lang="en-US" sz="2600" b="1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600" b="1" i="1" baseline="-25000"/>
              <a:t>Dept=‘CSE’ </a:t>
            </a:r>
            <a:r>
              <a:rPr lang="en-US" sz="2800">
                <a:latin typeface="Noto Sans Symbols"/>
                <a:ea typeface="Noto Sans Symbols"/>
                <a:cs typeface="Noto Sans Symbols"/>
                <a:sym typeface="Noto Sans Symbols"/>
              </a:rPr>
              <a:t>∨ </a:t>
            </a:r>
            <a:r>
              <a:rPr lang="en-US" sz="2600" b="1" i="1" baseline="-25000"/>
              <a:t>Rank=‘Adjunct’   </a:t>
            </a:r>
            <a:r>
              <a:rPr lang="en-US" sz="2600" b="1"/>
              <a:t>(</a:t>
            </a:r>
            <a:r>
              <a:rPr lang="en-US" sz="2600" b="1" i="1"/>
              <a:t>EMP</a:t>
            </a:r>
            <a:r>
              <a:rPr lang="en-US" sz="2600" b="1"/>
              <a:t>))</a:t>
            </a:r>
            <a:br>
              <a:rPr lang="en-US" sz="2600" b="1"/>
            </a:br>
            <a:endParaRPr sz="2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latin typeface="Noto Sans Symbols"/>
                <a:ea typeface="Noto Sans Symbols"/>
                <a:cs typeface="Noto Sans Symbols"/>
                <a:sym typeface="Noto Sans Symbols"/>
              </a:rPr>
              <a:t>	</a:t>
            </a:r>
            <a:r>
              <a:rPr lang="en-US" sz="2600">
                <a:latin typeface="Noto Sans Symbols"/>
                <a:ea typeface="Noto Sans Symbols"/>
                <a:cs typeface="Noto Sans Symbols"/>
                <a:sym typeface="Noto Sans Symbols"/>
              </a:rPr>
              <a:t> ∏</a:t>
            </a:r>
            <a:r>
              <a:rPr lang="en-US" sz="2600" baseline="-25000"/>
              <a:t>Name,Rank </a:t>
            </a:r>
            <a:r>
              <a:rPr lang="en-US" sz="2600" b="1">
                <a:latin typeface="Times New Roman"/>
                <a:ea typeface="Times New Roman"/>
                <a:cs typeface="Times New Roman"/>
                <a:sym typeface="Times New Roman"/>
              </a:rPr>
              <a:t>( </a:t>
            </a:r>
            <a:r>
              <a:rPr lang="en-US" sz="2600" b="1"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lang="en-US" sz="26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latin typeface="Noto Sans Symbols"/>
                <a:ea typeface="Noto Sans Symbols"/>
                <a:cs typeface="Noto Sans Symbols"/>
                <a:sym typeface="Noto Sans Symbols"/>
              </a:rPr>
              <a:t>¬ </a:t>
            </a:r>
            <a:r>
              <a:rPr lang="en-US" sz="2600" b="1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600" b="1" i="1" baseline="-25000"/>
              <a:t>Dept=‘CSE’ </a:t>
            </a:r>
            <a:r>
              <a:rPr lang="en-US" sz="2800">
                <a:latin typeface="Noto Sans Symbols"/>
                <a:ea typeface="Noto Sans Symbols"/>
                <a:cs typeface="Noto Sans Symbols"/>
                <a:sym typeface="Noto Sans Symbols"/>
              </a:rPr>
              <a:t>∨ </a:t>
            </a:r>
            <a:r>
              <a:rPr lang="en-US" sz="2600" b="1" i="1" baseline="-25000"/>
              <a:t>Rank=‘Adjunct’   </a:t>
            </a:r>
            <a:r>
              <a:rPr lang="en-US" sz="2600" b="1"/>
              <a:t>(</a:t>
            </a:r>
            <a:r>
              <a:rPr lang="en-US" sz="2600" b="1" i="1"/>
              <a:t>EMP</a:t>
            </a:r>
            <a:r>
              <a:rPr lang="en-US" sz="2600" b="1"/>
              <a:t>)))</a:t>
            </a: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/>
          </a:p>
          <a:p>
            <a:pPr marL="34290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/>
          </a:p>
          <a:p>
            <a:pPr marL="800100" lvl="1" indent="-2286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/>
          </a:p>
        </p:txBody>
      </p:sp>
      <p:pic>
        <p:nvPicPr>
          <p:cNvPr id="174" name="Google Shape;17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0099" y="806450"/>
            <a:ext cx="6218905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>
            <a:spLocks noGrp="1"/>
          </p:cNvSpPr>
          <p:nvPr>
            <p:ph type="title"/>
          </p:nvPr>
        </p:nvSpPr>
        <p:spPr>
          <a:xfrm>
            <a:off x="1360169" y="161290"/>
            <a:ext cx="7491730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Aggregate Functions and Operations</a:t>
            </a:r>
            <a:endParaRPr/>
          </a:p>
        </p:txBody>
      </p:sp>
      <p:sp>
        <p:nvSpPr>
          <p:cNvPr id="180" name="Google Shape;180;p19"/>
          <p:cNvSpPr txBox="1"/>
          <p:nvPr/>
        </p:nvSpPr>
        <p:spPr>
          <a:xfrm>
            <a:off x="77469" y="770890"/>
            <a:ext cx="8996045" cy="2919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5550" rIns="0" bIns="0" anchor="t" anchorCtr="0">
            <a:spAutoFit/>
          </a:bodyPr>
          <a:lstStyle/>
          <a:p>
            <a:pPr marL="349250" marR="5080" lvl="0" indent="-336550" algn="l" rtl="0">
              <a:lnSpc>
                <a:spcPct val="759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Aggregation function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takes a collection of values and  returns a single value as a result.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32330" marR="0" lvl="0" indent="0" algn="l" rtl="0">
              <a:lnSpc>
                <a:spcPct val="1048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avg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	average value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32330" marR="0" lvl="0" indent="0" algn="l" rtl="0">
              <a:lnSpc>
                <a:spcPct val="91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	minimum value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32330" marR="0" lvl="0" indent="0" algn="l" rtl="0">
              <a:lnSpc>
                <a:spcPct val="91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	maximum value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32330" marR="0" lvl="0" indent="0" algn="l" rtl="0">
              <a:lnSpc>
                <a:spcPct val="91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	sum of values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32330" marR="0" lvl="0" indent="0" algn="l" rtl="0">
              <a:lnSpc>
                <a:spcPct val="1051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	number of values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marR="0" lvl="0" indent="-336550" algn="l" rtl="0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Aggregate operation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relational algebra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9"/>
          <p:cNvSpPr txBox="1"/>
          <p:nvPr/>
        </p:nvSpPr>
        <p:spPr>
          <a:xfrm>
            <a:off x="52069" y="4409440"/>
            <a:ext cx="9862820" cy="2419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81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any relational-algebra expression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74700" marR="0" lvl="0" indent="-279400" algn="l" rtl="0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</a:pPr>
            <a:r>
              <a:rPr lang="en-US" sz="3600" i="1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-US" sz="2100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3600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3600" i="1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-US" sz="2100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3600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…, </a:t>
            </a:r>
            <a:r>
              <a:rPr lang="en-US" sz="3600" i="1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-US" sz="2100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lang="en-US" sz="3600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list of attributes on which to group (can be empty)</a:t>
            </a:r>
            <a:endParaRPr sz="3600" baseline="30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74700" marR="0" lvl="0" indent="-2794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</a:t>
            </a:r>
            <a:r>
              <a:rPr lang="en-US" sz="2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1725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an aggregate function</a:t>
            </a:r>
            <a:endParaRPr/>
          </a:p>
          <a:p>
            <a:pPr marL="774700" marR="0" lvl="0" indent="-2794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</a:t>
            </a:r>
            <a:r>
              <a:rPr lang="en-US" sz="2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725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an attribute name</a:t>
            </a:r>
            <a:endParaRPr/>
          </a:p>
          <a:p>
            <a:pPr marL="374650" marR="214629" lvl="0" indent="-336550" algn="l" rtl="0">
              <a:lnSpc>
                <a:spcPct val="75900"/>
              </a:lnSpc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Some books/articles use </a:t>
            </a:r>
            <a:r>
              <a:rPr lang="en-US" sz="2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γ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instead of	(Calligraphic  G)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9"/>
          <p:cNvSpPr txBox="1"/>
          <p:nvPr/>
        </p:nvSpPr>
        <p:spPr>
          <a:xfrm>
            <a:off x="3544570" y="3863339"/>
            <a:ext cx="2607945" cy="438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165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</a:t>
            </a:r>
            <a:r>
              <a:rPr lang="en-US" sz="155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165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</a:t>
            </a:r>
            <a:r>
              <a:rPr lang="en-US" sz="155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165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</a:t>
            </a:r>
            <a:r>
              <a:rPr lang="en-US" sz="155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165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,,</a:t>
            </a:r>
            <a:r>
              <a:rPr lang="en-US" sz="155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1650" i="1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</a:t>
            </a:r>
            <a:r>
              <a:rPr lang="en-US" sz="155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1650" i="1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4050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4050" i="1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4050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4050" baseline="30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19"/>
          <p:cNvSpPr txBox="1"/>
          <p:nvPr/>
        </p:nvSpPr>
        <p:spPr>
          <a:xfrm>
            <a:off x="2092960" y="4006850"/>
            <a:ext cx="1101725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165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-US" sz="155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165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,,</a:t>
            </a:r>
            <a:r>
              <a:rPr lang="en-US" sz="155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1650" i="1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sz="165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19"/>
          <p:cNvSpPr/>
          <p:nvPr/>
        </p:nvSpPr>
        <p:spPr>
          <a:xfrm>
            <a:off x="3230879" y="3874770"/>
            <a:ext cx="369569" cy="46862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9"/>
          <p:cNvSpPr/>
          <p:nvPr/>
        </p:nvSpPr>
        <p:spPr>
          <a:xfrm>
            <a:off x="7136860" y="6516390"/>
            <a:ext cx="229800" cy="312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"/>
          <p:cNvSpPr txBox="1">
            <a:spLocks noGrp="1"/>
          </p:cNvSpPr>
          <p:nvPr>
            <p:ph type="title"/>
          </p:nvPr>
        </p:nvSpPr>
        <p:spPr>
          <a:xfrm>
            <a:off x="3227070" y="161290"/>
            <a:ext cx="3761740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Relational Algebra</a:t>
            </a:r>
            <a:endParaRPr/>
          </a:p>
        </p:txBody>
      </p:sp>
      <p:sp>
        <p:nvSpPr>
          <p:cNvPr id="49" name="Google Shape;49;p2"/>
          <p:cNvSpPr txBox="1"/>
          <p:nvPr/>
        </p:nvSpPr>
        <p:spPr>
          <a:xfrm>
            <a:off x="77469" y="770890"/>
            <a:ext cx="8864600" cy="3934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49250" marR="0" lvl="0" indent="-336550" algn="l" rtl="0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Procedural language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marR="0" lvl="0" indent="-336550" algn="l" rtl="0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Six basic operators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9300" marR="0" lvl="1" indent="-279400" algn="l" rtl="0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select: </a:t>
            </a:r>
            <a:r>
              <a:rPr lang="en-US" sz="2400" b="0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endParaRPr/>
          </a:p>
          <a:p>
            <a:pPr marL="749300" marR="0" lvl="1" indent="-2794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project: </a:t>
            </a:r>
            <a:r>
              <a:rPr lang="en-US" sz="2400" b="0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∏</a:t>
            </a:r>
            <a:endParaRPr/>
          </a:p>
          <a:p>
            <a:pPr marL="749300" marR="0" lvl="1" indent="-279400" algn="l" rtl="0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union: </a:t>
            </a:r>
            <a:r>
              <a:rPr lang="en-US" sz="2400" b="0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∪</a:t>
            </a:r>
            <a:endParaRPr/>
          </a:p>
          <a:p>
            <a:pPr marL="749300" marR="0" lvl="1" indent="-279400" algn="l" rtl="0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difference: 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9300" marR="0" lvl="1" indent="-2794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Cartesian product: x</a:t>
            </a:r>
            <a:endParaRPr/>
          </a:p>
          <a:p>
            <a:pPr marL="749300" marR="0" lvl="1" indent="-279400" algn="l" rtl="0">
              <a:lnSpc>
                <a:spcPct val="119375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rename: </a:t>
            </a:r>
            <a:r>
              <a:rPr lang="en-US" sz="2050" b="0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ρ</a:t>
            </a:r>
            <a:endParaRPr sz="2050" b="0" i="0" u="none" strike="noStrike" cap="none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349250" marR="5080" lvl="0" indent="-336550" algn="l" rtl="0">
              <a:lnSpc>
                <a:spcPct val="76200"/>
              </a:lnSpc>
              <a:spcBef>
                <a:spcPts val="78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operators take one or	two relations as inputs and  produce a new relation as a result.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>
            <a:spLocks noGrp="1"/>
          </p:cNvSpPr>
          <p:nvPr>
            <p:ph type="title"/>
          </p:nvPr>
        </p:nvSpPr>
        <p:spPr>
          <a:xfrm>
            <a:off x="1830070" y="161290"/>
            <a:ext cx="6552565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Aggregate Operation – Example</a:t>
            </a:r>
            <a:endParaRPr/>
          </a:p>
        </p:txBody>
      </p:sp>
      <p:sp>
        <p:nvSpPr>
          <p:cNvPr id="191" name="Google Shape;191;p20"/>
          <p:cNvSpPr txBox="1"/>
          <p:nvPr/>
        </p:nvSpPr>
        <p:spPr>
          <a:xfrm>
            <a:off x="77469" y="770890"/>
            <a:ext cx="1985010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4925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 </a:t>
            </a:r>
            <a:r>
              <a:rPr lang="en-US" sz="2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2" name="Google Shape;192;p20"/>
          <p:cNvGraphicFramePr/>
          <p:nvPr/>
        </p:nvGraphicFramePr>
        <p:xfrm>
          <a:off x="4279037" y="159044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{F3AD3F52-099F-4C09-94A6-2C7973578E94}</a:tableStyleId>
              </a:tblPr>
              <a:tblGrid>
                <a:gridCol w="50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8000">
                <a:tc>
                  <a:txBody>
                    <a:bodyPr/>
                    <a:lstStyle/>
                    <a:p>
                      <a:pPr marL="127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15747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15747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15747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3" name="Google Shape;193;p20"/>
          <p:cNvGraphicFramePr/>
          <p:nvPr/>
        </p:nvGraphicFramePr>
        <p:xfrm>
          <a:off x="4279037" y="226227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{F3AD3F52-099F-4C09-94A6-2C7973578E94}</a:tableStyleId>
              </a:tblPr>
              <a:tblGrid>
                <a:gridCol w="50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3625">
                <a:tc>
                  <a:txBody>
                    <a:bodyPr/>
                    <a:lstStyle/>
                    <a:p>
                      <a:pPr marL="0" marR="17272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50" u="none" strike="noStrike" cap="non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α</a:t>
                      </a:r>
                      <a:endParaRPr sz="1850" u="none" strike="noStrike" cap="non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0" marR="0" marT="2032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50" u="none" strike="noStrike" cap="non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α</a:t>
                      </a:r>
                      <a:endParaRPr sz="1850" u="none" strike="noStrike" cap="non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0" marR="0" marT="2032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20955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225">
                <a:tc>
                  <a:txBody>
                    <a:bodyPr/>
                    <a:lstStyle/>
                    <a:p>
                      <a:pPr marL="0" marR="17272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50" u="none" strike="noStrike" cap="non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α</a:t>
                      </a:r>
                      <a:endParaRPr sz="1850" u="none" strike="noStrike" cap="non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0" marR="0" marT="362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50" u="none" strike="noStrike" cap="non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β</a:t>
                      </a:r>
                      <a:endParaRPr sz="1850" u="none" strike="noStrike" cap="non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0" marR="0" marT="362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255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225">
                <a:tc>
                  <a:txBody>
                    <a:bodyPr/>
                    <a:lstStyle/>
                    <a:p>
                      <a:pPr marL="0" marR="18161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50" u="none" strike="noStrike" cap="non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β</a:t>
                      </a:r>
                      <a:endParaRPr sz="1850" u="none" strike="noStrike" cap="non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0" marR="0" marT="3555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50" u="none" strike="noStrike" cap="non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β</a:t>
                      </a:r>
                      <a:endParaRPr sz="1850" u="none" strike="noStrike" cap="non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0" marR="0" marT="3555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19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125">
                <a:tc>
                  <a:txBody>
                    <a:bodyPr/>
                    <a:lstStyle/>
                    <a:p>
                      <a:pPr marL="0" marR="18161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50" u="none" strike="noStrike" cap="non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β</a:t>
                      </a:r>
                      <a:endParaRPr sz="1850" u="none" strike="noStrike" cap="non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0" marR="0" marT="362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50" u="none" strike="noStrike" cap="non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β</a:t>
                      </a:r>
                      <a:endParaRPr sz="1850" u="none" strike="noStrike" cap="non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0" marR="0" marT="362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27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255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4" name="Google Shape;194;p20"/>
          <p:cNvSpPr txBox="1"/>
          <p:nvPr/>
        </p:nvSpPr>
        <p:spPr>
          <a:xfrm>
            <a:off x="1558289" y="4928870"/>
            <a:ext cx="1139190" cy="429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sum(c</a:t>
            </a:r>
            <a:r>
              <a:rPr lang="en-US" sz="2325" b="1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3975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(r)</a:t>
            </a:r>
            <a:endParaRPr/>
          </a:p>
        </p:txBody>
      </p:sp>
      <p:sp>
        <p:nvSpPr>
          <p:cNvPr id="195" name="Google Shape;195;p20"/>
          <p:cNvSpPr txBox="1"/>
          <p:nvPr/>
        </p:nvSpPr>
        <p:spPr>
          <a:xfrm>
            <a:off x="4367529" y="4787900"/>
            <a:ext cx="1008380" cy="50419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14300" rIns="0" bIns="0" anchor="t" anchorCtr="0">
            <a:spAutoFit/>
          </a:bodyPr>
          <a:lstStyle/>
          <a:p>
            <a:pPr marL="10413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0"/>
          <p:cNvSpPr txBox="1"/>
          <p:nvPr/>
        </p:nvSpPr>
        <p:spPr>
          <a:xfrm>
            <a:off x="4367529" y="5375909"/>
            <a:ext cx="1008380" cy="50419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14300" rIns="0" bIns="0" anchor="t" anchorCtr="0">
            <a:spAutoFit/>
          </a:bodyPr>
          <a:lstStyle/>
          <a:p>
            <a:pPr marL="127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27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0"/>
          <p:cNvSpPr/>
          <p:nvPr/>
        </p:nvSpPr>
        <p:spPr>
          <a:xfrm>
            <a:off x="1271440" y="4924805"/>
            <a:ext cx="229854" cy="3124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>
            <a:spLocks noGrp="1"/>
          </p:cNvSpPr>
          <p:nvPr>
            <p:ph type="title"/>
          </p:nvPr>
        </p:nvSpPr>
        <p:spPr>
          <a:xfrm>
            <a:off x="1830070" y="161290"/>
            <a:ext cx="6552565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Aggregate Operation – Example</a:t>
            </a:r>
            <a:endParaRPr/>
          </a:p>
        </p:txBody>
      </p:sp>
      <p:sp>
        <p:nvSpPr>
          <p:cNvPr id="203" name="Google Shape;203;p21"/>
          <p:cNvSpPr txBox="1"/>
          <p:nvPr/>
        </p:nvSpPr>
        <p:spPr>
          <a:xfrm>
            <a:off x="77469" y="770890"/>
            <a:ext cx="7221855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4925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the average salary in each department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1"/>
          <p:cNvSpPr txBox="1"/>
          <p:nvPr/>
        </p:nvSpPr>
        <p:spPr>
          <a:xfrm>
            <a:off x="671830" y="1440179"/>
            <a:ext cx="912494" cy="23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dept_name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1"/>
          <p:cNvSpPr txBox="1"/>
          <p:nvPr/>
        </p:nvSpPr>
        <p:spPr>
          <a:xfrm>
            <a:off x="1889760" y="1184909"/>
            <a:ext cx="2773045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avg</a:t>
            </a:r>
            <a:r>
              <a:rPr lang="en-US" sz="21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100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salary</a:t>
            </a:r>
            <a:r>
              <a:rPr lang="en-US" sz="21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instructor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1"/>
          <p:cNvSpPr/>
          <p:nvPr/>
        </p:nvSpPr>
        <p:spPr>
          <a:xfrm>
            <a:off x="718819" y="2834639"/>
            <a:ext cx="4471670" cy="399273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1"/>
          <p:cNvSpPr/>
          <p:nvPr/>
        </p:nvSpPr>
        <p:spPr>
          <a:xfrm>
            <a:off x="6205220" y="3441700"/>
            <a:ext cx="2658110" cy="294386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1"/>
          <p:cNvSpPr txBox="1"/>
          <p:nvPr/>
        </p:nvSpPr>
        <p:spPr>
          <a:xfrm>
            <a:off x="7858759" y="3558540"/>
            <a:ext cx="974090" cy="23622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avg_salary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1"/>
          <p:cNvSpPr/>
          <p:nvPr/>
        </p:nvSpPr>
        <p:spPr>
          <a:xfrm>
            <a:off x="1554480" y="1355089"/>
            <a:ext cx="299719" cy="46862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 txBox="1">
            <a:spLocks noGrp="1"/>
          </p:cNvSpPr>
          <p:nvPr>
            <p:ph type="title"/>
          </p:nvPr>
        </p:nvSpPr>
        <p:spPr>
          <a:xfrm>
            <a:off x="4000501" y="161290"/>
            <a:ext cx="4546599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215" name="Google Shape;215;p22"/>
          <p:cNvSpPr txBox="1">
            <a:spLocks noGrp="1"/>
          </p:cNvSpPr>
          <p:nvPr>
            <p:ph type="body" idx="1"/>
          </p:nvPr>
        </p:nvSpPr>
        <p:spPr>
          <a:xfrm>
            <a:off x="361949" y="958850"/>
            <a:ext cx="9360000" cy="66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What is the minimum salary of employee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b="1" i="1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b="1" i="1" baseline="-25000">
                <a:latin typeface="Times New Roman"/>
                <a:ea typeface="Times New Roman"/>
                <a:cs typeface="Times New Roman"/>
                <a:sym typeface="Times New Roman"/>
              </a:rPr>
              <a:t>MIN(salary) </a:t>
            </a:r>
            <a:r>
              <a:rPr lang="en-US" b="1" i="1">
                <a:latin typeface="Times New Roman"/>
                <a:ea typeface="Times New Roman"/>
                <a:cs typeface="Times New Roman"/>
                <a:sym typeface="Times New Roman"/>
              </a:rPr>
              <a:t>(EMP)</a:t>
            </a:r>
            <a:r>
              <a:rPr lang="en-US" sz="10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0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Select min(salary) from emp</a:t>
            </a:r>
            <a:endParaRPr b="1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Count the number of employee in Econ Department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b="1">
                <a:latin typeface="Noto Sans Symbols"/>
                <a:ea typeface="Noto Sans Symbols"/>
                <a:cs typeface="Noto Sans Symbols"/>
                <a:sym typeface="Noto Sans Symbols"/>
              </a:rPr>
              <a:t> σ</a:t>
            </a: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i="1" baseline="-25000"/>
              <a:t>Dept=‘Econ’   </a:t>
            </a:r>
            <a:r>
              <a:rPr lang="en-US" b="1"/>
              <a:t>(</a:t>
            </a:r>
            <a:r>
              <a:rPr lang="en-US" b="1" i="1"/>
              <a:t>EMP</a:t>
            </a:r>
            <a:r>
              <a:rPr lang="en-US" b="1"/>
              <a:t>)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>
                <a:latin typeface="Times New Roman"/>
                <a:ea typeface="Times New Roman"/>
                <a:cs typeface="Times New Roman"/>
                <a:sym typeface="Times New Roman"/>
              </a:rPr>
              <a:t>	F</a:t>
            </a:r>
            <a:r>
              <a:rPr lang="en-US" b="1" i="1" baseline="-25000">
                <a:latin typeface="Times New Roman"/>
                <a:ea typeface="Times New Roman"/>
                <a:cs typeface="Times New Roman"/>
                <a:sym typeface="Times New Roman"/>
              </a:rPr>
              <a:t>count(Name) </a:t>
            </a:r>
            <a:r>
              <a:rPr lang="en-US" b="1" i="1" baseline="-25000"/>
              <a:t> </a:t>
            </a:r>
            <a:r>
              <a:rPr lang="en-US" b="1"/>
              <a:t>(</a:t>
            </a:r>
            <a:r>
              <a:rPr lang="en-US" b="1"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i="1" baseline="-25000"/>
              <a:t>Dept=‘Econ’   </a:t>
            </a:r>
            <a:r>
              <a:rPr lang="en-US" b="1"/>
              <a:t>(</a:t>
            </a:r>
            <a:r>
              <a:rPr lang="en-US" b="1" i="1"/>
              <a:t>EMP)</a:t>
            </a:r>
            <a:r>
              <a:rPr lang="en-US" b="1"/>
              <a:t>)</a:t>
            </a:r>
            <a:r>
              <a:rPr lang="en-US" sz="1000" b="1"/>
              <a:t> </a:t>
            </a:r>
            <a:endParaRPr sz="1000" b="1" baseline="30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aseline="30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Find the total payroll for the Econ Dept.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Noto Sans Symbols"/>
                <a:ea typeface="Noto Sans Symbols"/>
                <a:cs typeface="Noto Sans Symbols"/>
                <a:sym typeface="Noto Sans Symbols"/>
              </a:rPr>
              <a:t>	σ</a:t>
            </a: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i="1" baseline="-25000"/>
              <a:t>Dept=‘Econ’   </a:t>
            </a:r>
            <a:r>
              <a:rPr lang="en-US" b="1"/>
              <a:t>(</a:t>
            </a:r>
            <a:r>
              <a:rPr lang="en-US" b="1" i="1"/>
              <a:t>EMP</a:t>
            </a:r>
            <a:r>
              <a:rPr lang="en-US" b="1"/>
              <a:t>)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>
                <a:latin typeface="Times New Roman"/>
                <a:ea typeface="Times New Roman"/>
                <a:cs typeface="Times New Roman"/>
                <a:sym typeface="Times New Roman"/>
              </a:rPr>
              <a:t>	F</a:t>
            </a:r>
            <a:r>
              <a:rPr lang="en-US" b="1" i="1" baseline="-25000">
                <a:latin typeface="Times New Roman"/>
                <a:ea typeface="Times New Roman"/>
                <a:cs typeface="Times New Roman"/>
                <a:sym typeface="Times New Roman"/>
              </a:rPr>
              <a:t>SUM (Salary)</a:t>
            </a:r>
            <a:r>
              <a:rPr lang="en-US" b="1" i="1" baseline="-25000"/>
              <a:t> </a:t>
            </a:r>
            <a:r>
              <a:rPr lang="en-US" b="1"/>
              <a:t>(</a:t>
            </a:r>
            <a:r>
              <a:rPr lang="en-US" b="1"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i="1" baseline="-25000"/>
              <a:t>Dept=‘Econ’   </a:t>
            </a:r>
            <a:r>
              <a:rPr lang="en-US" b="1"/>
              <a:t>(</a:t>
            </a:r>
            <a:r>
              <a:rPr lang="en-US" b="1" i="1"/>
              <a:t>EMP)</a:t>
            </a:r>
            <a:r>
              <a:rPr lang="en-US" b="1"/>
              <a:t>)</a:t>
            </a:r>
            <a:r>
              <a:rPr lang="en-US" sz="1000" b="1"/>
              <a:t> </a:t>
            </a:r>
            <a:endParaRPr sz="1000" b="1" baseline="30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6" name="Google Shape;21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0100" y="654050"/>
            <a:ext cx="51054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3"/>
          <p:cNvSpPr txBox="1">
            <a:spLocks noGrp="1"/>
          </p:cNvSpPr>
          <p:nvPr>
            <p:ph type="title"/>
          </p:nvPr>
        </p:nvSpPr>
        <p:spPr>
          <a:xfrm>
            <a:off x="4457701" y="161290"/>
            <a:ext cx="4546599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JOIN </a:t>
            </a:r>
            <a:endParaRPr/>
          </a:p>
        </p:txBody>
      </p:sp>
      <p:sp>
        <p:nvSpPr>
          <p:cNvPr id="222" name="Google Shape;222;p23"/>
          <p:cNvSpPr txBox="1">
            <a:spLocks noGrp="1"/>
          </p:cNvSpPr>
          <p:nvPr>
            <p:ph type="body" idx="1"/>
          </p:nvPr>
        </p:nvSpPr>
        <p:spPr>
          <a:xfrm>
            <a:off x="361949" y="806450"/>
            <a:ext cx="935990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Inner join 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Full Outer join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Left outer join 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Right outer join</a:t>
            </a:r>
            <a:endParaRPr/>
          </a:p>
        </p:txBody>
      </p:sp>
      <p:sp>
        <p:nvSpPr>
          <p:cNvPr id="223" name="Google Shape;223;p23"/>
          <p:cNvSpPr/>
          <p:nvPr/>
        </p:nvSpPr>
        <p:spPr>
          <a:xfrm>
            <a:off x="3111046" y="932996"/>
            <a:ext cx="254454" cy="17825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3"/>
          <p:cNvSpPr/>
          <p:nvPr/>
        </p:nvSpPr>
        <p:spPr>
          <a:xfrm>
            <a:off x="2908300" y="1631496"/>
            <a:ext cx="461872" cy="24175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3"/>
          <p:cNvSpPr/>
          <p:nvPr/>
        </p:nvSpPr>
        <p:spPr>
          <a:xfrm>
            <a:off x="2929027" y="1949450"/>
            <a:ext cx="512673" cy="3048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3"/>
          <p:cNvSpPr/>
          <p:nvPr/>
        </p:nvSpPr>
        <p:spPr>
          <a:xfrm>
            <a:off x="2979012" y="1187450"/>
            <a:ext cx="462688" cy="291693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"/>
          <p:cNvSpPr txBox="1">
            <a:spLocks noGrp="1"/>
          </p:cNvSpPr>
          <p:nvPr>
            <p:ph type="title"/>
          </p:nvPr>
        </p:nvSpPr>
        <p:spPr>
          <a:xfrm>
            <a:off x="4000501" y="161290"/>
            <a:ext cx="4546599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232" name="Google Shape;232;p24"/>
          <p:cNvSpPr txBox="1">
            <a:spLocks noGrp="1"/>
          </p:cNvSpPr>
          <p:nvPr>
            <p:ph type="body" idx="1"/>
          </p:nvPr>
        </p:nvSpPr>
        <p:spPr>
          <a:xfrm>
            <a:off x="361949" y="958850"/>
            <a:ext cx="9359900" cy="532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Find all the information of every employee including their department information.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 baseline="-250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b="1" i="1">
                <a:latin typeface="Times New Roman"/>
                <a:ea typeface="Times New Roman"/>
                <a:cs typeface="Times New Roman"/>
                <a:sym typeface="Times New Roman"/>
              </a:rPr>
              <a:t>(1</a:t>
            </a:r>
            <a:r>
              <a:rPr lang="en-US" b="1" i="1" baseline="30000">
                <a:latin typeface="Times New Roman"/>
                <a:ea typeface="Times New Roman"/>
                <a:cs typeface="Times New Roman"/>
                <a:sym typeface="Times New Roman"/>
              </a:rPr>
              <a:t>st</a:t>
            </a:r>
            <a:r>
              <a:rPr lang="en-US" b="1" i="1">
                <a:latin typeface="Times New Roman"/>
                <a:ea typeface="Times New Roman"/>
                <a:cs typeface="Times New Roman"/>
                <a:sym typeface="Times New Roman"/>
              </a:rPr>
              <a:t> table name)</a:t>
            </a:r>
            <a:r>
              <a:rPr lang="en-US" sz="1000" b="1"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lang="en-US" b="1" i="1" baseline="-25000">
                <a:latin typeface="Times New Roman"/>
                <a:ea typeface="Times New Roman"/>
                <a:cs typeface="Times New Roman"/>
                <a:sym typeface="Times New Roman"/>
              </a:rPr>
              <a:t>&lt;joining condition&gt;</a:t>
            </a:r>
            <a:r>
              <a:rPr lang="en-US" b="1" i="1">
                <a:latin typeface="Times New Roman"/>
                <a:ea typeface="Times New Roman"/>
                <a:cs typeface="Times New Roman"/>
                <a:sym typeface="Times New Roman"/>
              </a:rPr>
              <a:t>(2nd table name)</a:t>
            </a:r>
            <a:r>
              <a:rPr lang="en-US" sz="10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>
                <a:latin typeface="Times New Roman"/>
                <a:ea typeface="Times New Roman"/>
                <a:cs typeface="Times New Roman"/>
                <a:sym typeface="Times New Roman"/>
              </a:rPr>
              <a:t>	(EMP)</a:t>
            </a:r>
            <a:r>
              <a:rPr lang="en-US" sz="1000" b="1"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lang="en-US" b="1" i="1" baseline="-25000">
                <a:latin typeface="Times New Roman"/>
                <a:ea typeface="Times New Roman"/>
                <a:cs typeface="Times New Roman"/>
                <a:sym typeface="Times New Roman"/>
              </a:rPr>
              <a:t>(EMP.Dept=Dept.Dept)</a:t>
            </a:r>
            <a:r>
              <a:rPr lang="en-US" b="1" i="1">
                <a:latin typeface="Times New Roman"/>
                <a:ea typeface="Times New Roman"/>
                <a:cs typeface="Times New Roman"/>
                <a:sym typeface="Times New Roman"/>
              </a:rPr>
              <a:t> (Dept)</a:t>
            </a:r>
            <a:r>
              <a:rPr lang="en-US" sz="10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0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3" name="Google Shape;23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500" y="663864"/>
            <a:ext cx="510540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61100" y="1187450"/>
            <a:ext cx="3086531" cy="1810003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4"/>
          <p:cNvSpPr/>
          <p:nvPr/>
        </p:nvSpPr>
        <p:spPr>
          <a:xfrm>
            <a:off x="3492046" y="4680754"/>
            <a:ext cx="254454" cy="17825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4"/>
          <p:cNvSpPr/>
          <p:nvPr/>
        </p:nvSpPr>
        <p:spPr>
          <a:xfrm>
            <a:off x="2272846" y="5226050"/>
            <a:ext cx="254454" cy="17825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5"/>
          <p:cNvSpPr txBox="1">
            <a:spLocks noGrp="1"/>
          </p:cNvSpPr>
          <p:nvPr>
            <p:ph type="title"/>
          </p:nvPr>
        </p:nvSpPr>
        <p:spPr>
          <a:xfrm>
            <a:off x="4000501" y="161290"/>
            <a:ext cx="4546599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242" name="Google Shape;242;p25"/>
          <p:cNvSpPr txBox="1">
            <a:spLocks noGrp="1"/>
          </p:cNvSpPr>
          <p:nvPr>
            <p:ph type="body" idx="1"/>
          </p:nvPr>
        </p:nvSpPr>
        <p:spPr>
          <a:xfrm>
            <a:off x="361949" y="958850"/>
            <a:ext cx="9359900" cy="6278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Employee(person_name, street, city)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Works(person_name, company_name,salary)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Company(company_name,city)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Manages(person_name,mgr_name)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Find the name of all employee who works for FBC</a:t>
            </a:r>
            <a:r>
              <a:rPr lang="en-US" i="1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 baseline="-250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b="1"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i="1" baseline="-25000"/>
              <a:t>company name=‘FBC’   </a:t>
            </a:r>
            <a:r>
              <a:rPr lang="en-US" b="1"/>
              <a:t>(</a:t>
            </a:r>
            <a:r>
              <a:rPr lang="en-US" b="1" i="1"/>
              <a:t>Works</a:t>
            </a:r>
            <a:r>
              <a:rPr lang="en-US" b="1"/>
              <a:t>)</a:t>
            </a:r>
            <a:endParaRPr b="1"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b="1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Find the names and cities of residences of all employees who works for FBC.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Noto Sans Symbols"/>
                <a:ea typeface="Noto Sans Symbols"/>
                <a:cs typeface="Noto Sans Symbols"/>
                <a:sym typeface="Noto Sans Symbols"/>
              </a:rPr>
              <a:t>	σ</a:t>
            </a: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i="1" baseline="-25000"/>
              <a:t>company name=‘FBC’   </a:t>
            </a:r>
            <a:r>
              <a:rPr lang="en-US" b="1"/>
              <a:t>(</a:t>
            </a:r>
            <a:r>
              <a:rPr lang="en-US" b="1" i="1"/>
              <a:t>Works</a:t>
            </a:r>
            <a:r>
              <a:rPr lang="en-US" b="1"/>
              <a:t>) =t1</a:t>
            </a:r>
            <a:br>
              <a:rPr lang="en-US" b="1"/>
            </a:b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	Employee     </a:t>
            </a:r>
            <a:r>
              <a:rPr lang="en-US" sz="1200" b="1"/>
              <a:t>Employee.p_name=Works.p_name</a:t>
            </a:r>
            <a:r>
              <a:rPr lang="en-US" b="1"/>
              <a:t>  </a:t>
            </a:r>
            <a:r>
              <a:rPr lang="en-US" b="1">
                <a:latin typeface="Noto Sans Symbols"/>
                <a:ea typeface="Noto Sans Symbols"/>
                <a:cs typeface="Noto Sans Symbols"/>
                <a:sym typeface="Noto Sans Symbols"/>
              </a:rPr>
              <a:t>τι= τ2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   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∏</a:t>
            </a:r>
            <a:r>
              <a:rPr lang="en-US" baseline="-25000"/>
              <a:t>person, city </a:t>
            </a:r>
            <a:r>
              <a:rPr lang="en-US" b="1"/>
              <a:t> (t2</a:t>
            </a:r>
            <a:r>
              <a:rPr lang="en-US" b="1" i="1"/>
              <a:t>))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5"/>
          <p:cNvSpPr/>
          <p:nvPr/>
        </p:nvSpPr>
        <p:spPr>
          <a:xfrm>
            <a:off x="2806246" y="5809796"/>
            <a:ext cx="254454" cy="17825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5"/>
          <p:cNvSpPr/>
          <p:nvPr/>
        </p:nvSpPr>
        <p:spPr>
          <a:xfrm>
            <a:off x="3975100" y="6571796"/>
            <a:ext cx="254454" cy="17825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"/>
          <p:cNvSpPr txBox="1">
            <a:spLocks noGrp="1"/>
          </p:cNvSpPr>
          <p:nvPr>
            <p:ph type="title"/>
          </p:nvPr>
        </p:nvSpPr>
        <p:spPr>
          <a:xfrm>
            <a:off x="4000501" y="161290"/>
            <a:ext cx="4546599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250" name="Google Shape;250;p26"/>
          <p:cNvSpPr txBox="1">
            <a:spLocks noGrp="1"/>
          </p:cNvSpPr>
          <p:nvPr>
            <p:ph type="body" idx="1"/>
          </p:nvPr>
        </p:nvSpPr>
        <p:spPr>
          <a:xfrm>
            <a:off x="361949" y="958850"/>
            <a:ext cx="9359900" cy="5601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Employee(person_name, street, city)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Works(person_name, company_name,salary)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Company(company_name,city)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Manages(person_name,mgr_name)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Find the name , street address and city of recidence who work for FBC and earn more than 10,000tk.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Table 1 </a:t>
            </a:r>
            <a:r>
              <a:rPr lang="en-US" b="1">
                <a:latin typeface="Noto Sans Symbols"/>
                <a:ea typeface="Noto Sans Symbols"/>
                <a:cs typeface="Noto Sans Symbols"/>
                <a:sym typeface="Noto Sans Symbols"/>
              </a:rPr>
              <a:t>= σ</a:t>
            </a: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i="1" baseline="-25000"/>
              <a:t>company name=‘FBC’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lang="en-US" b="1" i="1" baseline="-25000"/>
              <a:t> salary&gt;10,000  </a:t>
            </a:r>
            <a:r>
              <a:rPr lang="en-US" b="1"/>
              <a:t>(</a:t>
            </a:r>
            <a:r>
              <a:rPr lang="en-US" b="1" i="1"/>
              <a:t>Works</a:t>
            </a:r>
            <a:r>
              <a:rPr lang="en-US" b="1"/>
              <a:t>)</a:t>
            </a:r>
            <a:br>
              <a:rPr lang="en-US" b="1"/>
            </a:b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	</a:t>
            </a:r>
            <a:r>
              <a:rPr lang="en-US"/>
              <a:t>Employee</a:t>
            </a:r>
            <a:r>
              <a:rPr lang="en-US" b="1"/>
              <a:t>       </a:t>
            </a:r>
            <a:r>
              <a:rPr lang="en-US"/>
              <a:t>Table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   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∏</a:t>
            </a:r>
            <a:r>
              <a:rPr lang="en-US" baseline="-25000"/>
              <a:t>Name,street,city </a:t>
            </a:r>
            <a:r>
              <a:rPr lang="en-US" b="1"/>
              <a:t> (</a:t>
            </a:r>
            <a:r>
              <a:rPr lang="en-US"/>
              <a:t>Employee</a:t>
            </a:r>
            <a:r>
              <a:rPr lang="en-US" b="1"/>
              <a:t>       </a:t>
            </a:r>
            <a:r>
              <a:rPr lang="en-US"/>
              <a:t>Table 1</a:t>
            </a:r>
            <a:r>
              <a:rPr lang="en-US" b="1" i="1"/>
              <a:t>))</a:t>
            </a:r>
            <a:endParaRPr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251" name="Google Shape;251;p26"/>
          <p:cNvSpPr/>
          <p:nvPr/>
        </p:nvSpPr>
        <p:spPr>
          <a:xfrm>
            <a:off x="2755900" y="4692650"/>
            <a:ext cx="254454" cy="17825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6"/>
          <p:cNvSpPr/>
          <p:nvPr/>
        </p:nvSpPr>
        <p:spPr>
          <a:xfrm>
            <a:off x="4406446" y="5454650"/>
            <a:ext cx="254454" cy="17825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 txBox="1">
            <a:spLocks noGrp="1"/>
          </p:cNvSpPr>
          <p:nvPr>
            <p:ph type="title"/>
          </p:nvPr>
        </p:nvSpPr>
        <p:spPr>
          <a:xfrm>
            <a:off x="3975100" y="120650"/>
            <a:ext cx="5321300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258" name="Google Shape;258;p27"/>
          <p:cNvSpPr txBox="1">
            <a:spLocks noGrp="1"/>
          </p:cNvSpPr>
          <p:nvPr>
            <p:ph type="body" idx="1"/>
          </p:nvPr>
        </p:nvSpPr>
        <p:spPr>
          <a:xfrm>
            <a:off x="361949" y="730250"/>
            <a:ext cx="9359900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Employee(Fname, Mname, Lname, </a:t>
            </a:r>
            <a:r>
              <a:rPr lang="en-US" u="sng"/>
              <a:t>SSN, </a:t>
            </a:r>
            <a:r>
              <a:rPr lang="en-US"/>
              <a:t>Bdate, Address, Sex,Salary, Super-SSN, Dno)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Department(Dname, </a:t>
            </a:r>
            <a:r>
              <a:rPr lang="en-US" u="sng"/>
              <a:t>Dnumbe</a:t>
            </a:r>
            <a:r>
              <a:rPr lang="en-US"/>
              <a:t>r, Mgr-ssn, Mgr-start-date)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Dept-Location(</a:t>
            </a:r>
            <a:r>
              <a:rPr lang="en-US" u="sng"/>
              <a:t>Dnumber</a:t>
            </a:r>
            <a:r>
              <a:rPr lang="en-US"/>
              <a:t>, Dlocation)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Project(Pname, </a:t>
            </a:r>
            <a:r>
              <a:rPr lang="en-US" u="sng"/>
              <a:t>Pnumber</a:t>
            </a:r>
            <a:r>
              <a:rPr lang="en-US"/>
              <a:t>, Plocation, Dnum)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Works-on(</a:t>
            </a:r>
            <a:r>
              <a:rPr lang="en-US" u="sng"/>
              <a:t>Essn, Pno</a:t>
            </a:r>
            <a:r>
              <a:rPr lang="en-US"/>
              <a:t>, Hours)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Dependent(</a:t>
            </a:r>
            <a:r>
              <a:rPr lang="en-US" u="sng"/>
              <a:t>Essn, Dependent-name</a:t>
            </a:r>
            <a:r>
              <a:rPr lang="en-US"/>
              <a:t>, sex, Bdate, Relationship)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9" name="Google Shape;25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9900" y="3473450"/>
            <a:ext cx="9067799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8"/>
          <p:cNvSpPr txBox="1">
            <a:spLocks noGrp="1"/>
          </p:cNvSpPr>
          <p:nvPr>
            <p:ph type="title"/>
          </p:nvPr>
        </p:nvSpPr>
        <p:spPr>
          <a:xfrm>
            <a:off x="3975100" y="120650"/>
            <a:ext cx="5321300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265" name="Google Shape;265;p28"/>
          <p:cNvSpPr txBox="1">
            <a:spLocks noGrp="1"/>
          </p:cNvSpPr>
          <p:nvPr>
            <p:ph type="body" idx="1"/>
          </p:nvPr>
        </p:nvSpPr>
        <p:spPr>
          <a:xfrm>
            <a:off x="361949" y="730250"/>
            <a:ext cx="9359900" cy="295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Employee(Fname, Mname, Lname, </a:t>
            </a:r>
            <a:r>
              <a:rPr lang="en-US" u="sng"/>
              <a:t>SSN, </a:t>
            </a:r>
            <a:r>
              <a:rPr lang="en-US"/>
              <a:t>Bdate, Address, Sex,Salary, Super-SSN, Dno)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Department(Dname, </a:t>
            </a:r>
            <a:r>
              <a:rPr lang="en-US" u="sng"/>
              <a:t>Dnumbe</a:t>
            </a:r>
            <a:r>
              <a:rPr lang="en-US"/>
              <a:t>r, Mgr-ssn, Mgr-start-date)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Dept-Location(</a:t>
            </a:r>
            <a:r>
              <a:rPr lang="en-US" u="sng"/>
              <a:t>Dnumber</a:t>
            </a:r>
            <a:r>
              <a:rPr lang="en-US"/>
              <a:t>, Dlocation)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Project(Pname, </a:t>
            </a:r>
            <a:r>
              <a:rPr lang="en-US" u="sng"/>
              <a:t>Pnumber</a:t>
            </a:r>
            <a:r>
              <a:rPr lang="en-US"/>
              <a:t>, Plocation, Dnum)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Works-on(</a:t>
            </a:r>
            <a:r>
              <a:rPr lang="en-US" u="sng"/>
              <a:t>Essn, Pno</a:t>
            </a:r>
            <a:r>
              <a:rPr lang="en-US"/>
              <a:t>, Hours)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Dependent(</a:t>
            </a:r>
            <a:r>
              <a:rPr lang="en-US" u="sng"/>
              <a:t>Essn, Dependent-name</a:t>
            </a:r>
            <a:r>
              <a:rPr lang="en-US"/>
              <a:t>,sex,Bdate, Relationship)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6" name="Google Shape;266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3700" y="3473450"/>
            <a:ext cx="86106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9"/>
          <p:cNvSpPr txBox="1">
            <a:spLocks noGrp="1"/>
          </p:cNvSpPr>
          <p:nvPr>
            <p:ph type="title"/>
          </p:nvPr>
        </p:nvSpPr>
        <p:spPr>
          <a:xfrm>
            <a:off x="3975100" y="120650"/>
            <a:ext cx="5321300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272" name="Google Shape;272;p29"/>
          <p:cNvSpPr txBox="1">
            <a:spLocks noGrp="1"/>
          </p:cNvSpPr>
          <p:nvPr>
            <p:ph type="body" idx="1"/>
          </p:nvPr>
        </p:nvSpPr>
        <p:spPr>
          <a:xfrm>
            <a:off x="361949" y="730250"/>
            <a:ext cx="9359900" cy="295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Employee(Fname, Mname, Lname, </a:t>
            </a:r>
            <a:r>
              <a:rPr lang="en-US" u="sng"/>
              <a:t>SSN, </a:t>
            </a:r>
            <a:r>
              <a:rPr lang="en-US"/>
              <a:t>Bdate, Address, Sex,Salary, Super-SSN, Dno)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Department(Dname, </a:t>
            </a:r>
            <a:r>
              <a:rPr lang="en-US" u="sng"/>
              <a:t>Dnumbe</a:t>
            </a:r>
            <a:r>
              <a:rPr lang="en-US"/>
              <a:t>r, Mgr-ssn, Mgr-start-date)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Dept-Location(</a:t>
            </a:r>
            <a:r>
              <a:rPr lang="en-US" u="sng"/>
              <a:t>Dnumber</a:t>
            </a:r>
            <a:r>
              <a:rPr lang="en-US"/>
              <a:t>, Dlocation)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Project(Pname, </a:t>
            </a:r>
            <a:r>
              <a:rPr lang="en-US" u="sng"/>
              <a:t>Pnumber</a:t>
            </a:r>
            <a:r>
              <a:rPr lang="en-US"/>
              <a:t>, Plocation, Dnum)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Works-on(</a:t>
            </a:r>
            <a:r>
              <a:rPr lang="en-US" u="sng"/>
              <a:t>Essn, Pno</a:t>
            </a:r>
            <a:r>
              <a:rPr lang="en-US"/>
              <a:t>, Hours)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Dependent(</a:t>
            </a:r>
            <a:r>
              <a:rPr lang="en-US" u="sng"/>
              <a:t>Essn, Dependent-name</a:t>
            </a:r>
            <a:r>
              <a:rPr lang="en-US"/>
              <a:t>,sex,Bdate, Relationship)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3" name="Google Shape;27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3700" y="3463849"/>
            <a:ext cx="8763000" cy="221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"/>
          <p:cNvSpPr txBox="1">
            <a:spLocks noGrp="1"/>
          </p:cNvSpPr>
          <p:nvPr>
            <p:ph type="title"/>
          </p:nvPr>
        </p:nvSpPr>
        <p:spPr>
          <a:xfrm>
            <a:off x="2250439" y="161290"/>
            <a:ext cx="5711825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Select Operation – Example</a:t>
            </a:r>
            <a:endParaRPr/>
          </a:p>
        </p:txBody>
      </p:sp>
      <p:sp>
        <p:nvSpPr>
          <p:cNvPr id="55" name="Google Shape;55;p3"/>
          <p:cNvSpPr txBox="1"/>
          <p:nvPr/>
        </p:nvSpPr>
        <p:spPr>
          <a:xfrm>
            <a:off x="1300480" y="1690370"/>
            <a:ext cx="1546225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 r</a:t>
            </a:r>
            <a:endParaRPr/>
          </a:p>
        </p:txBody>
      </p:sp>
      <p:sp>
        <p:nvSpPr>
          <p:cNvPr id="56" name="Google Shape;56;p3"/>
          <p:cNvSpPr/>
          <p:nvPr/>
        </p:nvSpPr>
        <p:spPr>
          <a:xfrm>
            <a:off x="3856990" y="1597660"/>
            <a:ext cx="2081530" cy="426330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3"/>
          <p:cNvSpPr txBox="1"/>
          <p:nvPr/>
        </p:nvSpPr>
        <p:spPr>
          <a:xfrm>
            <a:off x="1403350" y="4900929"/>
            <a:ext cx="1811655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aseline="30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A=B ^ D &gt; 5 </a:t>
            </a:r>
            <a:r>
              <a:rPr lang="en-US" sz="4200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(r)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0"/>
          <p:cNvSpPr txBox="1">
            <a:spLocks noGrp="1"/>
          </p:cNvSpPr>
          <p:nvPr>
            <p:ph type="title"/>
          </p:nvPr>
        </p:nvSpPr>
        <p:spPr>
          <a:xfrm>
            <a:off x="3975100" y="120650"/>
            <a:ext cx="5321300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279" name="Google Shape;279;p30"/>
          <p:cNvSpPr txBox="1">
            <a:spLocks noGrp="1"/>
          </p:cNvSpPr>
          <p:nvPr>
            <p:ph type="body" idx="1"/>
          </p:nvPr>
        </p:nvSpPr>
        <p:spPr>
          <a:xfrm>
            <a:off x="361949" y="730250"/>
            <a:ext cx="9359900" cy="295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Employee(Fname, Mname, Lname, </a:t>
            </a:r>
            <a:r>
              <a:rPr lang="en-US" u="sng"/>
              <a:t>SSN, </a:t>
            </a:r>
            <a:r>
              <a:rPr lang="en-US"/>
              <a:t>Bdate, Address, Sex,Salary, Super-SSN, Dno)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Department(Dname, </a:t>
            </a:r>
            <a:r>
              <a:rPr lang="en-US" u="sng"/>
              <a:t>Dnumbe</a:t>
            </a:r>
            <a:r>
              <a:rPr lang="en-US"/>
              <a:t>r, Mgr-ssn, Mgr-start-date)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Dept-Location(</a:t>
            </a:r>
            <a:r>
              <a:rPr lang="en-US" u="sng"/>
              <a:t>Dnumber</a:t>
            </a:r>
            <a:r>
              <a:rPr lang="en-US"/>
              <a:t>, Dlocation)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Project(Pname, </a:t>
            </a:r>
            <a:r>
              <a:rPr lang="en-US" u="sng"/>
              <a:t>Pnumber</a:t>
            </a:r>
            <a:r>
              <a:rPr lang="en-US"/>
              <a:t>, Plocation, Dnum)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Works-on(</a:t>
            </a:r>
            <a:r>
              <a:rPr lang="en-US" u="sng"/>
              <a:t>Essn, Pno</a:t>
            </a:r>
            <a:r>
              <a:rPr lang="en-US"/>
              <a:t>, Hours)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Dependent(</a:t>
            </a:r>
            <a:r>
              <a:rPr lang="en-US" u="sng"/>
              <a:t>Essn, Dependent-name</a:t>
            </a:r>
            <a:r>
              <a:rPr lang="en-US"/>
              <a:t>,sex,Bdate, Relationship)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0" name="Google Shape;280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9900" y="3625850"/>
            <a:ext cx="853440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"/>
          <p:cNvSpPr txBox="1">
            <a:spLocks noGrp="1"/>
          </p:cNvSpPr>
          <p:nvPr>
            <p:ph type="title"/>
          </p:nvPr>
        </p:nvSpPr>
        <p:spPr>
          <a:xfrm>
            <a:off x="3393440" y="161290"/>
            <a:ext cx="3429000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Select Operation</a:t>
            </a:r>
            <a:endParaRPr/>
          </a:p>
        </p:txBody>
      </p:sp>
      <p:sp>
        <p:nvSpPr>
          <p:cNvPr id="63" name="Google Shape;63;p4"/>
          <p:cNvSpPr txBox="1"/>
          <p:nvPr/>
        </p:nvSpPr>
        <p:spPr>
          <a:xfrm>
            <a:off x="77469" y="762000"/>
            <a:ext cx="132715" cy="1329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1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  <a:p>
            <a:pPr marL="12700" marR="0" lvl="0" indent="0" algn="l" rtl="0">
              <a:lnSpc>
                <a:spcPct val="100000"/>
              </a:lnSpc>
              <a:spcBef>
                <a:spcPts val="61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  <a:p>
            <a:pPr marL="12700" marR="0" lvl="0" indent="0" algn="l" rtl="0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388620" y="718141"/>
            <a:ext cx="4782820" cy="970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00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Notation:	</a:t>
            </a:r>
            <a:r>
              <a:rPr lang="en-US" sz="2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lang="en-US" sz="2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38100" marR="0" lvl="0" indent="0" algn="l" rtl="0">
              <a:lnSpc>
                <a:spcPct val="100000"/>
              </a:lnSpc>
              <a:spcBef>
                <a:spcPts val="79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called the </a:t>
            </a:r>
            <a:r>
              <a:rPr lang="en-US" sz="2400" b="1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selection predicate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420369" y="2178050"/>
            <a:ext cx="8848725" cy="1957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13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lang="en-US" sz="2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formula in propositional calculus consisting of </a:t>
            </a:r>
            <a:r>
              <a:rPr lang="en-US" sz="2400" b="1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terms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3642359" lvl="0" indent="0" algn="l" rtl="0">
              <a:lnSpc>
                <a:spcPct val="107916"/>
              </a:lnSpc>
              <a:spcBef>
                <a:spcPts val="1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connected by : </a:t>
            </a:r>
            <a:r>
              <a:rPr lang="en-US" sz="2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</a:t>
            </a:r>
            <a:r>
              <a:rPr lang="en-US" sz="2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∨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</a:t>
            </a:r>
            <a:r>
              <a:rPr lang="en-US" sz="2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 Each </a:t>
            </a:r>
            <a:r>
              <a:rPr lang="en-US" sz="2400" b="1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term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one of: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6520" marR="2108200" lvl="0" indent="1231900" algn="l" rtl="0">
              <a:lnSpc>
                <a:spcPct val="114199"/>
              </a:lnSpc>
              <a:spcBef>
                <a:spcPts val="53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&lt;attribute&gt;</a:t>
            </a:r>
            <a:r>
              <a:rPr lang="en-US" sz="2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	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&lt;attribute&gt; or &lt;constant&gt;  where </a:t>
            </a:r>
            <a:r>
              <a:rPr lang="en-US" sz="2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one of:	=, </a:t>
            </a:r>
            <a:r>
              <a:rPr lang="en-US" sz="2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≠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&gt;, </a:t>
            </a:r>
            <a:r>
              <a:rPr lang="en-US" sz="2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≥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&lt;. </a:t>
            </a:r>
            <a:r>
              <a:rPr lang="en-US" sz="2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≤</a:t>
            </a:r>
            <a:endParaRPr/>
          </a:p>
        </p:txBody>
      </p:sp>
      <p:sp>
        <p:nvSpPr>
          <p:cNvPr id="66" name="Google Shape;66;p4"/>
          <p:cNvSpPr txBox="1"/>
          <p:nvPr/>
        </p:nvSpPr>
        <p:spPr>
          <a:xfrm>
            <a:off x="388620" y="4560570"/>
            <a:ext cx="4836160" cy="112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of selection: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5318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75" baseline="30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lang="en-US" sz="3675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dept_name=“Physics”</a:t>
            </a:r>
            <a:r>
              <a:rPr lang="en-US" sz="3600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3600" i="1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instructor</a:t>
            </a:r>
            <a:r>
              <a:rPr lang="en-US" sz="3600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3600" baseline="30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 txBox="1">
            <a:spLocks noGrp="1"/>
          </p:cNvSpPr>
          <p:nvPr>
            <p:ph type="title"/>
          </p:nvPr>
        </p:nvSpPr>
        <p:spPr>
          <a:xfrm>
            <a:off x="2443479" y="193040"/>
            <a:ext cx="5862955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Operation – Example</a:t>
            </a:r>
            <a:endParaRPr/>
          </a:p>
        </p:txBody>
      </p:sp>
      <p:sp>
        <p:nvSpPr>
          <p:cNvPr id="72" name="Google Shape;72;p5"/>
          <p:cNvSpPr txBox="1"/>
          <p:nvPr/>
        </p:nvSpPr>
        <p:spPr>
          <a:xfrm>
            <a:off x="830580" y="1120140"/>
            <a:ext cx="1647189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 </a:t>
            </a:r>
            <a:r>
              <a:rPr lang="en-US" sz="2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5"/>
          <p:cNvSpPr/>
          <p:nvPr/>
        </p:nvSpPr>
        <p:spPr>
          <a:xfrm>
            <a:off x="2693670" y="1310639"/>
            <a:ext cx="2985770" cy="48844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849630" y="3999229"/>
            <a:ext cx="1109345" cy="429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∏</a:t>
            </a:r>
            <a:r>
              <a:rPr lang="en-US" sz="2325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A,C </a:t>
            </a:r>
            <a:r>
              <a:rPr lang="en-US" sz="26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65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6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"/>
          <p:cNvSpPr txBox="1">
            <a:spLocks noGrp="1"/>
          </p:cNvSpPr>
          <p:nvPr>
            <p:ph type="title"/>
          </p:nvPr>
        </p:nvSpPr>
        <p:spPr>
          <a:xfrm>
            <a:off x="3317240" y="161290"/>
            <a:ext cx="3580765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Operation</a:t>
            </a:r>
            <a:endParaRPr/>
          </a:p>
        </p:txBody>
      </p:sp>
      <p:sp>
        <p:nvSpPr>
          <p:cNvPr id="80" name="Google Shape;80;p6"/>
          <p:cNvSpPr txBox="1"/>
          <p:nvPr/>
        </p:nvSpPr>
        <p:spPr>
          <a:xfrm>
            <a:off x="77469" y="958850"/>
            <a:ext cx="1784985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4925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Notation: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6"/>
          <p:cNvSpPr txBox="1"/>
          <p:nvPr/>
        </p:nvSpPr>
        <p:spPr>
          <a:xfrm>
            <a:off x="39369" y="2094229"/>
            <a:ext cx="9856470" cy="4420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93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lang="en-US" sz="2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400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lang="en-US" sz="2400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attribute names and </a:t>
            </a:r>
            <a:r>
              <a:rPr lang="en-US" sz="2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relation name.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sz="52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7350" marR="355600" lvl="0" indent="-336550" algn="l" rtl="0">
              <a:lnSpc>
                <a:spcPct val="759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result is defined as the relation of </a:t>
            </a:r>
            <a:r>
              <a:rPr lang="en-US" sz="2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columns obtained  by erasing the columns that are not listed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chemeClr val="dk1"/>
              </a:buClr>
              <a:buSzPts val="3350"/>
              <a:buFont typeface="Arial"/>
              <a:buNone/>
            </a:pPr>
            <a:endParaRPr sz="3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735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Duplicate rows removed from result, since relations are sets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3350"/>
              <a:buFont typeface="Arial"/>
              <a:buNone/>
            </a:pPr>
            <a:endParaRPr sz="3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735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To eliminate the </a:t>
            </a:r>
            <a:r>
              <a:rPr lang="en-US" sz="2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dept_name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 of </a:t>
            </a:r>
            <a:r>
              <a:rPr lang="en-US" sz="2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instructor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18639" marR="0" lvl="0" indent="0" algn="l" rtl="0">
              <a:lnSpc>
                <a:spcPct val="100000"/>
              </a:lnSpc>
              <a:spcBef>
                <a:spcPts val="2270"/>
              </a:spcBef>
              <a:spcAft>
                <a:spcPts val="0"/>
              </a:spcAft>
              <a:buNone/>
            </a:pPr>
            <a:r>
              <a:rPr lang="en-US" sz="4200" baseline="30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∏</a:t>
            </a:r>
            <a:r>
              <a:rPr lang="en-US" sz="1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ID, name, salary </a:t>
            </a:r>
            <a:r>
              <a:rPr lang="en-US" sz="4200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3000" i="1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instructor</a:t>
            </a:r>
            <a:r>
              <a:rPr lang="en-US" sz="4200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82" name="Google Shape;82;p6"/>
          <p:cNvSpPr txBox="1"/>
          <p:nvPr/>
        </p:nvSpPr>
        <p:spPr>
          <a:xfrm>
            <a:off x="4235450" y="1422400"/>
            <a:ext cx="1644650" cy="436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32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55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325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,, </a:t>
            </a:r>
            <a:r>
              <a:rPr lang="en-US" sz="155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325" i="1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-US" sz="4050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4050" i="1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4050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4050" baseline="30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6"/>
          <p:cNvSpPr txBox="1"/>
          <p:nvPr/>
        </p:nvSpPr>
        <p:spPr>
          <a:xfrm>
            <a:off x="3829050" y="1336040"/>
            <a:ext cx="207010" cy="436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∏</a:t>
            </a:r>
            <a:endParaRPr sz="27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"/>
          <p:cNvSpPr txBox="1">
            <a:spLocks noGrp="1"/>
          </p:cNvSpPr>
          <p:nvPr>
            <p:ph type="title"/>
          </p:nvPr>
        </p:nvSpPr>
        <p:spPr>
          <a:xfrm>
            <a:off x="2223770" y="161290"/>
            <a:ext cx="5638165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Union Operation – Example</a:t>
            </a:r>
            <a:endParaRPr/>
          </a:p>
        </p:txBody>
      </p:sp>
      <p:sp>
        <p:nvSpPr>
          <p:cNvPr id="89" name="Google Shape;89;p7"/>
          <p:cNvSpPr txBox="1"/>
          <p:nvPr/>
        </p:nvSpPr>
        <p:spPr>
          <a:xfrm>
            <a:off x="1292860" y="1178559"/>
            <a:ext cx="2202815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Relations </a:t>
            </a:r>
            <a:r>
              <a:rPr lang="en-US" sz="2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r, s: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7"/>
          <p:cNvSpPr txBox="1"/>
          <p:nvPr/>
        </p:nvSpPr>
        <p:spPr>
          <a:xfrm>
            <a:off x="1299210" y="3563620"/>
            <a:ext cx="830580" cy="42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∪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s:</a:t>
            </a:r>
            <a:endParaRPr/>
          </a:p>
        </p:txBody>
      </p:sp>
      <p:sp>
        <p:nvSpPr>
          <p:cNvPr id="91" name="Google Shape;91;p7"/>
          <p:cNvSpPr/>
          <p:nvPr/>
        </p:nvSpPr>
        <p:spPr>
          <a:xfrm>
            <a:off x="4406900" y="1254760"/>
            <a:ext cx="2598420" cy="459972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 txBox="1">
            <a:spLocks noGrp="1"/>
          </p:cNvSpPr>
          <p:nvPr>
            <p:ph type="title"/>
          </p:nvPr>
        </p:nvSpPr>
        <p:spPr>
          <a:xfrm>
            <a:off x="3431540" y="161290"/>
            <a:ext cx="3353435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Union Operation</a:t>
            </a:r>
            <a:endParaRPr/>
          </a:p>
        </p:txBody>
      </p:sp>
      <p:sp>
        <p:nvSpPr>
          <p:cNvPr id="97" name="Google Shape;97;p8"/>
          <p:cNvSpPr txBox="1"/>
          <p:nvPr/>
        </p:nvSpPr>
        <p:spPr>
          <a:xfrm>
            <a:off x="52069" y="770890"/>
            <a:ext cx="9888220" cy="6252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74650" marR="0" lvl="0" indent="-336550" algn="l" rtl="0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Notation:	</a:t>
            </a:r>
            <a:r>
              <a:rPr lang="en-US" sz="2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lang="en-US" sz="2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∪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4650" marR="0" lvl="0" indent="-336550" algn="l" rtl="0">
              <a:lnSpc>
                <a:spcPct val="11910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Defined as: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98550" marR="0" lvl="0" indent="0" algn="l" rtl="0">
              <a:lnSpc>
                <a:spcPct val="1191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	</a:t>
            </a:r>
            <a:r>
              <a:rPr lang="en-US" sz="2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∪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{</a:t>
            </a:r>
            <a:r>
              <a:rPr lang="en-US" sz="2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</a:t>
            </a:r>
            <a:r>
              <a:rPr lang="en-US" sz="2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 </a:t>
            </a:r>
            <a:r>
              <a:rPr lang="en-US" sz="2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∈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lang="en-US" sz="2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 </a:t>
            </a:r>
            <a:r>
              <a:rPr lang="en-US" sz="2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∈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4650" marR="0" lvl="0" indent="-336550" algn="l" rtl="0">
              <a:lnSpc>
                <a:spcPct val="11910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 sz="2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lang="en-US" sz="2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∪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be valid.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1569720" lvl="1" indent="-177800" algn="l" rtl="0">
              <a:lnSpc>
                <a:spcPct val="76200"/>
              </a:lnSpc>
              <a:spcBef>
                <a:spcPts val="78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sz="2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r, s 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have the </a:t>
            </a:r>
            <a:r>
              <a:rPr lang="en-US" sz="2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same </a:t>
            </a:r>
            <a:r>
              <a:rPr lang="en-US" sz="2800" b="1" i="0" u="none" strike="noStrike" cap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arity 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(same number of  attributes)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30480" lvl="1" indent="-177800" algn="l" rtl="0">
              <a:lnSpc>
                <a:spcPct val="759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attribute domains must be </a:t>
            </a:r>
            <a:r>
              <a:rPr lang="en-US" sz="2800" b="1" i="0" u="none" strike="noStrike" cap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compatible 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(example: 2</a:t>
            </a:r>
            <a:r>
              <a:rPr lang="en-US" sz="2400" b="0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nd 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column of </a:t>
            </a:r>
            <a:r>
              <a:rPr lang="en-US" sz="2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deals with the same type of values as does the  2</a:t>
            </a:r>
            <a:r>
              <a:rPr lang="en-US" sz="2400" b="0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nd 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column of </a:t>
            </a:r>
            <a:r>
              <a:rPr lang="en-US" sz="2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4650" marR="1302385" lvl="0" indent="-336550" algn="l" rtl="0">
              <a:lnSpc>
                <a:spcPct val="139900"/>
              </a:lnSpc>
              <a:spcBef>
                <a:spcPts val="105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to find all courses taught in the Fall 2009  semester, or in the Spring 2010 semester, or in both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1830" marR="0" lvl="0" indent="0" algn="l" rtl="0">
              <a:lnSpc>
                <a:spcPct val="100000"/>
              </a:lnSpc>
              <a:spcBef>
                <a:spcPts val="2230"/>
              </a:spcBef>
              <a:spcAft>
                <a:spcPts val="0"/>
              </a:spcAft>
              <a:buNone/>
            </a:pPr>
            <a:r>
              <a:rPr lang="en-US" sz="3000" baseline="30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∏</a:t>
            </a:r>
            <a:r>
              <a:rPr lang="en-US" sz="16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course_id  </a:t>
            </a:r>
            <a:r>
              <a:rPr lang="en-US" sz="3600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3675" baseline="30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lang="en-US" sz="3675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semester=“Fall”  Λ year=2009 </a:t>
            </a:r>
            <a:r>
              <a:rPr lang="en-US" sz="3600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3600" i="1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section</a:t>
            </a:r>
            <a:r>
              <a:rPr lang="en-US" sz="3600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))	</a:t>
            </a:r>
            <a:r>
              <a:rPr lang="en-US" sz="4200" baseline="30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∪</a:t>
            </a:r>
            <a:endParaRPr/>
          </a:p>
          <a:p>
            <a:pPr marL="671830" marR="0" lvl="0" indent="0" algn="l" rtl="0">
              <a:lnSpc>
                <a:spcPct val="100000"/>
              </a:lnSpc>
              <a:spcBef>
                <a:spcPts val="2340"/>
              </a:spcBef>
              <a:spcAft>
                <a:spcPts val="0"/>
              </a:spcAft>
              <a:buNone/>
            </a:pPr>
            <a:r>
              <a:rPr lang="en-US" sz="3000" baseline="30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∏</a:t>
            </a:r>
            <a:r>
              <a:rPr lang="en-US" sz="16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course_id </a:t>
            </a:r>
            <a:r>
              <a:rPr lang="en-US" sz="3600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3675" baseline="30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lang="en-US" sz="3675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semester=“Spring” Λ year=2010 </a:t>
            </a:r>
            <a:r>
              <a:rPr lang="en-US" sz="3600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3600" i="1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section</a:t>
            </a:r>
            <a:r>
              <a:rPr lang="en-US" sz="3600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  <a:endParaRPr sz="3600" baseline="30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"/>
          <p:cNvSpPr txBox="1"/>
          <p:nvPr/>
        </p:nvSpPr>
        <p:spPr>
          <a:xfrm>
            <a:off x="2416810" y="137159"/>
            <a:ext cx="6042025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difference of two relations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9"/>
          <p:cNvSpPr txBox="1"/>
          <p:nvPr/>
        </p:nvSpPr>
        <p:spPr>
          <a:xfrm>
            <a:off x="1292860" y="1178559"/>
            <a:ext cx="2203450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Relations </a:t>
            </a:r>
            <a:r>
              <a:rPr lang="en-US" sz="2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9"/>
          <p:cNvSpPr txBox="1"/>
          <p:nvPr/>
        </p:nvSpPr>
        <p:spPr>
          <a:xfrm>
            <a:off x="1299210" y="3542029"/>
            <a:ext cx="915669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	– s: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9"/>
          <p:cNvSpPr/>
          <p:nvPr/>
        </p:nvSpPr>
        <p:spPr>
          <a:xfrm>
            <a:off x="4155440" y="1334769"/>
            <a:ext cx="2815590" cy="355075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1780</Words>
  <Application>Microsoft Office PowerPoint</Application>
  <PresentationFormat>Custom</PresentationFormat>
  <Paragraphs>291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Noto Sans Symbols</vt:lpstr>
      <vt:lpstr>Times New Roman</vt:lpstr>
      <vt:lpstr>Office Theme</vt:lpstr>
      <vt:lpstr>Relational algebra  Afjal H. Sarower Lecturer,  Department of CSE,DIU </vt:lpstr>
      <vt:lpstr>Relational Algebra</vt:lpstr>
      <vt:lpstr>Select Operation – Example</vt:lpstr>
      <vt:lpstr>Select Operation</vt:lpstr>
      <vt:lpstr>Project Operation – Example</vt:lpstr>
      <vt:lpstr>Project Operation</vt:lpstr>
      <vt:lpstr>Union Operation – Example</vt:lpstr>
      <vt:lpstr>Union Operation</vt:lpstr>
      <vt:lpstr>PowerPoint Presentation</vt:lpstr>
      <vt:lpstr>Set Difference Operation</vt:lpstr>
      <vt:lpstr>Cartesian-Product Operation – Example</vt:lpstr>
      <vt:lpstr>Cartesian-Product Operation</vt:lpstr>
      <vt:lpstr>Composition of Operations</vt:lpstr>
      <vt:lpstr>Exercise </vt:lpstr>
      <vt:lpstr>Exercise </vt:lpstr>
      <vt:lpstr>Exercise </vt:lpstr>
      <vt:lpstr>Exercise </vt:lpstr>
      <vt:lpstr>Exercise </vt:lpstr>
      <vt:lpstr>Aggregate Functions and Operations</vt:lpstr>
      <vt:lpstr>Aggregate Operation – Example</vt:lpstr>
      <vt:lpstr>Aggregate Operation – Example</vt:lpstr>
      <vt:lpstr>Exercise</vt:lpstr>
      <vt:lpstr>JOIN </vt:lpstr>
      <vt:lpstr>Exercise</vt:lpstr>
      <vt:lpstr>Exercise</vt:lpstr>
      <vt:lpstr>Exercise</vt:lpstr>
      <vt:lpstr>Exercise</vt:lpstr>
      <vt:lpstr>Exercise</vt:lpstr>
      <vt:lpstr>Exercise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algebra  Afjal H. Sarower Lecturer,  Department of CSE,DIU</dc:title>
  <dc:creator>DCL</dc:creator>
  <cp:lastModifiedBy>DCL</cp:lastModifiedBy>
  <cp:revision>2</cp:revision>
  <dcterms:created xsi:type="dcterms:W3CDTF">2020-11-24T03:47:09Z</dcterms:created>
  <dcterms:modified xsi:type="dcterms:W3CDTF">2022-02-26T18:18:48Z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2014-02-17T00:00:00Z</vt:filetime>
  </property>
  <property fmtid="{D5CDD505-2E9C-101B-9397-08002B2CF9AE}" pid="3" name="Creator">
    <vt:lpwstr>Impress</vt:lpwstr>
  </property>
  <property fmtid="{D5CDD505-2E9C-101B-9397-08002B2CF9AE}" pid="4" name="LastSaved">
    <vt:filetime>2020-11-24T00:00:00Z</vt:filetime>
  </property>
</Properties>
</file>