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2"/>
  </p:notesMasterIdLst>
  <p:handoutMasterIdLst>
    <p:handoutMasterId r:id="rId33"/>
  </p:handoutMasterIdLst>
  <p:sldIdLst>
    <p:sldId id="257" r:id="rId2"/>
    <p:sldId id="258" r:id="rId3"/>
    <p:sldId id="278" r:id="rId4"/>
    <p:sldId id="301" r:id="rId5"/>
    <p:sldId id="277" r:id="rId6"/>
    <p:sldId id="308" r:id="rId7"/>
    <p:sldId id="271" r:id="rId8"/>
    <p:sldId id="272" r:id="rId9"/>
    <p:sldId id="273" r:id="rId10"/>
    <p:sldId id="274" r:id="rId11"/>
    <p:sldId id="276" r:id="rId12"/>
    <p:sldId id="307" r:id="rId13"/>
    <p:sldId id="304" r:id="rId14"/>
    <p:sldId id="279" r:id="rId15"/>
    <p:sldId id="285" r:id="rId16"/>
    <p:sldId id="286" r:id="rId17"/>
    <p:sldId id="287" r:id="rId18"/>
    <p:sldId id="293" r:id="rId19"/>
    <p:sldId id="305" r:id="rId20"/>
    <p:sldId id="288" r:id="rId21"/>
    <p:sldId id="289" r:id="rId22"/>
    <p:sldId id="290" r:id="rId23"/>
    <p:sldId id="303" r:id="rId24"/>
    <p:sldId id="306" r:id="rId25"/>
    <p:sldId id="291" r:id="rId26"/>
    <p:sldId id="302" r:id="rId27"/>
    <p:sldId id="295" r:id="rId28"/>
    <p:sldId id="296" r:id="rId29"/>
    <p:sldId id="298"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3" d="100"/>
          <a:sy n="73" d="100"/>
        </p:scale>
        <p:origin x="404"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pPr/>
              <a:t>1/29/2022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p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pPr/>
              <a:t>1/29/2022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p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094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99945-0A15-4715-AB6C-F5E56CF20F70}"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368577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99945-0A15-4715-AB6C-F5E56CF20F70}"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2B156B-59AE-415F-B24B-8756D48BB977}"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438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4174160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2B156B-59AE-415F-B24B-8756D48BB977}"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6768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324159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40152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76462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1/29/2022</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1/29/2022</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a:t>Click to edit Master title style</a:t>
            </a:r>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1/29/2022</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F99945-0A15-4715-AB6C-F5E56CF20F70}"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2B156B-59AE-415F-B24B-8756D48BB977}" type="slidenum">
              <a:rPr lang="en-US" smtClean="0"/>
              <a:pPr/>
              <a:t>‹#›</a:t>
            </a:fld>
            <a:endParaRPr lang="en-US" dirty="0"/>
          </a:p>
        </p:txBody>
      </p:sp>
    </p:spTree>
    <p:extLst>
      <p:ext uri="{BB962C8B-B14F-4D97-AF65-F5344CB8AC3E}">
        <p14:creationId xmlns:p14="http://schemas.microsoft.com/office/powerpoint/2010/main" val="114529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12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27681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F99945-0A15-4715-AB6C-F5E56CF20F70}"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384641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F99945-0A15-4715-AB6C-F5E56CF20F70}"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259521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9945-0A15-4715-AB6C-F5E56CF20F70}"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137731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420133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F99945-0A15-4715-AB6C-F5E56CF20F70}"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2B156B-59AE-415F-B24B-8756D48BB977}" type="slidenum">
              <a:rPr lang="en-US" smtClean="0"/>
              <a:pPr/>
              <a:t>‹#›</a:t>
            </a:fld>
            <a:endParaRPr lang="en-US"/>
          </a:p>
        </p:txBody>
      </p:sp>
    </p:spTree>
    <p:extLst>
      <p:ext uri="{BB962C8B-B14F-4D97-AF65-F5344CB8AC3E}">
        <p14:creationId xmlns:p14="http://schemas.microsoft.com/office/powerpoint/2010/main" val="424136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F99945-0A15-4715-AB6C-F5E56CF20F70}" type="datetimeFigureOut">
              <a:rPr lang="en-US" smtClean="0"/>
              <a:pPr/>
              <a:t>1/29/2022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2B156B-59AE-415F-B24B-8756D48BB977}" type="slidenum">
              <a:rPr lang="en-US" smtClean="0"/>
              <a:pPr/>
              <a:t>‹#›</a:t>
            </a:fld>
            <a:endParaRPr lang="en-US"/>
          </a:p>
        </p:txBody>
      </p:sp>
    </p:spTree>
    <p:extLst>
      <p:ext uri="{BB962C8B-B14F-4D97-AF65-F5344CB8AC3E}">
        <p14:creationId xmlns:p14="http://schemas.microsoft.com/office/powerpoint/2010/main" val="36622023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60" r:id="rId17"/>
    <p:sldLayoutId id="2147483661" r:id="rId18"/>
    <p:sldLayoutId id="2147483662" r:id="rId19"/>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tionary.org/wiki/ent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870701" y="3978858"/>
            <a:ext cx="5592417" cy="1205947"/>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23487" y="2686594"/>
            <a:ext cx="7695300" cy="742406"/>
          </a:xfrm>
        </p:spPr>
        <p:txBody>
          <a:bodyPr>
            <a:noAutofit/>
          </a:bodyPr>
          <a:lstStyle/>
          <a:p>
            <a:pPr algn="ctr"/>
            <a:r>
              <a:rPr lang="en-US" sz="4000" dirty="0">
                <a:solidFill>
                  <a:schemeClr val="accent1"/>
                </a:solidFill>
              </a:rPr>
              <a:t>Entity Relationship (ER) Model in DBMS </a:t>
            </a:r>
          </a:p>
        </p:txBody>
      </p:sp>
      <p:sp>
        <p:nvSpPr>
          <p:cNvPr id="3" name="Subtitle 2"/>
          <p:cNvSpPr>
            <a:spLocks noGrp="1"/>
          </p:cNvSpPr>
          <p:nvPr>
            <p:ph type="subTitle" idx="1"/>
          </p:nvPr>
        </p:nvSpPr>
        <p:spPr>
          <a:xfrm rot="21415661">
            <a:off x="7016575" y="4147380"/>
            <a:ext cx="1996196" cy="461786"/>
          </a:xfrm>
        </p:spPr>
        <p:txBody>
          <a:bodyPr>
            <a:normAutofit/>
          </a:bodyPr>
          <a:lstStyle/>
          <a:p>
            <a:r>
              <a:rPr lang="en-US" sz="2000" dirty="0"/>
              <a:t>Presented By</a:t>
            </a:r>
          </a:p>
        </p:txBody>
      </p:sp>
      <p:sp>
        <p:nvSpPr>
          <p:cNvPr id="4" name="Rectangle 3"/>
          <p:cNvSpPr/>
          <p:nvPr/>
        </p:nvSpPr>
        <p:spPr>
          <a:xfrm>
            <a:off x="8943813" y="4378273"/>
            <a:ext cx="2432076" cy="707886"/>
          </a:xfrm>
          <a:prstGeom prst="rect">
            <a:avLst/>
          </a:prstGeom>
        </p:spPr>
        <p:txBody>
          <a:bodyPr wrap="none">
            <a:spAutoFit/>
          </a:bodyPr>
          <a:lstStyle/>
          <a:p>
            <a:r>
              <a:rPr lang="en-US" sz="2000" dirty="0">
                <a:solidFill>
                  <a:schemeClr val="bg1"/>
                </a:solidFill>
                <a:latin typeface="Cambria" pitchFamily="18" charset="0"/>
              </a:rPr>
              <a:t>Afjal H. Sarower</a:t>
            </a:r>
          </a:p>
          <a:p>
            <a:r>
              <a:rPr lang="en-US" sz="2000" dirty="0">
                <a:solidFill>
                  <a:schemeClr val="bg1"/>
                </a:solidFill>
                <a:latin typeface="Cambria" pitchFamily="18" charset="0"/>
              </a:rPr>
              <a:t>afjal.cse@diu.edu.bd</a:t>
            </a:r>
          </a:p>
        </p:txBody>
      </p:sp>
    </p:spTree>
    <p:extLst>
      <p:ext uri="{BB962C8B-B14F-4D97-AF65-F5344CB8AC3E}">
        <p14:creationId xmlns:p14="http://schemas.microsoft.com/office/powerpoint/2010/main" val="7696750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43162" y="670170"/>
            <a:ext cx="7641466" cy="556591"/>
          </a:xfrm>
        </p:spPr>
        <p:txBody>
          <a:bodyPr>
            <a:normAutofit/>
          </a:bodyPr>
          <a:lstStyle/>
          <a:p>
            <a:r>
              <a:rPr lang="en-US" sz="2800" dirty="0">
                <a:solidFill>
                  <a:schemeClr val="accent6">
                    <a:lumMod val="75000"/>
                  </a:schemeClr>
                </a:solidFill>
              </a:rPr>
              <a:t>MULTIVALUED ATTRIBUTE</a:t>
            </a:r>
            <a:r>
              <a:rPr lang="en-US" sz="2800" b="1" dirty="0">
                <a:solidFill>
                  <a:schemeClr val="accent6">
                    <a:lumMod val="75000"/>
                  </a:schemeClr>
                </a:solidFill>
              </a:rPr>
              <a:t> </a:t>
            </a:r>
            <a:endParaRPr lang="en-US" sz="2800" dirty="0">
              <a:solidFill>
                <a:schemeClr val="accent6">
                  <a:lumMod val="75000"/>
                </a:schemeClr>
              </a:solidFill>
            </a:endParaRPr>
          </a:p>
        </p:txBody>
      </p:sp>
      <p:sp>
        <p:nvSpPr>
          <p:cNvPr id="14" name="Content Placeholder 13"/>
          <p:cNvSpPr>
            <a:spLocks noGrp="1"/>
          </p:cNvSpPr>
          <p:nvPr>
            <p:ph idx="1"/>
          </p:nvPr>
        </p:nvSpPr>
        <p:spPr>
          <a:xfrm>
            <a:off x="1065213" y="1630016"/>
            <a:ext cx="10482773" cy="4351683"/>
          </a:xfrm>
        </p:spPr>
        <p:txBody>
          <a:bodyPr>
            <a:normAutofit/>
          </a:bodyPr>
          <a:lstStyle/>
          <a:p>
            <a:endParaRPr lang="as-IN" sz="3200" dirty="0"/>
          </a:p>
          <a:p>
            <a:endParaRPr sz="3200" dirty="0"/>
          </a:p>
        </p:txBody>
      </p:sp>
      <p:sp>
        <p:nvSpPr>
          <p:cNvPr id="6" name="Rectangle 5"/>
          <p:cNvSpPr/>
          <p:nvPr/>
        </p:nvSpPr>
        <p:spPr>
          <a:xfrm>
            <a:off x="1285461" y="1940940"/>
            <a:ext cx="6132978" cy="2769989"/>
          </a:xfrm>
          <a:prstGeom prst="rect">
            <a:avLst/>
          </a:prstGeom>
        </p:spPr>
        <p:txBody>
          <a:bodyPr wrap="square">
            <a:spAutoFit/>
          </a:bodyPr>
          <a:lstStyle/>
          <a:p>
            <a:pPr marL="342900" indent="-342900">
              <a:buFont typeface="Arial" panose="020B0604020202020204" pitchFamily="34" charset="0"/>
              <a:buChar char="•"/>
            </a:pPr>
            <a:r>
              <a:rPr lang="en-US" dirty="0"/>
              <a:t>An attribute consisting more than one value for a given entity.</a:t>
            </a:r>
          </a:p>
          <a:p>
            <a:endParaRPr lang="en-US" dirty="0"/>
          </a:p>
          <a:p>
            <a:endParaRPr lang="en-US" dirty="0"/>
          </a:p>
          <a:p>
            <a:pPr marL="342900" indent="-342900" algn="ctr">
              <a:buFont typeface="Wingdings" panose="05000000000000000000" pitchFamily="2" charset="2"/>
              <a:buChar char="ü"/>
            </a:pPr>
            <a:r>
              <a:rPr lang="en-US" sz="1600" dirty="0"/>
              <a:t>Example: </a:t>
            </a:r>
            <a:r>
              <a:rPr lang="en-US" sz="1600" dirty="0" err="1"/>
              <a:t>Phone_No</a:t>
            </a:r>
            <a:r>
              <a:rPr lang="en-US" sz="1600" dirty="0"/>
              <a:t> (can be more than one for a given student).</a:t>
            </a:r>
          </a:p>
          <a:p>
            <a:pPr algn="ctr"/>
            <a:endParaRPr lang="en-US" sz="1600" dirty="0"/>
          </a:p>
          <a:p>
            <a:pPr marL="342900" indent="-342900" algn="ctr">
              <a:buFont typeface="Wingdings" panose="05000000000000000000" pitchFamily="2" charset="2"/>
              <a:buChar char="ü"/>
            </a:pPr>
            <a:endParaRPr lang="en-US" dirty="0"/>
          </a:p>
          <a:p>
            <a:pPr marL="285750" indent="-285750">
              <a:buFont typeface="Arial" panose="020B0604020202020204" pitchFamily="34" charset="0"/>
              <a:buChar char="•"/>
            </a:pPr>
            <a:r>
              <a:rPr lang="en-US" dirty="0"/>
              <a:t>In ER diagram, multivalued attribute is represented by double oval.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3" y="2372139"/>
            <a:ext cx="2252870" cy="1404731"/>
          </a:xfrm>
          <a:prstGeom prst="rect">
            <a:avLst/>
          </a:prstGeom>
        </p:spPr>
      </p:pic>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5" y="1752600"/>
            <a:ext cx="6633444" cy="3574774"/>
          </a:xfrm>
        </p:spPr>
        <p:txBody>
          <a:bodyPr>
            <a:normAutofit/>
          </a:bodyPr>
          <a:lstStyle/>
          <a:p>
            <a:r>
              <a:rPr lang="en-US" sz="1800" dirty="0"/>
              <a:t>An attribute which can be</a:t>
            </a:r>
            <a:r>
              <a:rPr lang="en-US" sz="1800" b="1" dirty="0"/>
              <a:t> </a:t>
            </a:r>
            <a:r>
              <a:rPr lang="en-US" sz="1800" dirty="0"/>
              <a:t>derived from other attributes of the entity type is known as derived attribute.</a:t>
            </a:r>
          </a:p>
          <a:p>
            <a:pPr marL="0" indent="0">
              <a:buNone/>
            </a:pPr>
            <a:endParaRPr lang="en-US" sz="1800" dirty="0"/>
          </a:p>
          <a:p>
            <a:pPr algn="ctr">
              <a:buFont typeface="Wingdings" panose="05000000000000000000" pitchFamily="2" charset="2"/>
              <a:buChar char="ü"/>
            </a:pPr>
            <a:r>
              <a:rPr lang="en-US" sz="1600" dirty="0"/>
              <a:t>Example: Age (can be derived from DOB)</a:t>
            </a:r>
          </a:p>
          <a:p>
            <a:pPr algn="ctr">
              <a:buFont typeface="Wingdings" panose="05000000000000000000" pitchFamily="2" charset="2"/>
              <a:buChar char="ü"/>
            </a:pPr>
            <a:endParaRPr lang="en-US" sz="1800" dirty="0"/>
          </a:p>
          <a:p>
            <a:r>
              <a:rPr lang="en-US" sz="1800" dirty="0"/>
              <a:t>In ER diagram, derived attribute is represented by dashed oval.</a:t>
            </a:r>
          </a:p>
        </p:txBody>
      </p:sp>
      <p:sp>
        <p:nvSpPr>
          <p:cNvPr id="5" name="Title 12"/>
          <p:cNvSpPr txBox="1">
            <a:spLocks/>
          </p:cNvSpPr>
          <p:nvPr/>
        </p:nvSpPr>
        <p:spPr>
          <a:xfrm>
            <a:off x="1625407" y="733630"/>
            <a:ext cx="7840248" cy="556591"/>
          </a:xfrm>
          <a:prstGeom prst="rect">
            <a:avLst/>
          </a:prstGeom>
        </p:spPr>
        <p:txBody>
          <a:bodyPr vert="horz" lIns="91440" tIns="45720" rIns="91440" bIns="45720" rtlCol="0" anchor="b">
            <a:normAutofit fontScale="97500"/>
          </a:bodyPr>
          <a:lstStyle/>
          <a:p>
            <a:pPr lvl="0">
              <a:lnSpc>
                <a:spcPct val="90000"/>
              </a:lnSpc>
              <a:spcBef>
                <a:spcPct val="0"/>
              </a:spcBef>
              <a:defRPr/>
            </a:pPr>
            <a:r>
              <a:rPr lang="en-US" sz="3200" dirty="0">
                <a:solidFill>
                  <a:schemeClr val="accent6">
                    <a:lumMod val="75000"/>
                  </a:schemeClr>
                </a:solidFill>
              </a:rPr>
              <a:t>Derived Attribute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5195" y="2396826"/>
            <a:ext cx="2490127" cy="15788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1589895" y="719708"/>
            <a:ext cx="7840248" cy="556591"/>
          </a:xfrm>
          <a:prstGeom prst="rect">
            <a:avLst/>
          </a:prstGeom>
        </p:spPr>
        <p:txBody>
          <a:bodyPr vert="horz" lIns="91440" tIns="45720" rIns="91440" bIns="45720" rtlCol="0" anchor="b">
            <a:normAutofit fontScale="97500"/>
          </a:bodyPr>
          <a:lstStyle/>
          <a:p>
            <a:pPr lvl="0">
              <a:lnSpc>
                <a:spcPct val="90000"/>
              </a:lnSpc>
              <a:spcBef>
                <a:spcPct val="0"/>
              </a:spcBef>
              <a:defRPr/>
            </a:pPr>
            <a:r>
              <a:rPr lang="en-US" sz="3200" dirty="0">
                <a:solidFill>
                  <a:schemeClr val="accent6">
                    <a:lumMod val="75000"/>
                  </a:schemeClr>
                </a:solidFill>
              </a:rPr>
              <a:t>Relation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pic>
        <p:nvPicPr>
          <p:cNvPr id="7" name="Content Placeholder 6" descr="Untitled.png"/>
          <p:cNvPicPr>
            <a:picLocks noGrp="1" noChangeAspect="1"/>
          </p:cNvPicPr>
          <p:nvPr>
            <p:ph idx="1"/>
          </p:nvPr>
        </p:nvPicPr>
        <p:blipFill>
          <a:blip r:embed="rId2"/>
          <a:stretch>
            <a:fillRect/>
          </a:stretch>
        </p:blipFill>
        <p:spPr>
          <a:xfrm>
            <a:off x="2184151" y="1889132"/>
            <a:ext cx="6958161" cy="1431584"/>
          </a:xfrm>
        </p:spPr>
      </p:pic>
      <p:grpSp>
        <p:nvGrpSpPr>
          <p:cNvPr id="14" name="Group 13"/>
          <p:cNvGrpSpPr/>
          <p:nvPr/>
        </p:nvGrpSpPr>
        <p:grpSpPr>
          <a:xfrm>
            <a:off x="2735439" y="3850106"/>
            <a:ext cx="5879948" cy="1143000"/>
            <a:chOff x="2735439" y="3850106"/>
            <a:chExt cx="5879948" cy="1143000"/>
          </a:xfrm>
        </p:grpSpPr>
        <p:sp>
          <p:nvSpPr>
            <p:cNvPr id="8" name="Rectangle 7"/>
            <p:cNvSpPr/>
            <p:nvPr/>
          </p:nvSpPr>
          <p:spPr>
            <a:xfrm>
              <a:off x="2735439" y="3933549"/>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9" name="Rectangle 8"/>
            <p:cNvSpPr/>
            <p:nvPr/>
          </p:nvSpPr>
          <p:spPr>
            <a:xfrm>
              <a:off x="7066806" y="3921518"/>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a:t>
              </a:r>
            </a:p>
          </p:txBody>
        </p:sp>
        <p:cxnSp>
          <p:nvCxnSpPr>
            <p:cNvPr id="11" name="Straight Connector 10"/>
            <p:cNvCxnSpPr/>
            <p:nvPr/>
          </p:nvCxnSpPr>
          <p:spPr>
            <a:xfrm flipV="1">
              <a:off x="4284020" y="4439653"/>
              <a:ext cx="685023" cy="271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Flowchart: Decision 11"/>
            <p:cNvSpPr/>
            <p:nvPr/>
          </p:nvSpPr>
          <p:spPr>
            <a:xfrm>
              <a:off x="4932948" y="3850106"/>
              <a:ext cx="1503948" cy="1143000"/>
            </a:xfrm>
            <a:prstGeom prst="flowChartDecisi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Sit for</a:t>
              </a:r>
            </a:p>
          </p:txBody>
        </p:sp>
        <p:cxnSp>
          <p:nvCxnSpPr>
            <p:cNvPr id="13" name="Straight Connector 12"/>
            <p:cNvCxnSpPr/>
            <p:nvPr/>
          </p:nvCxnSpPr>
          <p:spPr>
            <a:xfrm flipV="1">
              <a:off x="6397567" y="4423611"/>
              <a:ext cx="685023" cy="2716"/>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6">
                    <a:lumMod val="75000"/>
                  </a:schemeClr>
                </a:solidFill>
              </a:rPr>
              <a:t>SUMMARY OF SYMBOLS USED IN E-R NOTATION(CONT’D)</a:t>
            </a:r>
            <a:endParaRPr lang="en-US" sz="2400" dirty="0"/>
          </a:p>
        </p:txBody>
      </p:sp>
      <p:sp>
        <p:nvSpPr>
          <p:cNvPr id="3" name="Content Placeholder 2"/>
          <p:cNvSpPr>
            <a:spLocks noGrp="1"/>
          </p:cNvSpPr>
          <p:nvPr>
            <p:ph idx="1"/>
          </p:nvPr>
        </p:nvSpPr>
        <p:spPr>
          <a:xfrm>
            <a:off x="1065214" y="1752600"/>
            <a:ext cx="6323728" cy="4229100"/>
          </a:xfrm>
        </p:spPr>
        <p:txBody>
          <a:bodyPr>
            <a:normAutofit/>
          </a:bodyPr>
          <a:lstStyle/>
          <a:p>
            <a:pPr>
              <a:buFont typeface="Wingdings" panose="05000000000000000000" pitchFamily="2" charset="2"/>
              <a:buChar char="Ø"/>
            </a:pPr>
            <a:r>
              <a:rPr lang="en-US" sz="1800" dirty="0"/>
              <a:t>Rectangle – Entity</a:t>
            </a:r>
          </a:p>
          <a:p>
            <a:pPr>
              <a:buFont typeface="Wingdings" panose="05000000000000000000" pitchFamily="2" charset="2"/>
              <a:buChar char="Ø"/>
            </a:pPr>
            <a:r>
              <a:rPr lang="en-US" sz="1800" dirty="0"/>
              <a:t>Ellipses -- Attribute (underlined attributes are [part of] the primary key)</a:t>
            </a:r>
          </a:p>
          <a:p>
            <a:pPr>
              <a:buFont typeface="Wingdings" panose="05000000000000000000" pitchFamily="2" charset="2"/>
              <a:buChar char="Ø"/>
            </a:pPr>
            <a:r>
              <a:rPr lang="en-US" sz="1800" dirty="0"/>
              <a:t>Double ellipses -- multi-valued attribute</a:t>
            </a:r>
          </a:p>
          <a:p>
            <a:pPr>
              <a:buFont typeface="Wingdings" panose="05000000000000000000" pitchFamily="2" charset="2"/>
              <a:buChar char="Ø"/>
            </a:pPr>
            <a:r>
              <a:rPr lang="en-US" sz="1800" dirty="0"/>
              <a:t>Dashed ellipses-- derived attribute, </a:t>
            </a:r>
          </a:p>
          <a:p>
            <a:pPr algn="ctr">
              <a:buFont typeface="Wingdings" panose="05000000000000000000" pitchFamily="2" charset="2"/>
              <a:buChar char="ü"/>
            </a:pPr>
            <a:r>
              <a:rPr lang="en-US" sz="1800" dirty="0"/>
              <a:t>Example: age is derivable from birthdate and current</a:t>
            </a:r>
          </a:p>
          <a:p>
            <a:pPr marL="0" indent="0" algn="ctr">
              <a:buNone/>
            </a:pPr>
            <a:r>
              <a:rPr lang="en-US" sz="1800" dirty="0"/>
              <a:t>date.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191" y="2011301"/>
            <a:ext cx="4346714" cy="3472635"/>
          </a:xfrm>
          <a:prstGeom prst="rect">
            <a:avLst/>
          </a:prstGeom>
        </p:spPr>
      </p:pic>
    </p:spTree>
    <p:extLst>
      <p:ext uri="{BB962C8B-B14F-4D97-AF65-F5344CB8AC3E}">
        <p14:creationId xmlns:p14="http://schemas.microsoft.com/office/powerpoint/2010/main" val="325539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Helps to give name for particular relation</a:t>
            </a:r>
          </a:p>
        </p:txBody>
      </p:sp>
      <p:sp>
        <p:nvSpPr>
          <p:cNvPr id="3" name="Content Placeholder 2"/>
          <p:cNvSpPr>
            <a:spLocks noGrp="1"/>
          </p:cNvSpPr>
          <p:nvPr>
            <p:ph idx="1"/>
          </p:nvPr>
        </p:nvSpPr>
        <p:spPr>
          <a:xfrm>
            <a:off x="1065214" y="1752600"/>
            <a:ext cx="4536596" cy="4229100"/>
          </a:xfrm>
        </p:spPr>
        <p:txBody>
          <a:bodyPr>
            <a:normAutofit/>
          </a:bodyPr>
          <a:lstStyle/>
          <a:p>
            <a:pPr>
              <a:buFont typeface="Wingdings" panose="05000000000000000000" pitchFamily="2" charset="2"/>
              <a:buChar char="q"/>
            </a:pPr>
            <a:r>
              <a:rPr lang="en-US" sz="1800" dirty="0"/>
              <a:t>Representing entities</a:t>
            </a:r>
          </a:p>
          <a:p>
            <a:pPr algn="ctr"/>
            <a:r>
              <a:rPr lang="en-US" sz="1800" dirty="0"/>
              <a:t>we represent an entity by a named rectangle</a:t>
            </a:r>
          </a:p>
          <a:p>
            <a:pPr algn="ctr"/>
            <a:r>
              <a:rPr lang="en-US" sz="1800" dirty="0"/>
              <a:t>use a singular noun, or adjective + noun</a:t>
            </a:r>
          </a:p>
          <a:p>
            <a:pPr algn="ctr"/>
            <a:r>
              <a:rPr lang="en-US" sz="1800" dirty="0"/>
              <a:t>refer to one instance in naming</a:t>
            </a:r>
          </a:p>
        </p:txBody>
      </p:sp>
      <p:sp>
        <p:nvSpPr>
          <p:cNvPr id="4" name="Rectangle 3"/>
          <p:cNvSpPr/>
          <p:nvPr/>
        </p:nvSpPr>
        <p:spPr>
          <a:xfrm>
            <a:off x="6369498" y="2946960"/>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5" name="Rectangle 4"/>
          <p:cNvSpPr/>
          <p:nvPr/>
        </p:nvSpPr>
        <p:spPr>
          <a:xfrm>
            <a:off x="8426401" y="2961434"/>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 TIME EMPLOYEE</a:t>
            </a:r>
          </a:p>
        </p:txBody>
      </p:sp>
    </p:spTree>
    <p:extLst>
      <p:ext uri="{BB962C8B-B14F-4D97-AF65-F5344CB8AC3E}">
        <p14:creationId xmlns:p14="http://schemas.microsoft.com/office/powerpoint/2010/main" val="62573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Types of Relationships in ER Model</a:t>
            </a:r>
          </a:p>
        </p:txBody>
      </p:sp>
      <p:sp>
        <p:nvSpPr>
          <p:cNvPr id="3" name="Content Placeholder 2"/>
          <p:cNvSpPr>
            <a:spLocks noGrp="1"/>
          </p:cNvSpPr>
          <p:nvPr>
            <p:ph idx="1"/>
          </p:nvPr>
        </p:nvSpPr>
        <p:spPr>
          <a:xfrm>
            <a:off x="2438292" y="1343487"/>
            <a:ext cx="8915400" cy="3777622"/>
          </a:xfrm>
        </p:spPr>
        <p:txBody>
          <a:bodyPr>
            <a:normAutofit fontScale="92500"/>
          </a:bodyPr>
          <a:lstStyle/>
          <a:p>
            <a:pPr>
              <a:buFont typeface="Wingdings" panose="05000000000000000000" pitchFamily="2" charset="2"/>
              <a:buChar char="q"/>
            </a:pPr>
            <a:r>
              <a:rPr lang="en-US" sz="1800" dirty="0">
                <a:solidFill>
                  <a:srgbClr val="FF0000"/>
                </a:solidFill>
              </a:rPr>
              <a:t>Types of Relationships</a:t>
            </a:r>
          </a:p>
          <a:p>
            <a:r>
              <a:rPr lang="en-US" sz="1800" dirty="0"/>
              <a:t>Three types of relationships can exist between entities</a:t>
            </a:r>
          </a:p>
          <a:p>
            <a:endParaRPr lang="en-US" sz="1800" dirty="0"/>
          </a:p>
          <a:p>
            <a:r>
              <a:rPr lang="en-US" sz="1800" dirty="0"/>
              <a:t>One-to-one relationship One-to-one relationship (1:1): One instance in an entity (parent) refers to one and only one instance in the related entity (child).</a:t>
            </a:r>
          </a:p>
          <a:p>
            <a:r>
              <a:rPr lang="en-US" sz="1800" dirty="0"/>
              <a:t>One-to-many relationship One-to-many relationship (1:M): One instance in an entity (parent) refers to one or more instances in the related entity (child)</a:t>
            </a:r>
          </a:p>
          <a:p>
            <a:r>
              <a:rPr lang="en-US" sz="1800" dirty="0"/>
              <a:t>Many-to-many relationship Many-to-many relationship (M:N): exists when one instance of the first entity (parent) can relate to many instances of the second entity (child), and one instance of the second entity can relate to many instances of the first entity.</a:t>
            </a:r>
          </a:p>
          <a:p>
            <a:endParaRPr lang="en-US" sz="1800" dirty="0"/>
          </a:p>
        </p:txBody>
      </p:sp>
    </p:spTree>
    <p:extLst>
      <p:ext uri="{BB962C8B-B14F-4D97-AF65-F5344CB8AC3E}">
        <p14:creationId xmlns:p14="http://schemas.microsoft.com/office/powerpoint/2010/main" val="349026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ENTITY-RELATIONSHIP DIAGRAMS(CONT’D)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234" y="2242687"/>
            <a:ext cx="6119459" cy="2981816"/>
          </a:xfrm>
        </p:spPr>
      </p:pic>
    </p:spTree>
    <p:extLst>
      <p:ext uri="{BB962C8B-B14F-4D97-AF65-F5344CB8AC3E}">
        <p14:creationId xmlns:p14="http://schemas.microsoft.com/office/powerpoint/2010/main" val="142221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6">
                    <a:lumMod val="75000"/>
                  </a:schemeClr>
                </a:solidFill>
              </a:rPr>
              <a:t>ENTITY-RELATIONSHIP DIAGRAMS(CONT’D)</a:t>
            </a:r>
            <a:endParaRPr lang="en-US" sz="2400" dirty="0"/>
          </a:p>
        </p:txBody>
      </p:sp>
      <p:sp>
        <p:nvSpPr>
          <p:cNvPr id="3" name="Content Placeholder 2"/>
          <p:cNvSpPr>
            <a:spLocks noGrp="1"/>
          </p:cNvSpPr>
          <p:nvPr>
            <p:ph idx="1"/>
          </p:nvPr>
        </p:nvSpPr>
        <p:spPr>
          <a:xfrm>
            <a:off x="1065214" y="1752600"/>
            <a:ext cx="6412218" cy="4229100"/>
          </a:xfrm>
        </p:spPr>
        <p:txBody>
          <a:bodyPr/>
          <a:lstStyle/>
          <a:p>
            <a:pPr>
              <a:buFont typeface="Wingdings" panose="05000000000000000000" pitchFamily="2" charset="2"/>
              <a:buChar char="q"/>
            </a:pPr>
            <a:r>
              <a:rPr lang="en-US" sz="1800" dirty="0"/>
              <a:t>Types of Relationships</a:t>
            </a:r>
          </a:p>
          <a:p>
            <a:pPr algn="just"/>
            <a:r>
              <a:rPr lang="en-US" sz="1800" dirty="0"/>
              <a:t>Many-to-many relationship Many-to-many relationship (M:N): exists when one instance of the first entity (parent) can relate to many instances of the second entity (child), and one instance of the second entity can relate to many instances of the first entity.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304" y="2009067"/>
            <a:ext cx="3456038" cy="3084255"/>
          </a:xfrm>
          <a:prstGeom prst="rect">
            <a:avLst/>
          </a:prstGeom>
        </p:spPr>
      </p:pic>
    </p:spTree>
    <p:extLst>
      <p:ext uri="{BB962C8B-B14F-4D97-AF65-F5344CB8AC3E}">
        <p14:creationId xmlns:p14="http://schemas.microsoft.com/office/powerpoint/2010/main" val="4220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68498"/>
            <a:ext cx="8911687" cy="769684"/>
          </a:xfrm>
        </p:spPr>
        <p:txBody>
          <a:bodyPr>
            <a:normAutofit/>
          </a:bodyPr>
          <a:lstStyle/>
          <a:p>
            <a:r>
              <a:rPr lang="en-US" sz="2400" dirty="0">
                <a:solidFill>
                  <a:schemeClr val="accent6">
                    <a:lumMod val="75000"/>
                  </a:schemeClr>
                </a:solidFill>
              </a:rPr>
              <a:t>Notations for Relationships in ER Model (CONT’D)</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6986" y="1905000"/>
            <a:ext cx="3962953" cy="3381847"/>
          </a:xfrm>
        </p:spPr>
      </p:pic>
      <p:sp>
        <p:nvSpPr>
          <p:cNvPr id="5" name="Rectangle 4"/>
          <p:cNvSpPr/>
          <p:nvPr/>
        </p:nvSpPr>
        <p:spPr>
          <a:xfrm>
            <a:off x="1065212" y="2296136"/>
            <a:ext cx="4784981" cy="1477328"/>
          </a:xfrm>
          <a:prstGeom prst="rect">
            <a:avLst/>
          </a:prstGeom>
        </p:spPr>
        <p:txBody>
          <a:bodyPr wrap="square">
            <a:spAutoFit/>
          </a:bodyPr>
          <a:lstStyle/>
          <a:p>
            <a:pPr marL="342900" indent="-342900" algn="just">
              <a:buFont typeface="Arial" panose="020B0604020202020204" pitchFamily="34" charset="0"/>
              <a:buChar char="•"/>
            </a:pPr>
            <a:r>
              <a:rPr lang="en-US" dirty="0"/>
              <a:t>Crow's foot notation is a common method of indicating cardinality. The four examples show how</a:t>
            </a:r>
          </a:p>
          <a:p>
            <a:pPr algn="just"/>
            <a:r>
              <a:rPr lang="en-US" dirty="0"/>
              <a:t>you can use various symbols to describe the relationships between entities.</a:t>
            </a:r>
          </a:p>
        </p:txBody>
      </p:sp>
    </p:spTree>
    <p:extLst>
      <p:ext uri="{BB962C8B-B14F-4D97-AF65-F5344CB8AC3E}">
        <p14:creationId xmlns:p14="http://schemas.microsoft.com/office/powerpoint/2010/main" val="388359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E-R MODEL (Example)</a:t>
            </a:r>
            <a:endParaRPr lang="en-US" dirty="0"/>
          </a:p>
        </p:txBody>
      </p:sp>
      <p:pic>
        <p:nvPicPr>
          <p:cNvPr id="4" name="Content Placeholder 3" descr="edb5ec15a27f37f89abb2798968c9f6d.png"/>
          <p:cNvPicPr>
            <a:picLocks noGrp="1" noChangeAspect="1"/>
          </p:cNvPicPr>
          <p:nvPr>
            <p:ph idx="1"/>
          </p:nvPr>
        </p:nvPicPr>
        <p:blipFill>
          <a:blip r:embed="rId2"/>
          <a:stretch>
            <a:fillRect/>
          </a:stretch>
        </p:blipFill>
        <p:spPr>
          <a:xfrm>
            <a:off x="2375691" y="1632283"/>
            <a:ext cx="6467519" cy="449133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8774" y="742508"/>
            <a:ext cx="5812666" cy="556591"/>
          </a:xfrm>
        </p:spPr>
        <p:txBody>
          <a:bodyPr>
            <a:normAutofit fontScale="90000"/>
          </a:bodyPr>
          <a:lstStyle/>
          <a:p>
            <a:r>
              <a:rPr lang="en-US" dirty="0" err="1">
                <a:solidFill>
                  <a:schemeClr val="accent6">
                    <a:lumMod val="75000"/>
                  </a:schemeClr>
                </a:solidFill>
              </a:rPr>
              <a:t>এই</a:t>
            </a:r>
            <a:r>
              <a:rPr lang="en-US" dirty="0">
                <a:solidFill>
                  <a:schemeClr val="accent6">
                    <a:lumMod val="75000"/>
                  </a:schemeClr>
                </a:solidFill>
              </a:rPr>
              <a:t> Lesson এ </a:t>
            </a:r>
            <a:r>
              <a:rPr lang="en-US" dirty="0" err="1">
                <a:solidFill>
                  <a:schemeClr val="accent6">
                    <a:lumMod val="75000"/>
                  </a:schemeClr>
                </a:solidFill>
              </a:rPr>
              <a:t>কি</a:t>
            </a:r>
            <a:r>
              <a:rPr lang="en-US" dirty="0">
                <a:solidFill>
                  <a:schemeClr val="accent6">
                    <a:lumMod val="75000"/>
                  </a:schemeClr>
                </a:solidFill>
              </a:rPr>
              <a:t> </a:t>
            </a:r>
            <a:r>
              <a:rPr lang="en-US" dirty="0" err="1">
                <a:solidFill>
                  <a:schemeClr val="accent6">
                    <a:lumMod val="75000"/>
                  </a:schemeClr>
                </a:solidFill>
              </a:rPr>
              <a:t>শিখব</a:t>
            </a:r>
            <a:r>
              <a:rPr lang="en-US" dirty="0">
                <a:solidFill>
                  <a:schemeClr val="accent6">
                    <a:lumMod val="75000"/>
                  </a:schemeClr>
                </a:solidFill>
              </a:rPr>
              <a:t>? </a:t>
            </a:r>
            <a:endParaRPr>
              <a:solidFill>
                <a:schemeClr val="accent6">
                  <a:lumMod val="75000"/>
                </a:schemeClr>
              </a:solidFill>
            </a:endParaRPr>
          </a:p>
        </p:txBody>
      </p:sp>
      <p:sp>
        <p:nvSpPr>
          <p:cNvPr id="14" name="Content Placeholder 13"/>
          <p:cNvSpPr>
            <a:spLocks noGrp="1"/>
          </p:cNvSpPr>
          <p:nvPr>
            <p:ph idx="1"/>
          </p:nvPr>
        </p:nvSpPr>
        <p:spPr>
          <a:xfrm>
            <a:off x="1668896" y="1621138"/>
            <a:ext cx="10058400" cy="4351683"/>
          </a:xfrm>
        </p:spPr>
        <p:txBody>
          <a:bodyPr>
            <a:normAutofit/>
          </a:bodyPr>
          <a:lstStyle/>
          <a:p>
            <a:r>
              <a:rPr lang="en-US" sz="3200" dirty="0"/>
              <a:t>Entity Relationship Model</a:t>
            </a:r>
            <a:r>
              <a:rPr lang="as-IN" sz="3200" dirty="0"/>
              <a:t>?</a:t>
            </a:r>
          </a:p>
          <a:p>
            <a:r>
              <a:rPr lang="en-US" sz="3200" dirty="0"/>
              <a:t>Symbols for Entity Type</a:t>
            </a:r>
          </a:p>
          <a:p>
            <a:r>
              <a:rPr lang="en-US" sz="3200" dirty="0"/>
              <a:t>Relationship Type and Relationship Set</a:t>
            </a:r>
          </a:p>
          <a:p>
            <a:endParaRPr lang="as-IN" sz="3200" dirty="0"/>
          </a:p>
          <a:p>
            <a:endParaRPr sz="3200"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Notations for Relationships in ER Model (CONT’D)</a:t>
            </a:r>
          </a:p>
        </p:txBody>
      </p:sp>
      <p:sp>
        <p:nvSpPr>
          <p:cNvPr id="3" name="Content Placeholder 2"/>
          <p:cNvSpPr>
            <a:spLocks noGrp="1"/>
          </p:cNvSpPr>
          <p:nvPr>
            <p:ph idx="1"/>
          </p:nvPr>
        </p:nvSpPr>
        <p:spPr>
          <a:xfrm>
            <a:off x="1065214" y="1752600"/>
            <a:ext cx="5910773" cy="4229100"/>
          </a:xfrm>
        </p:spPr>
        <p:txBody>
          <a:bodyPr>
            <a:normAutofit/>
          </a:bodyPr>
          <a:lstStyle/>
          <a:p>
            <a:pPr algn="just"/>
            <a:r>
              <a:rPr lang="en-US" sz="1800" dirty="0"/>
              <a:t>We express cardinality constraints by drawing either a directed line (→),signifying “one,” or an undirected line (—), signifying “many,” between the relationship set and the entity set.</a:t>
            </a:r>
          </a:p>
          <a:p>
            <a:pPr algn="just"/>
            <a:r>
              <a:rPr lang="en-US" sz="1800" dirty="0"/>
              <a:t>Or, by numbering each entity. * or, m for many.</a:t>
            </a:r>
          </a:p>
          <a:p>
            <a:pPr algn="just"/>
            <a:r>
              <a:rPr lang="en-US" sz="1800" dirty="0"/>
              <a:t>One-to-one relationship:</a:t>
            </a:r>
          </a:p>
          <a:p>
            <a:pPr algn="ctr">
              <a:buFont typeface="Wingdings" panose="05000000000000000000" pitchFamily="2" charset="2"/>
              <a:buChar char="ü"/>
            </a:pPr>
            <a:r>
              <a:rPr lang="en-US" sz="1800" dirty="0"/>
              <a:t>A student is associated with at most one instructor via the relationship advisor</a:t>
            </a:r>
          </a:p>
          <a:p>
            <a:pPr algn="ctr">
              <a:buFont typeface="Wingdings" panose="05000000000000000000" pitchFamily="2" charset="2"/>
              <a:buChar char="ü"/>
            </a:pPr>
            <a:r>
              <a:rPr lang="en-US" sz="1800" dirty="0"/>
              <a:t>A student is associated with at most one department via </a:t>
            </a:r>
            <a:r>
              <a:rPr lang="en-US" sz="1800" dirty="0" err="1"/>
              <a:t>stud_dept</a:t>
            </a:r>
            <a:endParaRPr lang="en-US" sz="18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067" y="1942498"/>
            <a:ext cx="4911617" cy="3012960"/>
          </a:xfrm>
          <a:prstGeom prst="rect">
            <a:avLst/>
          </a:prstGeom>
        </p:spPr>
      </p:pic>
    </p:spTree>
    <p:extLst>
      <p:ext uri="{BB962C8B-B14F-4D97-AF65-F5344CB8AC3E}">
        <p14:creationId xmlns:p14="http://schemas.microsoft.com/office/powerpoint/2010/main" val="362292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ONE-TO-MANY RELATIONSHIP</a:t>
            </a:r>
          </a:p>
        </p:txBody>
      </p:sp>
      <p:sp>
        <p:nvSpPr>
          <p:cNvPr id="3" name="Content Placeholder 2"/>
          <p:cNvSpPr>
            <a:spLocks noGrp="1"/>
          </p:cNvSpPr>
          <p:nvPr>
            <p:ph idx="1"/>
          </p:nvPr>
        </p:nvSpPr>
        <p:spPr>
          <a:xfrm>
            <a:off x="1065214" y="1752600"/>
            <a:ext cx="5512567" cy="4229100"/>
          </a:xfrm>
        </p:spPr>
        <p:txBody>
          <a:bodyPr>
            <a:normAutofit/>
          </a:bodyPr>
          <a:lstStyle/>
          <a:p>
            <a:pPr algn="just"/>
            <a:r>
              <a:rPr lang="en-US" sz="1800" dirty="0"/>
              <a:t>one-to-many relationship between an instructor and a student</a:t>
            </a:r>
          </a:p>
          <a:p>
            <a:pPr algn="just"/>
            <a:endParaRPr lang="en-US" sz="1800" dirty="0"/>
          </a:p>
          <a:p>
            <a:pPr algn="ctr">
              <a:buFont typeface="Wingdings" panose="05000000000000000000" pitchFamily="2" charset="2"/>
              <a:buChar char="ü"/>
            </a:pPr>
            <a:r>
              <a:rPr lang="en-US" sz="1800" dirty="0"/>
              <a:t>an instructor is associated with several (including 0) students via advisor</a:t>
            </a:r>
          </a:p>
          <a:p>
            <a:pPr algn="ctr">
              <a:buFont typeface="Wingdings" panose="05000000000000000000" pitchFamily="2" charset="2"/>
              <a:buChar char="ü"/>
            </a:pPr>
            <a:r>
              <a:rPr lang="en-US" sz="1800" dirty="0"/>
              <a:t>a student is associated with at most one instructor via advisor,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071" y="2103179"/>
            <a:ext cx="5174620" cy="3147247"/>
          </a:xfrm>
          <a:prstGeom prst="rect">
            <a:avLst/>
          </a:prstGeom>
        </p:spPr>
      </p:pic>
    </p:spTree>
    <p:extLst>
      <p:ext uri="{BB962C8B-B14F-4D97-AF65-F5344CB8AC3E}">
        <p14:creationId xmlns:p14="http://schemas.microsoft.com/office/powerpoint/2010/main" val="5176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MANY-TO-MANY RELATIONSHIP</a:t>
            </a:r>
          </a:p>
        </p:txBody>
      </p:sp>
      <p:sp>
        <p:nvSpPr>
          <p:cNvPr id="3" name="Content Placeholder 2"/>
          <p:cNvSpPr>
            <a:spLocks noGrp="1"/>
          </p:cNvSpPr>
          <p:nvPr>
            <p:ph idx="1"/>
          </p:nvPr>
        </p:nvSpPr>
        <p:spPr>
          <a:xfrm>
            <a:off x="1065214" y="1752600"/>
            <a:ext cx="3890244" cy="4229100"/>
          </a:xfrm>
        </p:spPr>
        <p:txBody>
          <a:bodyPr>
            <a:normAutofit/>
          </a:bodyPr>
          <a:lstStyle/>
          <a:p>
            <a:pPr algn="just"/>
            <a:r>
              <a:rPr lang="en-US" sz="1800" dirty="0"/>
              <a:t>An instructor is associated with several (possibly 0) students via advisor</a:t>
            </a:r>
          </a:p>
          <a:p>
            <a:pPr algn="just"/>
            <a:r>
              <a:rPr lang="en-US" sz="1800" dirty="0"/>
              <a:t>A student is associated with several (possibly 0) instructors via advisor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541" y="1885674"/>
            <a:ext cx="6531646" cy="2937050"/>
          </a:xfrm>
          <a:prstGeom prst="rect">
            <a:avLst/>
          </a:prstGeom>
        </p:spPr>
      </p:pic>
    </p:spTree>
    <p:extLst>
      <p:ext uri="{BB962C8B-B14F-4D97-AF65-F5344CB8AC3E}">
        <p14:creationId xmlns:p14="http://schemas.microsoft.com/office/powerpoint/2010/main" val="418546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ENTITY-RELATIONSHIP (Example)</a:t>
            </a:r>
          </a:p>
        </p:txBody>
      </p:sp>
      <p:pic>
        <p:nvPicPr>
          <p:cNvPr id="6" name="Picture 5" descr="dbms-reduction-of-er-diagram-into-table.png"/>
          <p:cNvPicPr>
            <a:picLocks noChangeAspect="1"/>
          </p:cNvPicPr>
          <p:nvPr/>
        </p:nvPicPr>
        <p:blipFill>
          <a:blip r:embed="rId2"/>
          <a:stretch>
            <a:fillRect/>
          </a:stretch>
        </p:blipFill>
        <p:spPr>
          <a:xfrm>
            <a:off x="2190748" y="1680660"/>
            <a:ext cx="7001377" cy="4515219"/>
          </a:xfrm>
          <a:prstGeom prst="rect">
            <a:avLst/>
          </a:prstGeom>
        </p:spPr>
      </p:pic>
    </p:spTree>
    <p:extLst>
      <p:ext uri="{BB962C8B-B14F-4D97-AF65-F5344CB8AC3E}">
        <p14:creationId xmlns:p14="http://schemas.microsoft.com/office/powerpoint/2010/main" val="44296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ENTITY-RELATIONSHIP (Example)</a:t>
            </a:r>
          </a:p>
        </p:txBody>
      </p:sp>
      <p:pic>
        <p:nvPicPr>
          <p:cNvPr id="4" name="Picture 3" descr="media_b05_b0510dfc-4c52-4b5e-984b-958100de9690_php8OBDYL.png"/>
          <p:cNvPicPr>
            <a:picLocks noChangeAspect="1"/>
          </p:cNvPicPr>
          <p:nvPr/>
        </p:nvPicPr>
        <p:blipFill>
          <a:blip r:embed="rId2"/>
          <a:stretch>
            <a:fillRect/>
          </a:stretch>
        </p:blipFill>
        <p:spPr>
          <a:xfrm>
            <a:off x="2779219" y="1528011"/>
            <a:ext cx="5478570" cy="4197976"/>
          </a:xfrm>
          <a:prstGeom prst="rect">
            <a:avLst/>
          </a:prstGeom>
        </p:spPr>
      </p:pic>
    </p:spTree>
    <p:extLst>
      <p:ext uri="{BB962C8B-B14F-4D97-AF65-F5344CB8AC3E}">
        <p14:creationId xmlns:p14="http://schemas.microsoft.com/office/powerpoint/2010/main" val="44296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75000"/>
                  </a:schemeClr>
                </a:solidFill>
              </a:rPr>
              <a:t>PARTICIPATION CONSTRAINT</a:t>
            </a:r>
          </a:p>
        </p:txBody>
      </p:sp>
      <p:sp>
        <p:nvSpPr>
          <p:cNvPr id="3" name="Content Placeholder 2"/>
          <p:cNvSpPr>
            <a:spLocks noGrp="1"/>
          </p:cNvSpPr>
          <p:nvPr>
            <p:ph idx="1"/>
          </p:nvPr>
        </p:nvSpPr>
        <p:spPr/>
        <p:txBody>
          <a:bodyPr>
            <a:normAutofit/>
          </a:bodyPr>
          <a:lstStyle/>
          <a:p>
            <a:pPr algn="just"/>
            <a:r>
              <a:rPr lang="en-US" sz="1800" dirty="0"/>
              <a:t>Participation Constraint is applied on the entity participating in the relationship set.</a:t>
            </a:r>
          </a:p>
          <a:p>
            <a:pPr algn="just" fontAlgn="base"/>
            <a:r>
              <a:rPr lang="en-US" sz="1800" b="1" dirty="0"/>
              <a:t>Total Participation –</a:t>
            </a:r>
            <a:r>
              <a:rPr lang="en-US" sz="1800" dirty="0"/>
              <a:t> Each entity in the entity set</a:t>
            </a:r>
            <a:r>
              <a:rPr lang="en-US" sz="1800" b="1" dirty="0"/>
              <a:t> must participate</a:t>
            </a:r>
            <a:r>
              <a:rPr lang="en-US" sz="1800" dirty="0"/>
              <a:t> in the relationship. If each student must enroll in a course, the participation of student will be total. Total participation is shown by double line in ER diagram.</a:t>
            </a:r>
          </a:p>
          <a:p>
            <a:pPr algn="just" fontAlgn="base"/>
            <a:r>
              <a:rPr lang="en-US" sz="1800" b="1" dirty="0"/>
              <a:t>Partial Participation –</a:t>
            </a:r>
            <a:r>
              <a:rPr lang="en-US" sz="1800" dirty="0"/>
              <a:t> The entity in the entity set </a:t>
            </a:r>
            <a:r>
              <a:rPr lang="en-US" sz="1800" b="1" dirty="0"/>
              <a:t>may or may NOT participat</a:t>
            </a:r>
            <a:r>
              <a:rPr lang="en-US" sz="1800" dirty="0"/>
              <a:t>e in the relationship. If some courses are not enrolled by any of the student, the participation of course will be </a:t>
            </a:r>
            <a:r>
              <a:rPr lang="en-US" sz="1800" err="1"/>
              <a:t>partial</a:t>
            </a:r>
            <a:r>
              <a:rPr lang="en-US" sz="1800"/>
              <a:t>. The </a:t>
            </a:r>
            <a:r>
              <a:rPr lang="en-US" sz="1800" dirty="0"/>
              <a:t>diagram depicts the ‘Enrolled in’ relationship set with Student Entity set having total participation and Course Entity set having partial participation.</a:t>
            </a:r>
          </a:p>
          <a:p>
            <a:endParaRPr lang="en-US" dirty="0"/>
          </a:p>
        </p:txBody>
      </p:sp>
    </p:spTree>
    <p:extLst>
      <p:ext uri="{BB962C8B-B14F-4D97-AF65-F5344CB8AC3E}">
        <p14:creationId xmlns:p14="http://schemas.microsoft.com/office/powerpoint/2010/main" val="107456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small" dirty="0">
                <a:solidFill>
                  <a:schemeClr val="accent6">
                    <a:lumMod val="75000"/>
                  </a:schemeClr>
                </a:solidFill>
              </a:rPr>
              <a:t>WEAK ENTITY SETS</a:t>
            </a:r>
            <a:endParaRPr lang="en-US" sz="2800" dirty="0">
              <a:solidFill>
                <a:schemeClr val="accent6">
                  <a:lumMod val="75000"/>
                </a:schemeClr>
              </a:solidFill>
            </a:endParaRPr>
          </a:p>
        </p:txBody>
      </p:sp>
      <p:sp>
        <p:nvSpPr>
          <p:cNvPr id="3" name="Content Placeholder 2"/>
          <p:cNvSpPr>
            <a:spLocks noGrp="1"/>
          </p:cNvSpPr>
          <p:nvPr>
            <p:ph idx="1"/>
          </p:nvPr>
        </p:nvSpPr>
        <p:spPr>
          <a:xfrm>
            <a:off x="764425" y="1752600"/>
            <a:ext cx="5512567" cy="4229100"/>
          </a:xfrm>
        </p:spPr>
        <p:txBody>
          <a:bodyPr/>
          <a:lstStyle/>
          <a:p>
            <a:pPr algn="just"/>
            <a:r>
              <a:rPr lang="en-US" sz="1800" dirty="0"/>
              <a:t>An entity set that does not have a primary key is referred to as a </a:t>
            </a:r>
            <a:r>
              <a:rPr lang="en-US" sz="1800" b="1" dirty="0"/>
              <a:t>weak entity set</a:t>
            </a:r>
          </a:p>
          <a:p>
            <a:pPr algn="just" fontAlgn="base"/>
            <a:r>
              <a:rPr lang="en-US" sz="1800" dirty="0"/>
              <a:t>We underline the discriminator of a weak entity set  with a dashed line.</a:t>
            </a:r>
          </a:p>
          <a:p>
            <a:pPr algn="just" fontAlgn="base"/>
            <a:r>
              <a:rPr lang="en-US" sz="1800" dirty="0"/>
              <a:t>We put the identifying relationship of a weak entity in a double diamond. </a:t>
            </a:r>
          </a:p>
          <a:p>
            <a:pPr algn="just"/>
            <a:r>
              <a:rPr lang="en-US" sz="1800" dirty="0"/>
              <a:t>Primary key for </a:t>
            </a:r>
            <a:r>
              <a:rPr lang="en-US" sz="1800" i="1" dirty="0"/>
              <a:t>section </a:t>
            </a:r>
            <a:r>
              <a:rPr lang="en-US" sz="1800" dirty="0"/>
              <a:t>– (</a:t>
            </a:r>
            <a:r>
              <a:rPr lang="en-US" sz="1800" i="1" dirty="0" err="1"/>
              <a:t>course_id</a:t>
            </a:r>
            <a:r>
              <a:rPr lang="en-US" sz="1800" i="1" dirty="0"/>
              <a:t>, </a:t>
            </a:r>
            <a:r>
              <a:rPr lang="en-US" sz="1800" i="1" dirty="0" err="1"/>
              <a:t>sec_id</a:t>
            </a:r>
            <a:r>
              <a:rPr lang="en-US" sz="1800" i="1" dirty="0"/>
              <a:t>, semester, year</a:t>
            </a:r>
            <a:r>
              <a:rPr lang="en-US" sz="1800" dirty="0"/>
              <a:t>) </a:t>
            </a:r>
          </a:p>
          <a:p>
            <a:pPr marL="0" indent="0">
              <a:buNone/>
            </a:pPr>
            <a:endParaRPr lang="en-US" dirty="0"/>
          </a:p>
        </p:txBody>
      </p:sp>
      <p:pic>
        <p:nvPicPr>
          <p:cNvPr id="2050" name="Picture 2" descr="https://lh4.googleusercontent.com/MNn8ff89kTpky7IiRvfjJ9jCbJYF9izt2Lu4nwam3DSCEtmsKA7hqYHumJ8IGQAixIl-QJvW53LZyWG1XOy2FzvdLTBwaKJLveCuOcpBGTBMsPCK9Z7rZObyuekydSdbFER5eC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558" y="1973825"/>
            <a:ext cx="5300881" cy="280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0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6">
                    <a:lumMod val="75000"/>
                  </a:schemeClr>
                </a:solidFill>
              </a:rPr>
              <a:t>SUMMARY OF SYMBOLS USED IN E-R NOTATION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204" y="1780269"/>
            <a:ext cx="7905136" cy="4067743"/>
          </a:xfrm>
        </p:spPr>
      </p:pic>
    </p:spTree>
    <p:extLst>
      <p:ext uri="{BB962C8B-B14F-4D97-AF65-F5344CB8AC3E}">
        <p14:creationId xmlns:p14="http://schemas.microsoft.com/office/powerpoint/2010/main" val="31327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6">
                    <a:lumMod val="75000"/>
                  </a:schemeClr>
                </a:solidFill>
              </a:rPr>
              <a:t>SUMMARY OF SYMBOLS USED IN E-R NOTATION(CONT’D)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779" y="1518549"/>
            <a:ext cx="7376992" cy="4426974"/>
          </a:xfrm>
        </p:spPr>
      </p:pic>
    </p:spTree>
    <p:extLst>
      <p:ext uri="{BB962C8B-B14F-4D97-AF65-F5344CB8AC3E}">
        <p14:creationId xmlns:p14="http://schemas.microsoft.com/office/powerpoint/2010/main" val="215633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270" y="324464"/>
            <a:ext cx="10058402" cy="653845"/>
          </a:xfrm>
        </p:spPr>
        <p:txBody>
          <a:bodyPr>
            <a:normAutofit/>
          </a:bodyPr>
          <a:lstStyle/>
          <a:p>
            <a:r>
              <a:rPr lang="pt-BR" sz="2400" dirty="0">
                <a:solidFill>
                  <a:schemeClr val="accent6">
                    <a:lumMod val="75000"/>
                  </a:schemeClr>
                </a:solidFill>
              </a:rPr>
              <a:t>E-R DIAGRAM FOR A UNIVERSITY</a:t>
            </a:r>
            <a:endParaRPr lang="en-US" sz="2400" dirty="0">
              <a:solidFill>
                <a:schemeClr val="accent6">
                  <a:lumMod val="75000"/>
                </a:schemeClr>
              </a:solidFill>
            </a:endParaRPr>
          </a:p>
        </p:txBody>
      </p:sp>
      <p:pic>
        <p:nvPicPr>
          <p:cNvPr id="1026" name="Picture 2" descr="https://lh5.googleusercontent.com/5IeNxMIbvfW59RZFmYiWSejPGDeqhIq7uLUVOcJ6YHNY2BXF41IakUhtAs9B5nQ0x30_sg2JC5SAzzKSoQv012nW6ME7CWunLyT9HUKbzNwJai-LNZZS74-oGdmOfy85AxSlnL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285" y="1091382"/>
            <a:ext cx="6975986" cy="526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60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lumMod val="75000"/>
                  </a:schemeClr>
                </a:solidFill>
              </a:rPr>
              <a:t>E-R MODEL</a:t>
            </a:r>
          </a:p>
        </p:txBody>
      </p:sp>
      <p:sp>
        <p:nvSpPr>
          <p:cNvPr id="38" name="Content Placeholder 37"/>
          <p:cNvSpPr>
            <a:spLocks noGrp="1"/>
          </p:cNvSpPr>
          <p:nvPr>
            <p:ph idx="1"/>
          </p:nvPr>
        </p:nvSpPr>
        <p:spPr>
          <a:xfrm>
            <a:off x="1327221" y="1466008"/>
            <a:ext cx="10629482" cy="1026695"/>
          </a:xfrm>
        </p:spPr>
        <p:txBody>
          <a:bodyPr>
            <a:noAutofit/>
          </a:bodyPr>
          <a:lstStyle/>
          <a:p>
            <a:r>
              <a:rPr lang="en-US" sz="2400" dirty="0"/>
              <a:t>A basic ER model is composed of entity types (which classify the things of interest) and specifies relationships that can exist between </a:t>
            </a:r>
            <a:r>
              <a:rPr lang="en-US" sz="2400" dirty="0">
                <a:hlinkClick r:id="rId2" tooltip="wikt:entity"/>
              </a:rPr>
              <a:t>entities</a:t>
            </a:r>
            <a:r>
              <a:rPr lang="en-US" sz="2400" dirty="0"/>
              <a:t> (instances of those entity types). </a:t>
            </a:r>
          </a:p>
        </p:txBody>
      </p:sp>
      <p:grpSp>
        <p:nvGrpSpPr>
          <p:cNvPr id="40" name="Group 39"/>
          <p:cNvGrpSpPr/>
          <p:nvPr/>
        </p:nvGrpSpPr>
        <p:grpSpPr>
          <a:xfrm>
            <a:off x="3598238" y="2724042"/>
            <a:ext cx="5394989" cy="3144097"/>
            <a:chOff x="4400550" y="2181225"/>
            <a:chExt cx="4197760" cy="2495550"/>
          </a:xfrm>
        </p:grpSpPr>
        <p:grpSp>
          <p:nvGrpSpPr>
            <p:cNvPr id="11" name="Group 10"/>
            <p:cNvGrpSpPr/>
            <p:nvPr/>
          </p:nvGrpSpPr>
          <p:grpSpPr>
            <a:xfrm>
              <a:off x="4400550" y="2181225"/>
              <a:ext cx="4197760" cy="2495550"/>
              <a:chOff x="0" y="0"/>
              <a:chExt cx="3390900" cy="2495550"/>
            </a:xfrm>
          </p:grpSpPr>
          <p:sp>
            <p:nvSpPr>
              <p:cNvPr id="12" name="Text Box 2"/>
              <p:cNvSpPr txBox="1">
                <a:spLocks noChangeArrowheads="1"/>
              </p:cNvSpPr>
              <p:nvPr/>
            </p:nvSpPr>
            <p:spPr bwMode="auto">
              <a:xfrm>
                <a:off x="714375" y="0"/>
                <a:ext cx="800100"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ER MODEL</a:t>
                </a:r>
              </a:p>
            </p:txBody>
          </p:sp>
          <p:cxnSp>
            <p:nvCxnSpPr>
              <p:cNvPr id="13" name="Straight Arrow Connector 12"/>
              <p:cNvCxnSpPr/>
              <p:nvPr/>
            </p:nvCxnSpPr>
            <p:spPr>
              <a:xfrm flipH="1">
                <a:off x="333375" y="371475"/>
                <a:ext cx="666750" cy="72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1000125" y="371475"/>
                <a:ext cx="9525" cy="752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990600" y="361950"/>
                <a:ext cx="742950" cy="733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2"/>
              <p:cNvSpPr txBox="1">
                <a:spLocks noChangeArrowheads="1"/>
              </p:cNvSpPr>
              <p:nvPr/>
            </p:nvSpPr>
            <p:spPr bwMode="auto">
              <a:xfrm>
                <a:off x="0" y="1114425"/>
                <a:ext cx="5715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Entity</a:t>
                </a:r>
              </a:p>
            </p:txBody>
          </p:sp>
          <p:sp>
            <p:nvSpPr>
              <p:cNvPr id="17" name="Text Box 2"/>
              <p:cNvSpPr txBox="1">
                <a:spLocks noChangeArrowheads="1"/>
              </p:cNvSpPr>
              <p:nvPr/>
            </p:nvSpPr>
            <p:spPr bwMode="auto">
              <a:xfrm>
                <a:off x="628650" y="1162050"/>
                <a:ext cx="733425" cy="2190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Attribute</a:t>
                </a:r>
              </a:p>
            </p:txBody>
          </p:sp>
          <p:cxnSp>
            <p:nvCxnSpPr>
              <p:cNvPr id="18" name="Straight Connector 17"/>
              <p:cNvCxnSpPr/>
              <p:nvPr/>
            </p:nvCxnSpPr>
            <p:spPr>
              <a:xfrm>
                <a:off x="809625" y="1438275"/>
                <a:ext cx="9525" cy="93345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819150" y="1590675"/>
                <a:ext cx="228600" cy="0"/>
              </a:xfrm>
              <a:prstGeom prst="line">
                <a:avLst/>
              </a:prstGeom>
            </p:spPr>
            <p:style>
              <a:lnRef idx="1">
                <a:schemeClr val="dk1"/>
              </a:lnRef>
              <a:fillRef idx="0">
                <a:schemeClr val="dk1"/>
              </a:fillRef>
              <a:effectRef idx="0">
                <a:schemeClr val="dk1"/>
              </a:effectRef>
              <a:fontRef idx="minor">
                <a:schemeClr val="tx1"/>
              </a:fontRef>
            </p:style>
          </p:cxnSp>
          <p:sp>
            <p:nvSpPr>
              <p:cNvPr id="20" name="Text Box 2"/>
              <p:cNvSpPr txBox="1">
                <a:spLocks noChangeArrowheads="1"/>
              </p:cNvSpPr>
              <p:nvPr/>
            </p:nvSpPr>
            <p:spPr bwMode="auto">
              <a:xfrm>
                <a:off x="944937" y="1474754"/>
                <a:ext cx="1240524" cy="36195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Key (Simple &amp; Single valued)</a:t>
                </a:r>
              </a:p>
            </p:txBody>
          </p:sp>
          <p:cxnSp>
            <p:nvCxnSpPr>
              <p:cNvPr id="21" name="Straight Connector 20"/>
              <p:cNvCxnSpPr/>
              <p:nvPr/>
            </p:nvCxnSpPr>
            <p:spPr>
              <a:xfrm>
                <a:off x="819150" y="1866900"/>
                <a:ext cx="190500" cy="0"/>
              </a:xfrm>
              <a:prstGeom prst="line">
                <a:avLst/>
              </a:prstGeom>
            </p:spPr>
            <p:style>
              <a:lnRef idx="1">
                <a:schemeClr val="dk1"/>
              </a:lnRef>
              <a:fillRef idx="0">
                <a:schemeClr val="dk1"/>
              </a:fillRef>
              <a:effectRef idx="0">
                <a:schemeClr val="dk1"/>
              </a:effectRef>
              <a:fontRef idx="minor">
                <a:schemeClr val="tx1"/>
              </a:fontRef>
            </p:style>
          </p:cxnSp>
          <p:sp>
            <p:nvSpPr>
              <p:cNvPr id="22" name="Text Box 2"/>
              <p:cNvSpPr txBox="1">
                <a:spLocks noChangeArrowheads="1"/>
              </p:cNvSpPr>
              <p:nvPr/>
            </p:nvSpPr>
            <p:spPr bwMode="auto">
              <a:xfrm>
                <a:off x="981075" y="1724025"/>
                <a:ext cx="80962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Composite</a:t>
                </a:r>
              </a:p>
            </p:txBody>
          </p:sp>
          <p:cxnSp>
            <p:nvCxnSpPr>
              <p:cNvPr id="23" name="Straight Connector 22"/>
              <p:cNvCxnSpPr/>
              <p:nvPr/>
            </p:nvCxnSpPr>
            <p:spPr>
              <a:xfrm>
                <a:off x="828675" y="2095500"/>
                <a:ext cx="180975" cy="0"/>
              </a:xfrm>
              <a:prstGeom prst="line">
                <a:avLst/>
              </a:prstGeom>
            </p:spPr>
            <p:style>
              <a:lnRef idx="1">
                <a:schemeClr val="dk1"/>
              </a:lnRef>
              <a:fillRef idx="0">
                <a:schemeClr val="dk1"/>
              </a:fillRef>
              <a:effectRef idx="0">
                <a:schemeClr val="dk1"/>
              </a:effectRef>
              <a:fontRef idx="minor">
                <a:schemeClr val="tx1"/>
              </a:fontRef>
            </p:style>
          </p:cxnSp>
          <p:sp>
            <p:nvSpPr>
              <p:cNvPr id="24" name="Text Box 2"/>
              <p:cNvSpPr txBox="1">
                <a:spLocks noChangeArrowheads="1"/>
              </p:cNvSpPr>
              <p:nvPr/>
            </p:nvSpPr>
            <p:spPr bwMode="auto">
              <a:xfrm>
                <a:off x="981075" y="1981200"/>
                <a:ext cx="88582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Multivalued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p:cNvCxnSpPr/>
              <p:nvPr/>
            </p:nvCxnSpPr>
            <p:spPr>
              <a:xfrm>
                <a:off x="819150" y="2352675"/>
                <a:ext cx="171450" cy="0"/>
              </a:xfrm>
              <a:prstGeom prst="line">
                <a:avLst/>
              </a:prstGeom>
            </p:spPr>
            <p:style>
              <a:lnRef idx="1">
                <a:schemeClr val="dk1"/>
              </a:lnRef>
              <a:fillRef idx="0">
                <a:schemeClr val="dk1"/>
              </a:fillRef>
              <a:effectRef idx="0">
                <a:schemeClr val="dk1"/>
              </a:effectRef>
              <a:fontRef idx="minor">
                <a:schemeClr val="tx1"/>
              </a:fontRef>
            </p:style>
          </p:cxnSp>
          <p:sp>
            <p:nvSpPr>
              <p:cNvPr id="26" name="Text Box 2"/>
              <p:cNvSpPr txBox="1">
                <a:spLocks noChangeArrowheads="1"/>
              </p:cNvSpPr>
              <p:nvPr/>
            </p:nvSpPr>
            <p:spPr bwMode="auto">
              <a:xfrm>
                <a:off x="981075" y="2228850"/>
                <a:ext cx="66675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Derived</a:t>
                </a:r>
              </a:p>
            </p:txBody>
          </p:sp>
          <p:sp>
            <p:nvSpPr>
              <p:cNvPr id="27" name="Text Box 2"/>
              <p:cNvSpPr txBox="1">
                <a:spLocks noChangeArrowheads="1"/>
              </p:cNvSpPr>
              <p:nvPr/>
            </p:nvSpPr>
            <p:spPr bwMode="auto">
              <a:xfrm>
                <a:off x="1619250" y="1133475"/>
                <a:ext cx="94297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Relationship</a:t>
                </a:r>
              </a:p>
            </p:txBody>
          </p:sp>
          <p:cxnSp>
            <p:nvCxnSpPr>
              <p:cNvPr id="28" name="Straight Connector 27"/>
              <p:cNvCxnSpPr/>
              <p:nvPr/>
            </p:nvCxnSpPr>
            <p:spPr>
              <a:xfrm>
                <a:off x="2133600" y="1362075"/>
                <a:ext cx="9525" cy="100012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143125" y="1790700"/>
                <a:ext cx="200025" cy="0"/>
              </a:xfrm>
              <a:prstGeom prst="line">
                <a:avLst/>
              </a:prstGeom>
            </p:spPr>
            <p:style>
              <a:lnRef idx="1">
                <a:schemeClr val="dk1"/>
              </a:lnRef>
              <a:fillRef idx="0">
                <a:schemeClr val="dk1"/>
              </a:fillRef>
              <a:effectRef idx="0">
                <a:schemeClr val="dk1"/>
              </a:effectRef>
              <a:fontRef idx="minor">
                <a:schemeClr val="tx1"/>
              </a:fontRef>
            </p:style>
          </p:cxnSp>
          <p:sp>
            <p:nvSpPr>
              <p:cNvPr id="31" name="Text Box 2"/>
              <p:cNvSpPr txBox="1">
                <a:spLocks noChangeArrowheads="1"/>
              </p:cNvSpPr>
              <p:nvPr/>
            </p:nvSpPr>
            <p:spPr bwMode="auto">
              <a:xfrm>
                <a:off x="2343150" y="1676400"/>
                <a:ext cx="9906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One to Many</a:t>
                </a:r>
              </a:p>
            </p:txBody>
          </p:sp>
          <p:cxnSp>
            <p:nvCxnSpPr>
              <p:cNvPr id="32" name="Straight Connector 31"/>
              <p:cNvCxnSpPr/>
              <p:nvPr/>
            </p:nvCxnSpPr>
            <p:spPr>
              <a:xfrm flipV="1">
                <a:off x="2143125" y="2057400"/>
                <a:ext cx="209550" cy="0"/>
              </a:xfrm>
              <a:prstGeom prst="line">
                <a:avLst/>
              </a:prstGeom>
            </p:spPr>
            <p:style>
              <a:lnRef idx="1">
                <a:schemeClr val="dk1"/>
              </a:lnRef>
              <a:fillRef idx="0">
                <a:schemeClr val="dk1"/>
              </a:fillRef>
              <a:effectRef idx="0">
                <a:schemeClr val="dk1"/>
              </a:effectRef>
              <a:fontRef idx="minor">
                <a:schemeClr val="tx1"/>
              </a:fontRef>
            </p:style>
          </p:cxnSp>
          <p:sp>
            <p:nvSpPr>
              <p:cNvPr id="33" name="Text Box 2"/>
              <p:cNvSpPr txBox="1">
                <a:spLocks noChangeArrowheads="1"/>
              </p:cNvSpPr>
              <p:nvPr/>
            </p:nvSpPr>
            <p:spPr bwMode="auto">
              <a:xfrm>
                <a:off x="2343150" y="1971675"/>
                <a:ext cx="1019175"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Many to One</a:t>
                </a:r>
              </a:p>
            </p:txBody>
          </p:sp>
          <p:cxnSp>
            <p:nvCxnSpPr>
              <p:cNvPr id="34" name="Straight Connector 33"/>
              <p:cNvCxnSpPr/>
              <p:nvPr/>
            </p:nvCxnSpPr>
            <p:spPr>
              <a:xfrm>
                <a:off x="2143125" y="2343150"/>
                <a:ext cx="209550" cy="0"/>
              </a:xfrm>
              <a:prstGeom prst="line">
                <a:avLst/>
              </a:prstGeom>
            </p:spPr>
            <p:style>
              <a:lnRef idx="1">
                <a:schemeClr val="dk1"/>
              </a:lnRef>
              <a:fillRef idx="0">
                <a:schemeClr val="dk1"/>
              </a:fillRef>
              <a:effectRef idx="0">
                <a:schemeClr val="dk1"/>
              </a:effectRef>
              <a:fontRef idx="minor">
                <a:schemeClr val="tx1"/>
              </a:fontRef>
            </p:style>
          </p:cxnSp>
          <p:sp>
            <p:nvSpPr>
              <p:cNvPr id="35" name="Text Box 2"/>
              <p:cNvSpPr txBox="1">
                <a:spLocks noChangeArrowheads="1"/>
              </p:cNvSpPr>
              <p:nvPr/>
            </p:nvSpPr>
            <p:spPr bwMode="auto">
              <a:xfrm>
                <a:off x="2343150" y="2209800"/>
                <a:ext cx="104775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Many to Many</a:t>
                </a:r>
              </a:p>
            </p:txBody>
          </p:sp>
        </p:grpSp>
        <p:cxnSp>
          <p:nvCxnSpPr>
            <p:cNvPr id="37" name="Straight Connector 36"/>
            <p:cNvCxnSpPr/>
            <p:nvPr/>
          </p:nvCxnSpPr>
          <p:spPr>
            <a:xfrm>
              <a:off x="4630994" y="3562350"/>
              <a:ext cx="14748" cy="96202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4645742" y="3905250"/>
              <a:ext cx="167509" cy="0"/>
            </a:xfrm>
            <a:prstGeom prst="line">
              <a:avLst/>
            </a:prstGeom>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23089" y="3602475"/>
              <a:ext cx="565990" cy="61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latin typeface="Calibri" panose="020F0502020204030204" pitchFamily="34" charset="0"/>
                  <a:cs typeface="Times New Roman" panose="02020603050405020304" pitchFamily="18" charset="0"/>
                </a:rPr>
                <a:t>Weak Entity</a:t>
              </a:r>
            </a:p>
          </p:txBody>
        </p:sp>
      </p:grpSp>
      <p:cxnSp>
        <p:nvCxnSpPr>
          <p:cNvPr id="36" name="Straight Connector 35">
            <a:extLst>
              <a:ext uri="{FF2B5EF4-FFF2-40B4-BE49-F238E27FC236}">
                <a16:creationId xmlns:a16="http://schemas.microsoft.com/office/drawing/2014/main" id="{11010DBF-7B26-4F5B-9800-0B4D2AE39585}"/>
              </a:ext>
            </a:extLst>
          </p:cNvPr>
          <p:cNvCxnSpPr/>
          <p:nvPr/>
        </p:nvCxnSpPr>
        <p:spPr>
          <a:xfrm flipV="1">
            <a:off x="3894406" y="5376124"/>
            <a:ext cx="363707" cy="0"/>
          </a:xfrm>
          <a:prstGeom prst="line">
            <a:avLst/>
          </a:prstGeom>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6E3E0464-A886-491C-BEF7-1E8DF751A1FE}"/>
              </a:ext>
            </a:extLst>
          </p:cNvPr>
          <p:cNvSpPr/>
          <p:nvPr/>
        </p:nvSpPr>
        <p:spPr>
          <a:xfrm>
            <a:off x="3986124" y="5119195"/>
            <a:ext cx="727414" cy="7800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latin typeface="Calibri" panose="020F0502020204030204" pitchFamily="34" charset="0"/>
                <a:cs typeface="Times New Roman" panose="02020603050405020304" pitchFamily="18" charset="0"/>
              </a:rPr>
              <a:t>Strong</a:t>
            </a:r>
          </a:p>
          <a:p>
            <a:pPr algn="ctr"/>
            <a:r>
              <a:rPr lang="en-US" sz="1100" dirty="0">
                <a:latin typeface="Calibri" panose="020F0502020204030204" pitchFamily="34" charset="0"/>
                <a:cs typeface="Times New Roman" panose="02020603050405020304" pitchFamily="18" charset="0"/>
              </a:rPr>
              <a:t> Entity</a:t>
            </a:r>
          </a:p>
        </p:txBody>
      </p:sp>
    </p:spTree>
    <p:extLst>
      <p:ext uri="{BB962C8B-B14F-4D97-AF65-F5344CB8AC3E}">
        <p14:creationId xmlns:p14="http://schemas.microsoft.com/office/powerpoint/2010/main" val="305323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932" y="2173356"/>
            <a:ext cx="7833622" cy="716900"/>
          </a:xfrm>
        </p:spPr>
        <p:txBody>
          <a:bodyPr>
            <a:noAutofit/>
          </a:bodyPr>
          <a:lstStyle/>
          <a:p>
            <a:r>
              <a:rPr lang="en-US" sz="3200" dirty="0">
                <a:latin typeface="Times New Roman" pitchFamily="18" charset="0"/>
                <a:cs typeface="Times New Roman" pitchFamily="18" charset="0"/>
              </a:rPr>
              <a:t>“If opportunity doesn’t knock, build a door.”</a:t>
            </a:r>
          </a:p>
        </p:txBody>
      </p:sp>
      <p:sp>
        <p:nvSpPr>
          <p:cNvPr id="3" name="Text Placeholder 2"/>
          <p:cNvSpPr>
            <a:spLocks noGrp="1"/>
          </p:cNvSpPr>
          <p:nvPr>
            <p:ph type="body" idx="1"/>
          </p:nvPr>
        </p:nvSpPr>
        <p:spPr>
          <a:xfrm>
            <a:off x="8413541" y="3097696"/>
            <a:ext cx="2214702" cy="480391"/>
          </a:xfrm>
        </p:spPr>
        <p:txBody>
          <a:bodyPr>
            <a:normAutofit/>
          </a:bodyPr>
          <a:lstStyle/>
          <a:p>
            <a:r>
              <a:rPr lang="en-US" dirty="0">
                <a:latin typeface="Aparajita" pitchFamily="34" charset="0"/>
                <a:cs typeface="Aparajita" pitchFamily="34" charset="0"/>
              </a:rPr>
              <a:t>– -</a:t>
            </a:r>
            <a:r>
              <a:rPr lang="en-US" dirty="0"/>
              <a:t>Milton </a:t>
            </a:r>
            <a:r>
              <a:rPr lang="en-US" dirty="0" err="1"/>
              <a:t>Berle</a:t>
            </a:r>
            <a:endParaRPr lang="en-US" dirty="0"/>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E-R MODEL (Cont’d)</a:t>
            </a:r>
            <a:endParaRPr lang="en-US" dirty="0"/>
          </a:p>
        </p:txBody>
      </p:sp>
      <p:pic>
        <p:nvPicPr>
          <p:cNvPr id="4" name="Content Placeholder 3" descr="edb5ec15a27f37f89abb2798968c9f6d.png"/>
          <p:cNvPicPr>
            <a:picLocks noGrp="1" noChangeAspect="1"/>
          </p:cNvPicPr>
          <p:nvPr>
            <p:ph idx="1"/>
          </p:nvPr>
        </p:nvPicPr>
        <p:blipFill>
          <a:blip r:embed="rId2"/>
          <a:stretch>
            <a:fillRect/>
          </a:stretch>
        </p:blipFill>
        <p:spPr>
          <a:xfrm>
            <a:off x="2375691" y="1632283"/>
            <a:ext cx="6467519" cy="4491333"/>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5306" y="724752"/>
            <a:ext cx="5812666" cy="556591"/>
          </a:xfrm>
        </p:spPr>
        <p:txBody>
          <a:bodyPr>
            <a:normAutofit/>
          </a:bodyPr>
          <a:lstStyle/>
          <a:p>
            <a:r>
              <a:rPr lang="en-US" sz="2800" dirty="0">
                <a:solidFill>
                  <a:schemeClr val="accent6">
                    <a:lumMod val="75000"/>
                  </a:schemeClr>
                </a:solidFill>
              </a:rPr>
              <a:t>ENTITY</a:t>
            </a:r>
            <a:endParaRPr lang="as-IN" sz="2800" dirty="0">
              <a:solidFill>
                <a:schemeClr val="accent6">
                  <a:lumMod val="75000"/>
                </a:schemeClr>
              </a:solidFill>
            </a:endParaRPr>
          </a:p>
        </p:txBody>
      </p:sp>
      <p:sp>
        <p:nvSpPr>
          <p:cNvPr id="14" name="Content Placeholder 13"/>
          <p:cNvSpPr>
            <a:spLocks noGrp="1"/>
          </p:cNvSpPr>
          <p:nvPr>
            <p:ph idx="1"/>
          </p:nvPr>
        </p:nvSpPr>
        <p:spPr>
          <a:xfrm>
            <a:off x="1065214" y="1630016"/>
            <a:ext cx="6190991" cy="4770784"/>
          </a:xfrm>
        </p:spPr>
        <p:txBody>
          <a:bodyPr>
            <a:normAutofit/>
          </a:bodyPr>
          <a:lstStyle/>
          <a:p>
            <a:r>
              <a:rPr lang="en-US" sz="2400" dirty="0"/>
              <a:t>An entity is an object that exists and is distinguishable from other objects.</a:t>
            </a:r>
          </a:p>
          <a:p>
            <a:pPr algn="r">
              <a:buFont typeface="Wingdings" panose="05000000000000000000" pitchFamily="2" charset="2"/>
              <a:buChar char="ü"/>
            </a:pPr>
            <a:r>
              <a:rPr lang="en-US" sz="2000" dirty="0"/>
              <a:t>Example: specific person, company, event, plant</a:t>
            </a:r>
          </a:p>
          <a:p>
            <a:r>
              <a:rPr lang="en-US" sz="2400" dirty="0"/>
              <a:t>Entities have attributes</a:t>
            </a:r>
          </a:p>
          <a:p>
            <a:pPr algn="ctr">
              <a:buFont typeface="Wingdings" panose="05000000000000000000" pitchFamily="2" charset="2"/>
              <a:buChar char="ü"/>
            </a:pPr>
            <a:r>
              <a:rPr lang="en-US" sz="2000" dirty="0"/>
              <a:t>Example: people have names and addresses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162" y="1890735"/>
            <a:ext cx="4203290" cy="2976233"/>
          </a:xfrm>
          <a:prstGeom prst="rect">
            <a:avLst/>
          </a:prstGeom>
        </p:spPr>
      </p:pic>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1616528" y="627098"/>
            <a:ext cx="7840248" cy="556591"/>
          </a:xfrm>
          <a:prstGeom prst="rect">
            <a:avLst/>
          </a:prstGeom>
        </p:spPr>
        <p:txBody>
          <a:bodyPr vert="horz" lIns="91440" tIns="45720" rIns="91440" bIns="45720" rtlCol="0" anchor="b">
            <a:normAutofit fontScale="97500"/>
          </a:bodyPr>
          <a:lstStyle/>
          <a:p>
            <a:pPr lvl="0">
              <a:lnSpc>
                <a:spcPct val="90000"/>
              </a:lnSpc>
              <a:spcBef>
                <a:spcPct val="0"/>
              </a:spcBef>
              <a:defRPr/>
            </a:pPr>
            <a:r>
              <a:rPr lang="en-US" sz="3200" dirty="0">
                <a:solidFill>
                  <a:schemeClr val="accent6">
                    <a:lumMod val="75000"/>
                  </a:schemeClr>
                </a:solidFill>
              </a:rPr>
              <a:t>Entity Notations</a:t>
            </a:r>
            <a:endParaRPr kumimoji="0" lang="en-US" sz="320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grpSp>
        <p:nvGrpSpPr>
          <p:cNvPr id="2" name="Group 13"/>
          <p:cNvGrpSpPr/>
          <p:nvPr/>
        </p:nvGrpSpPr>
        <p:grpSpPr>
          <a:xfrm>
            <a:off x="3024197" y="2670233"/>
            <a:ext cx="3714265" cy="1053734"/>
            <a:chOff x="3024197" y="2670233"/>
            <a:chExt cx="3714265" cy="1053734"/>
          </a:xfrm>
        </p:grpSpPr>
        <p:sp>
          <p:nvSpPr>
            <p:cNvPr id="8" name="Rectangle 7"/>
            <p:cNvSpPr/>
            <p:nvPr/>
          </p:nvSpPr>
          <p:spPr>
            <a:xfrm>
              <a:off x="3024197" y="2670233"/>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9" name="Rectangle 8"/>
            <p:cNvSpPr/>
            <p:nvPr/>
          </p:nvSpPr>
          <p:spPr>
            <a:xfrm>
              <a:off x="5189881" y="2706328"/>
              <a:ext cx="1548581" cy="101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a:t>
              </a:r>
            </a:p>
          </p:txBody>
        </p:sp>
      </p:grpSp>
      <p:sp>
        <p:nvSpPr>
          <p:cNvPr id="10" name="Content Placeholder 9"/>
          <p:cNvSpPr>
            <a:spLocks noGrp="1"/>
          </p:cNvSpPr>
          <p:nvPr>
            <p:ph idx="1"/>
          </p:nvPr>
        </p:nvSpPr>
        <p:spPr>
          <a:xfrm>
            <a:off x="1065213" y="1752600"/>
            <a:ext cx="7128291" cy="1219200"/>
          </a:xfrm>
        </p:spPr>
        <p:txBody>
          <a:bodyPr/>
          <a:lstStyle/>
          <a:p>
            <a:r>
              <a:rPr lang="en-US" dirty="0"/>
              <a:t>Entity represents in Rectangle shape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643162" y="648136"/>
            <a:ext cx="9801570" cy="556591"/>
          </a:xfrm>
        </p:spPr>
        <p:txBody>
          <a:bodyPr>
            <a:normAutofit/>
          </a:bodyPr>
          <a:lstStyle/>
          <a:p>
            <a:r>
              <a:rPr lang="en-US" sz="2800" dirty="0">
                <a:solidFill>
                  <a:schemeClr val="accent6">
                    <a:lumMod val="75000"/>
                  </a:schemeClr>
                </a:solidFill>
              </a:rPr>
              <a:t>ATTRIBUTE</a:t>
            </a:r>
            <a:endParaRPr lang="as-IN" sz="2800" dirty="0">
              <a:solidFill>
                <a:schemeClr val="accent6">
                  <a:lumMod val="75000"/>
                </a:schemeClr>
              </a:solidFill>
            </a:endParaRPr>
          </a:p>
        </p:txBody>
      </p:sp>
      <p:sp>
        <p:nvSpPr>
          <p:cNvPr id="3" name="Content Placeholder 2"/>
          <p:cNvSpPr>
            <a:spLocks noGrp="1"/>
          </p:cNvSpPr>
          <p:nvPr>
            <p:ph idx="1"/>
          </p:nvPr>
        </p:nvSpPr>
        <p:spPr>
          <a:xfrm>
            <a:off x="663114" y="1618334"/>
            <a:ext cx="5581276" cy="4313234"/>
          </a:xfrm>
        </p:spPr>
        <p:txBody>
          <a:bodyPr>
            <a:normAutofit/>
          </a:bodyPr>
          <a:lstStyle/>
          <a:p>
            <a:r>
              <a:rPr lang="en-US" sz="1800" dirty="0"/>
              <a:t>Attributes are the properties which define the entity type.</a:t>
            </a:r>
          </a:p>
          <a:p>
            <a:pPr marL="0" indent="0">
              <a:buNone/>
            </a:pPr>
            <a:endParaRPr lang="en-US" sz="1800" dirty="0"/>
          </a:p>
          <a:p>
            <a:pPr algn="ctr">
              <a:buFont typeface="Wingdings" panose="05000000000000000000" pitchFamily="2" charset="2"/>
              <a:buChar char="ü"/>
            </a:pPr>
            <a:r>
              <a:rPr lang="en-US" sz="1600" dirty="0"/>
              <a:t>Example: </a:t>
            </a:r>
            <a:r>
              <a:rPr lang="en-US" sz="1600" dirty="0" err="1"/>
              <a:t>Roll_No</a:t>
            </a:r>
            <a:r>
              <a:rPr lang="en-US" sz="1600" dirty="0"/>
              <a:t>, Name, DOB, Age, Address, </a:t>
            </a:r>
            <a:r>
              <a:rPr lang="en-US" sz="1600" dirty="0" err="1"/>
              <a:t>Mobile_No</a:t>
            </a:r>
            <a:r>
              <a:rPr lang="en-US" sz="1600" dirty="0"/>
              <a:t> are the attributes which defines entity type Student</a:t>
            </a:r>
          </a:p>
          <a:p>
            <a:pPr marL="0" indent="0" algn="ctr">
              <a:buNone/>
            </a:pPr>
            <a:endParaRPr lang="en-US" sz="1600" dirty="0"/>
          </a:p>
          <a:p>
            <a:r>
              <a:rPr lang="en-US" sz="1800" dirty="0"/>
              <a:t>In ER diagram, attribute is represented by an oval.</a:t>
            </a:r>
          </a:p>
          <a:p>
            <a:pPr marL="0" indent="0" algn="ctr">
              <a:buNone/>
            </a:pP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822" y="2598073"/>
            <a:ext cx="1660358" cy="15046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54384" y="680364"/>
            <a:ext cx="8317327" cy="556591"/>
          </a:xfrm>
        </p:spPr>
        <p:txBody>
          <a:bodyPr>
            <a:normAutofit/>
          </a:bodyPr>
          <a:lstStyle/>
          <a:p>
            <a:r>
              <a:rPr lang="en-US" sz="2800" dirty="0">
                <a:solidFill>
                  <a:schemeClr val="accent6">
                    <a:lumMod val="75000"/>
                  </a:schemeClr>
                </a:solidFill>
              </a:rPr>
              <a:t>KEY ATTRIBUTE</a:t>
            </a:r>
          </a:p>
        </p:txBody>
      </p:sp>
      <p:sp>
        <p:nvSpPr>
          <p:cNvPr id="8" name="Rectangle 7"/>
          <p:cNvSpPr/>
          <p:nvPr/>
        </p:nvSpPr>
        <p:spPr>
          <a:xfrm>
            <a:off x="1106904" y="1805607"/>
            <a:ext cx="6016567" cy="2954655"/>
          </a:xfrm>
          <a:prstGeom prst="rect">
            <a:avLst/>
          </a:prstGeom>
        </p:spPr>
        <p:txBody>
          <a:bodyPr wrap="square">
            <a:spAutoFit/>
          </a:bodyPr>
          <a:lstStyle/>
          <a:p>
            <a:pPr>
              <a:buFont typeface="Arial" pitchFamily="34" charset="0"/>
              <a:buChar char="•"/>
            </a:pPr>
            <a:r>
              <a:rPr lang="en-US" dirty="0"/>
              <a:t>The attribute which uniquely identifies each entity in the entity set is called key attribute.</a:t>
            </a:r>
          </a:p>
          <a:p>
            <a:endParaRPr lang="en-US" dirty="0"/>
          </a:p>
          <a:p>
            <a:pPr>
              <a:buFont typeface="Arial" pitchFamily="34" charset="0"/>
              <a:buChar char="•"/>
            </a:pPr>
            <a:endParaRPr lang="en-US" sz="2000" dirty="0"/>
          </a:p>
          <a:p>
            <a:pPr marL="342900" indent="-342900" algn="ctr">
              <a:buFont typeface="Wingdings" panose="05000000000000000000" pitchFamily="2" charset="2"/>
              <a:buChar char="ü"/>
            </a:pPr>
            <a:r>
              <a:rPr lang="en-US" sz="1600" dirty="0"/>
              <a:t>Example:  </a:t>
            </a:r>
            <a:r>
              <a:rPr lang="en-US" sz="1600" dirty="0" err="1"/>
              <a:t>Roll_No</a:t>
            </a:r>
            <a:r>
              <a:rPr lang="en-US" sz="1600" dirty="0"/>
              <a:t> will be unique for each student</a:t>
            </a:r>
          </a:p>
          <a:p>
            <a:pPr algn="ctr"/>
            <a:endParaRPr lang="en-US" sz="1600" dirty="0"/>
          </a:p>
          <a:p>
            <a:pPr marL="342900" indent="-342900" algn="ctr">
              <a:buFont typeface="Wingdings" panose="05000000000000000000" pitchFamily="2" charset="2"/>
              <a:buChar char="ü"/>
            </a:pPr>
            <a:endParaRPr lang="en-US" sz="2000" dirty="0"/>
          </a:p>
          <a:p>
            <a:pPr marL="342900" indent="-342900">
              <a:buFont typeface="Arial" panose="020B0604020202020204" pitchFamily="34" charset="0"/>
              <a:buChar char="•"/>
            </a:pPr>
            <a:r>
              <a:rPr lang="en-US" dirty="0"/>
              <a:t>In ER diagram, key attribute is represented by an oval with underlying lines.</a:t>
            </a:r>
          </a:p>
          <a:p>
            <a:pPr>
              <a:buFont typeface="Arial" pitchFamily="34" charset="0"/>
              <a:buChar char="•"/>
            </a:pPr>
            <a:endParaRPr lang="en-US" sz="2400" dirty="0">
              <a:solidFill>
                <a:srgbClr val="00B05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930" y="2562767"/>
            <a:ext cx="1550505" cy="12182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 calcmode="lin" valueType="num">
                                      <p:cBhvr additive="base">
                                        <p:cTn id="1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 calcmode="lin" valueType="num">
                                      <p:cBhvr additive="base">
                                        <p:cTn id="2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2"/>
          <p:cNvSpPr>
            <a:spLocks noGrp="1"/>
          </p:cNvSpPr>
          <p:nvPr>
            <p:ph type="title"/>
          </p:nvPr>
        </p:nvSpPr>
        <p:spPr>
          <a:xfrm>
            <a:off x="1518874" y="680365"/>
            <a:ext cx="7045118" cy="556591"/>
          </a:xfrm>
        </p:spPr>
        <p:txBody>
          <a:bodyPr>
            <a:normAutofit/>
          </a:bodyPr>
          <a:lstStyle/>
          <a:p>
            <a:r>
              <a:rPr lang="en-US" sz="2800" dirty="0">
                <a:solidFill>
                  <a:schemeClr val="accent6">
                    <a:lumMod val="75000"/>
                  </a:schemeClr>
                </a:solidFill>
              </a:rPr>
              <a:t>COMPOSITE ATTRIBUTE</a:t>
            </a:r>
          </a:p>
        </p:txBody>
      </p:sp>
      <p:sp>
        <p:nvSpPr>
          <p:cNvPr id="9" name="Content Placeholder 8"/>
          <p:cNvSpPr>
            <a:spLocks noGrp="1"/>
          </p:cNvSpPr>
          <p:nvPr>
            <p:ph idx="1"/>
          </p:nvPr>
        </p:nvSpPr>
        <p:spPr>
          <a:xfrm>
            <a:off x="641145" y="1593573"/>
            <a:ext cx="5282577" cy="4229100"/>
          </a:xfrm>
        </p:spPr>
        <p:txBody>
          <a:bodyPr>
            <a:normAutofit/>
          </a:bodyPr>
          <a:lstStyle/>
          <a:p>
            <a:r>
              <a:rPr lang="en-US" sz="1800" dirty="0"/>
              <a:t>An attribute composed of many other attribute is called as composite attribute.</a:t>
            </a:r>
          </a:p>
          <a:p>
            <a:pPr marL="0" indent="0">
              <a:buNone/>
            </a:pPr>
            <a:endParaRPr lang="en-US" sz="1800" dirty="0"/>
          </a:p>
          <a:p>
            <a:pPr algn="ctr">
              <a:buFont typeface="Wingdings" panose="05000000000000000000" pitchFamily="2" charset="2"/>
              <a:buChar char="ü"/>
            </a:pPr>
            <a:r>
              <a:rPr lang="en-US" sz="1600" dirty="0"/>
              <a:t>Example:  Address attribute of student Entity type consists of Street, City, State, and Country.</a:t>
            </a:r>
          </a:p>
          <a:p>
            <a:pPr marL="0" indent="0" algn="ctr">
              <a:buNone/>
            </a:pPr>
            <a:endParaRPr lang="en-US" sz="1600" dirty="0"/>
          </a:p>
          <a:p>
            <a:r>
              <a:rPr lang="en-US" sz="1800" dirty="0"/>
              <a:t> In ER diagram, composite attribute is represented by an oval comprising of ovals.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051" y="2418348"/>
            <a:ext cx="4795512" cy="23100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896</TotalTime>
  <Words>1104</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Aparajita</vt:lpstr>
      <vt:lpstr>Arial</vt:lpstr>
      <vt:lpstr>Calibri</vt:lpstr>
      <vt:lpstr>Cambria</vt:lpstr>
      <vt:lpstr>Century Gothic</vt:lpstr>
      <vt:lpstr>Segoe Print</vt:lpstr>
      <vt:lpstr>Times New Roman</vt:lpstr>
      <vt:lpstr>Vrinda</vt:lpstr>
      <vt:lpstr>Wingdings</vt:lpstr>
      <vt:lpstr>Wingdings 3</vt:lpstr>
      <vt:lpstr>Wisp</vt:lpstr>
      <vt:lpstr>Entity Relationship (ER) Model in DBMS </vt:lpstr>
      <vt:lpstr>এই Lesson এ কি শিখব? </vt:lpstr>
      <vt:lpstr>E-R MODEL</vt:lpstr>
      <vt:lpstr>E-R MODEL (Cont’d)</vt:lpstr>
      <vt:lpstr>ENTITY</vt:lpstr>
      <vt:lpstr>PowerPoint Presentation</vt:lpstr>
      <vt:lpstr>ATTRIBUTE</vt:lpstr>
      <vt:lpstr>KEY ATTRIBUTE</vt:lpstr>
      <vt:lpstr>COMPOSITE ATTRIBUTE</vt:lpstr>
      <vt:lpstr>MULTIVALUED ATTRIBUTE </vt:lpstr>
      <vt:lpstr>PowerPoint Presentation</vt:lpstr>
      <vt:lpstr>PowerPoint Presentation</vt:lpstr>
      <vt:lpstr>SUMMARY OF SYMBOLS USED IN E-R NOTATION(CONT’D)</vt:lpstr>
      <vt:lpstr>Helps to give name for particular relation</vt:lpstr>
      <vt:lpstr>Types of Relationships in ER Model</vt:lpstr>
      <vt:lpstr>ENTITY-RELATIONSHIP DIAGRAMS(CONT’D)</vt:lpstr>
      <vt:lpstr>ENTITY-RELATIONSHIP DIAGRAMS(CONT’D)</vt:lpstr>
      <vt:lpstr>Notations for Relationships in ER Model (CONT’D)</vt:lpstr>
      <vt:lpstr>E-R MODEL (Example)</vt:lpstr>
      <vt:lpstr>Notations for Relationships in ER Model (CONT’D)</vt:lpstr>
      <vt:lpstr>ONE-TO-MANY RELATIONSHIP</vt:lpstr>
      <vt:lpstr>MANY-TO-MANY RELATIONSHIP</vt:lpstr>
      <vt:lpstr>ENTITY-RELATIONSHIP (Example)</vt:lpstr>
      <vt:lpstr>ENTITY-RELATIONSHIP (Example)</vt:lpstr>
      <vt:lpstr>PARTICIPATION CONSTRAINT</vt:lpstr>
      <vt:lpstr>WEAK ENTITY SETS</vt:lpstr>
      <vt:lpstr>SUMMARY OF SYMBOLS USED IN E-R NOTATION</vt:lpstr>
      <vt:lpstr>SUMMARY OF SYMBOLS USED IN E-R NOTATION(CONT’D)</vt:lpstr>
      <vt:lpstr>E-R DIAGRAM FOR A UNIVERSITY</vt:lpstr>
      <vt:lpstr>“If opportunity doesn’t knock, build a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Introduction</dc:title>
  <dc:creator>User</dc:creator>
  <cp:lastModifiedBy>DCL</cp:lastModifiedBy>
  <cp:revision>147</cp:revision>
  <dcterms:created xsi:type="dcterms:W3CDTF">2020-04-17T10:09:40Z</dcterms:created>
  <dcterms:modified xsi:type="dcterms:W3CDTF">2022-01-29T05:38:46Z</dcterms:modified>
</cp:coreProperties>
</file>