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Constanti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14aOLM1te9tmSVlVR9mkMcR3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nstantia-regular.fntdata"/><Relationship Id="rId14" Type="http://schemas.openxmlformats.org/officeDocument/2006/relationships/slide" Target="slides/slide8.xml"/><Relationship Id="rId17" Type="http://schemas.openxmlformats.org/officeDocument/2006/relationships/font" Target="fonts/Constantia-italic.fntdata"/><Relationship Id="rId16" Type="http://schemas.openxmlformats.org/officeDocument/2006/relationships/font" Target="fonts/Constantia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Constanti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0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0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5686C"/>
              </a:buClr>
              <a:buSzPts val="5600"/>
              <a:buFont typeface="Calibri"/>
              <a:buNone/>
            </a:pPr>
            <a:r>
              <a:rPr lang="en-US">
                <a:solidFill>
                  <a:srgbClr val="05686C"/>
                </a:solidFill>
              </a:rPr>
              <a:t>ER Model from scenario 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 fontScale="85000" lnSpcReduction="20000"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solidFill>
                  <a:srgbClr val="002060"/>
                </a:solidFill>
              </a:rPr>
              <a:t>Afjal H. Sarower</a:t>
            </a:r>
            <a:endParaRPr sz="2800">
              <a:solidFill>
                <a:srgbClr val="002060"/>
              </a:solidFill>
            </a:endParaRPr>
          </a:p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solidFill>
                  <a:srgbClr val="002060"/>
                </a:solidFill>
              </a:rPr>
              <a:t>Lecturer, </a:t>
            </a:r>
            <a:br>
              <a:rPr lang="en-US" sz="2800">
                <a:solidFill>
                  <a:srgbClr val="002060"/>
                </a:solidFill>
              </a:rPr>
            </a:br>
            <a:r>
              <a:rPr lang="en-US" sz="2800">
                <a:solidFill>
                  <a:srgbClr val="002060"/>
                </a:solidFill>
              </a:rPr>
              <a:t>Department of CSE,DIU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n-US"/>
              <a:t> 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Draw an ER diagram for the given scenario;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Suppose that you are designing a schema to record information about reality shows on TV. Your database needs to record the following information: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_ For each </a:t>
            </a:r>
            <a:r>
              <a:rPr lang="en-US">
                <a:solidFill>
                  <a:srgbClr val="FF0000"/>
                </a:solidFill>
              </a:rPr>
              <a:t>reality show</a:t>
            </a:r>
            <a:r>
              <a:rPr lang="en-US"/>
              <a:t>, its name, genre, basic-info and participants name. Any reality show has at least two or more participants. 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_ For each </a:t>
            </a:r>
            <a:r>
              <a:rPr lang="en-US">
                <a:solidFill>
                  <a:srgbClr val="FF0000"/>
                </a:solidFill>
              </a:rPr>
              <a:t>producer</a:t>
            </a:r>
            <a:r>
              <a:rPr lang="en-US"/>
              <a:t>, the company name, company country. A </a:t>
            </a:r>
            <a:r>
              <a:rPr lang="en-US">
                <a:solidFill>
                  <a:srgbClr val="FF0000"/>
                </a:solidFill>
              </a:rPr>
              <a:t>show</a:t>
            </a:r>
            <a:r>
              <a:rPr lang="en-US"/>
              <a:t> is </a:t>
            </a:r>
            <a:r>
              <a:rPr lang="en-US">
                <a:solidFill>
                  <a:srgbClr val="00B050"/>
                </a:solidFill>
              </a:rPr>
              <a:t>produced</a:t>
            </a:r>
            <a:r>
              <a:rPr lang="en-US"/>
              <a:t> by exactly one </a:t>
            </a:r>
            <a:r>
              <a:rPr lang="en-US">
                <a:solidFill>
                  <a:srgbClr val="FF0000"/>
                </a:solidFill>
              </a:rPr>
              <a:t>producer</a:t>
            </a:r>
            <a:r>
              <a:rPr lang="en-US"/>
              <a:t>. And one producer produces exactly one show.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_ For each television, its name, start year, head office.  A </a:t>
            </a:r>
            <a:r>
              <a:rPr lang="en-US">
                <a:solidFill>
                  <a:srgbClr val="FF0000"/>
                </a:solidFill>
              </a:rPr>
              <a:t>television</a:t>
            </a:r>
            <a:r>
              <a:rPr lang="en-US"/>
              <a:t> may </a:t>
            </a:r>
            <a:r>
              <a:rPr lang="en-US">
                <a:solidFill>
                  <a:srgbClr val="00B050"/>
                </a:solidFill>
              </a:rPr>
              <a:t>broadcasts</a:t>
            </a:r>
            <a:r>
              <a:rPr lang="en-US"/>
              <a:t> multiple </a:t>
            </a:r>
            <a:r>
              <a:rPr lang="en-US">
                <a:solidFill>
                  <a:srgbClr val="FF0000"/>
                </a:solidFill>
              </a:rPr>
              <a:t>shows</a:t>
            </a:r>
            <a:r>
              <a:rPr lang="en-US"/>
              <a:t>. Each show is broadcasted by exactly one television.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_ For each user, his/her username, password, and age. A </a:t>
            </a:r>
            <a:r>
              <a:rPr lang="en-US">
                <a:solidFill>
                  <a:srgbClr val="FF0000"/>
                </a:solidFill>
              </a:rPr>
              <a:t>user </a:t>
            </a:r>
            <a:r>
              <a:rPr lang="en-US"/>
              <a:t>may </a:t>
            </a:r>
            <a:r>
              <a:rPr lang="en-US">
                <a:solidFill>
                  <a:srgbClr val="00B050"/>
                </a:solidFill>
              </a:rPr>
              <a:t>rate</a:t>
            </a:r>
            <a:r>
              <a:rPr lang="en-US"/>
              <a:t> multiple </a:t>
            </a:r>
            <a:r>
              <a:rPr lang="en-US">
                <a:solidFill>
                  <a:srgbClr val="FF0000"/>
                </a:solidFill>
              </a:rPr>
              <a:t>shows</a:t>
            </a:r>
            <a:r>
              <a:rPr lang="en-US"/>
              <a:t>, and a show may be rated by multiple users. Each rating has a score of 0 to 10.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685800" y="457200"/>
            <a:ext cx="8229600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Example 1 Solution </a:t>
            </a:r>
            <a:endParaRPr/>
          </a:p>
        </p:txBody>
      </p:sp>
      <p:pic>
        <p:nvPicPr>
          <p:cNvPr descr="C:\Users\Public\Pictures\Sample Pictures\maruf\ER model 1.PNG" id="122" name="Google Shape;122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371599"/>
            <a:ext cx="6705600" cy="541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57200" y="8382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b="1" lang="en-US" sz="2800"/>
              <a:t>Draw an ER diagram for the given scenario;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A company has several </a:t>
            </a:r>
            <a:r>
              <a:rPr lang="en-US" sz="2800">
                <a:solidFill>
                  <a:srgbClr val="FF0000"/>
                </a:solidFill>
              </a:rPr>
              <a:t>departments</a:t>
            </a:r>
            <a:r>
              <a:rPr lang="en-US" sz="2800"/>
              <a:t>. 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Each department has a </a:t>
            </a:r>
            <a:r>
              <a:rPr lang="en-US" sz="2800">
                <a:solidFill>
                  <a:srgbClr val="FF0000"/>
                </a:solidFill>
              </a:rPr>
              <a:t>supervisor</a:t>
            </a:r>
            <a:r>
              <a:rPr lang="en-US" sz="2800"/>
              <a:t> and at least one </a:t>
            </a:r>
            <a:r>
              <a:rPr lang="en-US" sz="2800">
                <a:solidFill>
                  <a:srgbClr val="FF0000"/>
                </a:solidFill>
              </a:rPr>
              <a:t>employee</a:t>
            </a:r>
            <a:r>
              <a:rPr lang="en-US" sz="2800"/>
              <a:t>. 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>
                <a:solidFill>
                  <a:srgbClr val="FF0000"/>
                </a:solidFill>
              </a:rPr>
              <a:t>Employees</a:t>
            </a:r>
            <a:r>
              <a:rPr lang="en-US" sz="2800"/>
              <a:t> must be  assigned to at least one, but possibly more </a:t>
            </a:r>
            <a:r>
              <a:rPr lang="en-US" sz="2800">
                <a:solidFill>
                  <a:srgbClr val="FF0000"/>
                </a:solidFill>
              </a:rPr>
              <a:t>department</a:t>
            </a:r>
            <a:r>
              <a:rPr lang="en-US" sz="2800"/>
              <a:t>.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n-US" sz="2800"/>
              <a:t> At least one employee is assigned to a project, but an employee may be on vacation and not assigned to any project.</a:t>
            </a:r>
            <a:endParaRPr/>
          </a:p>
          <a:p>
            <a:pPr indent="-105410" lvl="0" marL="27432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 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		Example 2 Solution 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 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69889"/>
            <a:ext cx="9144000" cy="470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57200" y="685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n-US" sz="2400"/>
              <a:t>Draw an ER diagram for the given scenario;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The motor vehicle branch administers driving test and issues drivers license.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Any person </a:t>
            </a:r>
            <a:r>
              <a:rPr lang="en-US" sz="2800"/>
              <a:t>who wants a drivers </a:t>
            </a:r>
            <a:r>
              <a:rPr lang="en-US" sz="2800">
                <a:solidFill>
                  <a:srgbClr val="FF0000"/>
                </a:solidFill>
              </a:rPr>
              <a:t>license</a:t>
            </a:r>
            <a:r>
              <a:rPr lang="en-US" sz="2800"/>
              <a:t> must first take a learner exam at any </a:t>
            </a:r>
            <a:r>
              <a:rPr lang="en-US" sz="2800">
                <a:solidFill>
                  <a:srgbClr val="FF0000"/>
                </a:solidFill>
              </a:rPr>
              <a:t>motor vehicle branch</a:t>
            </a:r>
            <a:r>
              <a:rPr lang="en-US" sz="2800"/>
              <a:t> in the province.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If he/she fails the exam, he/she can take the exam again any time after a week of the failed exam date, at any brunch. 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If he passes the exam, he is issued a </a:t>
            </a:r>
            <a:r>
              <a:rPr lang="en-US" sz="2800">
                <a:solidFill>
                  <a:srgbClr val="FF0000"/>
                </a:solidFill>
              </a:rPr>
              <a:t>learner license</a:t>
            </a:r>
            <a:r>
              <a:rPr lang="en-US" sz="2800"/>
              <a:t> with a unique number and expiry date.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A learner license may contain a single restriction on it. 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A  person may take his drivers exam at any brunch any time before the learners license expiry date.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If he passes the exam the brunch issues him a </a:t>
            </a:r>
            <a:r>
              <a:rPr lang="en-US" sz="2800">
                <a:solidFill>
                  <a:srgbClr val="FF0000"/>
                </a:solidFill>
              </a:rPr>
              <a:t>driver license.</a:t>
            </a:r>
            <a:endParaRPr/>
          </a:p>
          <a:p>
            <a:pPr indent="-274320" lvl="0" marL="274320" rtl="0" algn="l">
              <a:spcBef>
                <a:spcPts val="476"/>
              </a:spcBef>
              <a:spcAft>
                <a:spcPts val="0"/>
              </a:spcAft>
              <a:buSzPct val="95000"/>
              <a:buFont typeface="Noto Sans Symbols"/>
              <a:buChar char="▪"/>
            </a:pPr>
            <a:r>
              <a:rPr lang="en-US" sz="2800"/>
              <a:t>A driver license must also record if the driver has completed drivers education, for insurance purpose. </a:t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 amt="50000"/>
          </a:blip>
          <a:tile algn="tl" flip="none" tx="0" sx="100000" ty="0" sy="100000"/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048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		Example 3 Solution </a:t>
            </a:r>
            <a:endParaRPr/>
          </a:p>
        </p:txBody>
      </p:sp>
      <p:pic>
        <p:nvPicPr>
          <p:cNvPr id="145" name="Google Shape;145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58722"/>
            <a:ext cx="9144000" cy="46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470"/>
              <a:buNone/>
            </a:pPr>
            <a:r>
              <a:rPr lang="en-US"/>
              <a:t>		     </a:t>
            </a:r>
            <a:r>
              <a:rPr b="1" lang="en-US" sz="4800">
                <a:solidFill>
                  <a:srgbClr val="FF0000"/>
                </a:solidFill>
              </a:rPr>
              <a:t>Thank  you</a:t>
            </a:r>
            <a:endParaRPr b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