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77" r:id="rId4"/>
    <p:sldId id="280" r:id="rId5"/>
    <p:sldId id="272" r:id="rId6"/>
    <p:sldId id="283" r:id="rId7"/>
    <p:sldId id="271" r:id="rId8"/>
    <p:sldId id="281" r:id="rId9"/>
    <p:sldId id="278" r:id="rId10"/>
    <p:sldId id="282" r:id="rId11"/>
    <p:sldId id="279" r:id="rId12"/>
    <p:sldId id="273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pPr/>
              <a:t>1/22/2022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pPr/>
              <a:t>1/22/2022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1/22/2022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pPr/>
              <a:t>1/22/2022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1/22/2022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1/22/2022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1/22/2022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1/22/2022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1/22/2022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1/22/2022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1/22/2022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1/22/2022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1/22/2022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1/22/2022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1/22/2022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048254" y="3378136"/>
            <a:ext cx="5592417" cy="1205947"/>
          </a:xfrm>
          <a:prstGeom prst="round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1348" y="2210831"/>
            <a:ext cx="7454668" cy="742406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Keys in Relational Model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15661">
            <a:off x="7123113" y="3454171"/>
            <a:ext cx="1996196" cy="46178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Presented By</a:t>
            </a:r>
          </a:p>
        </p:txBody>
      </p:sp>
      <p:sp>
        <p:nvSpPr>
          <p:cNvPr id="4" name="Rectangle 3"/>
          <p:cNvSpPr/>
          <p:nvPr/>
        </p:nvSpPr>
        <p:spPr>
          <a:xfrm>
            <a:off x="9023712" y="3779912"/>
            <a:ext cx="24320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ambria" pitchFamily="18" charset="0"/>
              </a:rPr>
              <a:t>Afjal</a:t>
            </a: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</a:rPr>
              <a:t> H. </a:t>
            </a:r>
            <a:r>
              <a:rPr lang="en-US" sz="2000" dirty="0" err="1" smtClean="0">
                <a:solidFill>
                  <a:schemeClr val="bg1"/>
                </a:solidFill>
                <a:latin typeface="Cambria" pitchFamily="18" charset="0"/>
              </a:rPr>
              <a:t>Sarower</a:t>
            </a:r>
            <a:endParaRPr lang="en-US" sz="2000" dirty="0" smtClean="0">
              <a:solidFill>
                <a:schemeClr val="bg1"/>
              </a:solidFill>
              <a:latin typeface="Cambria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</a:rPr>
              <a:t>afjal.cse@diu.edu.bd</a:t>
            </a:r>
            <a:endParaRPr lang="en-US" sz="2000" dirty="0">
              <a:solidFill>
                <a:schemeClr val="bg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Primary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Two </a:t>
            </a:r>
            <a:r>
              <a:rPr lang="en-US" b="1" dirty="0"/>
              <a:t>rows can’t have the same primary key </a:t>
            </a:r>
            <a:r>
              <a:rPr lang="en-US" b="1" dirty="0" smtClean="0"/>
              <a:t>value</a:t>
            </a:r>
          </a:p>
          <a:p>
            <a:r>
              <a:rPr lang="en-US" b="1" dirty="0" smtClean="0"/>
              <a:t>The </a:t>
            </a:r>
            <a:r>
              <a:rPr lang="en-US" b="1" dirty="0"/>
              <a:t>primary key field cannot be null.</a:t>
            </a:r>
          </a:p>
          <a:p>
            <a:r>
              <a:rPr lang="en-US" b="1" dirty="0"/>
              <a:t>The value in a primary key column can never be modified or updated if any foreign key refers to that primary key.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124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574" y="3460389"/>
            <a:ext cx="4757025" cy="1774221"/>
          </a:xfrm>
        </p:spPr>
        <p:txBody>
          <a:bodyPr>
            <a:normAutofit/>
          </a:bodyPr>
          <a:lstStyle/>
          <a:p>
            <a:r>
              <a:rPr lang="en-US" dirty="0" smtClean="0"/>
              <a:t>For Example, </a:t>
            </a:r>
            <a:r>
              <a:rPr lang="en-US" dirty="0" smtClean="0">
                <a:solidFill>
                  <a:srgbClr val="FF0000"/>
                </a:solidFill>
              </a:rPr>
              <a:t>STUD_NO</a:t>
            </a:r>
            <a:r>
              <a:rPr lang="en-US" dirty="0" smtClean="0"/>
              <a:t> in STUDENT_COURSE is a foreign key to STUD_NO in STUDENT relation.</a:t>
            </a:r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2" y="662609"/>
            <a:ext cx="9801570" cy="55659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Foreign Key</a:t>
            </a:r>
            <a:endParaRPr lang="as-IN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94" name="AutoShape 2" descr="image"/>
          <p:cNvSpPr>
            <a:spLocks noChangeAspect="1" noChangeArrowheads="1"/>
          </p:cNvSpPr>
          <p:nvPr/>
        </p:nvSpPr>
        <p:spPr bwMode="auto">
          <a:xfrm>
            <a:off x="155575" y="-1592263"/>
            <a:ext cx="6962775" cy="33242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image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118" y="1904383"/>
            <a:ext cx="6431587" cy="317119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882887" y="2570922"/>
            <a:ext cx="1643270" cy="9276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492487" y="3816626"/>
            <a:ext cx="1351722" cy="3313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2" y="662609"/>
            <a:ext cx="7045118" cy="55659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Alternate Key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13423" y="1487554"/>
            <a:ext cx="10888246" cy="1653210"/>
          </a:xfrm>
        </p:spPr>
        <p:txBody>
          <a:bodyPr>
            <a:normAutofit/>
          </a:bodyPr>
          <a:lstStyle/>
          <a:p>
            <a:r>
              <a:rPr lang="en-US" dirty="0" smtClean="0"/>
              <a:t>The candidate key other than the primary key is called an alternate key.</a:t>
            </a:r>
          </a:p>
        </p:txBody>
      </p:sp>
      <p:pic>
        <p:nvPicPr>
          <p:cNvPr id="5" name="Picture 4" descr="100518_0517_DBMSKeysPri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940" y="2716281"/>
            <a:ext cx="6681581" cy="27881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2186" y="2173356"/>
            <a:ext cx="7833622" cy="1152939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parajita" pitchFamily="34" charset="0"/>
                <a:cs typeface="Aparajita" pitchFamily="34" charset="0"/>
              </a:rPr>
              <a:t>“Opportunities don’t happen, you create them.”</a:t>
            </a:r>
            <a:endParaRPr lang="en-US" sz="36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9470" y="3309730"/>
            <a:ext cx="2214702" cy="48039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– – Chris Grosser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74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79682" y="662609"/>
            <a:ext cx="5812666" cy="556591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এই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Lesson এ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কি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শিখব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? </a:t>
            </a:r>
            <a:endParaRPr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4" y="1630016"/>
            <a:ext cx="7946439" cy="435168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 is Key?</a:t>
            </a:r>
          </a:p>
          <a:p>
            <a:r>
              <a:rPr lang="en-US" sz="3200" dirty="0" smtClean="0"/>
              <a:t>Super Key </a:t>
            </a:r>
          </a:p>
          <a:p>
            <a:r>
              <a:rPr lang="en-US" sz="3200" dirty="0" smtClean="0"/>
              <a:t>Candidate Key </a:t>
            </a:r>
          </a:p>
          <a:p>
            <a:r>
              <a:rPr lang="en-US" sz="3200" dirty="0" smtClean="0"/>
              <a:t>Composite Key</a:t>
            </a:r>
          </a:p>
          <a:p>
            <a:r>
              <a:rPr lang="en-US" sz="3200" dirty="0" smtClean="0"/>
              <a:t>Primary Key and </a:t>
            </a:r>
          </a:p>
          <a:p>
            <a:r>
              <a:rPr lang="en-US" sz="3200" dirty="0" smtClean="0"/>
              <a:t>Foreign Key</a:t>
            </a:r>
            <a:endParaRPr lang="as-IN" sz="3200" dirty="0" smtClean="0"/>
          </a:p>
          <a:p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6976939" cy="55659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Key in DBMS</a:t>
            </a:r>
            <a:endParaRPr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52395" y="1762364"/>
            <a:ext cx="5799412" cy="219602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 </a:t>
            </a:r>
            <a:r>
              <a:rPr lang="en-US" sz="1800" dirty="0" smtClean="0">
                <a:solidFill>
                  <a:srgbClr val="FF0000"/>
                </a:solidFill>
              </a:rPr>
              <a:t>DBMS key </a:t>
            </a:r>
            <a:r>
              <a:rPr lang="en-US" sz="1800" dirty="0" smtClean="0"/>
              <a:t>is an attribute or set of an attribute which helps you to identify a row (</a:t>
            </a:r>
            <a:r>
              <a:rPr lang="en-US" sz="1800" dirty="0" err="1" smtClean="0"/>
              <a:t>tuple</a:t>
            </a:r>
            <a:r>
              <a:rPr lang="en-US" sz="1800" dirty="0" smtClean="0"/>
              <a:t>) in a relation (table). </a:t>
            </a:r>
          </a:p>
          <a:p>
            <a:r>
              <a:rPr lang="en-US" sz="1800" dirty="0" smtClean="0"/>
              <a:t>Keys help you uniquely identify a row in a table by a combination of one or more columns in that table. </a:t>
            </a:r>
            <a:endParaRPr sz="3200" dirty="0"/>
          </a:p>
        </p:txBody>
      </p:sp>
      <p:pic>
        <p:nvPicPr>
          <p:cNvPr id="6" name="Picture 5" descr="RelationalKey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424" y="1400927"/>
            <a:ext cx="2762250" cy="2371725"/>
          </a:xfrm>
          <a:prstGeom prst="rect">
            <a:avLst/>
          </a:prstGeom>
        </p:spPr>
      </p:pic>
      <p:pic>
        <p:nvPicPr>
          <p:cNvPr id="7" name="Picture 6" descr="types-of-keys-in-dbms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832" y="3957910"/>
            <a:ext cx="6185985" cy="214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Necessity of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Keys help you to identify any row of data in a table</a:t>
            </a:r>
            <a:r>
              <a:rPr lang="en-US" dirty="0"/>
              <a:t>. In a real-world application, a table could contain thousands of records. Moreover, the records could be duplicated. Keys in RDBMS ensure that you can uniquely identify a table record despite these challenges.</a:t>
            </a:r>
          </a:p>
          <a:p>
            <a:r>
              <a:rPr lang="en-US" dirty="0"/>
              <a:t>Allows you </a:t>
            </a:r>
            <a:r>
              <a:rPr lang="en-US" b="1" dirty="0"/>
              <a:t>to establish a relationship </a:t>
            </a:r>
            <a:r>
              <a:rPr lang="en-US" dirty="0"/>
              <a:t>between and identify the relation between tables</a:t>
            </a:r>
          </a:p>
          <a:p>
            <a:r>
              <a:rPr lang="en-US" dirty="0"/>
              <a:t>Help you to enforce </a:t>
            </a:r>
            <a:r>
              <a:rPr lang="en-US" b="1" dirty="0"/>
              <a:t>identity and integrity</a:t>
            </a:r>
            <a:r>
              <a:rPr lang="en-US" dirty="0"/>
              <a:t> in the relationship.</a:t>
            </a:r>
          </a:p>
        </p:txBody>
      </p:sp>
    </p:spTree>
    <p:extLst>
      <p:ext uri="{BB962C8B-B14F-4D97-AF65-F5344CB8AC3E}">
        <p14:creationId xmlns:p14="http://schemas.microsoft.com/office/powerpoint/2010/main" val="264322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8317327" cy="55659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Super Key</a:t>
            </a:r>
          </a:p>
        </p:txBody>
      </p:sp>
      <p:sp>
        <p:nvSpPr>
          <p:cNvPr id="8" name="Rectangle 7"/>
          <p:cNvSpPr/>
          <p:nvPr/>
        </p:nvSpPr>
        <p:spPr>
          <a:xfrm>
            <a:off x="1173165" y="1540564"/>
            <a:ext cx="994540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set of attribute</a:t>
            </a:r>
            <a:r>
              <a:rPr lang="en-US" sz="2400" dirty="0" smtClean="0">
                <a:solidFill>
                  <a:srgbClr val="FF0000"/>
                </a:solidFill>
              </a:rPr>
              <a:t>s</a:t>
            </a:r>
            <a:r>
              <a:rPr lang="en-US" sz="2400" dirty="0" smtClean="0"/>
              <a:t> which can uniquely identify a </a:t>
            </a:r>
            <a:r>
              <a:rPr lang="en-US" sz="2400" dirty="0" err="1" smtClean="0"/>
              <a:t>tuple</a:t>
            </a:r>
            <a:r>
              <a:rPr lang="en-US" sz="2400" dirty="0" smtClean="0"/>
              <a:t> is known as Super Key. </a:t>
            </a:r>
          </a:p>
          <a:p>
            <a:endParaRPr lang="en-US" sz="1600" dirty="0" smtClean="0"/>
          </a:p>
          <a:p>
            <a:r>
              <a:rPr lang="en-US" sz="2000" dirty="0" smtClean="0"/>
              <a:t>For Example, STUD_NO, (STUD_NO, STUD_NAME), </a:t>
            </a:r>
            <a:r>
              <a:rPr lang="en-US" sz="2000" dirty="0" err="1" smtClean="0"/>
              <a:t>PhoneNo</a:t>
            </a:r>
            <a:r>
              <a:rPr lang="en-US" sz="2000" dirty="0" smtClean="0"/>
              <a:t>, (Phone no, state)</a:t>
            </a:r>
            <a:endParaRPr lang="en-US" sz="2000" dirty="0">
              <a:solidFill>
                <a:srgbClr val="00B050"/>
              </a:solidFill>
            </a:endParaRPr>
          </a:p>
        </p:txBody>
      </p:sp>
      <p:pic>
        <p:nvPicPr>
          <p:cNvPr id="5" name="Picture 4" descr="image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075" y="3376279"/>
            <a:ext cx="6431587" cy="31711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0708" y="505288"/>
            <a:ext cx="4661257" cy="23159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77648" y="3162251"/>
            <a:ext cx="67873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426"/>
                </a:solidFill>
                <a:latin typeface="Roboto"/>
              </a:rPr>
              <a:t>The above table has following super keys. All of the following sets of super key are able to uniquely identify a row of the employee table</a:t>
            </a:r>
            <a:r>
              <a:rPr lang="en-US" dirty="0" smtClean="0">
                <a:solidFill>
                  <a:srgbClr val="222426"/>
                </a:solidFill>
                <a:latin typeface="Roboto"/>
              </a:rPr>
              <a:t>.</a:t>
            </a:r>
          </a:p>
          <a:p>
            <a:endParaRPr lang="en-US" dirty="0">
              <a:solidFill>
                <a:srgbClr val="222426"/>
              </a:solidFill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426"/>
                </a:solidFill>
                <a:latin typeface="Roboto"/>
              </a:rPr>
              <a:t>{</a:t>
            </a:r>
            <a:r>
              <a:rPr lang="en-US" dirty="0" err="1">
                <a:solidFill>
                  <a:srgbClr val="222426"/>
                </a:solidFill>
                <a:latin typeface="Roboto"/>
              </a:rPr>
              <a:t>Emp_SSN</a:t>
            </a:r>
            <a:r>
              <a:rPr lang="en-US" dirty="0">
                <a:solidFill>
                  <a:srgbClr val="222426"/>
                </a:solidFill>
                <a:latin typeface="Roboto"/>
              </a:rPr>
              <a:t>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426"/>
                </a:solidFill>
                <a:latin typeface="Roboto"/>
              </a:rPr>
              <a:t>{</a:t>
            </a:r>
            <a:r>
              <a:rPr lang="en-US" dirty="0" err="1">
                <a:solidFill>
                  <a:srgbClr val="222426"/>
                </a:solidFill>
                <a:latin typeface="Roboto"/>
              </a:rPr>
              <a:t>Emp_Number</a:t>
            </a:r>
            <a:r>
              <a:rPr lang="en-US" dirty="0">
                <a:solidFill>
                  <a:srgbClr val="222426"/>
                </a:solidFill>
                <a:latin typeface="Roboto"/>
              </a:rPr>
              <a:t>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426"/>
                </a:solidFill>
                <a:latin typeface="Roboto"/>
              </a:rPr>
              <a:t>{</a:t>
            </a:r>
            <a:r>
              <a:rPr lang="en-US" dirty="0" err="1">
                <a:solidFill>
                  <a:srgbClr val="222426"/>
                </a:solidFill>
                <a:latin typeface="Roboto"/>
              </a:rPr>
              <a:t>Emp_SSN</a:t>
            </a:r>
            <a:r>
              <a:rPr lang="en-US" dirty="0">
                <a:solidFill>
                  <a:srgbClr val="222426"/>
                </a:solidFill>
                <a:latin typeface="Roboto"/>
              </a:rPr>
              <a:t>, </a:t>
            </a:r>
            <a:r>
              <a:rPr lang="en-US" dirty="0" err="1">
                <a:solidFill>
                  <a:srgbClr val="222426"/>
                </a:solidFill>
                <a:latin typeface="Roboto"/>
              </a:rPr>
              <a:t>Emp_Number</a:t>
            </a:r>
            <a:r>
              <a:rPr lang="en-US" dirty="0">
                <a:solidFill>
                  <a:srgbClr val="222426"/>
                </a:solidFill>
                <a:latin typeface="Roboto"/>
              </a:rPr>
              <a:t>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426"/>
                </a:solidFill>
                <a:latin typeface="Roboto"/>
              </a:rPr>
              <a:t>{</a:t>
            </a:r>
            <a:r>
              <a:rPr lang="en-US" dirty="0" err="1">
                <a:solidFill>
                  <a:srgbClr val="222426"/>
                </a:solidFill>
                <a:latin typeface="Roboto"/>
              </a:rPr>
              <a:t>Emp_SSN</a:t>
            </a:r>
            <a:r>
              <a:rPr lang="en-US" dirty="0">
                <a:solidFill>
                  <a:srgbClr val="222426"/>
                </a:solidFill>
                <a:latin typeface="Roboto"/>
              </a:rPr>
              <a:t>, </a:t>
            </a:r>
            <a:r>
              <a:rPr lang="en-US" dirty="0" err="1">
                <a:solidFill>
                  <a:srgbClr val="222426"/>
                </a:solidFill>
                <a:latin typeface="Roboto"/>
              </a:rPr>
              <a:t>Emp_Name</a:t>
            </a:r>
            <a:r>
              <a:rPr lang="en-US" dirty="0">
                <a:solidFill>
                  <a:srgbClr val="222426"/>
                </a:solidFill>
                <a:latin typeface="Roboto"/>
              </a:rPr>
              <a:t>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426"/>
                </a:solidFill>
                <a:latin typeface="Roboto"/>
              </a:rPr>
              <a:t>{</a:t>
            </a:r>
            <a:r>
              <a:rPr lang="en-US" dirty="0" err="1">
                <a:solidFill>
                  <a:srgbClr val="222426"/>
                </a:solidFill>
                <a:latin typeface="Roboto"/>
              </a:rPr>
              <a:t>Emp_SSN</a:t>
            </a:r>
            <a:r>
              <a:rPr lang="en-US" dirty="0">
                <a:solidFill>
                  <a:srgbClr val="222426"/>
                </a:solidFill>
                <a:latin typeface="Roboto"/>
              </a:rPr>
              <a:t>, </a:t>
            </a:r>
            <a:r>
              <a:rPr lang="en-US" dirty="0" err="1">
                <a:solidFill>
                  <a:srgbClr val="222426"/>
                </a:solidFill>
                <a:latin typeface="Roboto"/>
              </a:rPr>
              <a:t>Emp_Number</a:t>
            </a:r>
            <a:r>
              <a:rPr lang="en-US" dirty="0">
                <a:solidFill>
                  <a:srgbClr val="222426"/>
                </a:solidFill>
                <a:latin typeface="Roboto"/>
              </a:rPr>
              <a:t>, </a:t>
            </a:r>
            <a:r>
              <a:rPr lang="en-US" dirty="0" err="1">
                <a:solidFill>
                  <a:srgbClr val="222426"/>
                </a:solidFill>
                <a:latin typeface="Roboto"/>
              </a:rPr>
              <a:t>Emp_Name</a:t>
            </a:r>
            <a:r>
              <a:rPr lang="en-US" dirty="0">
                <a:solidFill>
                  <a:srgbClr val="222426"/>
                </a:solidFill>
                <a:latin typeface="Roboto"/>
              </a:rPr>
              <a:t>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426"/>
                </a:solidFill>
                <a:latin typeface="Roboto"/>
              </a:rPr>
              <a:t>{</a:t>
            </a:r>
            <a:r>
              <a:rPr lang="en-US" dirty="0" err="1">
                <a:solidFill>
                  <a:srgbClr val="222426"/>
                </a:solidFill>
                <a:latin typeface="Roboto"/>
              </a:rPr>
              <a:t>Emp_Number</a:t>
            </a:r>
            <a:r>
              <a:rPr lang="en-US" dirty="0">
                <a:solidFill>
                  <a:srgbClr val="222426"/>
                </a:solidFill>
                <a:latin typeface="Roboto"/>
              </a:rPr>
              <a:t>, </a:t>
            </a:r>
            <a:r>
              <a:rPr lang="en-US" dirty="0" err="1">
                <a:solidFill>
                  <a:srgbClr val="222426"/>
                </a:solidFill>
                <a:latin typeface="Roboto"/>
              </a:rPr>
              <a:t>Emp_Name</a:t>
            </a:r>
            <a:r>
              <a:rPr lang="en-US" dirty="0">
                <a:solidFill>
                  <a:srgbClr val="222426"/>
                </a:solidFill>
                <a:latin typeface="Roboto"/>
              </a:rPr>
              <a:t>}</a:t>
            </a:r>
            <a:endParaRPr lang="en-US" b="0" i="0" dirty="0">
              <a:solidFill>
                <a:srgbClr val="222426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87819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600" y="1856874"/>
            <a:ext cx="4757025" cy="431323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minimal set of attribute which can uniquely identify a </a:t>
            </a:r>
            <a:r>
              <a:rPr lang="en-US" dirty="0" err="1" smtClean="0"/>
              <a:t>tuple</a:t>
            </a:r>
            <a:r>
              <a:rPr lang="en-US" dirty="0" smtClean="0"/>
              <a:t> is known as </a:t>
            </a:r>
            <a:r>
              <a:rPr lang="en-US" dirty="0" smtClean="0">
                <a:solidFill>
                  <a:srgbClr val="FF0000"/>
                </a:solidFill>
              </a:rPr>
              <a:t>candidate key</a:t>
            </a:r>
            <a:r>
              <a:rPr lang="en-US" dirty="0" smtClean="0"/>
              <a:t>. </a:t>
            </a:r>
          </a:p>
          <a:p>
            <a:r>
              <a:rPr lang="en-US" dirty="0" smtClean="0"/>
              <a:t>For Example, </a:t>
            </a:r>
            <a:r>
              <a:rPr lang="en-US" dirty="0" smtClean="0">
                <a:solidFill>
                  <a:srgbClr val="FF0000"/>
                </a:solidFill>
              </a:rPr>
              <a:t>STUD_NO</a:t>
            </a:r>
            <a:r>
              <a:rPr lang="en-US" dirty="0" smtClean="0"/>
              <a:t> in STUDENT relation. </a:t>
            </a:r>
          </a:p>
          <a:p>
            <a:r>
              <a:rPr lang="en-US" dirty="0" smtClean="0"/>
              <a:t>The candidate key can be simple (having only one attribute) or composite as well. </a:t>
            </a:r>
          </a:p>
          <a:p>
            <a:r>
              <a:rPr lang="en-US" dirty="0" smtClean="0"/>
              <a:t>For Example, </a:t>
            </a:r>
            <a:r>
              <a:rPr lang="en-US" dirty="0" smtClean="0">
                <a:solidFill>
                  <a:srgbClr val="FF0000"/>
                </a:solidFill>
              </a:rPr>
              <a:t>{STUD_NO, COURSE_NO}</a:t>
            </a:r>
            <a:r>
              <a:rPr lang="en-US" dirty="0" smtClean="0"/>
              <a:t> is a composite candidate key for relation STUDENT_COURSE.</a:t>
            </a:r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2" y="662609"/>
            <a:ext cx="9801570" cy="55659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Candidate Key</a:t>
            </a:r>
            <a:endParaRPr lang="as-IN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94" name="AutoShape 2" descr="image"/>
          <p:cNvSpPr>
            <a:spLocks noChangeAspect="1" noChangeArrowheads="1"/>
          </p:cNvSpPr>
          <p:nvPr/>
        </p:nvSpPr>
        <p:spPr bwMode="auto">
          <a:xfrm>
            <a:off x="155575" y="-1592263"/>
            <a:ext cx="6962775" cy="33242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image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118" y="1904383"/>
            <a:ext cx="6431587" cy="31711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COMPOSITE KEY is a combination of two or more columns that uniquely identify rows in a table. The combination of columns guarantees uniqueness, though individually uniqueness is not guaranteed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747" y="3457575"/>
            <a:ext cx="70961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600" y="1856874"/>
            <a:ext cx="4757025" cy="431323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There can be more than one candidate key in relation out of which one can be chosen as the primary key. </a:t>
            </a:r>
          </a:p>
          <a:p>
            <a:r>
              <a:rPr lang="en-US" dirty="0" smtClean="0"/>
              <a:t>For Example, STUD_NO, as well as STUD_PHONE both, are candidate keys for relation STUDENT but STUD_NO can be chosen as the primary key (only one out of many candidate keys).</a:t>
            </a:r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2" y="662609"/>
            <a:ext cx="9801570" cy="55659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Primary Key</a:t>
            </a:r>
            <a:endParaRPr lang="as-IN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94" name="AutoShape 2" descr="image"/>
          <p:cNvSpPr>
            <a:spLocks noChangeAspect="1" noChangeArrowheads="1"/>
          </p:cNvSpPr>
          <p:nvPr/>
        </p:nvSpPr>
        <p:spPr bwMode="auto">
          <a:xfrm>
            <a:off x="155575" y="-1592263"/>
            <a:ext cx="6962775" cy="33242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image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118" y="1904383"/>
            <a:ext cx="6431587" cy="31711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03431377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31377.potx" id="{56A48130-F36A-41C3-8C0C-0EF853C6708B}" vid="{0432F83B-7085-406B-BFE7-677E72A6CAD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tf03431377</Template>
  <TotalTime>548</TotalTime>
  <Words>499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Aparajita</vt:lpstr>
      <vt:lpstr>Arial</vt:lpstr>
      <vt:lpstr>Cambria</vt:lpstr>
      <vt:lpstr>Roboto</vt:lpstr>
      <vt:lpstr>Segoe Print</vt:lpstr>
      <vt:lpstr>tf03431377</vt:lpstr>
      <vt:lpstr>Keys in Relational Model</vt:lpstr>
      <vt:lpstr>এই Lesson এ কি শিখব? </vt:lpstr>
      <vt:lpstr>Key in DBMS</vt:lpstr>
      <vt:lpstr>Necessity of Key</vt:lpstr>
      <vt:lpstr>Super Key</vt:lpstr>
      <vt:lpstr>PowerPoint Presentation</vt:lpstr>
      <vt:lpstr>Candidate Key</vt:lpstr>
      <vt:lpstr>Composite Key</vt:lpstr>
      <vt:lpstr>Primary Key</vt:lpstr>
      <vt:lpstr>Rules for Primary Key</vt:lpstr>
      <vt:lpstr>Foreign Key</vt:lpstr>
      <vt:lpstr>Alternate Key</vt:lpstr>
      <vt:lpstr>“Opportunities don’t happen, you create them.”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Introduction</dc:title>
  <dc:creator>User</dc:creator>
  <cp:lastModifiedBy>Windows User</cp:lastModifiedBy>
  <cp:revision>103</cp:revision>
  <dcterms:created xsi:type="dcterms:W3CDTF">2020-04-17T10:09:40Z</dcterms:created>
  <dcterms:modified xsi:type="dcterms:W3CDTF">2022-01-22T05:11:45Z</dcterms:modified>
</cp:coreProperties>
</file>