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8"/>
  </p:notesMasterIdLst>
  <p:handoutMasterIdLst>
    <p:handoutMasterId r:id="rId19"/>
  </p:handoutMasterIdLst>
  <p:sldIdLst>
    <p:sldId id="535" r:id="rId2"/>
    <p:sldId id="541" r:id="rId3"/>
    <p:sldId id="542" r:id="rId4"/>
    <p:sldId id="546" r:id="rId5"/>
    <p:sldId id="555" r:id="rId6"/>
    <p:sldId id="549" r:id="rId7"/>
    <p:sldId id="550" r:id="rId8"/>
    <p:sldId id="551" r:id="rId9"/>
    <p:sldId id="552" r:id="rId10"/>
    <p:sldId id="553" r:id="rId11"/>
    <p:sldId id="554" r:id="rId12"/>
    <p:sldId id="556" r:id="rId13"/>
    <p:sldId id="543" r:id="rId14"/>
    <p:sldId id="544" r:id="rId15"/>
    <p:sldId id="545" r:id="rId16"/>
    <p:sldId id="540" r:id="rId17"/>
  </p:sldIdLst>
  <p:sldSz cx="9144000" cy="6858000" type="screen4x3"/>
  <p:notesSz cx="6735763" cy="9866313"/>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2" orient="horz" pos="2432" userDrawn="1">
          <p15:clr>
            <a:srgbClr val="A4A3A4"/>
          </p15:clr>
        </p15:guide>
        <p15:guide id="3" pos="5692" userDrawn="1">
          <p15:clr>
            <a:srgbClr val="A4A3A4"/>
          </p15:clr>
        </p15:guide>
        <p15:guide id="8" pos="68" userDrawn="1">
          <p15:clr>
            <a:srgbClr val="A4A3A4"/>
          </p15:clr>
        </p15:guide>
        <p15:guide id="9" pos="2290" userDrawn="1">
          <p15:clr>
            <a:srgbClr val="A4A3A4"/>
          </p15:clr>
        </p15:guide>
        <p15:guide id="10" pos="2880"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guide id="3" orient="horz" pos="3107">
          <p15:clr>
            <a:srgbClr val="A4A3A4"/>
          </p15:clr>
        </p15:guide>
        <p15:guide id="4"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2DB"/>
    <a:srgbClr val="706ABA"/>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1" autoAdjust="0"/>
    <p:restoredTop sz="81642" autoAdjust="0"/>
  </p:normalViewPr>
  <p:slideViewPr>
    <p:cSldViewPr showGuides="1">
      <p:cViewPr varScale="1">
        <p:scale>
          <a:sx n="106" d="100"/>
          <a:sy n="106" d="100"/>
        </p:scale>
        <p:origin x="1745" y="45"/>
      </p:cViewPr>
      <p:guideLst>
        <p:guide orient="horz" pos="2432"/>
        <p:guide pos="5692"/>
        <p:guide pos="68"/>
        <p:guide pos="229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howGuides="1">
      <p:cViewPr varScale="1">
        <p:scale>
          <a:sx n="62" d="100"/>
          <a:sy n="62" d="100"/>
        </p:scale>
        <p:origin x="3250" y="77"/>
      </p:cViewPr>
      <p:guideLst>
        <p:guide orient="horz" pos="3130"/>
        <p:guide pos="2144"/>
        <p:guide orient="horz" pos="3107"/>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r>
              <a:rPr lang="en-US" altLang="ja-JP" sz="1400" dirty="0">
                <a:latin typeface="Meiryo UI" panose="020B0604030504040204" pitchFamily="50" charset="-128"/>
                <a:ea typeface="Meiryo UI" panose="020B0604030504040204" pitchFamily="50" charset="-128"/>
              </a:rPr>
              <a:t>Tool</a:t>
            </a:r>
            <a:r>
              <a:rPr lang="en-US" altLang="ja-JP" sz="1400" baseline="0" dirty="0">
                <a:latin typeface="Meiryo UI" panose="020B0604030504040204" pitchFamily="50" charset="-128"/>
                <a:ea typeface="Meiryo UI" panose="020B0604030504040204" pitchFamily="50" charset="-128"/>
              </a:rPr>
              <a:t> A</a:t>
            </a:r>
            <a:endParaRPr lang="ja-JP" altLang="en-US" sz="1400" dirty="0">
              <a:latin typeface="Meiryo UI" panose="020B0604030504040204" pitchFamily="50" charset="-128"/>
              <a:ea typeface="Meiryo UI" panose="020B0604030504040204" pitchFamily="50" charset="-128"/>
            </a:endParaRPr>
          </a:p>
        </c:rich>
      </c:tx>
      <c:layout>
        <c:manualLayout>
          <c:xMode val="edge"/>
          <c:yMode val="edge"/>
          <c:x val="0.25846052743725018"/>
          <c:y val="0"/>
        </c:manualLayout>
      </c:layout>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ko-KR"/>
        </a:p>
      </c:txPr>
    </c:title>
    <c:autoTitleDeleted val="0"/>
    <c:plotArea>
      <c:layout>
        <c:manualLayout>
          <c:layoutTarget val="inner"/>
          <c:xMode val="edge"/>
          <c:yMode val="edge"/>
          <c:x val="9.6895701541832802E-2"/>
          <c:y val="0.25019277977337973"/>
          <c:w val="0.5631744624035786"/>
          <c:h val="0.72159938762691689"/>
        </c:manualLayout>
      </c:layout>
      <c:pieChart>
        <c:varyColors val="1"/>
        <c:ser>
          <c:idx val="0"/>
          <c:order val="0"/>
          <c:tx>
            <c:strRef>
              <c:f>Sheet1!$B$1</c:f>
              <c:strCache>
                <c:ptCount val="1"/>
                <c:pt idx="0">
                  <c:v>売上高</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2-3CD9-4EC6-AD5E-392DCF455B0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1-3CD9-4EC6-AD5E-392DCF455B0D}"/>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240-4707-83AE-A1839922D665}"/>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E240-4707-83AE-A1839922D665}"/>
              </c:ext>
            </c:extLst>
          </c:dPt>
          <c:dLbls>
            <c:dLbl>
              <c:idx val="0"/>
              <c:layout>
                <c:manualLayout>
                  <c:x val="8.7433131259994946E-3"/>
                  <c:y val="-0.22897798982011849"/>
                </c:manualLayout>
              </c:layout>
              <c:tx>
                <c:rich>
                  <a:bodyPr rot="0" spcFirstLastPara="1" vertOverflow="clip" horzOverflow="clip" vert="horz" wrap="square" lIns="0" tIns="0" rIns="0" bIns="0" anchor="ctr" anchorCtr="1">
                    <a:noAutofit/>
                  </a:bodyPr>
                  <a:lstStyle/>
                  <a:p>
                    <a:pPr>
                      <a:defRPr lang="ja-JP" sz="2800" b="0" i="0" u="none" strike="noStrike" kern="1200" baseline="0">
                        <a:solidFill>
                          <a:schemeClr val="tx1"/>
                        </a:solidFill>
                        <a:latin typeface="Meiryo UI" panose="020B0604030504040204" pitchFamily="50" charset="-128"/>
                        <a:ea typeface="Meiryo UI" panose="020B0604030504040204" pitchFamily="50" charset="-128"/>
                        <a:cs typeface="+mn-cs"/>
                      </a:defRPr>
                    </a:pPr>
                    <a:fld id="{4F31146C-5865-4453-B465-9D61FD4B06AA}" type="VALUE">
                      <a:rPr lang="en-US" altLang="ja-JP" sz="2800" smtClean="0">
                        <a:solidFill>
                          <a:schemeClr val="tx1"/>
                        </a:solidFill>
                        <a:latin typeface="Meiryo UI" panose="020B0604030504040204" pitchFamily="50" charset="-128"/>
                        <a:ea typeface="Meiryo UI" panose="020B0604030504040204" pitchFamily="50" charset="-128"/>
                      </a:rPr>
                      <a:pPr>
                        <a:defRPr lang="ja-JP" sz="2800">
                          <a:solidFill>
                            <a:schemeClr val="tx1"/>
                          </a:solidFill>
                          <a:latin typeface="Meiryo UI" panose="020B0604030504040204" pitchFamily="50" charset="-128"/>
                          <a:ea typeface="Meiryo UI" panose="020B0604030504040204" pitchFamily="50" charset="-128"/>
                        </a:defRPr>
                      </a:pPr>
                      <a:t>[값]</a:t>
                    </a:fld>
                    <a:r>
                      <a:rPr lang="ja-JP" altLang="en-US" sz="2800" dirty="0">
                        <a:solidFill>
                          <a:schemeClr val="tx1"/>
                        </a:solidFill>
                        <a:latin typeface="Meiryo UI" panose="020B0604030504040204" pitchFamily="50" charset="-128"/>
                        <a:ea typeface="Meiryo UI" panose="020B0604030504040204" pitchFamily="50" charset="-128"/>
                      </a:rPr>
                      <a:t>％</a:t>
                    </a:r>
                  </a:p>
                </c:rich>
              </c:tx>
              <c:spPr>
                <a:noFill/>
                <a:ln>
                  <a:noFill/>
                </a:ln>
                <a:effectLst/>
              </c:spPr>
              <c:txPr>
                <a:bodyPr rot="0" spcFirstLastPara="1" vertOverflow="clip" horzOverflow="clip" vert="horz" wrap="square" lIns="0" tIns="0" rIns="0" bIns="0" anchor="ctr" anchorCtr="1">
                  <a:noAutofit/>
                </a:bodyPr>
                <a:lstStyle/>
                <a:p>
                  <a:pPr>
                    <a:defRPr lang="ja-JP" sz="2800" b="0" i="0" u="none" strike="noStrike" kern="1200" baseline="0">
                      <a:solidFill>
                        <a:schemeClr val="tx1"/>
                      </a:solidFill>
                      <a:latin typeface="Meiryo UI" panose="020B0604030504040204" pitchFamily="50" charset="-128"/>
                      <a:ea typeface="Meiryo UI" panose="020B0604030504040204" pitchFamily="50" charset="-128"/>
                      <a:cs typeface="+mn-cs"/>
                    </a:defRPr>
                  </a:pPr>
                  <a:endParaRPr lang="ko-KR"/>
                </a:p>
              </c:tx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37906356189256041"/>
                      <c:h val="0.44754656533015269"/>
                    </c:manualLayout>
                  </c15:layout>
                  <c15:dlblFieldTable/>
                  <c15:showDataLabelsRange val="0"/>
                </c:ext>
                <c:ext xmlns:c16="http://schemas.microsoft.com/office/drawing/2014/chart" uri="{C3380CC4-5D6E-409C-BE32-E72D297353CC}">
                  <c16:uniqueId val="{00000002-3CD9-4EC6-AD5E-392DCF455B0D}"/>
                </c:ext>
              </c:extLst>
            </c:dLbl>
            <c:dLbl>
              <c:idx val="1"/>
              <c:delete val="1"/>
              <c:extLst>
                <c:ext xmlns:c15="http://schemas.microsoft.com/office/drawing/2012/chart" uri="{CE6537A1-D6FC-4f65-9D91-7224C49458BB}"/>
                <c:ext xmlns:c16="http://schemas.microsoft.com/office/drawing/2014/chart" uri="{C3380CC4-5D6E-409C-BE32-E72D297353CC}">
                  <c16:uniqueId val="{00000001-3CD9-4EC6-AD5E-392DCF455B0D}"/>
                </c:ext>
              </c:extLst>
            </c:dLbl>
            <c:spPr>
              <a:solidFill>
                <a:srgbClr val="FFFFFF"/>
              </a:solidFill>
              <a:ln>
                <a:noFill/>
              </a:ln>
              <a:effectLst/>
            </c:spPr>
            <c:txPr>
              <a:bodyPr rot="0" spcFirstLastPara="1" vertOverflow="clip" horzOverflow="clip" vert="horz" wrap="square" lIns="38100" tIns="19050" rIns="38100" bIns="19050" anchor="ctr" anchorCtr="1">
                <a:spAutoFit/>
              </a:bodyPr>
              <a:lstStyle/>
              <a:p>
                <a:pPr>
                  <a:defRPr lang="ja-JP" sz="1197" b="0" i="0" u="none" strike="noStrike" kern="1200" baseline="0">
                    <a:noFill/>
                    <a:latin typeface="Meiryo UI" panose="020B0604030504040204" pitchFamily="50" charset="-128"/>
                    <a:ea typeface="Meiryo UI" panose="020B0604030504040204" pitchFamily="50" charset="-128"/>
                    <a:cs typeface="+mn-cs"/>
                  </a:defRPr>
                </a:pPr>
                <a:endParaRPr lang="ko-KR"/>
              </a:p>
            </c:txPr>
            <c:dLblPos val="in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Sheet1!$A$2:$A$5</c:f>
              <c:numCache>
                <c:formatCode>General</c:formatCode>
                <c:ptCount val="4"/>
              </c:numCache>
            </c:numRef>
          </c:cat>
          <c:val>
            <c:numRef>
              <c:f>Sheet1!$B$2:$B$5</c:f>
              <c:numCache>
                <c:formatCode>General</c:formatCode>
                <c:ptCount val="4"/>
                <c:pt idx="0">
                  <c:v>60</c:v>
                </c:pt>
                <c:pt idx="1">
                  <c:v>40</c:v>
                </c:pt>
              </c:numCache>
            </c:numRef>
          </c:val>
          <c:extLst>
            <c:ext xmlns:c16="http://schemas.microsoft.com/office/drawing/2014/chart" uri="{C3380CC4-5D6E-409C-BE32-E72D297353CC}">
              <c16:uniqueId val="{00000000-3CD9-4EC6-AD5E-392DCF455B0D}"/>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r>
              <a:rPr lang="en-US" altLang="ja-JP" sz="1400" dirty="0">
                <a:latin typeface="Meiryo UI" panose="020B0604030504040204" pitchFamily="50" charset="-128"/>
                <a:ea typeface="Meiryo UI" panose="020B0604030504040204" pitchFamily="50" charset="-128"/>
              </a:rPr>
              <a:t>Tool B</a:t>
            </a:r>
          </a:p>
        </c:rich>
      </c:tx>
      <c:layout>
        <c:manualLayout>
          <c:xMode val="edge"/>
          <c:yMode val="edge"/>
          <c:x val="0.33210011905344988"/>
          <c:y val="2.6420537286936743E-2"/>
        </c:manualLayout>
      </c:layout>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ko-KR"/>
        </a:p>
      </c:txPr>
    </c:title>
    <c:autoTitleDeleted val="0"/>
    <c:plotArea>
      <c:layout>
        <c:manualLayout>
          <c:layoutTarget val="inner"/>
          <c:xMode val="edge"/>
          <c:yMode val="edge"/>
          <c:x val="0.1796731371528909"/>
          <c:y val="0.28454294550850862"/>
          <c:w val="0.54460892997237098"/>
          <c:h val="0.69781124074229006"/>
        </c:manualLayout>
      </c:layout>
      <c:pieChart>
        <c:varyColors val="1"/>
        <c:ser>
          <c:idx val="0"/>
          <c:order val="0"/>
          <c:tx>
            <c:strRef>
              <c:f>Sheet1!$B$1</c:f>
              <c:strCache>
                <c:ptCount val="1"/>
                <c:pt idx="0">
                  <c:v>売上高</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7E6-4747-951F-1DDC5C9B030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07CA-4056-950B-D3BE026E2AD4}"/>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07CA-4056-950B-D3BE026E2AD4}"/>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07CA-4056-950B-D3BE026E2AD4}"/>
              </c:ext>
            </c:extLst>
          </c:dPt>
          <c:dLbls>
            <c:dLbl>
              <c:idx val="0"/>
              <c:layout>
                <c:manualLayout>
                  <c:x val="0.16064618217144699"/>
                  <c:y val="-0.24368195498106884"/>
                </c:manualLayout>
              </c:layout>
              <c:tx>
                <c:rich>
                  <a:bodyPr rot="0" spcFirstLastPara="1" vertOverflow="ellipsis" vert="horz" wrap="square" lIns="38100" tIns="19050" rIns="38100" bIns="19050" anchor="ctr" anchorCtr="1">
                    <a:noAutofit/>
                  </a:bodyPr>
                  <a:lstStyle/>
                  <a:p>
                    <a:pPr>
                      <a:defRPr lang="ja-JP" sz="2800" b="0" i="0" u="none" strike="noStrike" kern="1200" baseline="0">
                        <a:solidFill>
                          <a:schemeClr val="tx1"/>
                        </a:solidFill>
                        <a:latin typeface="Meiryo UI" panose="020B0604030504040204" pitchFamily="50" charset="-128"/>
                        <a:ea typeface="Meiryo UI" panose="020B0604030504040204" pitchFamily="50" charset="-128"/>
                        <a:cs typeface="+mn-cs"/>
                      </a:defRPr>
                    </a:pPr>
                    <a:fld id="{1901E82D-B786-4105-A80D-142B5B934750}" type="VALUE">
                      <a:rPr lang="en-US" altLang="ja-JP" sz="2800" smtClean="0">
                        <a:solidFill>
                          <a:schemeClr val="tx1"/>
                        </a:solidFill>
                        <a:latin typeface="Meiryo UI" panose="020B0604030504040204" pitchFamily="50" charset="-128"/>
                        <a:ea typeface="Meiryo UI" panose="020B0604030504040204" pitchFamily="50" charset="-128"/>
                      </a:rPr>
                      <a:pPr>
                        <a:defRPr lang="ja-JP" sz="2800">
                          <a:solidFill>
                            <a:schemeClr val="tx1"/>
                          </a:solidFill>
                          <a:latin typeface="Meiryo UI" panose="020B0604030504040204" pitchFamily="50" charset="-128"/>
                          <a:ea typeface="Meiryo UI" panose="020B0604030504040204" pitchFamily="50" charset="-128"/>
                        </a:defRPr>
                      </a:pPr>
                      <a:t>[값]</a:t>
                    </a:fld>
                    <a:r>
                      <a:rPr lang="ja-JP" altLang="en-US" sz="2800" dirty="0">
                        <a:solidFill>
                          <a:schemeClr val="tx1"/>
                        </a:solidFill>
                        <a:latin typeface="Meiryo UI" panose="020B0604030504040204" pitchFamily="50" charset="-128"/>
                        <a:ea typeface="Meiryo UI" panose="020B0604030504040204" pitchFamily="50" charset="-128"/>
                      </a:rPr>
                      <a:t>％</a:t>
                    </a:r>
                  </a:p>
                </c:rich>
              </c:tx>
              <c:spPr>
                <a:noFill/>
                <a:ln>
                  <a:noFill/>
                </a:ln>
                <a:effectLst/>
              </c:spPr>
              <c:txPr>
                <a:bodyPr rot="0" spcFirstLastPara="1" vertOverflow="ellipsis" vert="horz" wrap="square" lIns="38100" tIns="19050" rIns="38100" bIns="19050" anchor="ctr" anchorCtr="1">
                  <a:noAutofit/>
                </a:bodyPr>
                <a:lstStyle/>
                <a:p>
                  <a:pPr>
                    <a:defRPr lang="ja-JP" sz="2800" b="0" i="0" u="none" strike="noStrike" kern="1200" baseline="0">
                      <a:solidFill>
                        <a:schemeClr val="tx1"/>
                      </a:solidFill>
                      <a:latin typeface="Meiryo UI" panose="020B0604030504040204" pitchFamily="50" charset="-128"/>
                      <a:ea typeface="Meiryo UI" panose="020B0604030504040204" pitchFamily="50" charset="-128"/>
                      <a:cs typeface="+mn-cs"/>
                    </a:defRPr>
                  </a:pPr>
                  <a:endParaRPr lang="ko-KR"/>
                </a:p>
              </c:txPr>
              <c:dLblPos val="bestFit"/>
              <c:showLegendKey val="0"/>
              <c:showVal val="1"/>
              <c:showCatName val="0"/>
              <c:showSerName val="0"/>
              <c:showPercent val="0"/>
              <c:showBubbleSize val="0"/>
              <c:extLst>
                <c:ext xmlns:c15="http://schemas.microsoft.com/office/drawing/2012/chart" uri="{CE6537A1-D6FC-4f65-9D91-7224C49458BB}">
                  <c15:layout>
                    <c:manualLayout>
                      <c:w val="0.37147375984061415"/>
                      <c:h val="0.38837496359374785"/>
                    </c:manualLayout>
                  </c15:layout>
                  <c15:dlblFieldTable/>
                  <c15:showDataLabelsRange val="0"/>
                </c:ext>
                <c:ext xmlns:c16="http://schemas.microsoft.com/office/drawing/2014/chart" uri="{C3380CC4-5D6E-409C-BE32-E72D297353CC}">
                  <c16:uniqueId val="{00000001-B7E6-4747-951F-1DDC5C9B0301}"/>
                </c:ext>
              </c:extLst>
            </c:dLbl>
            <c:spPr>
              <a:noFill/>
              <a:ln>
                <a:noFill/>
              </a:ln>
              <a:effectLst/>
            </c:spPr>
            <c:txPr>
              <a:bodyPr rot="0" spcFirstLastPara="1" vertOverflow="ellipsis" vert="horz" wrap="square" lIns="38100" tIns="19050" rIns="38100" bIns="19050" anchor="ctr" anchorCtr="1">
                <a:spAutoFit/>
              </a:bodyPr>
              <a:lstStyle/>
              <a:p>
                <a:pPr>
                  <a:defRPr lang="ja-JP" sz="1197" b="0" i="0" u="none" strike="noStrike"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92</c:v>
                </c:pt>
                <c:pt idx="1">
                  <c:v>8</c:v>
                </c:pt>
              </c:numCache>
            </c:numRef>
          </c:val>
          <c:extLst>
            <c:ext xmlns:c16="http://schemas.microsoft.com/office/drawing/2014/chart" uri="{C3380CC4-5D6E-409C-BE32-E72D297353CC}">
              <c16:uniqueId val="{00000000-B7E6-4747-951F-1DDC5C9B030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r>
              <a:rPr lang="en-US" sz="1400" dirty="0"/>
              <a:t>Tool</a:t>
            </a:r>
            <a:r>
              <a:rPr lang="en-US" sz="1400" baseline="0" dirty="0"/>
              <a:t> </a:t>
            </a:r>
            <a:r>
              <a:rPr lang="en-US" sz="1400" dirty="0"/>
              <a:t>C</a:t>
            </a:r>
            <a:endParaRPr lang="ja-JP" sz="1400" dirty="0"/>
          </a:p>
        </c:rich>
      </c:tx>
      <c:layout>
        <c:manualLayout>
          <c:xMode val="edge"/>
          <c:yMode val="edge"/>
          <c:x val="0.30860908706827794"/>
          <c:y val="0"/>
        </c:manualLayout>
      </c:layout>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ko-KR"/>
        </a:p>
      </c:txPr>
    </c:title>
    <c:autoTitleDeleted val="0"/>
    <c:plotArea>
      <c:layout>
        <c:manualLayout>
          <c:layoutTarget val="inner"/>
          <c:xMode val="edge"/>
          <c:yMode val="edge"/>
          <c:x val="0.17017694574748801"/>
          <c:y val="0.24931556245925968"/>
          <c:w val="0.5631744624035786"/>
          <c:h val="0.72159938762691689"/>
        </c:manualLayout>
      </c:layout>
      <c:pieChart>
        <c:varyColors val="1"/>
        <c:ser>
          <c:idx val="0"/>
          <c:order val="0"/>
          <c:tx>
            <c:strRef>
              <c:f>Sheet1!$B$1</c:f>
              <c:strCache>
                <c:ptCount val="1"/>
                <c:pt idx="0">
                  <c:v>売上高</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2-AEA8-4D91-AB85-957254A726A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1-AEA8-4D91-AB85-957254A726AD}"/>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099-419B-B41D-50763446CEF9}"/>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2099-419B-B41D-50763446CEF9}"/>
              </c:ext>
            </c:extLst>
          </c:dPt>
          <c:dLbls>
            <c:dLbl>
              <c:idx val="0"/>
              <c:layout>
                <c:manualLayout>
                  <c:x val="0.29010130640925058"/>
                  <c:y val="0.34908325589781292"/>
                </c:manualLayout>
              </c:layout>
              <c:tx>
                <c:rich>
                  <a:bodyPr rot="0" spcFirstLastPara="1" vertOverflow="ellipsis" vert="horz" wrap="square" lIns="38100" tIns="19050" rIns="38100" bIns="19050" anchor="ctr" anchorCtr="1">
                    <a:noAutofit/>
                  </a:bodyPr>
                  <a:lstStyle/>
                  <a:p>
                    <a:pPr>
                      <a:defRPr lang="ja-JP" sz="2800" b="0" i="0" u="none" strike="noStrike" kern="1200" baseline="0">
                        <a:solidFill>
                          <a:schemeClr val="tx1"/>
                        </a:solidFill>
                        <a:latin typeface="Meiryo UI" panose="020B0604030504040204" pitchFamily="50" charset="-128"/>
                        <a:ea typeface="Meiryo UI" panose="020B0604030504040204" pitchFamily="50" charset="-128"/>
                        <a:cs typeface="+mn-cs"/>
                      </a:defRPr>
                    </a:pPr>
                    <a:fld id="{0195A6B3-7BE8-40FA-AD51-E020969EAB45}" type="VALUE">
                      <a:rPr lang="en-US" altLang="ja-JP" sz="2800" smtClean="0">
                        <a:solidFill>
                          <a:schemeClr val="tx1"/>
                        </a:solidFill>
                      </a:rPr>
                      <a:pPr>
                        <a:defRPr lang="ja-JP" sz="2800">
                          <a:solidFill>
                            <a:schemeClr val="tx1"/>
                          </a:solidFill>
                        </a:defRPr>
                      </a:pPr>
                      <a:t>[값]</a:t>
                    </a:fld>
                    <a:r>
                      <a:rPr lang="ja-JP" altLang="en-US" sz="2800" dirty="0">
                        <a:solidFill>
                          <a:schemeClr val="tx1"/>
                        </a:solidFill>
                      </a:rPr>
                      <a:t>％</a:t>
                    </a:r>
                  </a:p>
                </c:rich>
              </c:tx>
              <c:spPr>
                <a:noFill/>
                <a:ln>
                  <a:noFill/>
                </a:ln>
                <a:effectLst/>
              </c:spPr>
              <c:txPr>
                <a:bodyPr rot="0" spcFirstLastPara="1" vertOverflow="ellipsis" vert="horz" wrap="square" lIns="38100" tIns="19050" rIns="38100" bIns="19050" anchor="ctr" anchorCtr="1">
                  <a:noAutofit/>
                </a:bodyPr>
                <a:lstStyle/>
                <a:p>
                  <a:pPr>
                    <a:defRPr lang="ja-JP" sz="2800" b="0" i="0" u="none" strike="noStrike" kern="1200" baseline="0">
                      <a:solidFill>
                        <a:schemeClr val="tx1"/>
                      </a:solidFill>
                      <a:latin typeface="Meiryo UI" panose="020B0604030504040204" pitchFamily="50" charset="-128"/>
                      <a:ea typeface="Meiryo UI" panose="020B0604030504040204" pitchFamily="50" charset="-128"/>
                      <a:cs typeface="+mn-cs"/>
                    </a:defRPr>
                  </a:pPr>
                  <a:endParaRPr lang="ko-KR"/>
                </a:p>
              </c:txPr>
              <c:dLblPos val="bestFit"/>
              <c:showLegendKey val="0"/>
              <c:showVal val="1"/>
              <c:showCatName val="0"/>
              <c:showSerName val="0"/>
              <c:showPercent val="0"/>
              <c:showBubbleSize val="0"/>
              <c:extLst>
                <c:ext xmlns:c15="http://schemas.microsoft.com/office/drawing/2012/chart" uri="{CE6537A1-D6FC-4f65-9D91-7224C49458BB}">
                  <c15:layout>
                    <c:manualLayout>
                      <c:w val="0.33068331879601792"/>
                      <c:h val="0.43827302608768015"/>
                    </c:manualLayout>
                  </c15:layout>
                  <c15:dlblFieldTable/>
                  <c15:showDataLabelsRange val="0"/>
                </c:ext>
                <c:ext xmlns:c16="http://schemas.microsoft.com/office/drawing/2014/chart" uri="{C3380CC4-5D6E-409C-BE32-E72D297353CC}">
                  <c16:uniqueId val="{00000002-AEA8-4D91-AB85-957254A726AD}"/>
                </c:ext>
              </c:extLst>
            </c:dLbl>
            <c:dLbl>
              <c:idx val="1"/>
              <c:delete val="1"/>
              <c:extLst>
                <c:ext xmlns:c15="http://schemas.microsoft.com/office/drawing/2012/chart" uri="{CE6537A1-D6FC-4f65-9D91-7224C49458BB}"/>
                <c:ext xmlns:c16="http://schemas.microsoft.com/office/drawing/2014/chart" uri="{C3380CC4-5D6E-409C-BE32-E72D297353CC}">
                  <c16:uniqueId val="{00000001-AEA8-4D91-AB85-957254A726AD}"/>
                </c:ext>
              </c:extLst>
            </c:dLbl>
            <c:spPr>
              <a:noFill/>
              <a:ln>
                <a:noFill/>
              </a:ln>
              <a:effectLst/>
            </c:spPr>
            <c:txPr>
              <a:bodyPr rot="0" spcFirstLastPara="1" vertOverflow="ellipsis" vert="horz" wrap="square" lIns="38100" tIns="19050" rIns="38100" bIns="19050" anchor="ctr" anchorCtr="1">
                <a:spAutoFit/>
              </a:bodyPr>
              <a:lstStyle/>
              <a:p>
                <a:pPr>
                  <a:defRPr lang="ja-JP" sz="1197" b="0" i="0" u="none" strike="noStrike"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pPr>
                <a:endParaRPr lang="ko-KR"/>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4</c:v>
                </c:pt>
                <c:pt idx="1">
                  <c:v>96</c:v>
                </c:pt>
              </c:numCache>
            </c:numRef>
          </c:val>
          <c:extLst>
            <c:ext xmlns:c16="http://schemas.microsoft.com/office/drawing/2014/chart" uri="{C3380CC4-5D6E-409C-BE32-E72D297353CC}">
              <c16:uniqueId val="{00000000-AEA8-4D91-AB85-957254A726AD}"/>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eiryo UI" panose="020B0604030504040204" pitchFamily="50" charset="-128"/>
          <a:ea typeface="Meiryo UI" panose="020B0604030504040204" pitchFamily="50" charset="-128"/>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16462" y="0"/>
            <a:ext cx="2919302" cy="4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defTabSz="914406"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19302" cy="4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l" defTabSz="914406"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371501"/>
            <a:ext cx="2919302" cy="49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l" defTabSz="914406" fontAlgn="base">
              <a:defRPr sz="1000">
                <a:solidFill>
                  <a:schemeClr val="tx1"/>
                </a:solidFill>
                <a:latin typeface="Arial" charset="0"/>
              </a:defRPr>
            </a:lvl1pPr>
          </a:lstStyle>
          <a:p>
            <a:r>
              <a:rPr lang="en-GB" altLang="ja-JP"/>
              <a:t>Copyright 2017-2018 FUJITSU LIMITED</a:t>
            </a:r>
          </a:p>
        </p:txBody>
      </p:sp>
      <p:sp>
        <p:nvSpPr>
          <p:cNvPr id="393221" name="Rectangle 5"/>
          <p:cNvSpPr>
            <a:spLocks noGrp="1" noChangeArrowheads="1"/>
          </p:cNvSpPr>
          <p:nvPr>
            <p:ph type="sldNum" sz="quarter" idx="3"/>
          </p:nvPr>
        </p:nvSpPr>
        <p:spPr bwMode="auto">
          <a:xfrm>
            <a:off x="3814890" y="9371501"/>
            <a:ext cx="2919302" cy="49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b" anchorCtr="0" compatLnSpc="1">
            <a:prstTxWarp prst="textNoShape">
              <a:avLst/>
            </a:prstTxWarp>
          </a:bodyPr>
          <a:lstStyle>
            <a:lvl1pPr algn="r" defTabSz="914406" fontAlgn="base">
              <a:defRPr sz="1000">
                <a:solidFill>
                  <a:schemeClr val="tx1"/>
                </a:solidFill>
                <a:latin typeface="Arial" charset="0"/>
              </a:defRPr>
            </a:lvl1pPr>
          </a:lstStyle>
          <a:p>
            <a:fld id="{824C5381-6989-4206-8C01-482E730E3CFB}" type="slidenum">
              <a:rPr lang="en-GB" altLang="ja-JP"/>
              <a:pPr/>
              <a:t>‹#›</a:t>
            </a:fld>
            <a:endParaRPr lang="en-GB" altLang="ja-JP"/>
          </a:p>
        </p:txBody>
      </p:sp>
      <p:sp>
        <p:nvSpPr>
          <p:cNvPr id="3" name="テキスト ボックス 2"/>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a:latin typeface="Arial" panose="020B0604020202020204" pitchFamily="34" charset="0"/>
                <a:sym typeface="Arial" panose="020B0604020202020204" pitchFamily="34" charset="0"/>
              </a:rPr>
              <a:t>FUJITSU CONFIDENTIAL</a:t>
            </a:r>
            <a:endParaRPr kumimoji="1" lang="ja-JP" altLang="en-US" sz="1000" b="1">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16462" y="0"/>
            <a:ext cx="2919302" cy="4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r" defTabSz="914406"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19302" cy="4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lvl1pPr algn="l" defTabSz="914406"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2477" y="4686538"/>
            <a:ext cx="5390810" cy="444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371501"/>
            <a:ext cx="2919302" cy="49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3" rIns="91427" bIns="45713" numCol="1" anchor="b" anchorCtr="0" compatLnSpc="1">
            <a:prstTxWarp prst="textNoShape">
              <a:avLst/>
            </a:prstTxWarp>
          </a:bodyPr>
          <a:lstStyle>
            <a:lvl1pPr algn="l" defTabSz="914406" fontAlgn="base">
              <a:defRPr sz="1000">
                <a:solidFill>
                  <a:schemeClr val="tx1"/>
                </a:solidFill>
                <a:latin typeface="Arial" charset="0"/>
              </a:defRPr>
            </a:lvl1pPr>
          </a:lstStyle>
          <a:p>
            <a:r>
              <a:rPr lang="en-US" altLang="ja-JP"/>
              <a:t>Copyright 2017-2018 FUJITSU LIMITED</a:t>
            </a:r>
          </a:p>
        </p:txBody>
      </p:sp>
      <p:sp>
        <p:nvSpPr>
          <p:cNvPr id="167943" name="Rectangle 7"/>
          <p:cNvSpPr>
            <a:spLocks noGrp="1" noChangeArrowheads="1"/>
          </p:cNvSpPr>
          <p:nvPr>
            <p:ph type="sldNum" sz="quarter" idx="5"/>
          </p:nvPr>
        </p:nvSpPr>
        <p:spPr bwMode="auto">
          <a:xfrm>
            <a:off x="3814890" y="9371501"/>
            <a:ext cx="2919302" cy="49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b" anchorCtr="0" compatLnSpc="1">
            <a:prstTxWarp prst="textNoShape">
              <a:avLst/>
            </a:prstTxWarp>
          </a:bodyPr>
          <a:lstStyle>
            <a:lvl1pPr algn="r" defTabSz="914406" fontAlgn="base">
              <a:defRPr sz="1000">
                <a:solidFill>
                  <a:schemeClr val="tx1"/>
                </a:solidFill>
                <a:latin typeface="Arial" charset="0"/>
              </a:defRPr>
            </a:lvl1pPr>
          </a:lstStyle>
          <a:p>
            <a:fld id="{9F92722A-13CA-49BB-B125-2A56C31837E2}" type="slidenum">
              <a:rPr lang="en-US" altLang="ja-JP"/>
              <a:pPr/>
              <a:t>‹#›</a:t>
            </a:fld>
            <a:endParaRPr lang="en-US" altLang="ja-JP"/>
          </a:p>
        </p:txBody>
      </p:sp>
      <p:sp>
        <p:nvSpPr>
          <p:cNvPr id="3" name="テキスト ボックス 2"/>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a:solidFill>
                <a:srgbClr val="00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2017-2018 FUJITSU LIMITED</a:t>
            </a:r>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30220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2018 FUJITSU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7</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2476" y="4686538"/>
            <a:ext cx="5568356" cy="4855153"/>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093541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a:t>Copyright 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9</a:t>
            </a:fld>
            <a:endParaRPr lang="en-US" altLang="ja-JP"/>
          </a:p>
        </p:txBody>
      </p:sp>
    </p:spTree>
    <p:extLst>
      <p:ext uri="{BB962C8B-B14F-4D97-AF65-F5344CB8AC3E}">
        <p14:creationId xmlns:p14="http://schemas.microsoft.com/office/powerpoint/2010/main" val="424624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a:t>Copyright 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10</a:t>
            </a:fld>
            <a:endParaRPr lang="en-US" altLang="ja-JP"/>
          </a:p>
        </p:txBody>
      </p:sp>
    </p:spTree>
    <p:extLst>
      <p:ext uri="{BB962C8B-B14F-4D97-AF65-F5344CB8AC3E}">
        <p14:creationId xmlns:p14="http://schemas.microsoft.com/office/powerpoint/2010/main" val="1532811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a:t>Copyright 2017-2018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12</a:t>
            </a:fld>
            <a:endParaRPr lang="en-US" altLang="ja-JP"/>
          </a:p>
        </p:txBody>
      </p:sp>
    </p:spTree>
    <p:extLst>
      <p:ext uri="{BB962C8B-B14F-4D97-AF65-F5344CB8AC3E}">
        <p14:creationId xmlns:p14="http://schemas.microsoft.com/office/powerpoint/2010/main" val="332924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a:t>Copyright 2017-2018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13</a:t>
            </a:fld>
            <a:endParaRPr lang="en-US" altLang="ja-JP"/>
          </a:p>
        </p:txBody>
      </p:sp>
    </p:spTree>
    <p:extLst>
      <p:ext uri="{BB962C8B-B14F-4D97-AF65-F5344CB8AC3E}">
        <p14:creationId xmlns:p14="http://schemas.microsoft.com/office/powerpoint/2010/main" val="399239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a:t>Copyright 2017-2018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14</a:t>
            </a:fld>
            <a:endParaRPr lang="en-US" altLang="ja-JP"/>
          </a:p>
        </p:txBody>
      </p:sp>
    </p:spTree>
    <p:extLst>
      <p:ext uri="{BB962C8B-B14F-4D97-AF65-F5344CB8AC3E}">
        <p14:creationId xmlns:p14="http://schemas.microsoft.com/office/powerpoint/2010/main" val="314984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a:t>Copyright 2017-2018 FUJITSU LIMITED</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15</a:t>
            </a:fld>
            <a:endParaRPr lang="en-US" altLang="ja-JP"/>
          </a:p>
        </p:txBody>
      </p:sp>
    </p:spTree>
    <p:extLst>
      <p:ext uri="{BB962C8B-B14F-4D97-AF65-F5344CB8AC3E}">
        <p14:creationId xmlns:p14="http://schemas.microsoft.com/office/powerpoint/2010/main" val="3357045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2017-2018 FUJITSU LIMITED</a:t>
            </a:r>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 name="テキスト ボックス 2"/>
          <p:cNvSpPr txBox="1"/>
          <p:nvPr userDrawn="1"/>
        </p:nvSpPr>
        <p:spPr bwMode="gray">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dirty="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lIns="0" tIns="0" rIns="0" bIns="0"/>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lIns="0" tIns="0" rIns="0" bIns="0"/>
          <a:lstStyle>
            <a:lvl1pPr>
              <a:defRPr/>
            </a:lvl1pPr>
          </a:lstStyle>
          <a:p>
            <a:r>
              <a:rPr lang="de-DE" altLang="ja-JP"/>
              <a:t>Copyright 2017-2018 FUJITSU LIMITED</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 name="テキスト ボックス 2"/>
          <p:cNvSpPr txBox="1"/>
          <p:nvPr userDrawn="1"/>
        </p:nvSpPr>
        <p:spPr>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a:t>Copyright 2017-2018 FUJITSU LIMITED</a:t>
            </a:r>
            <a:endParaRPr lang="de-DE" altLang="ja-JP" dirty="0"/>
          </a:p>
        </p:txBody>
      </p:sp>
    </p:spTree>
    <p:extLst>
      <p:ext uri="{BB962C8B-B14F-4D97-AF65-F5344CB8AC3E}">
        <p14:creationId xmlns:p14="http://schemas.microsoft.com/office/powerpoint/2010/main" val="253161858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a:t>Copyright 2017-2018 FUJITSU LIMITED</a:t>
            </a:r>
            <a:endParaRPr lang="de-DE" altLang="ja-JP" dirty="0"/>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a:t>Copyright 2017-2018 FUJITSU LIMITED</a:t>
            </a:r>
            <a:endParaRPr lang="de-DE" altLang="ja-JP" dirty="0"/>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a:t>Copyright 2017-2018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a:t>Copyright 2017-2018 FUJITSU LIMITED</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baseline="0">
              <a:latin typeface="Meiryo UI" panose="020B0604030504040204" pitchFamily="50" charset="-128"/>
              <a:ea typeface="Meiryo UI" panose="020B0604030504040204" pitchFamily="50" charset="-128"/>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baseline="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baseline="0">
                <a:solidFill>
                  <a:schemeClr val="tx1"/>
                </a:solidFill>
                <a:latin typeface="Meiryo UI" panose="020B0604030504040204" pitchFamily="50" charset="-128"/>
                <a:ea typeface="Meiryo UI" panose="020B0604030504040204" pitchFamily="50" charset="-128"/>
              </a:defRPr>
            </a:lvl1pPr>
          </a:lstStyle>
          <a:p>
            <a:r>
              <a:rPr lang="de-DE" altLang="ja-JP"/>
              <a:t>Copyright 2017-2018 FUJITSU LIMITED</a:t>
            </a:r>
          </a:p>
        </p:txBody>
      </p:sp>
      <p:sp>
        <p:nvSpPr>
          <p:cNvPr id="3" name="テキスト ボックス 2"/>
          <p:cNvSpPr txBox="1"/>
          <p:nvPr userDrawn="1"/>
        </p:nvSpPr>
        <p:spPr bwMode="gray">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p:txStyles>
    <p:titleStyle>
      <a:lvl1pPr algn="l" rtl="0" fontAlgn="base">
        <a:spcBef>
          <a:spcPct val="0"/>
        </a:spcBef>
        <a:spcAft>
          <a:spcPct val="0"/>
        </a:spcAft>
        <a:tabLst>
          <a:tab pos="3676650" algn="l"/>
        </a:tabLst>
        <a:defRPr kumimoji="1" sz="3200" baseline="0">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baseline="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baseline="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baseline="0">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baseline="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0.png"/><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a:t>Copyright 2017-2018 FUJITSU LIMITED</a:t>
            </a:r>
          </a:p>
        </p:txBody>
      </p:sp>
      <p:sp>
        <p:nvSpPr>
          <p:cNvPr id="551938" name="Rectangle 2"/>
          <p:cNvSpPr>
            <a:spLocks noGrp="1" noChangeArrowheads="1"/>
          </p:cNvSpPr>
          <p:nvPr>
            <p:ph type="ctrTitle"/>
          </p:nvPr>
        </p:nvSpPr>
        <p:spPr>
          <a:xfrm>
            <a:off x="323850" y="1738313"/>
            <a:ext cx="8631238" cy="2360612"/>
          </a:xfrm>
        </p:spPr>
        <p:txBody>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OSS Risk Management Service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in Fujitsu</a:t>
            </a:r>
            <a:endParaRPr lang="ja-JP" altLang="en-US" sz="4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1939" name="Rectangle 3"/>
          <p:cNvSpPr>
            <a:spLocks noGrp="1" noChangeArrowheads="1"/>
          </p:cNvSpPr>
          <p:nvPr>
            <p:ph type="subTitle" idx="1"/>
            <p:custDataLst>
              <p:tags r:id="rId1"/>
            </p:custDataLst>
          </p:nvPr>
        </p:nvSpPr>
        <p:spPr/>
        <p:txBody>
          <a:bodyPr/>
          <a:lstStyle/>
          <a:p>
            <a:r>
              <a:rPr lang="en-US" altLang="zh-CN" dirty="0">
                <a:latin typeface="Meiryo UI" panose="020B0604030504040204" pitchFamily="50" charset="-128"/>
                <a:ea typeface="Meiryo UI" panose="020B0604030504040204" pitchFamily="50" charset="-128"/>
                <a:cs typeface="Meiryo UI" panose="020B0604030504040204" pitchFamily="50" charset="-128"/>
              </a:rPr>
              <a:t>2018</a:t>
            </a:r>
            <a:r>
              <a:rPr lang="en-US" altLang="zh-CN" dirty="0">
                <a:cs typeface="Meiryo UI" panose="020B0604030504040204" pitchFamily="50" charset="-128"/>
              </a:rPr>
              <a:t>/9</a:t>
            </a:r>
            <a:r>
              <a:rPr lang="en-US" altLang="zh-CN" dirty="0">
                <a:latin typeface="Meiryo UI" panose="020B0604030504040204" pitchFamily="50" charset="-128"/>
                <a:ea typeface="Meiryo UI" panose="020B0604030504040204" pitchFamily="50" charset="-128"/>
                <a:cs typeface="Meiryo UI" panose="020B0604030504040204" pitchFamily="50" charset="-128"/>
              </a:rPr>
              <a:t>/13</a:t>
            </a:r>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latin typeface="Meiryo UI" panose="020B0604030504040204" pitchFamily="50" charset="-128"/>
                <a:ea typeface="Meiryo UI" panose="020B0604030504040204" pitchFamily="50" charset="-128"/>
              </a:rPr>
              <a:t>(Reference)</a:t>
            </a:r>
            <a:endParaRPr kumimoji="1" lang="ja-JP" altLang="en-US" dirty="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lang="de-DE" altLang="ja-JP"/>
              <a:t>Copyright 2018 FUJITSU LIMITED</a:t>
            </a:r>
            <a:endParaRPr lang="de-DE" altLang="ja-JP" dirty="0"/>
          </a:p>
        </p:txBody>
      </p:sp>
      <p:graphicFrame>
        <p:nvGraphicFramePr>
          <p:cNvPr id="6" name="表 5"/>
          <p:cNvGraphicFramePr>
            <a:graphicFrameLocks noGrp="1"/>
          </p:cNvGraphicFramePr>
          <p:nvPr>
            <p:extLst/>
          </p:nvPr>
        </p:nvGraphicFramePr>
        <p:xfrm>
          <a:off x="251520" y="1268760"/>
          <a:ext cx="8640960" cy="3586480"/>
        </p:xfrm>
        <a:graphic>
          <a:graphicData uri="http://schemas.openxmlformats.org/drawingml/2006/table">
            <a:tbl>
              <a:tblPr firstRow="1" bandRow="1">
                <a:tableStyleId>{21E4AEA4-8DFA-4A89-87EB-49C32662AFE0}</a:tableStyleId>
              </a:tblPr>
              <a:tblGrid>
                <a:gridCol w="2062751">
                  <a:extLst>
                    <a:ext uri="{9D8B030D-6E8A-4147-A177-3AD203B41FA5}">
                      <a16:colId xmlns:a16="http://schemas.microsoft.com/office/drawing/2014/main" val="20000"/>
                    </a:ext>
                  </a:extLst>
                </a:gridCol>
                <a:gridCol w="3550889">
                  <a:extLst>
                    <a:ext uri="{9D8B030D-6E8A-4147-A177-3AD203B41FA5}">
                      <a16:colId xmlns:a16="http://schemas.microsoft.com/office/drawing/2014/main" val="20001"/>
                    </a:ext>
                  </a:extLst>
                </a:gridCol>
                <a:gridCol w="3027320">
                  <a:extLst>
                    <a:ext uri="{9D8B030D-6E8A-4147-A177-3AD203B41FA5}">
                      <a16:colId xmlns:a16="http://schemas.microsoft.com/office/drawing/2014/main" val="20002"/>
                    </a:ext>
                  </a:extLst>
                </a:gridCol>
              </a:tblGrid>
              <a:tr h="370840">
                <a:tc>
                  <a:txBody>
                    <a:bodyPr/>
                    <a:lstStyle/>
                    <a:p>
                      <a:r>
                        <a:rPr kumimoji="1" lang="en-US" altLang="ja-JP" sz="1600" b="0" dirty="0">
                          <a:latin typeface="Meiryo UI" panose="020B0604030504040204" pitchFamily="50" charset="-128"/>
                          <a:ea typeface="Meiryo UI" panose="020B0604030504040204" pitchFamily="50" charset="-128"/>
                        </a:rPr>
                        <a:t>Vender</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r>
                        <a:rPr kumimoji="1" lang="en-US" altLang="ja-JP" sz="1600" b="0" dirty="0">
                          <a:latin typeface="Meiryo UI" panose="020B0604030504040204" pitchFamily="50" charset="-128"/>
                          <a:ea typeface="Meiryo UI" panose="020B0604030504040204" pitchFamily="50" charset="-128"/>
                        </a:rPr>
                        <a:t>Target Product</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r>
                        <a:rPr kumimoji="1" lang="en-US" altLang="ja-JP" sz="1600" b="0" dirty="0">
                          <a:latin typeface="Meiryo UI" panose="020B0604030504040204" pitchFamily="50" charset="-128"/>
                          <a:ea typeface="Meiryo UI" panose="020B0604030504040204" pitchFamily="50" charset="-128"/>
                        </a:rPr>
                        <a:t>Target Version</a:t>
                      </a:r>
                      <a:endParaRPr kumimoji="1" lang="ja-JP" altLang="en-US" sz="16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370840">
                <a:tc>
                  <a:txBody>
                    <a:bodyPr/>
                    <a:lstStyle/>
                    <a:p>
                      <a:r>
                        <a:rPr kumimoji="1" lang="en-US" altLang="ja-JP" sz="1200" dirty="0">
                          <a:latin typeface="Meiryo UI" panose="020B0604030504040204" pitchFamily="50" charset="-128"/>
                          <a:ea typeface="Meiryo UI" panose="020B0604030504040204" pitchFamily="50" charset="-128"/>
                        </a:rPr>
                        <a:t>Black Duck</a:t>
                      </a:r>
                      <a:r>
                        <a:rPr kumimoji="1" lang="en-US" altLang="ja-JP" sz="1200" baseline="0" dirty="0">
                          <a:latin typeface="Meiryo UI" panose="020B0604030504040204" pitchFamily="50" charset="-128"/>
                          <a:ea typeface="Meiryo UI" panose="020B0604030504040204" pitchFamily="50" charset="-128"/>
                        </a:rPr>
                        <a:t> Software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Black Duck Hub</a:t>
                      </a:r>
                    </a:p>
                    <a:p>
                      <a:r>
                        <a:rPr kumimoji="1" lang="en-US" altLang="ja-JP" sz="1200" dirty="0">
                          <a:latin typeface="Meiryo UI" panose="020B0604030504040204" pitchFamily="50" charset="-128"/>
                          <a:ea typeface="Meiryo UI" panose="020B0604030504040204" pitchFamily="50" charset="-128"/>
                        </a:rPr>
                        <a:t>Black Duck</a:t>
                      </a:r>
                      <a:r>
                        <a:rPr kumimoji="1" lang="en-US" altLang="ja-JP" sz="1200" baseline="0" dirty="0">
                          <a:latin typeface="Meiryo UI" panose="020B0604030504040204" pitchFamily="50" charset="-128"/>
                          <a:ea typeface="Meiryo UI" panose="020B0604030504040204" pitchFamily="50" charset="-128"/>
                        </a:rPr>
                        <a:t> </a:t>
                      </a:r>
                      <a:r>
                        <a:rPr kumimoji="1" lang="en-US" altLang="ja-JP" sz="1200" baseline="0" dirty="0" err="1">
                          <a:latin typeface="Meiryo UI" panose="020B0604030504040204" pitchFamily="50" charset="-128"/>
                          <a:ea typeface="Meiryo UI" panose="020B0604030504040204" pitchFamily="50" charset="-128"/>
                        </a:rPr>
                        <a:t>Protex</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3.4</a:t>
                      </a:r>
                    </a:p>
                    <a:p>
                      <a:r>
                        <a:rPr kumimoji="1" lang="en-US" altLang="ja-JP" sz="1200" dirty="0">
                          <a:latin typeface="Meiryo UI" panose="020B0604030504040204" pitchFamily="50" charset="-128"/>
                          <a:ea typeface="Meiryo UI" panose="020B0604030504040204" pitchFamily="50" charset="-128"/>
                        </a:rPr>
                        <a:t>7.5 </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370840">
                <a:tc>
                  <a:txBody>
                    <a:bodyPr/>
                    <a:lstStyle/>
                    <a:p>
                      <a:r>
                        <a:rPr kumimoji="1" lang="en-US" altLang="ja-JP" sz="1200" dirty="0" err="1">
                          <a:latin typeface="Meiryo UI" panose="020B0604030504040204" pitchFamily="50" charset="-128"/>
                          <a:ea typeface="Meiryo UI" panose="020B0604030504040204" pitchFamily="50" charset="-128"/>
                        </a:rPr>
                        <a:t>Flexera</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err="1">
                          <a:latin typeface="Meiryo UI" panose="020B0604030504040204" pitchFamily="50" charset="-128"/>
                          <a:ea typeface="Meiryo UI" panose="020B0604030504040204" pitchFamily="50" charset="-128"/>
                        </a:rPr>
                        <a:t>Palamida</a:t>
                      </a:r>
                      <a:r>
                        <a:rPr lang="en-US" altLang="ja-JP" sz="1200" baseline="0" dirty="0">
                          <a:latin typeface="Meiryo UI" panose="020B0604030504040204" pitchFamily="50" charset="-128"/>
                          <a:ea typeface="Meiryo UI" panose="020B0604030504040204" pitchFamily="50" charset="-128"/>
                        </a:rPr>
                        <a:t> Enterprise Edition</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a:latin typeface="Meiryo UI" panose="020B0604030504040204" pitchFamily="50" charset="-128"/>
                          <a:ea typeface="Meiryo UI" panose="020B0604030504040204" pitchFamily="50" charset="-128"/>
                        </a:rPr>
                        <a:t>6.10.3</a:t>
                      </a:r>
                      <a:endParaRPr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370840">
                <a:tc>
                  <a:txBody>
                    <a:bodyPr/>
                    <a:lstStyle/>
                    <a:p>
                      <a:r>
                        <a:rPr kumimoji="1" lang="en-US" altLang="ja-JP" sz="1200" dirty="0" err="1">
                          <a:latin typeface="Meiryo UI" panose="020B0604030504040204" pitchFamily="50" charset="-128"/>
                          <a:ea typeface="Meiryo UI" panose="020B0604030504040204" pitchFamily="50" charset="-128"/>
                        </a:rPr>
                        <a:t>Sonatype</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Nexus IQ Server</a:t>
                      </a:r>
                    </a:p>
                    <a:p>
                      <a:r>
                        <a:rPr kumimoji="1" lang="en-US" altLang="ja-JP" sz="1200" dirty="0">
                          <a:latin typeface="Meiryo UI" panose="020B0604030504040204" pitchFamily="50" charset="-128"/>
                          <a:ea typeface="Meiryo UI" panose="020B0604030504040204" pitchFamily="50" charset="-128"/>
                        </a:rPr>
                        <a:t>Nexus Lifecycle</a:t>
                      </a:r>
                    </a:p>
                    <a:p>
                      <a:r>
                        <a:rPr kumimoji="1" lang="en-US" altLang="ja-JP" sz="1200" dirty="0">
                          <a:latin typeface="Meiryo UI" panose="020B0604030504040204" pitchFamily="50" charset="-128"/>
                          <a:ea typeface="Meiryo UI" panose="020B0604030504040204" pitchFamily="50" charset="-128"/>
                        </a:rPr>
                        <a:t>Nexus</a:t>
                      </a:r>
                      <a:r>
                        <a:rPr kumimoji="1" lang="en-US" altLang="ja-JP" sz="1200" baseline="0" dirty="0">
                          <a:latin typeface="Meiryo UI" panose="020B0604030504040204" pitchFamily="50" charset="-128"/>
                          <a:ea typeface="Meiryo UI" panose="020B0604030504040204" pitchFamily="50" charset="-128"/>
                        </a:rPr>
                        <a:t> Firewall</a:t>
                      </a:r>
                    </a:p>
                    <a:p>
                      <a:r>
                        <a:rPr kumimoji="1" lang="en-US" altLang="ja-JP" sz="1200" baseline="0" dirty="0">
                          <a:latin typeface="Meiryo UI" panose="020B0604030504040204" pitchFamily="50" charset="-128"/>
                          <a:ea typeface="Meiryo UI" panose="020B0604030504040204" pitchFamily="50" charset="-128"/>
                        </a:rPr>
                        <a:t>Nexus Auditor</a:t>
                      </a:r>
                    </a:p>
                    <a:p>
                      <a:r>
                        <a:rPr kumimoji="1" lang="en-US" altLang="ja-JP" sz="1200" baseline="0" dirty="0">
                          <a:latin typeface="Meiryo UI" panose="020B0604030504040204" pitchFamily="50" charset="-128"/>
                          <a:ea typeface="Meiryo UI" panose="020B0604030504040204" pitchFamily="50" charset="-128"/>
                        </a:rPr>
                        <a:t>Nexus Repository Pro</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1.23</a:t>
                      </a:r>
                    </a:p>
                    <a:p>
                      <a:r>
                        <a:rPr kumimoji="1" lang="en-US" altLang="ja-JP" sz="1200" dirty="0">
                          <a:latin typeface="Meiryo UI" panose="020B0604030504040204" pitchFamily="50" charset="-128"/>
                          <a:ea typeface="Meiryo UI" panose="020B0604030504040204" pitchFamily="50" charset="-128"/>
                        </a:rPr>
                        <a:t>1.23</a:t>
                      </a:r>
                    </a:p>
                    <a:p>
                      <a:r>
                        <a:rPr kumimoji="1" lang="en-US" altLang="ja-JP" sz="1200" dirty="0">
                          <a:latin typeface="Meiryo UI" panose="020B0604030504040204" pitchFamily="50" charset="-128"/>
                          <a:ea typeface="Meiryo UI" panose="020B0604030504040204" pitchFamily="50" charset="-128"/>
                        </a:rPr>
                        <a:t>1.23</a:t>
                      </a:r>
                    </a:p>
                    <a:p>
                      <a:r>
                        <a:rPr kumimoji="1" lang="en-US" altLang="ja-JP" sz="1200" dirty="0">
                          <a:latin typeface="Meiryo UI" panose="020B0604030504040204" pitchFamily="50" charset="-128"/>
                          <a:ea typeface="Meiryo UI" panose="020B0604030504040204" pitchFamily="50" charset="-128"/>
                        </a:rPr>
                        <a:t>1.23</a:t>
                      </a:r>
                    </a:p>
                    <a:p>
                      <a:r>
                        <a:rPr kumimoji="1" lang="en-US" altLang="ja-JP" sz="1200" dirty="0">
                          <a:latin typeface="Meiryo UI" panose="020B0604030504040204" pitchFamily="50" charset="-128"/>
                          <a:ea typeface="Meiryo UI" panose="020B0604030504040204" pitchFamily="50" charset="-128"/>
                        </a:rPr>
                        <a:t>3.1</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370840">
                <a:tc>
                  <a:txBody>
                    <a:bodyPr/>
                    <a:lstStyle/>
                    <a:p>
                      <a:r>
                        <a:rPr kumimoji="1" lang="en-US" altLang="ja-JP" sz="1200" dirty="0">
                          <a:latin typeface="Meiryo UI" panose="020B0604030504040204" pitchFamily="50" charset="-128"/>
                          <a:ea typeface="Meiryo UI" panose="020B0604030504040204" pitchFamily="50" charset="-128"/>
                        </a:rPr>
                        <a:t>Synopsys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Protecode</a:t>
                      </a:r>
                      <a:r>
                        <a:rPr kumimoji="1" lang="en-US" altLang="ja-JP" sz="1200" baseline="0" dirty="0">
                          <a:latin typeface="Meiryo UI" panose="020B0604030504040204" pitchFamily="50" charset="-128"/>
                          <a:ea typeface="Meiryo UI" panose="020B0604030504040204" pitchFamily="50" charset="-128"/>
                        </a:rPr>
                        <a:t> Enterprise</a:t>
                      </a:r>
                    </a:p>
                    <a:p>
                      <a:r>
                        <a:rPr kumimoji="1" lang="en-US" altLang="ja-JP" sz="1200" baseline="0" dirty="0" err="1">
                          <a:latin typeface="Meiryo UI" panose="020B0604030504040204" pitchFamily="50" charset="-128"/>
                          <a:ea typeface="Meiryo UI" panose="020B0604030504040204" pitchFamily="50" charset="-128"/>
                        </a:rPr>
                        <a:t>Protecode</a:t>
                      </a:r>
                      <a:r>
                        <a:rPr kumimoji="1" lang="en-US" altLang="ja-JP" sz="1200" baseline="0" dirty="0">
                          <a:latin typeface="Meiryo UI" panose="020B0604030504040204" pitchFamily="50" charset="-128"/>
                          <a:ea typeface="Meiryo UI" panose="020B0604030504040204" pitchFamily="50" charset="-128"/>
                        </a:rPr>
                        <a:t> Supply Chain</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5.2</a:t>
                      </a:r>
                    </a:p>
                    <a:p>
                      <a:r>
                        <a:rPr kumimoji="1" lang="en-US" altLang="ja-JP" sz="1200" dirty="0">
                          <a:latin typeface="Meiryo UI" panose="020B0604030504040204" pitchFamily="50" charset="-128"/>
                          <a:ea typeface="Meiryo UI" panose="020B0604030504040204" pitchFamily="50" charset="-128"/>
                        </a:rPr>
                        <a:t>Fronted 20161114-0745</a:t>
                      </a:r>
                    </a:p>
                    <a:p>
                      <a:r>
                        <a:rPr kumimoji="1" lang="en-US" altLang="ja-JP" sz="1200" dirty="0">
                          <a:latin typeface="Meiryo UI" panose="020B0604030504040204" pitchFamily="50" charset="-128"/>
                          <a:ea typeface="Meiryo UI" panose="020B0604030504040204" pitchFamily="50" charset="-128"/>
                        </a:rPr>
                        <a:t>Worker:20161114-0646-7e01d69</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370840">
                <a:tc>
                  <a:txBody>
                    <a:bodyPr/>
                    <a:lstStyle/>
                    <a:p>
                      <a:r>
                        <a:rPr kumimoji="1" lang="en-US" altLang="ja-JP" sz="1200" dirty="0" err="1">
                          <a:latin typeface="Meiryo UI" panose="020B0604030504040204" pitchFamily="50" charset="-128"/>
                          <a:ea typeface="Meiryo UI" panose="020B0604030504040204" pitchFamily="50" charset="-128"/>
                        </a:rPr>
                        <a:t>Veracode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Veracode</a:t>
                      </a:r>
                      <a:r>
                        <a:rPr kumimoji="1" lang="en-US" altLang="ja-JP" sz="1200" dirty="0">
                          <a:latin typeface="Meiryo UI" panose="020B0604030504040204" pitchFamily="50" charset="-128"/>
                          <a:ea typeface="Meiryo UI" panose="020B0604030504040204" pitchFamily="50" charset="-128"/>
                        </a:rPr>
                        <a:t> Software Composition Analysis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2016.8</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370840">
                <a:tc>
                  <a:txBody>
                    <a:bodyPr/>
                    <a:lstStyle/>
                    <a:p>
                      <a:r>
                        <a:rPr kumimoji="1" lang="en-US" altLang="ja-JP" sz="1200" dirty="0" err="1">
                          <a:latin typeface="Meiryo UI" panose="020B0604030504040204" pitchFamily="50" charset="-128"/>
                          <a:ea typeface="Meiryo UI" panose="020B0604030504040204" pitchFamily="50" charset="-128"/>
                        </a:rPr>
                        <a:t>WhiteSource</a:t>
                      </a:r>
                      <a:r>
                        <a:rPr kumimoji="1" lang="en-US" altLang="ja-JP" sz="1200" dirty="0">
                          <a:latin typeface="Meiryo UI" panose="020B0604030504040204" pitchFamily="50" charset="-128"/>
                          <a:ea typeface="Meiryo UI" panose="020B0604030504040204" pitchFamily="50" charset="-128"/>
                        </a:rPr>
                        <a:t> Software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Open Source</a:t>
                      </a:r>
                      <a:r>
                        <a:rPr kumimoji="1" lang="en-US" altLang="ja-JP" sz="1200" baseline="0" dirty="0">
                          <a:latin typeface="Meiryo UI" panose="020B0604030504040204" pitchFamily="50" charset="-128"/>
                          <a:ea typeface="Meiryo UI" panose="020B0604030504040204" pitchFamily="50" charset="-128"/>
                        </a:rPr>
                        <a:t> Lifecycle Management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16.3</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bl>
          </a:graphicData>
        </a:graphic>
      </p:graphicFrame>
      <p:sp>
        <p:nvSpPr>
          <p:cNvPr id="24" name="テキスト ボックス 23"/>
          <p:cNvSpPr txBox="1"/>
          <p:nvPr/>
        </p:nvSpPr>
        <p:spPr>
          <a:xfrm>
            <a:off x="251520" y="746418"/>
            <a:ext cx="8640959" cy="400110"/>
          </a:xfrm>
          <a:prstGeom prst="rect">
            <a:avLst/>
          </a:prstGeom>
          <a:noFill/>
        </p:spPr>
        <p:txBody>
          <a:bodyPr wrap="square" rtlCol="0">
            <a:spAutoFit/>
          </a:bodyPr>
          <a:lstStyle/>
          <a:p>
            <a:pPr algn="l"/>
            <a:r>
              <a:rPr lang="en-US" altLang="ja-JP" sz="2000" dirty="0">
                <a:latin typeface="Meiryo UI" panose="020B0604030504040204" pitchFamily="50" charset="-128"/>
                <a:ea typeface="Meiryo UI" panose="020B0604030504040204" pitchFamily="50" charset="-128"/>
              </a:rPr>
              <a:t>Information of target vendors, products, and versions</a:t>
            </a:r>
            <a:endParaRPr kumimoji="1" lang="ja-JP" altLang="en-US" sz="2000" dirty="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10"/>
          </p:nvPr>
        </p:nvSpPr>
        <p:spPr/>
        <p:txBody>
          <a:bodyPr/>
          <a:lstStyle/>
          <a:p>
            <a:fld id="{DE2B87E1-F9DF-4BEE-B07D-635D26011F4B}" type="slidenum">
              <a:rPr lang="de-DE" altLang="ja-JP" smtClean="0"/>
              <a:pPr/>
              <a:t>9</a:t>
            </a:fld>
            <a:endParaRPr lang="de-DE" altLang="ja-JP"/>
          </a:p>
        </p:txBody>
      </p:sp>
    </p:spTree>
    <p:extLst>
      <p:ext uri="{BB962C8B-B14F-4D97-AF65-F5344CB8AC3E}">
        <p14:creationId xmlns:p14="http://schemas.microsoft.com/office/powerpoint/2010/main" val="130411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latin typeface="Meiryo UI" panose="020B0604030504040204" pitchFamily="50" charset="-128"/>
                <a:ea typeface="Meiryo UI" panose="020B0604030504040204" pitchFamily="50" charset="-128"/>
              </a:rPr>
              <a:t>(Reference)</a:t>
            </a:r>
            <a:endParaRPr kumimoji="1" lang="ja-JP" altLang="en-US" dirty="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lang="de-DE" altLang="ja-JP"/>
              <a:t>Copyright 2018 FUJITSU LIMITED</a:t>
            </a:r>
            <a:endParaRPr lang="de-DE" altLang="ja-JP" dirty="0"/>
          </a:p>
        </p:txBody>
      </p:sp>
      <p:sp>
        <p:nvSpPr>
          <p:cNvPr id="7" name="テキスト ボックス 6"/>
          <p:cNvSpPr txBox="1"/>
          <p:nvPr/>
        </p:nvSpPr>
        <p:spPr>
          <a:xfrm>
            <a:off x="251521" y="776898"/>
            <a:ext cx="8640959" cy="707886"/>
          </a:xfrm>
          <a:prstGeom prst="rect">
            <a:avLst/>
          </a:prstGeom>
          <a:noFill/>
        </p:spPr>
        <p:txBody>
          <a:bodyPr wrap="square" rtlCol="0">
            <a:spAutoFit/>
          </a:bodyPr>
          <a:lstStyle/>
          <a:p>
            <a:pPr algn="l"/>
            <a:r>
              <a:rPr lang="en-US" altLang="ja-JP" sz="2000" dirty="0">
                <a:latin typeface="Meiryo UI" panose="020B0604030504040204" pitchFamily="50" charset="-128"/>
                <a:ea typeface="Meiryo UI" panose="020B0604030504040204" pitchFamily="50" charset="-128"/>
              </a:rPr>
              <a:t>Software Composition Analysis by Forrester Wave</a:t>
            </a:r>
          </a:p>
          <a:p>
            <a:pPr algn="l"/>
            <a:r>
              <a:rPr lang="en-US" altLang="ja-JP" sz="2000" dirty="0">
                <a:latin typeface="Meiryo UI" panose="020B0604030504040204" pitchFamily="50" charset="-128"/>
                <a:ea typeface="Meiryo UI" panose="020B0604030504040204" pitchFamily="50" charset="-128"/>
              </a:rPr>
              <a:t>(First quarter of FY2017)</a:t>
            </a:r>
            <a:endParaRPr kumimoji="1" lang="ja-JP" altLang="en-US" sz="2000" dirty="0">
              <a:latin typeface="Meiryo UI" panose="020B0604030504040204" pitchFamily="50" charset="-128"/>
              <a:ea typeface="Meiryo UI" panose="020B0604030504040204" pitchFamily="50" charset="-128"/>
            </a:endParaRPr>
          </a:p>
        </p:txBody>
      </p:sp>
      <p:pic>
        <p:nvPicPr>
          <p:cNvPr id="9" name="コンテンツ プレースホルダー 5"/>
          <p:cNvPicPr>
            <a:picLocks noGrp="1" noChangeAspect="1"/>
          </p:cNvPicPr>
          <p:nvPr>
            <p:ph idx="1"/>
          </p:nvPr>
        </p:nvPicPr>
        <p:blipFill rotWithShape="1">
          <a:blip r:embed="rId3"/>
          <a:srcRect l="10825" r="2187"/>
          <a:stretch/>
        </p:blipFill>
        <p:spPr>
          <a:xfrm>
            <a:off x="2627784" y="1749777"/>
            <a:ext cx="4050391" cy="4745414"/>
          </a:xfrm>
          <a:prstGeom prst="rect">
            <a:avLst/>
          </a:prstGeom>
        </p:spPr>
      </p:pic>
      <p:sp>
        <p:nvSpPr>
          <p:cNvPr id="11" name="テキスト ボックス 10"/>
          <p:cNvSpPr txBox="1"/>
          <p:nvPr/>
        </p:nvSpPr>
        <p:spPr>
          <a:xfrm>
            <a:off x="2808234" y="5072596"/>
            <a:ext cx="1259710" cy="461665"/>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Presence in the market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1833747" y="2048260"/>
            <a:ext cx="756514" cy="276999"/>
          </a:xfrm>
          <a:prstGeom prst="rect">
            <a:avLst/>
          </a:prstGeom>
          <a:solidFill>
            <a:schemeClr val="bg1"/>
          </a:solid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Strong</a:t>
            </a:r>
            <a:endParaRPr kumimoji="1" lang="ja-JP" altLang="en-US" sz="12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097717" y="6108962"/>
            <a:ext cx="769478" cy="276999"/>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Strong</a:t>
            </a:r>
            <a:endParaRPr kumimoji="1" lang="en-US" altLang="ja-JP" sz="120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2603588" y="6106186"/>
            <a:ext cx="641178" cy="276999"/>
          </a:xfrm>
          <a:prstGeom prst="rect">
            <a:avLst/>
          </a:prstGeom>
          <a:solidFill>
            <a:schemeClr val="bg1"/>
          </a:solid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Weak</a:t>
            </a:r>
            <a:endParaRPr kumimoji="1" lang="ja-JP" altLang="en-US" sz="12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1911984" y="5829188"/>
            <a:ext cx="600040" cy="276999"/>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Weak</a:t>
            </a:r>
            <a:endParaRPr kumimoji="1" lang="ja-JP" altLang="en-US" sz="1200" dirty="0">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4257320" y="6106185"/>
            <a:ext cx="831888" cy="276999"/>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Strategy</a:t>
            </a:r>
            <a:endParaRPr kumimoji="1" lang="ja-JP" altLang="en-US" sz="1200"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a:off x="2226989" y="1659255"/>
            <a:ext cx="1002937" cy="276999"/>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Challenger</a:t>
            </a:r>
            <a:endParaRPr kumimoji="1" lang="ja-JP" altLang="en-US" sz="120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4947624" y="1657094"/>
            <a:ext cx="1208552" cy="276999"/>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Leader</a:t>
            </a:r>
            <a:endParaRPr kumimoji="1" lang="ja-JP" altLang="en-US" sz="1200"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4167413" y="1657094"/>
            <a:ext cx="879049" cy="276999"/>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Excellent</a:t>
            </a:r>
            <a:endParaRPr kumimoji="1" lang="ja-JP" altLang="en-US" sz="1200"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3119896" y="1657095"/>
            <a:ext cx="1015824" cy="276999"/>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Promising</a:t>
            </a:r>
            <a:endParaRPr kumimoji="1" lang="ja-JP" altLang="en-US" sz="1200" dirty="0">
              <a:latin typeface="Meiryo UI" panose="020B0604030504040204" pitchFamily="50" charset="-128"/>
              <a:ea typeface="Meiryo UI" panose="020B0604030504040204" pitchFamily="50" charset="-128"/>
            </a:endParaRPr>
          </a:p>
        </p:txBody>
      </p:sp>
      <p:cxnSp>
        <p:nvCxnSpPr>
          <p:cNvPr id="4" name="直線矢印コネクタ 3"/>
          <p:cNvCxnSpPr/>
          <p:nvPr/>
        </p:nvCxnSpPr>
        <p:spPr bwMode="auto">
          <a:xfrm flipV="1">
            <a:off x="2212004" y="2325260"/>
            <a:ext cx="0" cy="350392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6" name="テキスト ボックス 15"/>
          <p:cNvSpPr txBox="1"/>
          <p:nvPr/>
        </p:nvSpPr>
        <p:spPr>
          <a:xfrm>
            <a:off x="1754696" y="3882720"/>
            <a:ext cx="914616" cy="276999"/>
          </a:xfrm>
          <a:prstGeom prst="rect">
            <a:avLst/>
          </a:prstGeom>
          <a:solidFill>
            <a:schemeClr val="bg1"/>
          </a:solidFill>
        </p:spPr>
        <p:txBody>
          <a:bodyPr wrap="square" rtlCol="0">
            <a:spAutoFit/>
          </a:bodyPr>
          <a:lstStyle/>
          <a:p>
            <a:r>
              <a:rPr lang="en-US" altLang="ja-JP" sz="1200" dirty="0">
                <a:latin typeface="Meiryo UI" panose="020B0604030504040204" pitchFamily="50" charset="-128"/>
                <a:ea typeface="Meiryo UI" panose="020B0604030504040204" pitchFamily="50" charset="-128"/>
              </a:rPr>
              <a:t>Product</a:t>
            </a:r>
          </a:p>
        </p:txBody>
      </p:sp>
      <p:sp>
        <p:nvSpPr>
          <p:cNvPr id="8" name="スライド番号プレースホルダー 7"/>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96741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lang="en-US" altLang="ja-JP" sz="4000" dirty="0"/>
              <a:t>OSS</a:t>
            </a:r>
            <a:r>
              <a:rPr lang="ja-JP" altLang="en-US" sz="4000" dirty="0"/>
              <a:t> </a:t>
            </a:r>
            <a:r>
              <a:rPr lang="en-US" altLang="ja-JP" sz="4000" dirty="0"/>
              <a:t>Maturity Evaluation Report</a:t>
            </a:r>
            <a:endParaRPr kumimoji="1" lang="ja-JP" altLang="en-US" sz="4000" dirty="0"/>
          </a:p>
        </p:txBody>
      </p:sp>
      <p:sp>
        <p:nvSpPr>
          <p:cNvPr id="4" name="フッター プレースホルダー 3"/>
          <p:cNvSpPr>
            <a:spLocks noGrp="1"/>
          </p:cNvSpPr>
          <p:nvPr>
            <p:ph type="ftr" sz="quarter" idx="3"/>
          </p:nvPr>
        </p:nvSpPr>
        <p:spPr/>
        <p:txBody>
          <a:bodyPr/>
          <a:lstStyle/>
          <a:p>
            <a:r>
              <a:rPr lang="de-DE" altLang="ja-JP"/>
              <a:t>Copyright 2017-2018 FUJITSU LIMITED</a:t>
            </a:r>
          </a:p>
        </p:txBody>
      </p:sp>
      <p:sp>
        <p:nvSpPr>
          <p:cNvPr id="5" name="スライド番号プレースホルダー 4"/>
          <p:cNvSpPr>
            <a:spLocks noGrp="1"/>
          </p:cNvSpPr>
          <p:nvPr>
            <p:ph type="sldNum" sz="quarter" idx="4"/>
          </p:nvPr>
        </p:nvSpPr>
        <p:spPr/>
        <p:txBody>
          <a:bodyPr/>
          <a:lstStyle/>
          <a:p>
            <a:fld id="{E5C4FF1C-8F5E-4BC8-BCAF-207649A9C157}" type="slidenum">
              <a:rPr lang="de-DE" altLang="ja-JP" smtClean="0"/>
              <a:pPr/>
              <a:t>11</a:t>
            </a:fld>
            <a:endParaRPr lang="de-DE" altLang="ja-JP"/>
          </a:p>
        </p:txBody>
      </p:sp>
    </p:spTree>
    <p:extLst>
      <p:ext uri="{BB962C8B-B14F-4D97-AF65-F5344CB8AC3E}">
        <p14:creationId xmlns:p14="http://schemas.microsoft.com/office/powerpoint/2010/main" val="418887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OSS</a:t>
            </a:r>
            <a:r>
              <a:rPr kumimoji="1" lang="ja-JP" altLang="en-US" dirty="0"/>
              <a:t> </a:t>
            </a:r>
            <a:r>
              <a:rPr kumimoji="1" lang="en-US" altLang="ja-JP" dirty="0"/>
              <a:t>Maturity Evaluation Report</a:t>
            </a:r>
            <a:endParaRPr kumimoji="1" lang="ja-JP" altLang="en-US" dirty="0"/>
          </a:p>
        </p:txBody>
      </p:sp>
      <p:sp>
        <p:nvSpPr>
          <p:cNvPr id="7" name="コンテンツ プレースホルダー 6"/>
          <p:cNvSpPr>
            <a:spLocks noGrp="1"/>
          </p:cNvSpPr>
          <p:nvPr>
            <p:ph idx="1"/>
          </p:nvPr>
        </p:nvSpPr>
        <p:spPr/>
        <p:txBody>
          <a:bodyPr/>
          <a:lstStyle/>
          <a:p>
            <a:r>
              <a:rPr kumimoji="1" lang="en-US" altLang="ja-JP" sz="2000" dirty="0"/>
              <a:t>Periodically evaluate and report maturity of OSS that you are using or are considering using.</a:t>
            </a:r>
          </a:p>
          <a:p>
            <a:r>
              <a:rPr lang="en-US" altLang="ja-JP" sz="2000" dirty="0"/>
              <a:t>Maturity is evaluated in 3 levels for 11 axes.</a:t>
            </a:r>
            <a:endParaRPr kumimoji="1" lang="ja-JP" altLang="en-US" sz="2000" dirty="0"/>
          </a:p>
        </p:txBody>
      </p:sp>
      <p:sp>
        <p:nvSpPr>
          <p:cNvPr id="4" name="フッター プレースホルダー 3"/>
          <p:cNvSpPr>
            <a:spLocks noGrp="1"/>
          </p:cNvSpPr>
          <p:nvPr>
            <p:ph type="ftr" sz="quarter" idx="11"/>
          </p:nvPr>
        </p:nvSpPr>
        <p:spPr/>
        <p:txBody>
          <a:bodyPr/>
          <a:lstStyle/>
          <a:p>
            <a:r>
              <a:rPr lang="de-DE" altLang="ja-JP"/>
              <a:t>Copyright 2017-2018 FUJITSU LIMITED</a:t>
            </a:r>
          </a:p>
        </p:txBody>
      </p:sp>
      <p:pic>
        <p:nvPicPr>
          <p:cNvPr id="9" name="図 8"/>
          <p:cNvPicPr>
            <a:picLocks noChangeAspect="1"/>
          </p:cNvPicPr>
          <p:nvPr/>
        </p:nvPicPr>
        <p:blipFill>
          <a:blip r:embed="rId3"/>
          <a:stretch>
            <a:fillRect/>
          </a:stretch>
        </p:blipFill>
        <p:spPr>
          <a:xfrm>
            <a:off x="125412" y="2082254"/>
            <a:ext cx="8893175" cy="1562770"/>
          </a:xfrm>
          <a:prstGeom prst="rect">
            <a:avLst/>
          </a:prstGeom>
        </p:spPr>
      </p:pic>
      <p:pic>
        <p:nvPicPr>
          <p:cNvPr id="2" name="図 1"/>
          <p:cNvPicPr>
            <a:picLocks noChangeAspect="1"/>
          </p:cNvPicPr>
          <p:nvPr/>
        </p:nvPicPr>
        <p:blipFill>
          <a:blip r:embed="rId4"/>
          <a:stretch>
            <a:fillRect/>
          </a:stretch>
        </p:blipFill>
        <p:spPr>
          <a:xfrm>
            <a:off x="3059832" y="2726662"/>
            <a:ext cx="6030423" cy="3870690"/>
          </a:xfrm>
          <a:prstGeom prst="rect">
            <a:avLst/>
          </a:prstGeom>
        </p:spPr>
      </p:pic>
      <p:sp>
        <p:nvSpPr>
          <p:cNvPr id="8" name="角丸四角形 7"/>
          <p:cNvSpPr/>
          <p:nvPr/>
        </p:nvSpPr>
        <p:spPr>
          <a:xfrm>
            <a:off x="5939457" y="1767483"/>
            <a:ext cx="1008063" cy="28800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aseline="0" dirty="0">
                <a:latin typeface="Meiryo UI" panose="020B0604030504040204" pitchFamily="50" charset="-128"/>
                <a:ea typeface="Meiryo UI" panose="020B0604030504040204" pitchFamily="50" charset="-128"/>
              </a:rPr>
              <a:t>Safe</a:t>
            </a:r>
            <a:endParaRPr kumimoji="1" lang="ja-JP" altLang="en-US" sz="1400" baseline="0" dirty="0">
              <a:latin typeface="Meiryo UI" panose="020B0604030504040204" pitchFamily="50" charset="-128"/>
              <a:ea typeface="Meiryo UI" panose="020B0604030504040204" pitchFamily="50" charset="-128"/>
            </a:endParaRPr>
          </a:p>
        </p:txBody>
      </p:sp>
      <p:sp>
        <p:nvSpPr>
          <p:cNvPr id="10" name="角丸四角形 9"/>
          <p:cNvSpPr/>
          <p:nvPr/>
        </p:nvSpPr>
        <p:spPr>
          <a:xfrm>
            <a:off x="7019577" y="1767483"/>
            <a:ext cx="1008063" cy="2880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aseline="0" dirty="0">
                <a:latin typeface="Meiryo UI" panose="020B0604030504040204" pitchFamily="50" charset="-128"/>
                <a:ea typeface="Meiryo UI" panose="020B0604030504040204" pitchFamily="50" charset="-128"/>
              </a:rPr>
              <a:t>Caution</a:t>
            </a:r>
            <a:endParaRPr kumimoji="1" lang="ja-JP" altLang="en-US" sz="1400" baseline="0" dirty="0">
              <a:latin typeface="Meiryo UI" panose="020B0604030504040204" pitchFamily="50" charset="-128"/>
              <a:ea typeface="Meiryo UI" panose="020B0604030504040204" pitchFamily="50" charset="-128"/>
            </a:endParaRPr>
          </a:p>
        </p:txBody>
      </p:sp>
      <p:sp>
        <p:nvSpPr>
          <p:cNvPr id="11" name="角丸四角形 10"/>
          <p:cNvSpPr/>
          <p:nvPr/>
        </p:nvSpPr>
        <p:spPr>
          <a:xfrm>
            <a:off x="8100441" y="1767483"/>
            <a:ext cx="1008063" cy="28800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aseline="0" dirty="0">
                <a:latin typeface="Meiryo UI" panose="020B0604030504040204" pitchFamily="50" charset="-128"/>
                <a:ea typeface="Meiryo UI" panose="020B0604030504040204" pitchFamily="50" charset="-128"/>
              </a:rPr>
              <a:t>Warning</a:t>
            </a:r>
            <a:endParaRPr kumimoji="1" lang="ja-JP" altLang="en-US" sz="1400" baseline="0" dirty="0">
              <a:latin typeface="Meiryo UI" panose="020B0604030504040204" pitchFamily="50" charset="-128"/>
              <a:ea typeface="Meiryo UI" panose="020B0604030504040204" pitchFamily="50" charset="-128"/>
            </a:endParaRPr>
          </a:p>
        </p:txBody>
      </p:sp>
      <p:sp>
        <p:nvSpPr>
          <p:cNvPr id="5" name="正方形/長方形 4"/>
          <p:cNvSpPr/>
          <p:nvPr/>
        </p:nvSpPr>
        <p:spPr bwMode="gray">
          <a:xfrm>
            <a:off x="107950" y="3140968"/>
            <a:ext cx="791642" cy="288032"/>
          </a:xfrm>
          <a:prstGeom prst="rect">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pic>
        <p:nvPicPr>
          <p:cNvPr id="12" name="図 11"/>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619739" flipV="1">
            <a:off x="743667" y="3614242"/>
            <a:ext cx="2144389" cy="864186"/>
          </a:xfrm>
          <a:prstGeom prst="rect">
            <a:avLst/>
          </a:prstGeom>
        </p:spPr>
      </p:pic>
      <p:sp>
        <p:nvSpPr>
          <p:cNvPr id="14" name="正方形/長方形 13"/>
          <p:cNvSpPr/>
          <p:nvPr/>
        </p:nvSpPr>
        <p:spPr>
          <a:xfrm>
            <a:off x="43620" y="4581128"/>
            <a:ext cx="2996782" cy="1015663"/>
          </a:xfrm>
          <a:prstGeom prst="rect">
            <a:avLst/>
          </a:prstGeom>
        </p:spPr>
        <p:txBody>
          <a:bodyPr wrap="none">
            <a:spAutoFit/>
          </a:bodyPr>
          <a:lstStyle/>
          <a:p>
            <a:r>
              <a:rPr lang="en-US" altLang="ja-JP"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cs typeface="Meiryo UI" panose="020B0604030504040204" pitchFamily="50" charset="-128"/>
              </a:rPr>
              <a:t>Click software name</a:t>
            </a:r>
            <a:br>
              <a:rPr lang="en-US" altLang="ja-JP"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cs typeface="Meiryo UI" panose="020B0604030504040204" pitchFamily="50" charset="-128"/>
              </a:rPr>
            </a:br>
            <a:r>
              <a:rPr lang="en-US" altLang="ja-JP"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cs typeface="Meiryo UI" panose="020B0604030504040204" pitchFamily="50" charset="-128"/>
              </a:rPr>
              <a:t>to display</a:t>
            </a:r>
            <a:br>
              <a:rPr lang="en-US" altLang="ja-JP"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cs typeface="Meiryo UI" panose="020B0604030504040204" pitchFamily="50" charset="-128"/>
              </a:rPr>
            </a:br>
            <a:r>
              <a:rPr lang="en-US" altLang="ja-JP"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cs typeface="Meiryo UI" panose="020B0604030504040204" pitchFamily="50" charset="-128"/>
              </a:rPr>
              <a:t>more detailed report</a:t>
            </a:r>
            <a:endParaRPr lang="ja-JP" altLang="en-US"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endParaRPr>
          </a:p>
        </p:txBody>
      </p:sp>
      <p:sp>
        <p:nvSpPr>
          <p:cNvPr id="17" name="スライド番号プレースホルダー 16"/>
          <p:cNvSpPr>
            <a:spLocks noGrp="1"/>
          </p:cNvSpPr>
          <p:nvPr>
            <p:ph type="sldNum" sz="quarter" idx="10"/>
          </p:nvPr>
        </p:nvSpPr>
        <p:spPr/>
        <p:txBody>
          <a:bodyPr/>
          <a:lstStyle/>
          <a:p>
            <a:r>
              <a:rPr lang="de-DE" altLang="ja-JP"/>
              <a:t>5/ 7</a:t>
            </a:r>
          </a:p>
        </p:txBody>
      </p:sp>
    </p:spTree>
    <p:extLst>
      <p:ext uri="{BB962C8B-B14F-4D97-AF65-F5344CB8AC3E}">
        <p14:creationId xmlns:p14="http://schemas.microsoft.com/office/powerpoint/2010/main" val="408349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Example of maturity evaluation axes (</a:t>
            </a:r>
            <a:r>
              <a:rPr kumimoji="1" lang="en-US" altLang="ja-JP" sz="2800" dirty="0"/>
              <a:t>1/2)</a:t>
            </a:r>
            <a:endParaRPr kumimoji="1" lang="ja-JP" altLang="en-US" sz="28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490664227"/>
              </p:ext>
            </p:extLst>
          </p:nvPr>
        </p:nvGraphicFramePr>
        <p:xfrm>
          <a:off x="107950" y="869950"/>
          <a:ext cx="8928099" cy="5608320"/>
        </p:xfrm>
        <a:graphic>
          <a:graphicData uri="http://schemas.openxmlformats.org/drawingml/2006/table">
            <a:tbl>
              <a:tblPr firstRow="1">
                <a:tableStyleId>{B301B821-A1FF-4177-AEE7-76D212191A09}</a:tableStyleId>
              </a:tblPr>
              <a:tblGrid>
                <a:gridCol w="179975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5328145">
                  <a:extLst>
                    <a:ext uri="{9D8B030D-6E8A-4147-A177-3AD203B41FA5}">
                      <a16:colId xmlns:a16="http://schemas.microsoft.com/office/drawing/2014/main" val="20002"/>
                    </a:ext>
                  </a:extLst>
                </a:gridCol>
              </a:tblGrid>
              <a:tr h="254794">
                <a:tc gridSpan="2">
                  <a:txBody>
                    <a:bodyPr/>
                    <a:lstStyle/>
                    <a:p>
                      <a:pPr algn="ctr"/>
                      <a:r>
                        <a:rPr kumimoji="1" lang="en-US" altLang="ja-JP" sz="1600" dirty="0">
                          <a:latin typeface="Meiryo UI" panose="020B0604030504040204" pitchFamily="50" charset="-128"/>
                          <a:ea typeface="Meiryo UI" panose="020B0604030504040204" pitchFamily="50" charset="-128"/>
                        </a:rPr>
                        <a:t>Maturity Evaluation Axes</a:t>
                      </a:r>
                      <a:endParaRPr kumimoji="1" lang="ja-JP" altLang="en-US" sz="1600"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Detail</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0">
                <a:tc rowSpan="3">
                  <a:txBody>
                    <a:bodyPr/>
                    <a:lstStyle/>
                    <a:p>
                      <a:r>
                        <a:rPr kumimoji="1" lang="en-US" altLang="ja-JP" sz="1600" dirty="0">
                          <a:latin typeface="Meiryo UI" panose="020B0604030504040204" pitchFamily="50" charset="-128"/>
                          <a:ea typeface="Meiryo UI" panose="020B0604030504040204" pitchFamily="50" charset="-128"/>
                        </a:rPr>
                        <a:t>Basic</a:t>
                      </a:r>
                      <a:r>
                        <a:rPr kumimoji="1" lang="en-US" altLang="ja-JP" sz="1600" baseline="0" dirty="0">
                          <a:latin typeface="Meiryo UI" panose="020B0604030504040204" pitchFamily="50" charset="-128"/>
                          <a:ea typeface="Meiryo UI" panose="020B0604030504040204" pitchFamily="50" charset="-128"/>
                        </a:rPr>
                        <a:t> Information</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License</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License applied to that OSS.</a:t>
                      </a:r>
                    </a:p>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Especially,</a:t>
                      </a:r>
                      <a:r>
                        <a:rPr kumimoji="1" lang="en-US" altLang="ja-JP" sz="1600" baseline="0" dirty="0">
                          <a:latin typeface="Meiryo UI" panose="020B0604030504040204" pitchFamily="50" charset="-128"/>
                          <a:ea typeface="Meiryo UI" panose="020B0604030504040204" pitchFamily="50" charset="-128"/>
                        </a:rPr>
                        <a:t> pay attention when licensing differs depending on version or component.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171346">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Official</a:t>
                      </a:r>
                      <a:r>
                        <a:rPr kumimoji="1" lang="en-US" altLang="ja-JP" sz="1600" baseline="0" dirty="0">
                          <a:latin typeface="Meiryo UI" panose="020B0604030504040204" pitchFamily="50" charset="-128"/>
                          <a:ea typeface="Meiryo UI" panose="020B0604030504040204" pitchFamily="50" charset="-128"/>
                        </a:rPr>
                        <a:t> Site</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Whether</a:t>
                      </a:r>
                      <a:r>
                        <a:rPr kumimoji="1" lang="en-US" altLang="ja-JP" sz="1600" baseline="0" dirty="0">
                          <a:latin typeface="Meiryo UI" panose="020B0604030504040204" pitchFamily="50" charset="-128"/>
                          <a:ea typeface="Meiryo UI" panose="020B0604030504040204" pitchFamily="50" charset="-128"/>
                        </a:rPr>
                        <a:t> the official site exists.</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Repository Site</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Whether the repository site</a:t>
                      </a:r>
                      <a:r>
                        <a:rPr kumimoji="1" lang="en-US" altLang="ja-JP" sz="1600" baseline="0" dirty="0">
                          <a:latin typeface="Meiryo UI" panose="020B0604030504040204" pitchFamily="50" charset="-128"/>
                          <a:ea typeface="Meiryo UI" panose="020B0604030504040204" pitchFamily="50" charset="-128"/>
                        </a:rPr>
                        <a:t> to manage source code exists.</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When</a:t>
                      </a:r>
                      <a:r>
                        <a:rPr kumimoji="1" lang="en-US" altLang="ja-JP" sz="1600" baseline="0" dirty="0">
                          <a:latin typeface="Meiryo UI" panose="020B0604030504040204" pitchFamily="50" charset="-128"/>
                          <a:ea typeface="Meiryo UI" panose="020B0604030504040204" pitchFamily="50" charset="-128"/>
                        </a:rPr>
                        <a:t> the source code is released at repository site (ex. GitHub), developers and development trend can be visualized.</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0">
                <a:tc rowSpan="4">
                  <a:txBody>
                    <a:bodyPr/>
                    <a:lstStyle/>
                    <a:p>
                      <a:r>
                        <a:rPr kumimoji="1" lang="en-US" altLang="ja-JP" sz="1600" dirty="0">
                          <a:latin typeface="Meiryo UI" panose="020B0604030504040204" pitchFamily="50" charset="-128"/>
                          <a:ea typeface="Meiryo UI" panose="020B0604030504040204" pitchFamily="50" charset="-128"/>
                        </a:rPr>
                        <a:t>Development Trend</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en-US" altLang="ja-JP" sz="1600" baseline="0" dirty="0">
                          <a:latin typeface="Meiryo UI" panose="020B0604030504040204" pitchFamily="50" charset="-128"/>
                          <a:ea typeface="Meiryo UI" panose="020B0604030504040204" pitchFamily="50" charset="-128"/>
                        </a:rPr>
                        <a:t>Developers</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Whether the number of developers is</a:t>
                      </a:r>
                      <a:r>
                        <a:rPr kumimoji="1" lang="en-US" altLang="ja-JP" sz="1600" baseline="0" dirty="0">
                          <a:latin typeface="Meiryo UI" panose="020B0604030504040204" pitchFamily="50" charset="-128"/>
                          <a:ea typeface="Meiryo UI" panose="020B0604030504040204" pitchFamily="50" charset="-128"/>
                        </a:rPr>
                        <a:t> stable.</a:t>
                      </a:r>
                    </a:p>
                    <a:p>
                      <a:pPr marL="285750" indent="-285750">
                        <a:buFont typeface="Arial" panose="020B0604020202020204" pitchFamily="34" charset="0"/>
                        <a:buChar char="•"/>
                      </a:pPr>
                      <a:r>
                        <a:rPr kumimoji="1" lang="en-US" altLang="ja-JP" sz="1600" baseline="0" dirty="0">
                          <a:latin typeface="Meiryo UI" panose="020B0604030504040204" pitchFamily="50" charset="-128"/>
                          <a:ea typeface="Meiryo UI" panose="020B0604030504040204" pitchFamily="50" charset="-128"/>
                        </a:rPr>
                        <a:t>If the number is suddenly increasing or decreasing due to acquisitions etc., follow-up observation is necessary.</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Influence of</a:t>
                      </a:r>
                      <a:br>
                        <a:rPr kumimoji="1" lang="en-US" altLang="ja-JP" sz="1600" dirty="0">
                          <a:latin typeface="Meiryo UI" panose="020B0604030504040204" pitchFamily="50" charset="-128"/>
                          <a:ea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rPr>
                        <a:t>a specific</a:t>
                      </a:r>
                      <a:r>
                        <a:rPr kumimoji="1" lang="en-US" altLang="ja-JP" sz="1600" baseline="0" dirty="0">
                          <a:latin typeface="Meiryo UI" panose="020B0604030504040204" pitchFamily="50" charset="-128"/>
                          <a:ea typeface="Meiryo UI" panose="020B0604030504040204" pitchFamily="50" charset="-128"/>
                        </a:rPr>
                        <a:t> company</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The influence strength of a specific company.</a:t>
                      </a:r>
                    </a:p>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If</a:t>
                      </a:r>
                      <a:r>
                        <a:rPr kumimoji="1" lang="en-US" altLang="ja-JP" sz="1600" baseline="0" dirty="0">
                          <a:latin typeface="Meiryo UI" panose="020B0604030504040204" pitchFamily="50" charset="-128"/>
                          <a:ea typeface="Meiryo UI" panose="020B0604030504040204" pitchFamily="50" charset="-128"/>
                        </a:rPr>
                        <a:t> a specific company holds many copyrights, there is a possibility of changing development policy only with the speculation of the company.</a:t>
                      </a:r>
                      <a:endParaRPr kumimoji="1" lang="en-US" altLang="ja-JP"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148466">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Commits</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Whether</a:t>
                      </a:r>
                      <a:r>
                        <a:rPr kumimoji="1" lang="en-US" altLang="ja-JP" sz="1600" baseline="0" dirty="0">
                          <a:latin typeface="Meiryo UI" panose="020B0604030504040204" pitchFamily="50" charset="-128"/>
                          <a:ea typeface="Meiryo UI" panose="020B0604030504040204" pitchFamily="50" charset="-128"/>
                        </a:rPr>
                        <a:t> the development itself is stable.</a:t>
                      </a:r>
                      <a:endParaRPr kumimoji="1" lang="en-US" altLang="ja-JP"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r h="142746">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Releases</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Whether the OSS make r</a:t>
                      </a:r>
                      <a:r>
                        <a:rPr kumimoji="1" lang="en-US" altLang="ja-JP" sz="1600" baseline="0" dirty="0">
                          <a:latin typeface="Meiryo UI" panose="020B0604030504040204" pitchFamily="50" charset="-128"/>
                          <a:ea typeface="Meiryo UI" panose="020B0604030504040204" pitchFamily="50" charset="-128"/>
                        </a:rPr>
                        <a:t>eleases regularly.</a:t>
                      </a:r>
                      <a:endParaRPr kumimoji="1" lang="en-US" altLang="ja-JP"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7"/>
                  </a:ext>
                </a:extLst>
              </a:tr>
            </a:tbl>
          </a:graphicData>
        </a:graphic>
      </p:graphicFrame>
      <p:sp>
        <p:nvSpPr>
          <p:cNvPr id="5" name="フッター プレースホルダー 4"/>
          <p:cNvSpPr>
            <a:spLocks noGrp="1"/>
          </p:cNvSpPr>
          <p:nvPr>
            <p:ph type="ftr" sz="quarter" idx="11"/>
          </p:nvPr>
        </p:nvSpPr>
        <p:spPr/>
        <p:txBody>
          <a:bodyPr/>
          <a:lstStyle/>
          <a:p>
            <a:r>
              <a:rPr lang="de-DE" altLang="ja-JP"/>
              <a:t>Copyright 2017-2018 FUJITSU LIMITED</a:t>
            </a:r>
            <a:endParaRPr lang="de-DE" altLang="ja-JP" dirty="0"/>
          </a:p>
        </p:txBody>
      </p:sp>
      <p:sp>
        <p:nvSpPr>
          <p:cNvPr id="9" name="スライド番号プレースホルダー 8"/>
          <p:cNvSpPr>
            <a:spLocks noGrp="1"/>
          </p:cNvSpPr>
          <p:nvPr>
            <p:ph type="sldNum" sz="quarter" idx="10"/>
          </p:nvPr>
        </p:nvSpPr>
        <p:spPr/>
        <p:txBody>
          <a:bodyPr/>
          <a:lstStyle/>
          <a:p>
            <a:r>
              <a:rPr lang="de-DE" altLang="ja-JP"/>
              <a:t>6/ 7</a:t>
            </a:r>
          </a:p>
        </p:txBody>
      </p:sp>
    </p:spTree>
    <p:extLst>
      <p:ext uri="{BB962C8B-B14F-4D97-AF65-F5344CB8AC3E}">
        <p14:creationId xmlns:p14="http://schemas.microsoft.com/office/powerpoint/2010/main" val="2513926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Example of maturity evaluation axes (2</a:t>
            </a:r>
            <a:r>
              <a:rPr kumimoji="1" lang="en-US" altLang="ja-JP" sz="2800" dirty="0"/>
              <a:t>/2</a:t>
            </a:r>
            <a:r>
              <a:rPr lang="en-US" altLang="ja-JP" sz="2800" dirty="0"/>
              <a:t>)</a:t>
            </a:r>
            <a:endParaRPr kumimoji="1" lang="ja-JP" altLang="en-US" sz="2800"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960482647"/>
              </p:ext>
            </p:extLst>
          </p:nvPr>
        </p:nvGraphicFramePr>
        <p:xfrm>
          <a:off x="107950" y="869950"/>
          <a:ext cx="8928099" cy="3718560"/>
        </p:xfrm>
        <a:graphic>
          <a:graphicData uri="http://schemas.openxmlformats.org/drawingml/2006/table">
            <a:tbl>
              <a:tblPr firstRow="1">
                <a:tableStyleId>{B301B821-A1FF-4177-AEE7-76D212191A09}</a:tableStyleId>
              </a:tblPr>
              <a:tblGrid>
                <a:gridCol w="179975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5328145">
                  <a:extLst>
                    <a:ext uri="{9D8B030D-6E8A-4147-A177-3AD203B41FA5}">
                      <a16:colId xmlns:a16="http://schemas.microsoft.com/office/drawing/2014/main" val="20002"/>
                    </a:ext>
                  </a:extLst>
                </a:gridCol>
              </a:tblGrid>
              <a:tr h="254794">
                <a:tc gridSpan="2">
                  <a:txBody>
                    <a:bodyPr/>
                    <a:lstStyle/>
                    <a:p>
                      <a:pPr algn="ctr"/>
                      <a:r>
                        <a:rPr kumimoji="1" lang="en-US" altLang="ja-JP" sz="1600" dirty="0">
                          <a:latin typeface="Meiryo UI" panose="020B0604030504040204" pitchFamily="50" charset="-128"/>
                          <a:ea typeface="Meiryo UI" panose="020B0604030504040204" pitchFamily="50" charset="-128"/>
                        </a:rPr>
                        <a:t>Maturity</a:t>
                      </a:r>
                      <a:r>
                        <a:rPr kumimoji="1" lang="en-US" altLang="ja-JP" sz="1600" baseline="0" dirty="0">
                          <a:latin typeface="Meiryo UI" panose="020B0604030504040204" pitchFamily="50" charset="-128"/>
                          <a:ea typeface="Meiryo UI" panose="020B0604030504040204" pitchFamily="50" charset="-128"/>
                        </a:rPr>
                        <a:t> Evaluation Axes</a:t>
                      </a:r>
                      <a:endParaRPr kumimoji="1" lang="ja-JP" altLang="en-US" sz="1600"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600" dirty="0">
                          <a:latin typeface="Meiryo UI" panose="020B0604030504040204" pitchFamily="50" charset="-128"/>
                          <a:ea typeface="Meiryo UI" panose="020B0604030504040204" pitchFamily="50" charset="-128"/>
                        </a:rPr>
                        <a:t>Detail</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137026">
                <a:tc gridSpan="2">
                  <a:txBody>
                    <a:bodyPr/>
                    <a:lstStyle/>
                    <a:p>
                      <a:r>
                        <a:rPr kumimoji="1" lang="en-US" altLang="ja-JP" sz="1600" dirty="0">
                          <a:latin typeface="Meiryo UI" panose="020B0604030504040204" pitchFamily="50" charset="-128"/>
                          <a:ea typeface="Meiryo UI" panose="020B0604030504040204" pitchFamily="50" charset="-128"/>
                        </a:rPr>
                        <a:t>Source code quality</a:t>
                      </a:r>
                      <a:endParaRPr kumimoji="1" lang="ja-JP" altLang="en-US" sz="1600" dirty="0">
                        <a:latin typeface="Meiryo UI" panose="020B0604030504040204" pitchFamily="50" charset="-128"/>
                        <a:ea typeface="Meiryo UI" panose="020B0604030504040204" pitchFamily="50" charset="-128"/>
                      </a:endParaRPr>
                    </a:p>
                  </a:txBody>
                  <a:tcPr/>
                </a:tc>
                <a:tc h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Quality of source code</a:t>
                      </a:r>
                      <a:r>
                        <a:rPr kumimoji="1" lang="en-US" altLang="ja-JP" sz="1600" baseline="0" dirty="0">
                          <a:latin typeface="Meiryo UI" panose="020B0604030504040204" pitchFamily="50" charset="-128"/>
                          <a:ea typeface="Meiryo UI" panose="020B0604030504040204" pitchFamily="50" charset="-128"/>
                        </a:rPr>
                        <a:t> itself.</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Evaluate complexity</a:t>
                      </a:r>
                      <a:r>
                        <a:rPr kumimoji="1" lang="en-US" altLang="ja-JP" sz="1600" baseline="0" dirty="0">
                          <a:latin typeface="Meiryo UI" panose="020B0604030504040204" pitchFamily="50" charset="-128"/>
                          <a:ea typeface="Meiryo UI" panose="020B0604030504040204" pitchFamily="50" charset="-128"/>
                        </a:rPr>
                        <a:t> etc. as metrics for measuring readability and maintainability.</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131306">
                <a:tc rowSpan="2">
                  <a:txBody>
                    <a:bodyPr/>
                    <a:lstStyle/>
                    <a:p>
                      <a:r>
                        <a:rPr kumimoji="1" lang="en-US" altLang="ja-JP" sz="1600" dirty="0">
                          <a:latin typeface="Meiryo UI" panose="020B0604030504040204" pitchFamily="50" charset="-128"/>
                          <a:ea typeface="Meiryo UI" panose="020B0604030504040204" pitchFamily="50" charset="-128"/>
                        </a:rPr>
                        <a:t>Software quality</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Correspondence to bugs</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Whether the bugs are managed and</a:t>
                      </a:r>
                      <a:r>
                        <a:rPr kumimoji="1" lang="en-US" altLang="ja-JP" sz="1600" baseline="0" dirty="0">
                          <a:latin typeface="Meiryo UI" panose="020B0604030504040204" pitchFamily="50" charset="-128"/>
                          <a:ea typeface="Meiryo UI" panose="020B0604030504040204" pitchFamily="50" charset="-128"/>
                        </a:rPr>
                        <a:t> visualized, and they are corresponded.</a:t>
                      </a:r>
                      <a:endParaRPr kumimoji="1" lang="en-US" altLang="ja-JP"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125586">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Vulnerability</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Whether the</a:t>
                      </a:r>
                      <a:r>
                        <a:rPr kumimoji="1" lang="en-US" altLang="ja-JP" sz="1600" baseline="0" dirty="0">
                          <a:latin typeface="Meiryo UI" panose="020B0604030504040204" pitchFamily="50" charset="-128"/>
                          <a:ea typeface="Meiryo UI" panose="020B0604030504040204" pitchFamily="50" charset="-128"/>
                        </a:rPr>
                        <a:t> fixes for serious vulnerability made quickly.</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119866">
                <a:tc rowSpan="2">
                  <a:txBody>
                    <a:bodyPr/>
                    <a:lstStyle/>
                    <a:p>
                      <a:r>
                        <a:rPr kumimoji="1" lang="en-US" altLang="ja-JP" sz="1600" dirty="0">
                          <a:latin typeface="Meiryo UI" panose="020B0604030504040204" pitchFamily="50" charset="-128"/>
                          <a:ea typeface="Meiryo UI" panose="020B0604030504040204" pitchFamily="50" charset="-128"/>
                        </a:rPr>
                        <a:t>Use trend</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Technical</a:t>
                      </a:r>
                      <a:r>
                        <a:rPr kumimoji="1" lang="en-US" altLang="ja-JP" sz="1600" baseline="0" dirty="0">
                          <a:latin typeface="Meiryo UI" panose="020B0604030504040204" pitchFamily="50" charset="-128"/>
                          <a:ea typeface="Meiryo UI" panose="020B0604030504040204" pitchFamily="50" charset="-128"/>
                        </a:rPr>
                        <a:t> information</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The degree</a:t>
                      </a:r>
                      <a:r>
                        <a:rPr kumimoji="1" lang="en-US" altLang="ja-JP" sz="1600" baseline="0" dirty="0">
                          <a:latin typeface="Meiryo UI" panose="020B0604030504040204" pitchFamily="50" charset="-128"/>
                          <a:ea typeface="Meiryo UI" panose="020B0604030504040204" pitchFamily="50" charset="-128"/>
                        </a:rPr>
                        <a:t> of fulfillment of the official documents, books, presentation materials, and so on.</a:t>
                      </a:r>
                      <a:endParaRPr kumimoji="1" lang="en-US" altLang="ja-JP"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Use</a:t>
                      </a:r>
                      <a:r>
                        <a:rPr kumimoji="1" lang="en-US" altLang="ja-JP" sz="1600" baseline="0" dirty="0">
                          <a:latin typeface="Meiryo UI" panose="020B0604030504040204" pitchFamily="50" charset="-128"/>
                          <a:ea typeface="Meiryo UI" panose="020B0604030504040204" pitchFamily="50" charset="-128"/>
                        </a:rPr>
                        <a:t> cases</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Whether</a:t>
                      </a:r>
                      <a:r>
                        <a:rPr kumimoji="1" lang="en-US" altLang="ja-JP" sz="1600" baseline="0" dirty="0">
                          <a:latin typeface="Meiryo UI" panose="020B0604030504040204" pitchFamily="50" charset="-128"/>
                          <a:ea typeface="Meiryo UI" panose="020B0604030504040204" pitchFamily="50" charset="-128"/>
                        </a:rPr>
                        <a:t> there are cases of introduction in companies.</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bl>
          </a:graphicData>
        </a:graphic>
      </p:graphicFrame>
      <p:sp>
        <p:nvSpPr>
          <p:cNvPr id="5" name="フッター プレースホルダー 4"/>
          <p:cNvSpPr>
            <a:spLocks noGrp="1"/>
          </p:cNvSpPr>
          <p:nvPr>
            <p:ph type="ftr" sz="quarter" idx="11"/>
          </p:nvPr>
        </p:nvSpPr>
        <p:spPr/>
        <p:txBody>
          <a:bodyPr/>
          <a:lstStyle/>
          <a:p>
            <a:r>
              <a:rPr lang="de-DE" altLang="ja-JP"/>
              <a:t>Copyright 2017-2018 FUJITSU LIMITED</a:t>
            </a:r>
            <a:endParaRPr lang="de-DE" altLang="ja-JP" dirty="0"/>
          </a:p>
        </p:txBody>
      </p:sp>
      <p:sp>
        <p:nvSpPr>
          <p:cNvPr id="9" name="スライド番号プレースホルダー 8"/>
          <p:cNvSpPr>
            <a:spLocks noGrp="1"/>
          </p:cNvSpPr>
          <p:nvPr>
            <p:ph type="sldNum" sz="quarter" idx="10"/>
          </p:nvPr>
        </p:nvSpPr>
        <p:spPr/>
        <p:txBody>
          <a:bodyPr/>
          <a:lstStyle/>
          <a:p>
            <a:r>
              <a:rPr lang="de-DE" altLang="ja-JP"/>
              <a:t>7/ 7</a:t>
            </a:r>
          </a:p>
        </p:txBody>
      </p:sp>
    </p:spTree>
    <p:extLst>
      <p:ext uri="{BB962C8B-B14F-4D97-AF65-F5344CB8AC3E}">
        <p14:creationId xmlns:p14="http://schemas.microsoft.com/office/powerpoint/2010/main" val="327019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0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OSS Total Service in Fujitsu</a:t>
            </a:r>
            <a:endParaRPr kumimoji="1" lang="ja-JP" altLang="en-US" dirty="0"/>
          </a:p>
        </p:txBody>
      </p:sp>
      <p:sp>
        <p:nvSpPr>
          <p:cNvPr id="3" name="コンテンツ プレースホルダー 2"/>
          <p:cNvSpPr>
            <a:spLocks noGrp="1"/>
          </p:cNvSpPr>
          <p:nvPr>
            <p:ph idx="1"/>
          </p:nvPr>
        </p:nvSpPr>
        <p:spPr/>
        <p:txBody>
          <a:bodyPr/>
          <a:lstStyle/>
          <a:p>
            <a:r>
              <a:rPr lang="en-US" altLang="ja-JP" dirty="0"/>
              <a:t>We strongly support all processes involved in OSS application in all aspects.</a:t>
            </a:r>
            <a:endParaRPr kumimoji="1" lang="ja-JP" altLang="en-US" dirty="0"/>
          </a:p>
        </p:txBody>
      </p:sp>
      <p:sp>
        <p:nvSpPr>
          <p:cNvPr id="5" name="フッター プレースホルダー 4"/>
          <p:cNvSpPr>
            <a:spLocks noGrp="1"/>
          </p:cNvSpPr>
          <p:nvPr>
            <p:ph type="ftr" sz="quarter" idx="11"/>
          </p:nvPr>
        </p:nvSpPr>
        <p:spPr/>
        <p:txBody>
          <a:bodyPr/>
          <a:lstStyle/>
          <a:p>
            <a:r>
              <a:rPr lang="de-DE" altLang="ja-JP"/>
              <a:t>Copyright 2017-2018 FUJITSU LIMITED</a:t>
            </a:r>
            <a:endParaRPr lang="de-DE" altLang="ja-JP" dirty="0"/>
          </a:p>
        </p:txBody>
      </p:sp>
      <p:sp>
        <p:nvSpPr>
          <p:cNvPr id="7" name="ホームベース 6"/>
          <p:cNvSpPr/>
          <p:nvPr/>
        </p:nvSpPr>
        <p:spPr bwMode="auto">
          <a:xfrm>
            <a:off x="250825" y="1268760"/>
            <a:ext cx="2160588" cy="288379"/>
          </a:xfrm>
          <a:prstGeom prst="homePlat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dirty="0">
                <a:ln>
                  <a:noFill/>
                </a:ln>
                <a:solidFill>
                  <a:srgbClr val="000000"/>
                </a:solidFill>
                <a:effectLst/>
                <a:latin typeface="Meiryo UI" panose="020B0604030504040204" pitchFamily="50" charset="-128"/>
                <a:ea typeface="Meiryo UI" panose="020B0604030504040204" pitchFamily="50" charset="-128"/>
              </a:rPr>
              <a:t>Planning</a:t>
            </a:r>
            <a:endParaRPr kumimoji="1" lang="ja-JP" altLang="en-US" sz="1600" b="0" i="0" u="none" strike="noStrike" cap="none" normalizeH="0" dirty="0">
              <a:ln>
                <a:noFill/>
              </a:ln>
              <a:solidFill>
                <a:srgbClr val="000000"/>
              </a:solidFill>
              <a:effectLst/>
              <a:latin typeface="Meiryo UI" panose="020B0604030504040204" pitchFamily="50" charset="-128"/>
              <a:ea typeface="Meiryo UI" panose="020B0604030504040204" pitchFamily="50" charset="-128"/>
            </a:endParaRPr>
          </a:p>
        </p:txBody>
      </p:sp>
      <p:sp>
        <p:nvSpPr>
          <p:cNvPr id="8" name="ホームベース 7"/>
          <p:cNvSpPr/>
          <p:nvPr/>
        </p:nvSpPr>
        <p:spPr bwMode="auto">
          <a:xfrm>
            <a:off x="2411412" y="1268760"/>
            <a:ext cx="2160588" cy="288379"/>
          </a:xfrm>
          <a:prstGeom prst="homePlat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600" dirty="0">
                <a:solidFill>
                  <a:srgbClr val="000000"/>
                </a:solidFill>
                <a:latin typeface="Meiryo UI" panose="020B0604030504040204" pitchFamily="50" charset="-128"/>
                <a:ea typeface="Meiryo UI" panose="020B0604030504040204" pitchFamily="50" charset="-128"/>
              </a:rPr>
              <a:t>Design</a:t>
            </a:r>
            <a:endParaRPr kumimoji="1" lang="ja-JP" altLang="en-US" sz="1600" b="0" i="0" u="none" strike="noStrike" cap="none" normalizeH="0" dirty="0">
              <a:ln>
                <a:noFill/>
              </a:ln>
              <a:solidFill>
                <a:srgbClr val="000000"/>
              </a:solidFill>
              <a:effectLst/>
              <a:latin typeface="Meiryo UI" panose="020B0604030504040204" pitchFamily="50" charset="-128"/>
              <a:ea typeface="Meiryo UI" panose="020B0604030504040204" pitchFamily="50" charset="-128"/>
            </a:endParaRPr>
          </a:p>
        </p:txBody>
      </p:sp>
      <p:sp>
        <p:nvSpPr>
          <p:cNvPr id="9" name="ホームベース 8"/>
          <p:cNvSpPr/>
          <p:nvPr/>
        </p:nvSpPr>
        <p:spPr bwMode="auto">
          <a:xfrm>
            <a:off x="4572000" y="1268760"/>
            <a:ext cx="2160588" cy="288379"/>
          </a:xfrm>
          <a:prstGeom prst="homePlat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600" dirty="0">
                <a:solidFill>
                  <a:srgbClr val="000000"/>
                </a:solidFill>
                <a:latin typeface="Meiryo UI" panose="020B0604030504040204" pitchFamily="50" charset="-128"/>
                <a:ea typeface="Meiryo UI" panose="020B0604030504040204" pitchFamily="50" charset="-128"/>
              </a:rPr>
              <a:t>Introduction</a:t>
            </a:r>
            <a:endParaRPr kumimoji="1" lang="ja-JP" altLang="en-US" sz="1600" b="0" i="0" u="none" strike="noStrike" cap="none" normalizeH="0" dirty="0">
              <a:ln>
                <a:noFill/>
              </a:ln>
              <a:solidFill>
                <a:srgbClr val="000000"/>
              </a:solidFill>
              <a:effectLst/>
              <a:latin typeface="Meiryo UI" panose="020B0604030504040204" pitchFamily="50" charset="-128"/>
              <a:ea typeface="Meiryo UI" panose="020B0604030504040204" pitchFamily="50" charset="-128"/>
            </a:endParaRPr>
          </a:p>
        </p:txBody>
      </p:sp>
      <p:sp>
        <p:nvSpPr>
          <p:cNvPr id="10" name="ホームベース 9"/>
          <p:cNvSpPr/>
          <p:nvPr/>
        </p:nvSpPr>
        <p:spPr bwMode="auto">
          <a:xfrm>
            <a:off x="6732588" y="1268760"/>
            <a:ext cx="2160588" cy="288379"/>
          </a:xfrm>
          <a:prstGeom prst="homePlat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600" dirty="0">
                <a:solidFill>
                  <a:srgbClr val="000000"/>
                </a:solidFill>
                <a:latin typeface="Meiryo UI" panose="020B0604030504040204" pitchFamily="50" charset="-128"/>
                <a:ea typeface="Meiryo UI" panose="020B0604030504040204" pitchFamily="50" charset="-128"/>
              </a:rPr>
              <a:t>Operation</a:t>
            </a:r>
            <a:endParaRPr kumimoji="1" lang="ja-JP" altLang="en-US" sz="1600" b="0" i="0" u="none" strike="noStrike" cap="none" normalizeH="0" dirty="0">
              <a:ln>
                <a:noFill/>
              </a:ln>
              <a:solidFill>
                <a:srgbClr val="000000"/>
              </a:solidFill>
              <a:effectLst/>
              <a:latin typeface="Meiryo UI" panose="020B0604030504040204" pitchFamily="50" charset="-128"/>
              <a:ea typeface="Meiryo UI" panose="020B0604030504040204" pitchFamily="50" charset="-128"/>
            </a:endParaRPr>
          </a:p>
        </p:txBody>
      </p:sp>
      <p:sp>
        <p:nvSpPr>
          <p:cNvPr id="11" name="正方形/長方形 10"/>
          <p:cNvSpPr/>
          <p:nvPr/>
        </p:nvSpPr>
        <p:spPr bwMode="auto">
          <a:xfrm>
            <a:off x="250825" y="1628801"/>
            <a:ext cx="8642350" cy="288032"/>
          </a:xfrm>
          <a:prstGeom prst="rect">
            <a:avLst/>
          </a:prstGeom>
          <a:solidFill>
            <a:schemeClr val="tx1">
              <a:lumMod val="50000"/>
              <a:lumOff val="50000"/>
            </a:schemeClr>
          </a:solidFill>
          <a:ln>
            <a:no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dirty="0">
                <a:ln>
                  <a:noFill/>
                </a:ln>
                <a:solidFill>
                  <a:schemeClr val="bg1"/>
                </a:solidFill>
                <a:effectLst/>
                <a:latin typeface="Meiryo UI" panose="020B0604030504040204" pitchFamily="50" charset="-128"/>
                <a:ea typeface="Meiryo UI" panose="020B0604030504040204" pitchFamily="50" charset="-128"/>
              </a:rPr>
              <a:t>Risk management services to introduce open source safely and securely</a:t>
            </a:r>
            <a:endParaRPr kumimoji="1" lang="ja-JP" altLang="en-US" sz="1600" b="0" i="0" u="none" strike="noStrike" cap="none" normalizeH="0" dirty="0">
              <a:ln>
                <a:noFill/>
              </a:ln>
              <a:solidFill>
                <a:schemeClr val="bg1"/>
              </a:solidFill>
              <a:effectLst/>
              <a:latin typeface="Meiryo UI" panose="020B0604030504040204" pitchFamily="50" charset="-128"/>
              <a:ea typeface="Meiryo UI" panose="020B0604030504040204" pitchFamily="50" charset="-128"/>
            </a:endParaRPr>
          </a:p>
        </p:txBody>
      </p:sp>
      <p:sp>
        <p:nvSpPr>
          <p:cNvPr id="12" name="正方形/長方形 11"/>
          <p:cNvSpPr/>
          <p:nvPr/>
        </p:nvSpPr>
        <p:spPr bwMode="auto">
          <a:xfrm>
            <a:off x="261901" y="3212976"/>
            <a:ext cx="8642350" cy="288032"/>
          </a:xfrm>
          <a:prstGeom prst="rect">
            <a:avLst/>
          </a:prstGeom>
          <a:solidFill>
            <a:schemeClr val="tx1">
              <a:lumMod val="50000"/>
              <a:lumOff val="50000"/>
            </a:schemeClr>
          </a:solidFill>
          <a:ln>
            <a:no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dirty="0">
                <a:ln>
                  <a:noFill/>
                </a:ln>
                <a:solidFill>
                  <a:schemeClr val="bg1"/>
                </a:solidFill>
                <a:effectLst/>
                <a:latin typeface="Meiryo UI" panose="020B0604030504040204" pitchFamily="50" charset="-128"/>
                <a:ea typeface="Meiryo UI" panose="020B0604030504040204" pitchFamily="50" charset="-128"/>
              </a:rPr>
              <a:t>Technical services to realize further utilization of OSS</a:t>
            </a:r>
            <a:endParaRPr kumimoji="1" lang="ja-JP" altLang="en-US" sz="1600" b="0" i="0" u="none" strike="noStrike" cap="none" normalizeH="0" dirty="0">
              <a:ln>
                <a:noFill/>
              </a:ln>
              <a:solidFill>
                <a:schemeClr val="bg1"/>
              </a:solidFill>
              <a:effectLst/>
              <a:latin typeface="Meiryo UI" panose="020B0604030504040204" pitchFamily="50" charset="-128"/>
              <a:ea typeface="Meiryo UI" panose="020B0604030504040204" pitchFamily="50" charset="-128"/>
            </a:endParaRPr>
          </a:p>
        </p:txBody>
      </p:sp>
      <p:sp>
        <p:nvSpPr>
          <p:cNvPr id="13" name="正方形/長方形 12"/>
          <p:cNvSpPr/>
          <p:nvPr/>
        </p:nvSpPr>
        <p:spPr bwMode="auto">
          <a:xfrm>
            <a:off x="247988" y="5661248"/>
            <a:ext cx="8642350" cy="288032"/>
          </a:xfrm>
          <a:prstGeom prst="rect">
            <a:avLst/>
          </a:prstGeom>
          <a:solidFill>
            <a:schemeClr val="tx1">
              <a:lumMod val="50000"/>
              <a:lumOff val="50000"/>
            </a:schemeClr>
          </a:solidFill>
          <a:ln>
            <a:no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dirty="0">
                <a:ln>
                  <a:noFill/>
                </a:ln>
                <a:solidFill>
                  <a:schemeClr val="bg1"/>
                </a:solidFill>
                <a:effectLst/>
                <a:latin typeface="Meiryo UI" panose="020B0604030504040204" pitchFamily="50" charset="-128"/>
                <a:ea typeface="Meiryo UI" panose="020B0604030504040204" pitchFamily="50" charset="-128"/>
              </a:rPr>
              <a:t>Educational services to support customers’ in-house production</a:t>
            </a:r>
            <a:endParaRPr kumimoji="1" lang="ja-JP" altLang="en-US" sz="1600" b="0" i="0" u="none" strike="noStrike" cap="none" normalizeH="0" dirty="0">
              <a:ln>
                <a:noFill/>
              </a:ln>
              <a:solidFill>
                <a:schemeClr val="bg1"/>
              </a:solidFill>
              <a:effectLst/>
              <a:latin typeface="Meiryo UI" panose="020B0604030504040204" pitchFamily="50" charset="-128"/>
              <a:ea typeface="Meiryo UI" panose="020B0604030504040204" pitchFamily="50" charset="-128"/>
            </a:endParaRPr>
          </a:p>
        </p:txBody>
      </p:sp>
      <p:sp>
        <p:nvSpPr>
          <p:cNvPr id="14" name="正方形/長方形 13"/>
          <p:cNvSpPr/>
          <p:nvPr/>
        </p:nvSpPr>
        <p:spPr bwMode="auto">
          <a:xfrm>
            <a:off x="250826" y="1988840"/>
            <a:ext cx="2160587" cy="1152128"/>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Ris</a:t>
            </a:r>
            <a:r>
              <a:rPr lang="en-US" altLang="ja-JP" sz="1600" b="1" u="sng" dirty="0">
                <a:solidFill>
                  <a:schemeClr val="tx1"/>
                </a:solidFill>
                <a:latin typeface="Meiryo UI" panose="020B0604030504040204" pitchFamily="50" charset="-128"/>
                <a:ea typeface="Meiryo UI" panose="020B0604030504040204" pitchFamily="50" charset="-128"/>
              </a:rPr>
              <a:t>k Assessment</a:t>
            </a:r>
            <a:endParaRPr kumimoji="1" lang="en-US" altLang="ja-JP" sz="1600" b="1" i="0" u="sng" strike="noStrike" cap="none" normalizeH="0" dirty="0">
              <a:ln>
                <a:noFill/>
              </a:ln>
              <a:solidFill>
                <a:schemeClr val="tx1"/>
              </a:solidFill>
              <a:effectLst/>
              <a:latin typeface="Meiryo UI" panose="020B0604030504040204" pitchFamily="50" charset="-128"/>
              <a:ea typeface="Meiryo UI" panose="020B0604030504040204" pitchFamily="50" charset="-128"/>
            </a:endParaRPr>
          </a:p>
          <a:p>
            <a:pPr marL="228600" marR="0" indent="-22860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200" dirty="0">
                <a:solidFill>
                  <a:schemeClr val="tx1"/>
                </a:solidFill>
                <a:latin typeface="Meiryo UI" panose="020B0604030504040204" pitchFamily="50" charset="-128"/>
                <a:ea typeface="Meiryo UI" panose="020B0604030504040204" pitchFamily="50" charset="-128"/>
              </a:rPr>
              <a:t>Extraction of risks</a:t>
            </a:r>
          </a:p>
          <a:p>
            <a:pPr marL="228600" marR="0" indent="-22860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200" dirty="0">
                <a:solidFill>
                  <a:schemeClr val="tx1"/>
                </a:solidFill>
                <a:latin typeface="Meiryo UI" panose="020B0604030504040204" pitchFamily="50" charset="-128"/>
                <a:ea typeface="Meiryo UI" panose="020B0604030504040204" pitchFamily="50" charset="-128"/>
              </a:rPr>
              <a:t>Setting of goals to be aimed at customers’ current operation</a:t>
            </a:r>
            <a:endParaRPr kumimoji="1" lang="en-US" altLang="ja-JP" sz="160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15" name="正方形/長方形 14"/>
          <p:cNvSpPr/>
          <p:nvPr/>
        </p:nvSpPr>
        <p:spPr bwMode="auto">
          <a:xfrm>
            <a:off x="2411654" y="1988840"/>
            <a:ext cx="2160587" cy="576064"/>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Policy/Rule</a:t>
            </a:r>
            <a:r>
              <a:rPr kumimoji="1" lang="ja-JP" altLang="en-US"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 </a:t>
            </a:r>
            <a:r>
              <a:rPr kumimoji="1" lang="en-US" altLang="ja-JP"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Formulation</a:t>
            </a:r>
          </a:p>
        </p:txBody>
      </p:sp>
      <p:sp>
        <p:nvSpPr>
          <p:cNvPr id="17" name="正方形/長方形 16"/>
          <p:cNvSpPr/>
          <p:nvPr/>
        </p:nvSpPr>
        <p:spPr bwMode="auto">
          <a:xfrm>
            <a:off x="6732829" y="1988840"/>
            <a:ext cx="2160587" cy="1152128"/>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Q&amp;A</a:t>
            </a:r>
            <a:r>
              <a:rPr kumimoji="1" lang="ja-JP" altLang="en-US"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 </a:t>
            </a:r>
            <a:r>
              <a:rPr kumimoji="1" lang="en-US" altLang="ja-JP"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Service</a:t>
            </a:r>
          </a:p>
          <a:p>
            <a:pPr marL="171450" marR="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200" dirty="0">
                <a:solidFill>
                  <a:schemeClr val="tx1"/>
                </a:solidFill>
                <a:latin typeface="Meiryo UI" panose="020B0604030504040204" pitchFamily="50" charset="-128"/>
                <a:ea typeface="Meiryo UI" panose="020B0604030504040204" pitchFamily="50" charset="-128"/>
              </a:rPr>
              <a:t>Response to various consultations on risk measures</a:t>
            </a:r>
            <a:endParaRPr kumimoji="1" lang="en-US" altLang="ja-JP" sz="1600" b="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18" name="正方形/長方形 17"/>
          <p:cNvSpPr/>
          <p:nvPr/>
        </p:nvSpPr>
        <p:spPr bwMode="auto">
          <a:xfrm>
            <a:off x="2411413" y="2564904"/>
            <a:ext cx="2160587" cy="576064"/>
          </a:xfrm>
          <a:prstGeom prst="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b="1" u="sng" dirty="0">
                <a:solidFill>
                  <a:schemeClr val="accent2"/>
                </a:solidFill>
                <a:latin typeface="Meiryo UI" panose="020B0604030504040204" pitchFamily="50" charset="-128"/>
                <a:ea typeface="Meiryo UI" panose="020B0604030504040204" pitchFamily="50" charset="-128"/>
              </a:rPr>
              <a:t>Risk Management Tool Selection</a:t>
            </a:r>
            <a:endParaRPr kumimoji="1" lang="en-US" altLang="ja-JP" sz="1400" b="1" i="0" u="sng" strike="noStrike" cap="none" normalizeH="0" dirty="0">
              <a:ln>
                <a:noFill/>
              </a:ln>
              <a:solidFill>
                <a:schemeClr val="accent2"/>
              </a:solidFill>
              <a:effectLst/>
              <a:latin typeface="Meiryo UI" panose="020B0604030504040204" pitchFamily="50" charset="-128"/>
              <a:ea typeface="Meiryo UI" panose="020B0604030504040204" pitchFamily="50" charset="-128"/>
            </a:endParaRPr>
          </a:p>
        </p:txBody>
      </p:sp>
      <p:sp>
        <p:nvSpPr>
          <p:cNvPr id="24" name="正方形/長方形 23"/>
          <p:cNvSpPr/>
          <p:nvPr/>
        </p:nvSpPr>
        <p:spPr bwMode="auto">
          <a:xfrm>
            <a:off x="6728862" y="3573016"/>
            <a:ext cx="2160587" cy="143959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Technical Support</a:t>
            </a:r>
          </a:p>
          <a:p>
            <a:pPr marL="171450" marR="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200" dirty="0">
                <a:solidFill>
                  <a:schemeClr val="tx1"/>
                </a:solidFill>
                <a:latin typeface="Meiryo UI" panose="020B0604030504040204" pitchFamily="50" charset="-128"/>
                <a:ea typeface="Meiryo UI" panose="020B0604030504040204" pitchFamily="50" charset="-128"/>
              </a:rPr>
              <a:t>Technical QA support</a:t>
            </a:r>
          </a:p>
          <a:p>
            <a:pPr marL="171450" marR="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200" dirty="0">
                <a:solidFill>
                  <a:schemeClr val="tx1"/>
                </a:solidFill>
                <a:latin typeface="Meiryo UI" panose="020B0604030504040204" pitchFamily="50" charset="-128"/>
                <a:ea typeface="Meiryo UI" panose="020B0604030504040204" pitchFamily="50" charset="-128"/>
              </a:rPr>
              <a:t>solution support at the time of trouble occurrence</a:t>
            </a:r>
            <a:endParaRPr kumimoji="1" lang="en-US" altLang="ja-JP" sz="1600" b="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25" name="正方形/長方形 24"/>
          <p:cNvSpPr/>
          <p:nvPr/>
        </p:nvSpPr>
        <p:spPr bwMode="auto">
          <a:xfrm>
            <a:off x="4568276" y="4293096"/>
            <a:ext cx="2160587" cy="71951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b="1" u="sng" dirty="0">
                <a:solidFill>
                  <a:schemeClr val="tx1"/>
                </a:solidFill>
                <a:latin typeface="Meiryo UI" panose="020B0604030504040204" pitchFamily="50" charset="-128"/>
                <a:ea typeface="Meiryo UI" panose="020B0604030504040204" pitchFamily="50" charset="-128"/>
              </a:rPr>
              <a:t>Migration</a:t>
            </a:r>
          </a:p>
          <a:p>
            <a:pPr marL="0" marR="0" indent="0" defTabSz="914400" rtl="0" eaLnBrk="1" fontAlgn="ctr" latinLnBrk="0" hangingPunct="1">
              <a:lnSpc>
                <a:spcPct val="100000"/>
              </a:lnSpc>
              <a:spcBef>
                <a:spcPct val="0"/>
              </a:spcBef>
              <a:spcAft>
                <a:spcPct val="0"/>
              </a:spcAft>
              <a:buClrTx/>
              <a:buSzTx/>
              <a:buFontTx/>
              <a:buNone/>
              <a:tabLst/>
            </a:pPr>
            <a:r>
              <a:rPr lang="en-US" altLang="ja-JP" sz="1200" dirty="0">
                <a:solidFill>
                  <a:schemeClr val="tx1"/>
                </a:solidFill>
                <a:latin typeface="Meiryo UI" panose="020B0604030504040204" pitchFamily="50" charset="-128"/>
                <a:ea typeface="Meiryo UI" panose="020B0604030504040204" pitchFamily="50" charset="-128"/>
              </a:rPr>
              <a:t>on behalf of customers</a:t>
            </a:r>
            <a:endParaRPr kumimoji="1" lang="en-US" altLang="ja-JP" sz="1600" b="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26" name="正方形/長方形 25"/>
          <p:cNvSpPr/>
          <p:nvPr/>
        </p:nvSpPr>
        <p:spPr bwMode="auto">
          <a:xfrm>
            <a:off x="4568276" y="3573016"/>
            <a:ext cx="2160587" cy="72008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sz="1400" b="1" u="sng" dirty="0">
                <a:solidFill>
                  <a:schemeClr val="tx1"/>
                </a:solidFill>
                <a:latin typeface="Meiryo UI" panose="020B0604030504040204" pitchFamily="50" charset="-128"/>
                <a:ea typeface="Meiryo UI" panose="020B0604030504040204" pitchFamily="50" charset="-128"/>
              </a:rPr>
              <a:t>Introduction</a:t>
            </a:r>
            <a:endParaRPr kumimoji="1" lang="en-US" altLang="ja-JP"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ctr" latinLnBrk="0" hangingPunct="1">
              <a:lnSpc>
                <a:spcPct val="100000"/>
              </a:lnSpc>
              <a:spcBef>
                <a:spcPct val="0"/>
              </a:spcBef>
              <a:spcAft>
                <a:spcPct val="0"/>
              </a:spcAft>
              <a:buClrTx/>
              <a:buSzTx/>
              <a:buFontTx/>
              <a:buNone/>
              <a:tabLst/>
            </a:pPr>
            <a:r>
              <a:rPr lang="en-US" altLang="ja-JP" sz="1200" dirty="0">
                <a:solidFill>
                  <a:schemeClr val="tx1"/>
                </a:solidFill>
                <a:latin typeface="Meiryo UI" panose="020B0604030504040204" pitchFamily="50" charset="-128"/>
                <a:ea typeface="Meiryo UI" panose="020B0604030504040204" pitchFamily="50" charset="-128"/>
              </a:rPr>
              <a:t>on behalf of customers</a:t>
            </a:r>
            <a:endParaRPr kumimoji="1" lang="en-US" altLang="ja-JP" sz="1600" b="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27" name="正方形/長方形 26"/>
          <p:cNvSpPr/>
          <p:nvPr/>
        </p:nvSpPr>
        <p:spPr bwMode="auto">
          <a:xfrm>
            <a:off x="2407688" y="3573586"/>
            <a:ext cx="2160587" cy="71951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Selection Assistance</a:t>
            </a:r>
          </a:p>
          <a:p>
            <a:pPr marL="171450" marR="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100" dirty="0">
                <a:solidFill>
                  <a:schemeClr val="tx1"/>
                </a:solidFill>
                <a:latin typeface="Meiryo UI" panose="020B0604030504040204" pitchFamily="50" charset="-128"/>
                <a:ea typeface="Meiryo UI" panose="020B0604030504040204" pitchFamily="50" charset="-128"/>
              </a:rPr>
              <a:t>Selecting</a:t>
            </a:r>
            <a:r>
              <a:rPr lang="ja-JP" altLang="en-US" sz="1100" dirty="0">
                <a:solidFill>
                  <a:schemeClr val="tx1"/>
                </a:solidFill>
                <a:latin typeface="Meiryo UI" panose="020B0604030504040204" pitchFamily="50" charset="-128"/>
                <a:ea typeface="Meiryo UI" panose="020B0604030504040204" pitchFamily="50" charset="-128"/>
              </a:rPr>
              <a:t> </a:t>
            </a:r>
            <a:r>
              <a:rPr lang="en-US" altLang="ja-JP" sz="1100" dirty="0">
                <a:solidFill>
                  <a:schemeClr val="tx1"/>
                </a:solidFill>
                <a:latin typeface="Meiryo UI" panose="020B0604030504040204" pitchFamily="50" charset="-128"/>
                <a:ea typeface="Meiryo UI" panose="020B0604030504040204" pitchFamily="50" charset="-128"/>
              </a:rPr>
              <a:t>optimal OSS</a:t>
            </a:r>
            <a:r>
              <a:rPr lang="ja-JP" altLang="en-US" sz="1100" dirty="0">
                <a:solidFill>
                  <a:schemeClr val="tx1"/>
                </a:solidFill>
                <a:latin typeface="Meiryo UI" panose="020B0604030504040204" pitchFamily="50" charset="-128"/>
                <a:ea typeface="Meiryo UI" panose="020B0604030504040204" pitchFamily="50" charset="-128"/>
              </a:rPr>
              <a:t> </a:t>
            </a:r>
            <a:r>
              <a:rPr lang="en-US" altLang="ja-JP" sz="1100" dirty="0">
                <a:solidFill>
                  <a:schemeClr val="tx1"/>
                </a:solidFill>
                <a:latin typeface="Meiryo UI" panose="020B0604030504040204" pitchFamily="50" charset="-128"/>
                <a:ea typeface="Meiryo UI" panose="020B0604030504040204" pitchFamily="50" charset="-128"/>
              </a:rPr>
              <a:t>according to requirements</a:t>
            </a:r>
            <a:endParaRPr kumimoji="1" lang="en-US" altLang="ja-JP" sz="110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28" name="正方形/長方形 27"/>
          <p:cNvSpPr/>
          <p:nvPr/>
        </p:nvSpPr>
        <p:spPr bwMode="auto">
          <a:xfrm>
            <a:off x="2407688" y="4293096"/>
            <a:ext cx="2160587" cy="71951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3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Migration Assessment</a:t>
            </a:r>
          </a:p>
          <a:p>
            <a:pPr marL="171450" marR="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200" dirty="0">
                <a:solidFill>
                  <a:schemeClr val="tx1"/>
                </a:solidFill>
                <a:latin typeface="Meiryo UI" panose="020B0604030504040204" pitchFamily="50" charset="-128"/>
                <a:ea typeface="Meiryo UI" panose="020B0604030504040204" pitchFamily="50" charset="-128"/>
              </a:rPr>
              <a:t>Calculation of man-hours and difficulty</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正方形/長方形 28"/>
          <p:cNvSpPr/>
          <p:nvPr/>
        </p:nvSpPr>
        <p:spPr bwMode="auto">
          <a:xfrm>
            <a:off x="250824" y="5012606"/>
            <a:ext cx="8638625" cy="55664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Highly Technical Support</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solidFill>
                  <a:schemeClr val="tx1"/>
                </a:solidFill>
                <a:latin typeface="Meiryo UI" panose="020B0604030504040204" pitchFamily="50" charset="-128"/>
                <a:ea typeface="Meiryo UI" panose="020B0604030504040204" pitchFamily="50" charset="-128"/>
              </a:rPr>
              <a:t>Highly technical support, such as troubleshooting and performance tuning</a:t>
            </a:r>
            <a:endParaRPr kumimoji="1" lang="en-US" altLang="ja-JP" sz="1600" b="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30" name="正方形/長方形 29"/>
          <p:cNvSpPr/>
          <p:nvPr/>
        </p:nvSpPr>
        <p:spPr bwMode="auto">
          <a:xfrm>
            <a:off x="250825" y="3573016"/>
            <a:ext cx="2160587" cy="1440159"/>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Utilization Assessment</a:t>
            </a:r>
          </a:p>
          <a:p>
            <a:pPr marL="171450" indent="-171450" algn="l" fontAlgn="ctr">
              <a:spcBef>
                <a:spcPct val="0"/>
              </a:spcBef>
              <a:spcAft>
                <a:spcPct val="0"/>
              </a:spcAft>
              <a:buFont typeface="Arial" panose="020B0604020202020204" pitchFamily="34" charset="0"/>
              <a:buChar char="•"/>
            </a:pPr>
            <a:r>
              <a:rPr lang="en-US" altLang="ja-JP" sz="1200" dirty="0">
                <a:solidFill>
                  <a:schemeClr val="tx1"/>
                </a:solidFill>
                <a:latin typeface="Meiryo UI" panose="020B0604030504040204" pitchFamily="50" charset="-128"/>
                <a:ea typeface="Meiryo UI" panose="020B0604030504040204" pitchFamily="50" charset="-128"/>
              </a:rPr>
              <a:t>Formulation of OSS usage policy for each service level of the system</a:t>
            </a:r>
            <a:endParaRPr kumimoji="1" lang="en-US" altLang="ja-JP" sz="1600" b="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31" name="正方形/長方形 30"/>
          <p:cNvSpPr/>
          <p:nvPr/>
        </p:nvSpPr>
        <p:spPr bwMode="auto">
          <a:xfrm>
            <a:off x="250825" y="6021288"/>
            <a:ext cx="8642350" cy="432048"/>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600" b="1" i="0" u="sng" strike="noStrike" cap="none" normalizeH="0" dirty="0">
                <a:ln>
                  <a:noFill/>
                </a:ln>
                <a:solidFill>
                  <a:schemeClr val="tx1"/>
                </a:solidFill>
                <a:effectLst/>
                <a:latin typeface="Meiryo UI" panose="020B0604030504040204" pitchFamily="50" charset="-128"/>
                <a:ea typeface="Meiryo UI" panose="020B0604030504040204" pitchFamily="50" charset="-128"/>
              </a:rPr>
              <a:t>Training</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solidFill>
                  <a:schemeClr val="tx1"/>
                </a:solidFill>
                <a:latin typeface="Meiryo UI" panose="020B0604030504040204" pitchFamily="50" charset="-128"/>
                <a:ea typeface="Meiryo UI" panose="020B0604030504040204" pitchFamily="50" charset="-128"/>
              </a:rPr>
              <a:t>Training courses about OSS, Skill Transfer</a:t>
            </a:r>
            <a:endParaRPr kumimoji="1" lang="en-US" altLang="ja-JP" sz="1600" b="0" i="0" strike="noStrike" cap="none" normalizeH="0" dirty="0">
              <a:ln>
                <a:noFill/>
              </a:ln>
              <a:solidFill>
                <a:schemeClr val="tx1"/>
              </a:solidFill>
              <a:effectLst/>
              <a:latin typeface="Meiryo UI" panose="020B0604030504040204" pitchFamily="50" charset="-128"/>
              <a:ea typeface="Meiryo UI" panose="020B0604030504040204" pitchFamily="50" charset="-128"/>
            </a:endParaRPr>
          </a:p>
        </p:txBody>
      </p:sp>
      <p:sp>
        <p:nvSpPr>
          <p:cNvPr id="16" name="正方形/長方形 15"/>
          <p:cNvSpPr/>
          <p:nvPr/>
        </p:nvSpPr>
        <p:spPr bwMode="auto">
          <a:xfrm>
            <a:off x="4572242" y="1988840"/>
            <a:ext cx="2160587" cy="1152128"/>
          </a:xfrm>
          <a:prstGeom prst="rect">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400" b="1" i="0" u="sng" strike="noStrike" cap="none" normalizeH="0" dirty="0">
                <a:ln>
                  <a:noFill/>
                </a:ln>
                <a:solidFill>
                  <a:schemeClr val="accent2"/>
                </a:solidFill>
                <a:effectLst/>
                <a:latin typeface="Meiryo UI" panose="020B0604030504040204" pitchFamily="50" charset="-128"/>
                <a:ea typeface="Meiryo UI" panose="020B0604030504040204" pitchFamily="50" charset="-128"/>
              </a:rPr>
              <a:t>Risk Management Tool Introduction</a:t>
            </a:r>
          </a:p>
          <a:p>
            <a:pPr marL="171450" marR="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en-US" altLang="ja-JP" sz="1200" dirty="0">
                <a:solidFill>
                  <a:schemeClr val="accent2"/>
                </a:solidFill>
                <a:latin typeface="Meiryo UI" panose="020B0604030504040204" pitchFamily="50" charset="-128"/>
                <a:ea typeface="Meiryo UI" panose="020B0604030504040204" pitchFamily="50" charset="-128"/>
              </a:rPr>
              <a:t>support for creating operation policy and whitelist</a:t>
            </a:r>
            <a:endParaRPr kumimoji="1" lang="en-US" altLang="ja-JP" sz="1600" b="0" i="0" strike="noStrike" cap="none" normalizeH="0" dirty="0">
              <a:ln>
                <a:noFill/>
              </a:ln>
              <a:solidFill>
                <a:schemeClr val="accent2"/>
              </a:solidFill>
              <a:effectLst/>
              <a:latin typeface="Meiryo UI" panose="020B0604030504040204" pitchFamily="50" charset="-128"/>
              <a:ea typeface="Meiryo UI" panose="020B0604030504040204" pitchFamily="50" charset="-128"/>
            </a:endParaRPr>
          </a:p>
        </p:txBody>
      </p:sp>
      <p:sp>
        <p:nvSpPr>
          <p:cNvPr id="21" name="スライド番号プレースホルダー 20"/>
          <p:cNvSpPr>
            <a:spLocks noGrp="1"/>
          </p:cNvSpPr>
          <p:nvPr>
            <p:ph type="sldNum" sz="quarter" idx="10"/>
          </p:nvPr>
        </p:nvSpPr>
        <p:spPr/>
        <p:txBody>
          <a:bodyPr/>
          <a:lstStyle/>
          <a:p>
            <a:r>
              <a:rPr lang="de-DE" altLang="ja-JP"/>
              <a:t>1/ 7</a:t>
            </a:r>
          </a:p>
        </p:txBody>
      </p:sp>
    </p:spTree>
    <p:extLst>
      <p:ext uri="{BB962C8B-B14F-4D97-AF65-F5344CB8AC3E}">
        <p14:creationId xmlns:p14="http://schemas.microsoft.com/office/powerpoint/2010/main" val="16251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400" dirty="0"/>
              <a:t>Functional overview of OSS Risk Management Tool</a:t>
            </a:r>
            <a:endParaRPr kumimoji="1" lang="ja-JP" altLang="en-US" sz="2400" dirty="0"/>
          </a:p>
        </p:txBody>
      </p:sp>
      <p:sp>
        <p:nvSpPr>
          <p:cNvPr id="3" name="コンテンツ プレースホルダー 2"/>
          <p:cNvSpPr>
            <a:spLocks noGrp="1"/>
          </p:cNvSpPr>
          <p:nvPr>
            <p:ph idx="1"/>
          </p:nvPr>
        </p:nvSpPr>
        <p:spPr/>
        <p:txBody>
          <a:bodyPr/>
          <a:lstStyle/>
          <a:p>
            <a:r>
              <a:rPr kumimoji="1" lang="en-US" altLang="ja-JP" dirty="0"/>
              <a:t>Realization of OSS lifecycle management</a:t>
            </a:r>
          </a:p>
          <a:p>
            <a:pPr lvl="1"/>
            <a:r>
              <a:rPr lang="en-US" altLang="ja-JP" sz="1800" dirty="0"/>
              <a:t>Visualize of OSS being used in your company</a:t>
            </a:r>
          </a:p>
          <a:p>
            <a:pPr lvl="1"/>
            <a:r>
              <a:rPr kumimoji="1" lang="en-US" altLang="ja-JP" sz="1800" dirty="0"/>
              <a:t>Link the visualized OSS with license information and known vulnerability</a:t>
            </a:r>
          </a:p>
          <a:p>
            <a:pPr lvl="1"/>
            <a:r>
              <a:rPr lang="en-US" altLang="ja-JP" sz="1800" dirty="0"/>
              <a:t>Make a list of software / version / license judged to be no problem as utilization in your company</a:t>
            </a:r>
          </a:p>
          <a:p>
            <a:pPr lvl="1"/>
            <a:r>
              <a:rPr kumimoji="1" lang="en-US" altLang="ja-JP" sz="1800" dirty="0"/>
              <a:t>Make the approval workflow for each process</a:t>
            </a:r>
          </a:p>
        </p:txBody>
      </p:sp>
      <p:sp>
        <p:nvSpPr>
          <p:cNvPr id="5" name="フッター プレースホルダー 4"/>
          <p:cNvSpPr>
            <a:spLocks noGrp="1"/>
          </p:cNvSpPr>
          <p:nvPr>
            <p:ph type="ftr" sz="quarter" idx="11"/>
          </p:nvPr>
        </p:nvSpPr>
        <p:spPr/>
        <p:txBody>
          <a:bodyPr/>
          <a:lstStyle/>
          <a:p>
            <a:r>
              <a:rPr lang="de-DE" altLang="ja-JP"/>
              <a:t>Copyright 2017-2018 FUJITSU LIMITED</a:t>
            </a:r>
            <a:endParaRPr lang="de-DE" altLang="ja-JP" dirty="0"/>
          </a:p>
        </p:txBody>
      </p:sp>
      <p:pic>
        <p:nvPicPr>
          <p:cNvPr id="21" name="図 20"/>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386757" y="4377298"/>
            <a:ext cx="1524003" cy="1524003"/>
          </a:xfrm>
          <a:prstGeom prst="rect">
            <a:avLst/>
          </a:prstGeom>
        </p:spPr>
      </p:pic>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975" y="3945250"/>
            <a:ext cx="1368152" cy="1368152"/>
          </a:xfrm>
          <a:prstGeom prst="rect">
            <a:avLst/>
          </a:prstGeom>
        </p:spPr>
      </p:pic>
      <p:pic>
        <p:nvPicPr>
          <p:cNvPr id="26" name="図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975" y="4881354"/>
            <a:ext cx="1368152" cy="1368152"/>
          </a:xfrm>
          <a:prstGeom prst="rect">
            <a:avLst/>
          </a:prstGeom>
        </p:spPr>
      </p:pic>
      <p:sp>
        <p:nvSpPr>
          <p:cNvPr id="23" name="正方形/長方形 22"/>
          <p:cNvSpPr/>
          <p:nvPr/>
        </p:nvSpPr>
        <p:spPr>
          <a:xfrm>
            <a:off x="7043575" y="4377298"/>
            <a:ext cx="1496435" cy="584775"/>
          </a:xfrm>
          <a:prstGeom prst="rect">
            <a:avLst/>
          </a:prstGeom>
        </p:spPr>
        <p:txBody>
          <a:bodyPr wrap="none">
            <a:spAutoFit/>
          </a:bodyPr>
          <a:lstStyle/>
          <a:p>
            <a:r>
              <a:rPr lang="en-US" altLang="ja-JP"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License</a:t>
            </a:r>
          </a:p>
          <a:p>
            <a:r>
              <a:rPr lang="en-US" altLang="ja-JP"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Information</a:t>
            </a:r>
            <a:endParaRPr lang="ja-JP" alt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endParaRPr>
          </a:p>
        </p:txBody>
      </p:sp>
      <p:sp>
        <p:nvSpPr>
          <p:cNvPr id="28" name="正方形/長方形 27"/>
          <p:cNvSpPr/>
          <p:nvPr/>
        </p:nvSpPr>
        <p:spPr>
          <a:xfrm>
            <a:off x="6968326" y="5147667"/>
            <a:ext cx="1633781" cy="830997"/>
          </a:xfrm>
          <a:prstGeom prst="rect">
            <a:avLst/>
          </a:prstGeom>
        </p:spPr>
        <p:txBody>
          <a:bodyPr wrap="none">
            <a:spAutoFit/>
          </a:bodyPr>
          <a:lstStyle/>
          <a:p>
            <a:r>
              <a:rPr lang="en-US" altLang="ja-JP"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Known</a:t>
            </a:r>
          </a:p>
          <a:p>
            <a:r>
              <a:rPr lang="en-US" altLang="ja-JP"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Vulnerability</a:t>
            </a:r>
          </a:p>
          <a:p>
            <a:r>
              <a:rPr lang="ja-JP" alt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a:t>
            </a:r>
            <a:r>
              <a:rPr lang="en-US" altLang="ja-JP" sz="1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NVD</a:t>
            </a:r>
            <a:r>
              <a:rPr lang="ja-JP" altLang="en-US" sz="1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a:t>
            </a:r>
            <a:r>
              <a:rPr lang="en-US" altLang="ja-JP"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CVE</a:t>
            </a:r>
            <a:r>
              <a:rPr lang="ja-JP" alt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eiryo UI" panose="020B0604030504040204" pitchFamily="50" charset="-128"/>
                <a:ea typeface="Meiryo UI" panose="020B0604030504040204" pitchFamily="50" charset="-128"/>
              </a:rPr>
              <a:t>）</a:t>
            </a:r>
          </a:p>
        </p:txBody>
      </p:sp>
      <p:sp>
        <p:nvSpPr>
          <p:cNvPr id="29" name="正方形/長方形 28"/>
          <p:cNvSpPr/>
          <p:nvPr/>
        </p:nvSpPr>
        <p:spPr>
          <a:xfrm>
            <a:off x="3539416" y="5745450"/>
            <a:ext cx="3218702" cy="707886"/>
          </a:xfrm>
          <a:prstGeom prst="rect">
            <a:avLst/>
          </a:prstGeom>
        </p:spPr>
        <p:txBody>
          <a:bodyPr wrap="none">
            <a:spAutoFit/>
          </a:bodyPr>
          <a:lstStyle/>
          <a:p>
            <a:r>
              <a:rPr lang="en-US" altLang="ja-JP"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rPr>
              <a:t>List of OSS being used</a:t>
            </a:r>
          </a:p>
          <a:p>
            <a:r>
              <a:rPr lang="en-US" altLang="ja-JP"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rPr>
              <a:t>in your company</a:t>
            </a:r>
            <a:endParaRPr lang="ja-JP" altLang="en-US" sz="2000" b="1" dirty="0">
              <a:ln w="6600">
                <a:solidFill>
                  <a:schemeClr val="accent2"/>
                </a:solidFill>
                <a:prstDash val="solid"/>
              </a:ln>
              <a:solidFill>
                <a:srgbClr val="FFFFFF"/>
              </a:solidFill>
              <a:effectLst>
                <a:outerShdw dist="38100" dir="2700000" algn="tl" rotWithShape="0">
                  <a:schemeClr val="accent2"/>
                </a:outerShdw>
              </a:effectLst>
              <a:latin typeface="Meiryo UI" panose="020B0604030504040204" pitchFamily="50" charset="-128"/>
              <a:ea typeface="Meiryo UI" panose="020B0604030504040204" pitchFamily="50" charset="-128"/>
            </a:endParaRPr>
          </a:p>
        </p:txBody>
      </p:sp>
      <p:sp>
        <p:nvSpPr>
          <p:cNvPr id="30" name="正方形/長方形 29"/>
          <p:cNvSpPr/>
          <p:nvPr/>
        </p:nvSpPr>
        <p:spPr bwMode="gray">
          <a:xfrm>
            <a:off x="827584" y="4088820"/>
            <a:ext cx="1584871" cy="57651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a:latin typeface="Meiryo UI" panose="020B0604030504040204" pitchFamily="50" charset="-128"/>
                <a:ea typeface="Meiryo UI" panose="020B0604030504040204" pitchFamily="50" charset="-128"/>
              </a:rPr>
              <a:t>Binary code</a:t>
            </a:r>
            <a:endParaRPr kumimoji="1" lang="ja-JP" altLang="en-US" sz="1800" b="0" i="0" u="none" strike="noStrike" cap="none" normalizeH="0" dirty="0">
              <a:ln>
                <a:noFill/>
              </a:ln>
              <a:effectLst/>
              <a:latin typeface="Meiryo UI" panose="020B0604030504040204" pitchFamily="50" charset="-128"/>
              <a:ea typeface="Meiryo UI" panose="020B0604030504040204" pitchFamily="50" charset="-128"/>
            </a:endParaRPr>
          </a:p>
        </p:txBody>
      </p:sp>
      <p:sp>
        <p:nvSpPr>
          <p:cNvPr id="31" name="正方形/長方形 30"/>
          <p:cNvSpPr/>
          <p:nvPr/>
        </p:nvSpPr>
        <p:spPr bwMode="gray">
          <a:xfrm>
            <a:off x="828151" y="4881354"/>
            <a:ext cx="1584871" cy="576064"/>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a:latin typeface="Meiryo UI" panose="020B0604030504040204" pitchFamily="50" charset="-128"/>
                <a:ea typeface="Meiryo UI" panose="020B0604030504040204" pitchFamily="50" charset="-128"/>
              </a:rPr>
              <a:t>Source code</a:t>
            </a:r>
            <a:endParaRPr kumimoji="1" lang="ja-JP" altLang="en-US" sz="1800" b="0" i="0" u="none" strike="noStrike" cap="none" normalizeH="0" dirty="0">
              <a:ln>
                <a:noFill/>
              </a:ln>
              <a:effectLst/>
              <a:latin typeface="Meiryo UI" panose="020B0604030504040204" pitchFamily="50" charset="-128"/>
              <a:ea typeface="Meiryo UI" panose="020B0604030504040204" pitchFamily="50" charset="-128"/>
            </a:endParaRPr>
          </a:p>
        </p:txBody>
      </p:sp>
      <p:sp>
        <p:nvSpPr>
          <p:cNvPr id="32" name="正方形/長方形 31"/>
          <p:cNvSpPr/>
          <p:nvPr/>
        </p:nvSpPr>
        <p:spPr bwMode="gray">
          <a:xfrm>
            <a:off x="827584" y="5601434"/>
            <a:ext cx="1584871" cy="576064"/>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dirty="0">
                <a:ln>
                  <a:noFill/>
                </a:ln>
                <a:effectLst/>
                <a:latin typeface="Meiryo UI" panose="020B0604030504040204" pitchFamily="50" charset="-128"/>
                <a:ea typeface="Meiryo UI" panose="020B0604030504040204" pitchFamily="50" charset="-128"/>
              </a:rPr>
              <a:t>VCS</a:t>
            </a:r>
          </a:p>
          <a:p>
            <a:pPr marL="0" marR="0" indent="0" algn="ctr" defTabSz="914400" rtl="0" eaLnBrk="1" fontAlgn="ctr" latinLnBrk="0" hangingPunct="1">
              <a:lnSpc>
                <a:spcPct val="100000"/>
              </a:lnSpc>
              <a:spcBef>
                <a:spcPct val="0"/>
              </a:spcBef>
              <a:spcAft>
                <a:spcPct val="0"/>
              </a:spcAft>
              <a:buClrTx/>
              <a:buSzTx/>
              <a:buFontTx/>
              <a:buNone/>
              <a:tabLst/>
            </a:pPr>
            <a:r>
              <a:rPr lang="ja-JP" altLang="en-US"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SVN,Git,etc</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a:t>
            </a:r>
            <a:endParaRPr kumimoji="1" lang="ja-JP" altLang="en-US" sz="1800" b="0" i="0" u="none" strike="noStrike" cap="none" normalizeH="0" dirty="0">
              <a:ln>
                <a:noFill/>
              </a:ln>
              <a:effectLst/>
              <a:latin typeface="Meiryo UI" panose="020B0604030504040204" pitchFamily="50" charset="-128"/>
              <a:ea typeface="Meiryo UI" panose="020B0604030504040204" pitchFamily="50" charset="-128"/>
            </a:endParaRPr>
          </a:p>
        </p:txBody>
      </p:sp>
      <p:sp>
        <p:nvSpPr>
          <p:cNvPr id="33" name="正方形/長方形 32"/>
          <p:cNvSpPr/>
          <p:nvPr/>
        </p:nvSpPr>
        <p:spPr bwMode="gray">
          <a:xfrm>
            <a:off x="2843808" y="4881354"/>
            <a:ext cx="1008807" cy="576064"/>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dirty="0">
                <a:ln>
                  <a:noFill/>
                </a:ln>
                <a:effectLst/>
                <a:latin typeface="Meiryo UI" panose="020B0604030504040204" pitchFamily="50" charset="-128"/>
                <a:ea typeface="Meiryo UI" panose="020B0604030504040204" pitchFamily="50" charset="-128"/>
              </a:rPr>
              <a:t>Analyze</a:t>
            </a:r>
            <a:endParaRPr kumimoji="1" lang="ja-JP" altLang="en-US" sz="1800" b="0" i="0" u="none" strike="noStrike" cap="none" normalizeH="0" dirty="0">
              <a:ln>
                <a:noFill/>
              </a:ln>
              <a:effectLst/>
              <a:latin typeface="Meiryo UI" panose="020B0604030504040204" pitchFamily="50" charset="-128"/>
              <a:ea typeface="Meiryo UI" panose="020B0604030504040204" pitchFamily="50" charset="-128"/>
            </a:endParaRPr>
          </a:p>
        </p:txBody>
      </p:sp>
      <p:cxnSp>
        <p:nvCxnSpPr>
          <p:cNvPr id="25" name="直線矢印コネクタ 24"/>
          <p:cNvCxnSpPr>
            <a:stCxn id="30" idx="3"/>
          </p:cNvCxnSpPr>
          <p:nvPr/>
        </p:nvCxnSpPr>
        <p:spPr bwMode="auto">
          <a:xfrm>
            <a:off x="2412455" y="4377075"/>
            <a:ext cx="432048" cy="504279"/>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arrow"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0" name="直線矢印コネクタ 39"/>
          <p:cNvCxnSpPr>
            <a:stCxn id="31" idx="3"/>
            <a:endCxn id="33" idx="1"/>
          </p:cNvCxnSpPr>
          <p:nvPr/>
        </p:nvCxnSpPr>
        <p:spPr bwMode="auto">
          <a:xfrm>
            <a:off x="2413022" y="5169386"/>
            <a:ext cx="430786" cy="0"/>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arrow"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3" name="直線矢印コネクタ 42"/>
          <p:cNvCxnSpPr>
            <a:stCxn id="32" idx="3"/>
          </p:cNvCxnSpPr>
          <p:nvPr/>
        </p:nvCxnSpPr>
        <p:spPr bwMode="auto">
          <a:xfrm flipV="1">
            <a:off x="2412455" y="5457418"/>
            <a:ext cx="432048" cy="432048"/>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arrow"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6" name="直線矢印コネクタ 45"/>
          <p:cNvCxnSpPr/>
          <p:nvPr/>
        </p:nvCxnSpPr>
        <p:spPr bwMode="auto">
          <a:xfrm>
            <a:off x="3852615" y="5169386"/>
            <a:ext cx="430786" cy="0"/>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arrow"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7" name="直線矢印コネクタ 46"/>
          <p:cNvCxnSpPr>
            <a:stCxn id="22" idx="1"/>
          </p:cNvCxnSpPr>
          <p:nvPr/>
        </p:nvCxnSpPr>
        <p:spPr bwMode="auto">
          <a:xfrm flipH="1">
            <a:off x="5868839" y="4629326"/>
            <a:ext cx="1224136" cy="396044"/>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arrow"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0" name="直線矢印コネクタ 49"/>
          <p:cNvCxnSpPr>
            <a:stCxn id="26" idx="1"/>
          </p:cNvCxnSpPr>
          <p:nvPr/>
        </p:nvCxnSpPr>
        <p:spPr bwMode="auto">
          <a:xfrm flipH="1" flipV="1">
            <a:off x="5868839" y="5241394"/>
            <a:ext cx="1224136" cy="324036"/>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arrow"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5" name="正方形/長方形 54"/>
          <p:cNvSpPr/>
          <p:nvPr/>
        </p:nvSpPr>
        <p:spPr bwMode="gray">
          <a:xfrm>
            <a:off x="6228184" y="4941168"/>
            <a:ext cx="1008807" cy="360040"/>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a:latin typeface="Meiryo UI" panose="020B0604030504040204" pitchFamily="50" charset="-128"/>
                <a:ea typeface="Meiryo UI" panose="020B0604030504040204" pitchFamily="50" charset="-128"/>
              </a:rPr>
              <a:t>Link</a:t>
            </a:r>
            <a:endParaRPr kumimoji="1" lang="ja-JP" altLang="en-US" sz="1800" b="0" i="0" u="none" strike="noStrike" cap="none" normalizeH="0" dirty="0">
              <a:ln>
                <a:noFill/>
              </a:ln>
              <a:effectLst/>
              <a:latin typeface="Meiryo UI" panose="020B0604030504040204" pitchFamily="50" charset="-128"/>
              <a:ea typeface="Meiryo UI" panose="020B0604030504040204" pitchFamily="50" charset="-128"/>
            </a:endParaRPr>
          </a:p>
        </p:txBody>
      </p:sp>
      <p:sp>
        <p:nvSpPr>
          <p:cNvPr id="56" name="正方形/長方形 55"/>
          <p:cNvSpPr/>
          <p:nvPr/>
        </p:nvSpPr>
        <p:spPr bwMode="gray">
          <a:xfrm>
            <a:off x="4211960" y="3861048"/>
            <a:ext cx="1872208" cy="432048"/>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dirty="0">
                <a:ln>
                  <a:noFill/>
                </a:ln>
                <a:effectLst/>
                <a:latin typeface="Meiryo UI" panose="020B0604030504040204" pitchFamily="50" charset="-128"/>
                <a:ea typeface="Meiryo UI" panose="020B0604030504040204" pitchFamily="50" charset="-128"/>
              </a:rPr>
              <a:t>Whitelist</a:t>
            </a:r>
            <a:endParaRPr kumimoji="1" lang="ja-JP" altLang="en-US" sz="1800" b="0" i="0" u="none" strike="noStrike" cap="none" normalizeH="0" dirty="0">
              <a:ln>
                <a:noFill/>
              </a:ln>
              <a:effectLst/>
              <a:latin typeface="Meiryo UI" panose="020B0604030504040204" pitchFamily="50" charset="-128"/>
              <a:ea typeface="Meiryo UI" panose="020B0604030504040204" pitchFamily="50" charset="-128"/>
            </a:endParaRPr>
          </a:p>
        </p:txBody>
      </p:sp>
      <p:sp>
        <p:nvSpPr>
          <p:cNvPr id="57" name="正方形/長方形 56"/>
          <p:cNvSpPr/>
          <p:nvPr/>
        </p:nvSpPr>
        <p:spPr bwMode="gray">
          <a:xfrm>
            <a:off x="4211960" y="3140968"/>
            <a:ext cx="1872208" cy="432048"/>
          </a:xfrm>
          <a:prstGeom prst="rect">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dirty="0">
                <a:ln>
                  <a:noFill/>
                </a:ln>
                <a:effectLst/>
                <a:latin typeface="Meiryo UI" panose="020B0604030504040204" pitchFamily="50" charset="-128"/>
                <a:ea typeface="Meiryo UI" panose="020B0604030504040204" pitchFamily="50" charset="-128"/>
              </a:rPr>
              <a:t>Approval </a:t>
            </a:r>
          </a:p>
          <a:p>
            <a:pPr marL="0" marR="0" indent="0" algn="ctr" defTabSz="914400" rtl="0" eaLnBrk="1" fontAlgn="ctr" latinLnBrk="0" hangingPunct="1">
              <a:lnSpc>
                <a:spcPct val="100000"/>
              </a:lnSpc>
              <a:spcBef>
                <a:spcPct val="0"/>
              </a:spcBef>
              <a:spcAft>
                <a:spcPct val="0"/>
              </a:spcAft>
              <a:buClrTx/>
              <a:buSzTx/>
              <a:buFontTx/>
              <a:buNone/>
              <a:tabLst/>
            </a:pPr>
            <a:r>
              <a:rPr lang="en-US" altLang="ja-JP" dirty="0">
                <a:latin typeface="Meiryo UI" panose="020B0604030504040204" pitchFamily="50" charset="-128"/>
                <a:ea typeface="Meiryo UI" panose="020B0604030504040204" pitchFamily="50" charset="-128"/>
              </a:rPr>
              <a:t>W</a:t>
            </a:r>
            <a:r>
              <a:rPr kumimoji="1" lang="en-US" altLang="ja-JP" sz="1800" b="0" i="0" u="none" strike="noStrike" cap="none" normalizeH="0" dirty="0">
                <a:ln>
                  <a:noFill/>
                </a:ln>
                <a:effectLst/>
                <a:latin typeface="Meiryo UI" panose="020B0604030504040204" pitchFamily="50" charset="-128"/>
                <a:ea typeface="Meiryo UI" panose="020B0604030504040204" pitchFamily="50" charset="-128"/>
              </a:rPr>
              <a:t>orkflow</a:t>
            </a:r>
            <a:endParaRPr kumimoji="1" lang="ja-JP" altLang="en-US" sz="1800" b="0" i="0" u="none" strike="noStrike" cap="none" normalizeH="0" dirty="0">
              <a:ln>
                <a:noFill/>
              </a:ln>
              <a:effectLst/>
              <a:latin typeface="Meiryo UI" panose="020B0604030504040204" pitchFamily="50" charset="-128"/>
              <a:ea typeface="Meiryo UI" panose="020B0604030504040204" pitchFamily="50" charset="-128"/>
            </a:endParaRPr>
          </a:p>
        </p:txBody>
      </p:sp>
      <p:cxnSp>
        <p:nvCxnSpPr>
          <p:cNvPr id="58" name="直線矢印コネクタ 57"/>
          <p:cNvCxnSpPr>
            <a:endCxn id="56" idx="2"/>
          </p:cNvCxnSpPr>
          <p:nvPr/>
        </p:nvCxnSpPr>
        <p:spPr bwMode="auto">
          <a:xfrm flipV="1">
            <a:off x="5148064" y="4293096"/>
            <a:ext cx="0" cy="216024"/>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1" name="直線矢印コネクタ 60"/>
          <p:cNvCxnSpPr>
            <a:stCxn id="56" idx="0"/>
            <a:endCxn id="57" idx="2"/>
          </p:cNvCxnSpPr>
          <p:nvPr/>
        </p:nvCxnSpPr>
        <p:spPr bwMode="auto">
          <a:xfrm flipV="1">
            <a:off x="5148064" y="3573016"/>
            <a:ext cx="0" cy="288032"/>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arrow"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4" name="直線矢印コネクタ 63"/>
          <p:cNvCxnSpPr>
            <a:stCxn id="57" idx="3"/>
          </p:cNvCxnSpPr>
          <p:nvPr/>
        </p:nvCxnSpPr>
        <p:spPr bwMode="auto">
          <a:xfrm>
            <a:off x="6084168" y="3356992"/>
            <a:ext cx="360040" cy="0"/>
          </a:xfrm>
          <a:prstGeom prst="straightConnector1">
            <a:avLst/>
          </a:prstGeom>
          <a:gradFill rotWithShape="0">
            <a:gsLst>
              <a:gs pos="0">
                <a:srgbClr val="FFFFFF"/>
              </a:gs>
              <a:gs pos="100000">
                <a:srgbClr val="CACAC7"/>
              </a:gs>
            </a:gsLst>
            <a:lin ang="5400000" scaled="1"/>
          </a:gradFill>
          <a:ln w="28575" cap="flat" cmpd="sng" algn="ctr">
            <a:solidFill>
              <a:schemeClr val="accent2"/>
            </a:solidFill>
            <a:prstDash val="solid"/>
            <a:round/>
            <a:headEnd type="none" w="med" len="med"/>
            <a:tailEnd type="arrow"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72" name="コンテンツ プレースホルダー 20"/>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bwMode="gray">
          <a:xfrm>
            <a:off x="6444208" y="2744602"/>
            <a:ext cx="108012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コンテンツ プレースホルダー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1115616" y="2996952"/>
            <a:ext cx="108012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正方形/長方形 69"/>
          <p:cNvSpPr/>
          <p:nvPr/>
        </p:nvSpPr>
        <p:spPr>
          <a:xfrm>
            <a:off x="1990119" y="3645024"/>
            <a:ext cx="1285737" cy="369332"/>
          </a:xfrm>
          <a:prstGeom prst="rect">
            <a:avLst/>
          </a:prstGeom>
        </p:spPr>
        <p:txBody>
          <a:bodyPr wrap="none">
            <a:spAutoFit/>
          </a:bodyPr>
          <a:lstStyle/>
          <a:p>
            <a:r>
              <a:rPr lang="en-US" altLang="ja-JP" dirty="0">
                <a:latin typeface="Meiryo UI" panose="020B0604030504040204" pitchFamily="50" charset="-128"/>
                <a:ea typeface="Meiryo UI" panose="020B0604030504040204" pitchFamily="50" charset="-128"/>
              </a:rPr>
              <a:t>developer</a:t>
            </a:r>
            <a:endParaRPr lang="ja-JP" altLang="en-US" dirty="0"/>
          </a:p>
        </p:txBody>
      </p:sp>
      <p:sp>
        <p:nvSpPr>
          <p:cNvPr id="75" name="正方形/長方形 74"/>
          <p:cNvSpPr/>
          <p:nvPr/>
        </p:nvSpPr>
        <p:spPr>
          <a:xfrm>
            <a:off x="7434387" y="3356992"/>
            <a:ext cx="1156086" cy="369332"/>
          </a:xfrm>
          <a:prstGeom prst="rect">
            <a:avLst/>
          </a:prstGeom>
        </p:spPr>
        <p:txBody>
          <a:bodyPr wrap="none">
            <a:spAutoFit/>
          </a:bodyPr>
          <a:lstStyle/>
          <a:p>
            <a:r>
              <a:rPr lang="en-US" altLang="ja-JP" dirty="0">
                <a:solidFill>
                  <a:schemeClr val="accent2"/>
                </a:solidFill>
                <a:latin typeface="Meiryo UI" panose="020B0604030504040204" pitchFamily="50" charset="-128"/>
                <a:ea typeface="Meiryo UI" panose="020B0604030504040204" pitchFamily="50" charset="-128"/>
              </a:rPr>
              <a:t>Manager</a:t>
            </a:r>
            <a:endParaRPr lang="ja-JP" altLang="en-US" dirty="0">
              <a:solidFill>
                <a:schemeClr val="accent2"/>
              </a:solidFill>
            </a:endParaRPr>
          </a:p>
        </p:txBody>
      </p:sp>
      <p:sp>
        <p:nvSpPr>
          <p:cNvPr id="11" name="スライド番号プレースホルダー 10"/>
          <p:cNvSpPr>
            <a:spLocks noGrp="1"/>
          </p:cNvSpPr>
          <p:nvPr>
            <p:ph type="sldNum" sz="quarter" idx="10"/>
          </p:nvPr>
        </p:nvSpPr>
        <p:spPr/>
        <p:txBody>
          <a:bodyPr/>
          <a:lstStyle/>
          <a:p>
            <a:r>
              <a:rPr lang="de-DE" altLang="ja-JP"/>
              <a:t>2/ 7</a:t>
            </a:r>
          </a:p>
        </p:txBody>
      </p:sp>
    </p:spTree>
    <p:extLst>
      <p:ext uri="{BB962C8B-B14F-4D97-AF65-F5344CB8AC3E}">
        <p14:creationId xmlns:p14="http://schemas.microsoft.com/office/powerpoint/2010/main" val="10428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Selection support for Risk management tool</a:t>
            </a:r>
            <a:endParaRPr kumimoji="1" lang="ja-JP" altLang="en-US" sz="2400" dirty="0"/>
          </a:p>
        </p:txBody>
      </p:sp>
      <p:sp>
        <p:nvSpPr>
          <p:cNvPr id="3" name="コンテンツ プレースホルダー 2"/>
          <p:cNvSpPr>
            <a:spLocks noGrp="1"/>
          </p:cNvSpPr>
          <p:nvPr>
            <p:ph idx="1"/>
          </p:nvPr>
        </p:nvSpPr>
        <p:spPr/>
        <p:txBody>
          <a:bodyPr/>
          <a:lstStyle/>
          <a:p>
            <a:r>
              <a:rPr kumimoji="1" lang="en-US" altLang="ja-JP" sz="2000" dirty="0"/>
              <a:t>We collaborate with the developers of major risk management tools</a:t>
            </a:r>
          </a:p>
          <a:p>
            <a:r>
              <a:rPr kumimoji="1" lang="en-US" altLang="ja-JP" sz="2000" dirty="0"/>
              <a:t>We support optimal selection of risk management tools according to compatibility with requirement application and assets.</a:t>
            </a:r>
            <a:endParaRPr kumimoji="1" lang="ja-JP" altLang="en-US" sz="2000" dirty="0"/>
          </a:p>
        </p:txBody>
      </p:sp>
      <p:sp>
        <p:nvSpPr>
          <p:cNvPr id="5" name="フッター プレースホルダー 4"/>
          <p:cNvSpPr>
            <a:spLocks noGrp="1"/>
          </p:cNvSpPr>
          <p:nvPr>
            <p:ph type="ftr" sz="quarter" idx="11"/>
          </p:nvPr>
        </p:nvSpPr>
        <p:spPr/>
        <p:txBody>
          <a:bodyPr/>
          <a:lstStyle/>
          <a:p>
            <a:r>
              <a:rPr lang="de-DE" altLang="ja-JP"/>
              <a:t>Copyright 2017-2018 FUJITSU LIMITED</a:t>
            </a:r>
            <a:endParaRPr lang="de-DE" altLang="ja-JP" dirty="0"/>
          </a:p>
        </p:txBody>
      </p:sp>
      <p:graphicFrame>
        <p:nvGraphicFramePr>
          <p:cNvPr id="8" name="表 7"/>
          <p:cNvGraphicFramePr>
            <a:graphicFrameLocks noGrp="1"/>
          </p:cNvGraphicFramePr>
          <p:nvPr>
            <p:extLst>
              <p:ext uri="{D42A27DB-BD31-4B8C-83A1-F6EECF244321}">
                <p14:modId xmlns:p14="http://schemas.microsoft.com/office/powerpoint/2010/main" val="1373833431"/>
              </p:ext>
            </p:extLst>
          </p:nvPr>
        </p:nvGraphicFramePr>
        <p:xfrm>
          <a:off x="107949" y="2088981"/>
          <a:ext cx="8928101" cy="4480560"/>
        </p:xfrm>
        <a:graphic>
          <a:graphicData uri="http://schemas.openxmlformats.org/drawingml/2006/table">
            <a:tbl>
              <a:tblPr firstRow="1" bandRow="1">
                <a:tableStyleId>{5C22544A-7EE6-4342-B048-85BDC9FD1C3A}</a:tableStyleId>
              </a:tblPr>
              <a:tblGrid>
                <a:gridCol w="1275443">
                  <a:extLst>
                    <a:ext uri="{9D8B030D-6E8A-4147-A177-3AD203B41FA5}">
                      <a16:colId xmlns:a16="http://schemas.microsoft.com/office/drawing/2014/main" val="20000"/>
                    </a:ext>
                  </a:extLst>
                </a:gridCol>
                <a:gridCol w="1275443">
                  <a:extLst>
                    <a:ext uri="{9D8B030D-6E8A-4147-A177-3AD203B41FA5}">
                      <a16:colId xmlns:a16="http://schemas.microsoft.com/office/drawing/2014/main" val="20001"/>
                    </a:ext>
                  </a:extLst>
                </a:gridCol>
                <a:gridCol w="1275443">
                  <a:extLst>
                    <a:ext uri="{9D8B030D-6E8A-4147-A177-3AD203B41FA5}">
                      <a16:colId xmlns:a16="http://schemas.microsoft.com/office/drawing/2014/main" val="20002"/>
                    </a:ext>
                  </a:extLst>
                </a:gridCol>
                <a:gridCol w="1275443">
                  <a:extLst>
                    <a:ext uri="{9D8B030D-6E8A-4147-A177-3AD203B41FA5}">
                      <a16:colId xmlns:a16="http://schemas.microsoft.com/office/drawing/2014/main" val="20003"/>
                    </a:ext>
                  </a:extLst>
                </a:gridCol>
                <a:gridCol w="1275443">
                  <a:extLst>
                    <a:ext uri="{9D8B030D-6E8A-4147-A177-3AD203B41FA5}">
                      <a16:colId xmlns:a16="http://schemas.microsoft.com/office/drawing/2014/main" val="20004"/>
                    </a:ext>
                  </a:extLst>
                </a:gridCol>
                <a:gridCol w="1275443">
                  <a:extLst>
                    <a:ext uri="{9D8B030D-6E8A-4147-A177-3AD203B41FA5}">
                      <a16:colId xmlns:a16="http://schemas.microsoft.com/office/drawing/2014/main" val="20005"/>
                    </a:ext>
                  </a:extLst>
                </a:gridCol>
                <a:gridCol w="1275443">
                  <a:extLst>
                    <a:ext uri="{9D8B030D-6E8A-4147-A177-3AD203B41FA5}">
                      <a16:colId xmlns:a16="http://schemas.microsoft.com/office/drawing/2014/main" val="20006"/>
                    </a:ext>
                  </a:extLst>
                </a:gridCol>
              </a:tblGrid>
              <a:tr h="144016">
                <a:tc>
                  <a:txBody>
                    <a:bodyPr/>
                    <a:lstStyle/>
                    <a:p>
                      <a:pPr algn="ctr"/>
                      <a:r>
                        <a:rPr kumimoji="1" lang="en-US" altLang="ja-JP" sz="1200" dirty="0">
                          <a:latin typeface="Meiryo UI" panose="020B0604030504040204" pitchFamily="50" charset="-128"/>
                          <a:ea typeface="Meiryo UI" panose="020B0604030504040204" pitchFamily="50" charset="-128"/>
                        </a:rPr>
                        <a:t>Product</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solidFill>
                            <a:srgbClr val="FFFFFF"/>
                          </a:solidFill>
                          <a:latin typeface="Meiryo UI" panose="020B0604030504040204" pitchFamily="50" charset="-128"/>
                          <a:ea typeface="Meiryo UI" panose="020B0604030504040204" pitchFamily="50" charset="-128"/>
                        </a:rPr>
                        <a:t>Managed</a:t>
                      </a:r>
                      <a:r>
                        <a:rPr kumimoji="1" lang="en-US" altLang="ja-JP" sz="1200" baseline="0" dirty="0">
                          <a:solidFill>
                            <a:srgbClr val="FFFFFF"/>
                          </a:solidFill>
                          <a:latin typeface="Meiryo UI" panose="020B0604030504040204" pitchFamily="50" charset="-128"/>
                          <a:ea typeface="Meiryo UI" panose="020B0604030504040204" pitchFamily="50" charset="-128"/>
                        </a:rPr>
                        <a:t> Object</a:t>
                      </a:r>
                      <a:endParaRPr kumimoji="1" lang="en-US" altLang="ja-JP" sz="1200" dirty="0">
                        <a:solidFill>
                          <a:srgbClr val="FFFFFF"/>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solidFill>
                            <a:schemeClr val="lt1"/>
                          </a:solidFill>
                          <a:latin typeface="Meiryo UI" panose="020B0604030504040204" pitchFamily="50" charset="-128"/>
                          <a:ea typeface="Meiryo UI" panose="020B0604030504040204" pitchFamily="50" charset="-128"/>
                        </a:rPr>
                        <a:t>Detection</a:t>
                      </a:r>
                      <a:r>
                        <a:rPr kumimoji="1" lang="en-US" altLang="ja-JP" sz="1200" baseline="0" dirty="0">
                          <a:solidFill>
                            <a:schemeClr val="lt1"/>
                          </a:solidFill>
                          <a:latin typeface="Meiryo UI" panose="020B0604030504040204" pitchFamily="50" charset="-128"/>
                          <a:ea typeface="Meiryo UI" panose="020B0604030504040204" pitchFamily="50" charset="-128"/>
                        </a:rPr>
                        <a:t> Target</a:t>
                      </a:r>
                      <a:endParaRPr kumimoji="1" lang="ja-JP" altLang="en-US" sz="1200" dirty="0">
                        <a:solidFill>
                          <a:srgbClr val="FFFFFF"/>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solidFill>
                            <a:srgbClr val="FFFFFF"/>
                          </a:solidFill>
                          <a:latin typeface="Meiryo UI" panose="020B0604030504040204" pitchFamily="50" charset="-128"/>
                          <a:ea typeface="Meiryo UI" panose="020B0604030504040204" pitchFamily="50" charset="-128"/>
                        </a:rPr>
                        <a:t>Usage Form</a:t>
                      </a:r>
                      <a:endParaRPr kumimoji="1" lang="ja-JP" altLang="en-US" sz="1200" dirty="0">
                        <a:solidFill>
                          <a:srgbClr val="FFFFFF"/>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latin typeface="Meiryo UI" panose="020B0604030504040204" pitchFamily="50" charset="-128"/>
                          <a:ea typeface="Meiryo UI" panose="020B0604030504040204" pitchFamily="50" charset="-128"/>
                        </a:rPr>
                        <a:t>Size of Knowledge base</a:t>
                      </a:r>
                      <a:endParaRPr kumimoji="1" lang="ja-JP" altLang="en-US" sz="1200" dirty="0">
                        <a:solidFill>
                          <a:srgbClr val="FFFFFF"/>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solidFill>
                            <a:srgbClr val="FFFFFF"/>
                          </a:solidFill>
                          <a:latin typeface="Meiryo UI" panose="020B0604030504040204" pitchFamily="50" charset="-128"/>
                          <a:ea typeface="Meiryo UI" panose="020B0604030504040204" pitchFamily="50" charset="-128"/>
                        </a:rPr>
                        <a:t>Licensing</a:t>
                      </a:r>
                      <a:r>
                        <a:rPr kumimoji="1" lang="ja-JP" altLang="en-US" sz="1200" dirty="0">
                          <a:solidFill>
                            <a:srgbClr val="FFFFFF"/>
                          </a:solidFill>
                          <a:latin typeface="Meiryo UI" panose="020B0604030504040204" pitchFamily="50" charset="-128"/>
                          <a:ea typeface="Meiryo UI" panose="020B0604030504040204" pitchFamily="50" charset="-128"/>
                        </a:rPr>
                        <a:t> </a:t>
                      </a:r>
                      <a:r>
                        <a:rPr kumimoji="1" lang="en-US" altLang="ja-JP" sz="1200" dirty="0">
                          <a:solidFill>
                            <a:srgbClr val="FFFFFF"/>
                          </a:solidFill>
                          <a:latin typeface="Meiryo UI" panose="020B0604030504040204" pitchFamily="50" charset="-128"/>
                          <a:ea typeface="Meiryo UI" panose="020B0604030504040204" pitchFamily="50" charset="-128"/>
                        </a:rPr>
                        <a:t>System</a:t>
                      </a:r>
                      <a:endParaRPr kumimoji="1" lang="ja-JP" altLang="en-US" sz="1200" dirty="0">
                        <a:solidFill>
                          <a:srgbClr val="FFFFFF"/>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200" dirty="0">
                          <a:latin typeface="Meiryo UI" panose="020B0604030504040204" pitchFamily="50" charset="-128"/>
                          <a:ea typeface="Meiryo UI" panose="020B0604030504040204" pitchFamily="50" charset="-128"/>
                        </a:rPr>
                        <a:t>Emerging</a:t>
                      </a:r>
                    </a:p>
                    <a:p>
                      <a:pPr algn="ctr"/>
                      <a:r>
                        <a:rPr kumimoji="1" lang="en-US" altLang="ja-JP" sz="1200" dirty="0">
                          <a:solidFill>
                            <a:srgbClr val="FFFFFF"/>
                          </a:solidFill>
                          <a:latin typeface="Meiryo UI" panose="020B0604030504040204" pitchFamily="50" charset="-128"/>
                          <a:ea typeface="Meiryo UI" panose="020B0604030504040204" pitchFamily="50" charset="-128"/>
                        </a:rPr>
                        <a:t>or</a:t>
                      </a:r>
                    </a:p>
                    <a:p>
                      <a:pPr algn="ctr"/>
                      <a:r>
                        <a:rPr kumimoji="1" lang="en-US" altLang="ja-JP" sz="1200" dirty="0">
                          <a:solidFill>
                            <a:srgbClr val="FFFFFF"/>
                          </a:solidFill>
                          <a:latin typeface="Meiryo UI" panose="020B0604030504040204" pitchFamily="50" charset="-128"/>
                          <a:ea typeface="Meiryo UI" panose="020B0604030504040204" pitchFamily="50" charset="-128"/>
                        </a:rPr>
                        <a:t>Incumbent</a:t>
                      </a:r>
                      <a:endParaRPr kumimoji="1" lang="ja-JP" altLang="en-US" sz="1200" dirty="0">
                        <a:solidFill>
                          <a:srgbClr val="FFFFFF"/>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118864">
                <a:tc>
                  <a:txBody>
                    <a:bodyPr/>
                    <a:lstStyle/>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Source code</a:t>
                      </a: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File</a:t>
                      </a:r>
                    </a:p>
                    <a:p>
                      <a:pPr algn="ctr"/>
                      <a:r>
                        <a:rPr kumimoji="1" lang="en-US" altLang="ja-JP" sz="1200" dirty="0">
                          <a:latin typeface="Meiryo UI" panose="020B0604030504040204" pitchFamily="50" charset="-128"/>
                          <a:ea typeface="Meiryo UI" panose="020B0604030504040204" pitchFamily="50" charset="-128"/>
                        </a:rPr>
                        <a:t>Snippet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On-premises</a:t>
                      </a:r>
                    </a:p>
                    <a:p>
                      <a:pPr algn="ctr"/>
                      <a:r>
                        <a:rPr kumimoji="1" lang="en-US" altLang="ja-JP" sz="1200" dirty="0">
                          <a:latin typeface="Meiryo UI" panose="020B0604030504040204" pitchFamily="50" charset="-128"/>
                          <a:ea typeface="Meiryo UI" panose="020B0604030504040204" pitchFamily="50" charset="-128"/>
                        </a:rPr>
                        <a:t>Cloud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Huge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Subscription</a:t>
                      </a:r>
                    </a:p>
                    <a:p>
                      <a:pPr algn="ctr"/>
                      <a:r>
                        <a:rPr kumimoji="1" lang="en-US" altLang="ja-JP" sz="1200" dirty="0">
                          <a:latin typeface="Meiryo UI" panose="020B0604030504040204" pitchFamily="50" charset="-128"/>
                          <a:ea typeface="Meiryo UI" panose="020B0604030504040204" pitchFamily="50" charset="-128"/>
                        </a:rPr>
                        <a:t>(expensive)</a:t>
                      </a: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Incumbent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132576">
                <a:tc>
                  <a:txBody>
                    <a:bodyPr/>
                    <a:lstStyle/>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Source code</a:t>
                      </a: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File</a:t>
                      </a:r>
                    </a:p>
                    <a:p>
                      <a:pPr algn="ctr"/>
                      <a:r>
                        <a:rPr kumimoji="1" lang="en-US" altLang="ja-JP" sz="1200" dirty="0">
                          <a:latin typeface="Meiryo UI" panose="020B0604030504040204" pitchFamily="50" charset="-128"/>
                          <a:ea typeface="Meiryo UI" panose="020B0604030504040204" pitchFamily="50" charset="-128"/>
                        </a:rPr>
                        <a:t>Snippet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On-premises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Moderate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Subscription</a:t>
                      </a:r>
                    </a:p>
                    <a:p>
                      <a:pPr algn="ctr"/>
                      <a:r>
                        <a:rPr kumimoji="1" lang="en-US" altLang="ja-JP" sz="1200" dirty="0">
                          <a:latin typeface="Meiryo UI" panose="020B0604030504040204" pitchFamily="50" charset="-128"/>
                          <a:ea typeface="Meiryo UI" panose="020B0604030504040204" pitchFamily="50" charset="-128"/>
                        </a:rPr>
                        <a:t>(moderate)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Incumbent</a:t>
                      </a:r>
                      <a:endParaRPr kumimoji="1" lang="ja-JP" altLang="en-US"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2"/>
                  </a:ext>
                </a:extLst>
              </a:tr>
              <a:tr h="146288">
                <a:tc>
                  <a:txBody>
                    <a:bodyPr/>
                    <a:lstStyle/>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Source</a:t>
                      </a:r>
                      <a:r>
                        <a:rPr kumimoji="1" lang="en-US" altLang="ja-JP" sz="1200" baseline="0" dirty="0">
                          <a:latin typeface="Meiryo UI" panose="020B0604030504040204" pitchFamily="50" charset="-128"/>
                          <a:ea typeface="Meiryo UI" panose="020B0604030504040204" pitchFamily="50" charset="-128"/>
                        </a:rPr>
                        <a:t> code</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File</a:t>
                      </a:r>
                    </a:p>
                    <a:p>
                      <a:pPr algn="ctr"/>
                      <a:r>
                        <a:rPr kumimoji="1" lang="en-US" altLang="ja-JP" sz="1200" dirty="0">
                          <a:latin typeface="Meiryo UI" panose="020B0604030504040204" pitchFamily="50" charset="-128"/>
                          <a:ea typeface="Meiryo UI" panose="020B0604030504040204" pitchFamily="50" charset="-128"/>
                        </a:rPr>
                        <a:t>Snippet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On-premises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Cloud</a:t>
                      </a:r>
                      <a:endParaRPr kumimoji="1" lang="ja-JP" altLang="en-US" sz="1200" dirty="0">
                        <a:latin typeface="Meiryo UI" panose="020B0604030504040204" pitchFamily="50" charset="-128"/>
                        <a:ea typeface="Meiryo UI" panose="020B0604030504040204" pitchFamily="50" charset="-128"/>
                      </a:endParaRPr>
                    </a:p>
                    <a:p>
                      <a:pPr algn="ct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Huge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Subscription</a:t>
                      </a:r>
                    </a:p>
                    <a:p>
                      <a:pPr algn="ctr"/>
                      <a:r>
                        <a:rPr kumimoji="1" lang="en-US" altLang="ja-JP" sz="1200" dirty="0">
                          <a:latin typeface="Meiryo UI" panose="020B0604030504040204" pitchFamily="50" charset="-128"/>
                          <a:ea typeface="Meiryo UI" panose="020B0604030504040204" pitchFamily="50" charset="-128"/>
                        </a:rPr>
                        <a:t>(expensive)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Emerging</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0">
                <a:tc>
                  <a:txBody>
                    <a:bodyPr/>
                    <a:lstStyle/>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Source code</a:t>
                      </a:r>
                    </a:p>
                    <a:p>
                      <a:pPr algn="ctr"/>
                      <a:r>
                        <a:rPr kumimoji="1" lang="en-US" altLang="ja-JP" sz="1200" dirty="0">
                          <a:latin typeface="Meiryo UI" panose="020B0604030504040204" pitchFamily="50" charset="-128"/>
                          <a:ea typeface="Meiryo UI" panose="020B0604030504040204" pitchFamily="50" charset="-128"/>
                        </a:rPr>
                        <a:t>Binary</a:t>
                      </a: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File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On-premises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Cloud</a:t>
                      </a:r>
                      <a:endParaRPr kumimoji="1" lang="ja-JP" altLang="en-US"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Moderate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Subscription</a:t>
                      </a:r>
                    </a:p>
                    <a:p>
                      <a:pPr algn="ctr"/>
                      <a:r>
                        <a:rPr kumimoji="1" lang="en-US" altLang="ja-JP" sz="1200" dirty="0">
                          <a:latin typeface="Meiryo UI" panose="020B0604030504040204" pitchFamily="50" charset="-128"/>
                          <a:ea typeface="Meiryo UI" panose="020B0604030504040204" pitchFamily="50" charset="-128"/>
                        </a:rPr>
                        <a:t>(inexpensive)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Incumbent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0">
                <a:tc>
                  <a:txBody>
                    <a:bodyPr/>
                    <a:lstStyle/>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Source code</a:t>
                      </a: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File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On-premises</a:t>
                      </a:r>
                    </a:p>
                    <a:p>
                      <a:pPr algn="ctr"/>
                      <a:r>
                        <a:rPr kumimoji="1" lang="en-US" altLang="ja-JP" sz="1200" dirty="0">
                          <a:latin typeface="Meiryo UI" panose="020B0604030504040204" pitchFamily="50" charset="-128"/>
                          <a:ea typeface="Meiryo UI" panose="020B0604030504040204" pitchFamily="50" charset="-128"/>
                        </a:rPr>
                        <a:t>Cloud</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Moderate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Subscription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(inexpensive)</a:t>
                      </a:r>
                      <a:endParaRPr kumimoji="1" lang="ja-JP" altLang="en-US"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Emerging</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187424">
                <a:tc>
                  <a:txBody>
                    <a:bodyPr/>
                    <a:lstStyle/>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en-US" altLang="ja-JP"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Binary</a:t>
                      </a: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File</a:t>
                      </a:r>
                    </a:p>
                    <a:p>
                      <a:pPr algn="ctr"/>
                      <a:r>
                        <a:rPr kumimoji="1" lang="en-US" altLang="ja-JP" sz="1200" dirty="0">
                          <a:latin typeface="Meiryo UI" panose="020B0604030504040204" pitchFamily="50" charset="-128"/>
                          <a:ea typeface="Meiryo UI" panose="020B0604030504040204" pitchFamily="50" charset="-128"/>
                        </a:rPr>
                        <a:t>Snippet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On-premises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Cloud</a:t>
                      </a:r>
                      <a:endParaRPr kumimoji="1" lang="ja-JP" altLang="en-US"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Moderate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Subscription</a:t>
                      </a:r>
                    </a:p>
                    <a:p>
                      <a:pPr algn="ctr"/>
                      <a:r>
                        <a:rPr kumimoji="1" lang="en-US" altLang="ja-JP" sz="1200" dirty="0">
                          <a:latin typeface="Meiryo UI" panose="020B0604030504040204" pitchFamily="50" charset="-128"/>
                          <a:ea typeface="Meiryo UI" panose="020B0604030504040204" pitchFamily="50" charset="-128"/>
                        </a:rPr>
                        <a:t>(moderate)</a:t>
                      </a:r>
                      <a:endParaRPr kumimoji="1" lang="ja-JP" altLang="en-US" sz="1200" dirty="0">
                        <a:latin typeface="Meiryo UI" panose="020B0604030504040204" pitchFamily="50" charset="-128"/>
                        <a:ea typeface="Meiryo UI" panose="020B0604030504040204" pitchFamily="50" charset="-128"/>
                      </a:endParaRPr>
                    </a:p>
                    <a:p>
                      <a:pPr algn="ct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Emerging</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6"/>
                  </a:ext>
                </a:extLst>
              </a:tr>
            </a:tbl>
          </a:graphicData>
        </a:graphic>
      </p:graphicFrame>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570237"/>
            <a:ext cx="1297619" cy="557976"/>
          </a:xfrm>
          <a:prstGeom prst="rect">
            <a:avLst/>
          </a:prstGeom>
        </p:spPr>
      </p:pic>
      <p:pic>
        <p:nvPicPr>
          <p:cNvPr id="10" name="図 9"/>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55184"/>
          <a:stretch/>
        </p:blipFill>
        <p:spPr>
          <a:xfrm>
            <a:off x="214016" y="3362325"/>
            <a:ext cx="1079674" cy="302417"/>
          </a:xfrm>
          <a:prstGeom prst="rect">
            <a:avLst/>
          </a:prstGeom>
        </p:spPr>
      </p:pic>
      <p:pic>
        <p:nvPicPr>
          <p:cNvPr id="11" name="図 10"/>
          <p:cNvPicPr>
            <a:picLocks noChangeAspect="1"/>
          </p:cNvPicPr>
          <p:nvPr/>
        </p:nvPicPr>
        <p:blipFill>
          <a:blip r:embed="rId4">
            <a:clrChange>
              <a:clrFrom>
                <a:srgbClr val="FFFFFF"/>
              </a:clrFrom>
              <a:clrTo>
                <a:srgbClr val="FFFFFF">
                  <a:alpha val="0"/>
                </a:srgbClr>
              </a:clrTo>
            </a:clrChange>
          </a:blip>
          <a:stretch>
            <a:fillRect/>
          </a:stretch>
        </p:blipFill>
        <p:spPr>
          <a:xfrm>
            <a:off x="199764" y="3950015"/>
            <a:ext cx="1092429" cy="417526"/>
          </a:xfrm>
          <a:prstGeom prst="rect">
            <a:avLst/>
          </a:prstGeom>
        </p:spPr>
      </p:pic>
      <p:pic>
        <p:nvPicPr>
          <p:cNvPr id="12" name="図 11"/>
          <p:cNvPicPr>
            <a:picLocks noChangeAspect="1"/>
          </p:cNvPicPr>
          <p:nvPr/>
        </p:nvPicPr>
        <p:blipFill>
          <a:blip r:embed="rId5">
            <a:clrChange>
              <a:clrFrom>
                <a:srgbClr val="FFFFFF"/>
              </a:clrFrom>
              <a:clrTo>
                <a:srgbClr val="FFFFFF">
                  <a:alpha val="0"/>
                </a:srgbClr>
              </a:clrTo>
            </a:clrChange>
          </a:blip>
          <a:stretch>
            <a:fillRect/>
          </a:stretch>
        </p:blipFill>
        <p:spPr>
          <a:xfrm>
            <a:off x="214016" y="4678721"/>
            <a:ext cx="1080120" cy="241056"/>
          </a:xfrm>
          <a:prstGeom prst="rect">
            <a:avLst/>
          </a:prstGeom>
        </p:spPr>
      </p:pic>
      <p:pic>
        <p:nvPicPr>
          <p:cNvPr id="13" name="図 12"/>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47585" r="5121" b="13793"/>
          <a:stretch/>
        </p:blipFill>
        <p:spPr>
          <a:xfrm>
            <a:off x="179512" y="5306541"/>
            <a:ext cx="1152128" cy="293590"/>
          </a:xfrm>
          <a:prstGeom prst="rect">
            <a:avLst/>
          </a:prstGeom>
        </p:spPr>
      </p:pic>
      <p:pic>
        <p:nvPicPr>
          <p:cNvPr id="14" name="図 13"/>
          <p:cNvPicPr>
            <a:picLocks noChangeAspect="1"/>
          </p:cNvPicPr>
          <p:nvPr/>
        </p:nvPicPr>
        <p:blipFill>
          <a:blip r:embed="rId7">
            <a:clrChange>
              <a:clrFrom>
                <a:srgbClr val="FFFFFF"/>
              </a:clrFrom>
              <a:clrTo>
                <a:srgbClr val="FFFFFF">
                  <a:alpha val="0"/>
                </a:srgbClr>
              </a:clrTo>
            </a:clrChange>
          </a:blip>
          <a:stretch>
            <a:fillRect/>
          </a:stretch>
        </p:blipFill>
        <p:spPr>
          <a:xfrm>
            <a:off x="179512" y="5954613"/>
            <a:ext cx="1152128" cy="222261"/>
          </a:xfrm>
          <a:prstGeom prst="rect">
            <a:avLst/>
          </a:prstGeom>
        </p:spPr>
      </p:pic>
      <p:sp>
        <p:nvSpPr>
          <p:cNvPr id="17" name="スライド番号プレースホルダー 16"/>
          <p:cNvSpPr>
            <a:spLocks noGrp="1"/>
          </p:cNvSpPr>
          <p:nvPr>
            <p:ph type="sldNum" sz="quarter" idx="10"/>
          </p:nvPr>
        </p:nvSpPr>
        <p:spPr/>
        <p:txBody>
          <a:bodyPr/>
          <a:lstStyle/>
          <a:p>
            <a:r>
              <a:rPr lang="de-DE" altLang="ja-JP"/>
              <a:t>3/ 7</a:t>
            </a:r>
          </a:p>
        </p:txBody>
      </p:sp>
    </p:spTree>
    <p:extLst>
      <p:ext uri="{BB962C8B-B14F-4D97-AF65-F5344CB8AC3E}">
        <p14:creationId xmlns:p14="http://schemas.microsoft.com/office/powerpoint/2010/main" val="199871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r>
              <a:rPr lang="en-US" altLang="ja-JP" dirty="0"/>
              <a:t>Black Duck </a:t>
            </a:r>
          </a:p>
          <a:p>
            <a:r>
              <a:rPr lang="en-US" altLang="ja-JP" dirty="0" err="1"/>
              <a:t>Flexera</a:t>
            </a:r>
            <a:r>
              <a:rPr lang="en-US" altLang="ja-JP" dirty="0"/>
              <a:t> </a:t>
            </a:r>
          </a:p>
          <a:p>
            <a:r>
              <a:rPr lang="en-US" altLang="ja-JP" dirty="0" err="1"/>
              <a:t>WhiteSource</a:t>
            </a:r>
            <a:endParaRPr lang="en-US" altLang="ja-JP" dirty="0"/>
          </a:p>
          <a:p>
            <a:endParaRPr kumimoji="1" lang="ja-JP" altLang="en-US" dirty="0"/>
          </a:p>
        </p:txBody>
      </p:sp>
      <p:sp>
        <p:nvSpPr>
          <p:cNvPr id="3" name="タイトル 2"/>
          <p:cNvSpPr>
            <a:spLocks noGrp="1"/>
          </p:cNvSpPr>
          <p:nvPr>
            <p:ph type="ctrTitle"/>
          </p:nvPr>
        </p:nvSpPr>
        <p:spPr>
          <a:xfrm>
            <a:off x="323850" y="1774800"/>
            <a:ext cx="8568630" cy="1440000"/>
          </a:xfrm>
        </p:spPr>
        <p:txBody>
          <a:bodyPr/>
          <a:lstStyle/>
          <a:p>
            <a:r>
              <a:rPr lang="en-US" altLang="ja-JP" sz="4000" dirty="0"/>
              <a:t>Comparison of OSS Security Tools</a:t>
            </a:r>
            <a:endParaRPr kumimoji="1" lang="ja-JP" altLang="en-US" sz="4000" dirty="0"/>
          </a:p>
        </p:txBody>
      </p:sp>
      <p:sp>
        <p:nvSpPr>
          <p:cNvPr id="4" name="フッター プレースホルダー 3"/>
          <p:cNvSpPr>
            <a:spLocks noGrp="1"/>
          </p:cNvSpPr>
          <p:nvPr>
            <p:ph type="ftr" sz="quarter" idx="3"/>
          </p:nvPr>
        </p:nvSpPr>
        <p:spPr/>
        <p:txBody>
          <a:bodyPr/>
          <a:lstStyle/>
          <a:p>
            <a:r>
              <a:rPr lang="de-DE" altLang="ja-JP"/>
              <a:t>Copyright 2017-2018 FUJITSU LIMITED</a:t>
            </a:r>
          </a:p>
        </p:txBody>
      </p:sp>
      <p:sp>
        <p:nvSpPr>
          <p:cNvPr id="5" name="スライド番号プレースホルダー 4"/>
          <p:cNvSpPr>
            <a:spLocks noGrp="1"/>
          </p:cNvSpPr>
          <p:nvPr>
            <p:ph type="sldNum" sz="quarter" idx="4"/>
          </p:nvPr>
        </p:nvSpPr>
        <p:spPr/>
        <p:txBody>
          <a:bodyPr/>
          <a:lstStyle/>
          <a:p>
            <a:fld id="{E5C4FF1C-8F5E-4BC8-BCAF-207649A9C157}" type="slidenum">
              <a:rPr lang="de-DE" altLang="ja-JP" smtClean="0"/>
              <a:pPr/>
              <a:t>4</a:t>
            </a:fld>
            <a:endParaRPr lang="de-DE" altLang="ja-JP"/>
          </a:p>
        </p:txBody>
      </p:sp>
    </p:spTree>
    <p:extLst>
      <p:ext uri="{BB962C8B-B14F-4D97-AF65-F5344CB8AC3E}">
        <p14:creationId xmlns:p14="http://schemas.microsoft.com/office/powerpoint/2010/main" val="28248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3" y="-1588"/>
            <a:ext cx="7858125" cy="693738"/>
          </a:xfrm>
        </p:spPr>
        <p:txBody>
          <a:bodyPr/>
          <a:lstStyle/>
          <a:p>
            <a:r>
              <a:rPr lang="en-US" altLang="ja-JP" sz="2800" dirty="0">
                <a:latin typeface="Meiryo UI" panose="020B0604030504040204" pitchFamily="50" charset="-128"/>
                <a:ea typeface="Meiryo UI" panose="020B0604030504040204" pitchFamily="50" charset="-128"/>
              </a:rPr>
              <a:t>Background – how to choose the tool</a:t>
            </a:r>
            <a:endParaRPr kumimoji="1" lang="ja-JP" altLang="en-US" sz="28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168275" y="789396"/>
            <a:ext cx="8786813" cy="5592763"/>
          </a:xfrm>
        </p:spPr>
        <p:txBody>
          <a:bodyPr/>
          <a:lstStyle/>
          <a:p>
            <a:pPr marL="0" indent="0">
              <a:buNone/>
            </a:pPr>
            <a:endParaRPr kumimoji="1" lang="en-US" altLang="ja-JP" sz="900" dirty="0">
              <a:latin typeface="Meiryo UI" panose="020B0604030504040204" pitchFamily="50" charset="-128"/>
              <a:ea typeface="Meiryo UI" panose="020B0604030504040204" pitchFamily="50" charset="-128"/>
            </a:endParaRPr>
          </a:p>
          <a:p>
            <a:r>
              <a:rPr lang="en-US" altLang="ja-JP" b="1" dirty="0">
                <a:latin typeface="Meiryo UI" panose="020B0604030504040204" pitchFamily="50" charset="-128"/>
                <a:ea typeface="Meiryo UI" panose="020B0604030504040204" pitchFamily="50" charset="-128"/>
              </a:rPr>
              <a:t>We recommend to conduct enough benchmarks of OSS security tools before introduction.</a:t>
            </a:r>
            <a:endParaRPr kumimoji="1" lang="en-US" altLang="ja-JP" b="1"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pPr lvl="1">
              <a:buFont typeface="Wingdings" panose="05000000000000000000" pitchFamily="2" charset="2"/>
              <a:buChar char="p"/>
            </a:pPr>
            <a:r>
              <a:rPr lang="en-US" altLang="ja-JP" sz="2200" dirty="0">
                <a:latin typeface="Meiryo UI" panose="020B0604030504040204" pitchFamily="50" charset="-128"/>
                <a:ea typeface="Meiryo UI" panose="020B0604030504040204" pitchFamily="50" charset="-128"/>
              </a:rPr>
              <a:t>Functions of each tools are different*, so you need to consider which tool meets your needs.</a:t>
            </a:r>
          </a:p>
          <a:p>
            <a:pPr marL="879475" lvl="3" indent="0">
              <a:buNone/>
            </a:pP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detection algorithms, knowledge base fulfillment level, billing system etc.…</a:t>
            </a:r>
            <a:endParaRPr lang="en-US" altLang="ja-JP" sz="2200" dirty="0">
              <a:latin typeface="Meiryo UI" panose="020B0604030504040204" pitchFamily="50" charset="-128"/>
              <a:ea typeface="Meiryo UI" panose="020B0604030504040204" pitchFamily="50" charset="-128"/>
            </a:endParaRPr>
          </a:p>
          <a:p>
            <a:pPr lvl="1">
              <a:buFont typeface="Wingdings" panose="05000000000000000000" pitchFamily="2" charset="2"/>
              <a:buChar char="p"/>
            </a:pPr>
            <a:r>
              <a:rPr lang="en-US" altLang="ja-JP" sz="2200" dirty="0">
                <a:latin typeface="Meiryo UI" panose="020B0604030504040204" pitchFamily="50" charset="-128"/>
                <a:ea typeface="Meiryo UI" panose="020B0604030504040204" pitchFamily="50" charset="-128"/>
              </a:rPr>
              <a:t> There is no compatibility among the tools.</a:t>
            </a:r>
          </a:p>
          <a:p>
            <a:pPr lvl="1">
              <a:buFont typeface="Wingdings" panose="05000000000000000000" pitchFamily="2" charset="2"/>
              <a:buChar char="p"/>
            </a:pPr>
            <a:r>
              <a:rPr lang="en-US" altLang="ja-JP" sz="2200" dirty="0">
                <a:latin typeface="Meiryo UI" panose="020B0604030504040204" pitchFamily="50" charset="-128"/>
                <a:ea typeface="Meiryo UI" panose="020B0604030504040204" pitchFamily="50" charset="-128"/>
              </a:rPr>
              <a:t> It costs very much for tool migration after the introduction.</a:t>
            </a:r>
          </a:p>
        </p:txBody>
      </p:sp>
      <p:sp>
        <p:nvSpPr>
          <p:cNvPr id="5" name="フッター プレースホルダー 4"/>
          <p:cNvSpPr>
            <a:spLocks noGrp="1"/>
          </p:cNvSpPr>
          <p:nvPr>
            <p:ph type="ftr" sz="quarter" idx="11"/>
          </p:nvPr>
        </p:nvSpPr>
        <p:spPr/>
        <p:txBody>
          <a:bodyPr/>
          <a:lstStyle/>
          <a:p>
            <a:r>
              <a:rPr lang="de-DE" altLang="ja-JP"/>
              <a:t>Copyright 2018 FUJITSU LIMITED</a:t>
            </a:r>
            <a:endParaRPr lang="de-DE" altLang="ja-JP" dirty="0"/>
          </a:p>
        </p:txBody>
      </p:sp>
      <p:sp>
        <p:nvSpPr>
          <p:cNvPr id="7" name="テキスト ボックス 6"/>
          <p:cNvSpPr txBox="1"/>
          <p:nvPr/>
        </p:nvSpPr>
        <p:spPr>
          <a:xfrm>
            <a:off x="251521" y="4394028"/>
            <a:ext cx="8640960" cy="1569660"/>
          </a:xfrm>
          <a:prstGeom prst="rect">
            <a:avLst/>
          </a:prstGeom>
          <a:noFill/>
          <a:ln w="28575">
            <a:solidFill>
              <a:schemeClr val="accent2"/>
            </a:solidFill>
          </a:ln>
        </p:spPr>
        <p:txBody>
          <a:bodyPr wrap="square" rtlCol="0">
            <a:spAutoFit/>
          </a:bodyPr>
          <a:lstStyle/>
          <a:p>
            <a:r>
              <a:rPr lang="en-US" altLang="ja-JP" sz="2400" dirty="0">
                <a:latin typeface="Meiryo UI" panose="020B0604030504040204" pitchFamily="50" charset="-128"/>
                <a:ea typeface="Meiryo UI" panose="020B0604030504040204" pitchFamily="50" charset="-128"/>
              </a:rPr>
              <a:t>We support optimum tool selection </a:t>
            </a:r>
          </a:p>
          <a:p>
            <a:r>
              <a:rPr lang="en-US" altLang="ja-JP" sz="2400" dirty="0">
                <a:latin typeface="Meiryo UI" panose="020B0604030504040204" pitchFamily="50" charset="-128"/>
                <a:ea typeface="Meiryo UI" panose="020B0604030504040204" pitchFamily="50" charset="-128"/>
              </a:rPr>
              <a:t>by theoretical or real machine* benchmark test.</a:t>
            </a:r>
          </a:p>
          <a:p>
            <a:endParaRPr lang="en-US" altLang="ja-JP" sz="20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 Evaluate detection rate and false detection rate</a:t>
            </a:r>
          </a:p>
          <a:p>
            <a:pPr algn="r"/>
            <a:r>
              <a:rPr lang="en-US" altLang="ja-JP" sz="1400" dirty="0">
                <a:latin typeface="Meiryo UI" panose="020B0604030504040204" pitchFamily="50" charset="-128"/>
                <a:ea typeface="Meiryo UI" panose="020B0604030504040204" pitchFamily="50" charset="-128"/>
              </a:rPr>
              <a:t>by assigning part of your resources to actual tools</a:t>
            </a:r>
            <a:endParaRPr kumimoji="1" lang="ja-JP" altLang="en-US" sz="1400" dirty="0">
              <a:latin typeface="Meiryo UI" panose="020B0604030504040204" pitchFamily="50" charset="-128"/>
              <a:ea typeface="Meiryo UI" panose="020B0604030504040204" pitchFamily="50" charset="-128"/>
            </a:endParaRPr>
          </a:p>
        </p:txBody>
      </p:sp>
      <p:sp>
        <p:nvSpPr>
          <p:cNvPr id="8" name="下矢印 7"/>
          <p:cNvSpPr/>
          <p:nvPr/>
        </p:nvSpPr>
        <p:spPr bwMode="gray">
          <a:xfrm>
            <a:off x="4344006" y="3808206"/>
            <a:ext cx="432048" cy="504056"/>
          </a:xfrm>
          <a:prstGeom prst="downArrow">
            <a:avLst/>
          </a:prstGeom>
          <a:solidFill>
            <a:schemeClr val="accent2"/>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9" name="スライド番号プレースホルダー 8"/>
          <p:cNvSpPr>
            <a:spLocks noGrp="1"/>
          </p:cNvSpPr>
          <p:nvPr>
            <p:ph type="sldNum" sz="quarter" idx="10"/>
          </p:nvPr>
        </p:nvSpPr>
        <p:spPr/>
        <p:txBody>
          <a:bodyPr/>
          <a:lstStyle/>
          <a:p>
            <a:fld id="{DE2B87E1-F9DF-4BEE-B07D-635D26011F4B}" type="slidenum">
              <a:rPr lang="de-DE" altLang="ja-JP" smtClean="0"/>
              <a:pPr/>
              <a:t>5</a:t>
            </a:fld>
            <a:endParaRPr lang="de-DE" altLang="ja-JP"/>
          </a:p>
        </p:txBody>
      </p:sp>
    </p:spTree>
    <p:extLst>
      <p:ext uri="{BB962C8B-B14F-4D97-AF65-F5344CB8AC3E}">
        <p14:creationId xmlns:p14="http://schemas.microsoft.com/office/powerpoint/2010/main" val="87672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(Reference) Our benchmark case</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66638" y="738670"/>
            <a:ext cx="8604000" cy="5542940"/>
          </a:xfrm>
        </p:spPr>
        <p:txBody>
          <a:bodyPr/>
          <a:lstStyle/>
          <a:p>
            <a:pPr marL="0" indent="0">
              <a:buNone/>
            </a:pPr>
            <a:r>
              <a:rPr lang="en-US" altLang="ja-JP" sz="2000" dirty="0">
                <a:latin typeface="Meiryo UI" panose="020B0604030504040204" pitchFamily="50" charset="-128"/>
                <a:ea typeface="Meiryo UI" panose="020B0604030504040204" pitchFamily="50" charset="-128"/>
              </a:rPr>
              <a:t>Target		:C++ program(20K steps) and related binary code</a:t>
            </a:r>
          </a:p>
          <a:p>
            <a:pPr marL="0" indent="0">
              <a:buNone/>
            </a:pPr>
            <a:r>
              <a:rPr lang="en-US" altLang="ja-JP" sz="2000" dirty="0">
                <a:latin typeface="Meiryo UI" panose="020B0604030504040204" pitchFamily="50" charset="-128"/>
                <a:ea typeface="Meiryo UI" panose="020B0604030504040204" pitchFamily="50" charset="-128"/>
              </a:rPr>
              <a:t>Duration	:about 1 month</a:t>
            </a:r>
            <a:endParaRPr kumimoji="1" lang="ja-JP" altLang="en-US" sz="2000" dirty="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lang="de-DE" altLang="ja-JP"/>
              <a:t>Copyright 2018 FUJITSU LIMITED</a:t>
            </a:r>
            <a:endParaRPr lang="de-DE" altLang="ja-JP" dirty="0"/>
          </a:p>
        </p:txBody>
      </p:sp>
      <p:graphicFrame>
        <p:nvGraphicFramePr>
          <p:cNvPr id="6" name="表 5"/>
          <p:cNvGraphicFramePr>
            <a:graphicFrameLocks noGrp="1"/>
          </p:cNvGraphicFramePr>
          <p:nvPr>
            <p:extLst/>
          </p:nvPr>
        </p:nvGraphicFramePr>
        <p:xfrm>
          <a:off x="266637" y="1577076"/>
          <a:ext cx="8604000" cy="1472197"/>
        </p:xfrm>
        <a:graphic>
          <a:graphicData uri="http://schemas.openxmlformats.org/drawingml/2006/table">
            <a:tbl>
              <a:tblPr firstRow="1" bandRow="1">
                <a:tableStyleId>{21E4AEA4-8DFA-4A89-87EB-49C32662AFE0}</a:tableStyleId>
              </a:tblPr>
              <a:tblGrid>
                <a:gridCol w="1368152">
                  <a:extLst>
                    <a:ext uri="{9D8B030D-6E8A-4147-A177-3AD203B41FA5}">
                      <a16:colId xmlns:a16="http://schemas.microsoft.com/office/drawing/2014/main" val="1491714880"/>
                    </a:ext>
                  </a:extLst>
                </a:gridCol>
                <a:gridCol w="1641067">
                  <a:extLst>
                    <a:ext uri="{9D8B030D-6E8A-4147-A177-3AD203B41FA5}">
                      <a16:colId xmlns:a16="http://schemas.microsoft.com/office/drawing/2014/main" val="1929406155"/>
                    </a:ext>
                  </a:extLst>
                </a:gridCol>
                <a:gridCol w="1976857">
                  <a:extLst>
                    <a:ext uri="{9D8B030D-6E8A-4147-A177-3AD203B41FA5}">
                      <a16:colId xmlns:a16="http://schemas.microsoft.com/office/drawing/2014/main" val="2101195818"/>
                    </a:ext>
                  </a:extLst>
                </a:gridCol>
                <a:gridCol w="1808962">
                  <a:extLst>
                    <a:ext uri="{9D8B030D-6E8A-4147-A177-3AD203B41FA5}">
                      <a16:colId xmlns:a16="http://schemas.microsoft.com/office/drawing/2014/main" val="2000838257"/>
                    </a:ext>
                  </a:extLst>
                </a:gridCol>
                <a:gridCol w="1808962">
                  <a:extLst>
                    <a:ext uri="{9D8B030D-6E8A-4147-A177-3AD203B41FA5}">
                      <a16:colId xmlns:a16="http://schemas.microsoft.com/office/drawing/2014/main" val="2246047232"/>
                    </a:ext>
                  </a:extLst>
                </a:gridCol>
              </a:tblGrid>
              <a:tr h="864096">
                <a:tc>
                  <a:txBody>
                    <a:bodyPr/>
                    <a:lstStyle/>
                    <a:p>
                      <a:pPr algn="ctr"/>
                      <a:r>
                        <a:rPr kumimoji="1" lang="en-US" altLang="ja-JP" sz="1400" dirty="0">
                          <a:latin typeface="Meiryo UI" panose="020B0604030504040204" pitchFamily="50" charset="-128"/>
                          <a:ea typeface="Meiryo UI" panose="020B0604030504040204" pitchFamily="50" charset="-128"/>
                        </a:rPr>
                        <a:t>Target</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tc>
                  <a:txBody>
                    <a:bodyPr/>
                    <a:lstStyle/>
                    <a:p>
                      <a:pPr algn="ctr"/>
                      <a:r>
                        <a:rPr kumimoji="1" lang="en-US" altLang="ja-JP" sz="1400" dirty="0">
                          <a:latin typeface="Meiryo UI" panose="020B0604030504040204" pitchFamily="50" charset="-128"/>
                          <a:ea typeface="Meiryo UI" panose="020B0604030504040204" pitchFamily="50" charset="-128"/>
                        </a:rPr>
                        <a:t>Suspicions</a:t>
                      </a:r>
                      <a:r>
                        <a:rPr kumimoji="1" lang="en-US" altLang="ja-JP" sz="1400" baseline="0" dirty="0">
                          <a:latin typeface="Meiryo UI" panose="020B0604030504040204" pitchFamily="50" charset="-128"/>
                          <a:ea typeface="Meiryo UI" panose="020B0604030504040204" pitchFamily="50" charset="-128"/>
                        </a:rPr>
                        <a:t> detected by t</a:t>
                      </a:r>
                      <a:r>
                        <a:rPr kumimoji="1" lang="en-US" altLang="ja-JP" sz="1400" dirty="0">
                          <a:latin typeface="Meiryo UI" panose="020B0604030504040204" pitchFamily="50" charset="-128"/>
                          <a:ea typeface="Meiryo UI" panose="020B0604030504040204" pitchFamily="50" charset="-128"/>
                        </a:rPr>
                        <a:t>he tool</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tc>
                  <a:txBody>
                    <a:bodyPr/>
                    <a:lstStyle/>
                    <a:p>
                      <a:pPr algn="ctr"/>
                      <a:r>
                        <a:rPr kumimoji="1" lang="en-US" altLang="ja-JP" sz="1400" baseline="0" dirty="0">
                          <a:latin typeface="Meiryo UI" panose="020B0604030504040204" pitchFamily="50" charset="-128"/>
                          <a:ea typeface="Meiryo UI" panose="020B0604030504040204" pitchFamily="50" charset="-128"/>
                        </a:rPr>
                        <a:t>No matter</a:t>
                      </a:r>
                    </a:p>
                    <a:p>
                      <a:pPr algn="ctr"/>
                      <a:r>
                        <a:rPr kumimoji="1" lang="en-US" altLang="ja-JP" sz="1050" b="0" baseline="0" dirty="0">
                          <a:latin typeface="Meiryo UI" panose="020B0604030504040204" pitchFamily="50" charset="-128"/>
                          <a:ea typeface="Meiryo UI" panose="020B0604030504040204" pitchFamily="50" charset="-128"/>
                        </a:rPr>
                        <a:t>* judged by our survey</a:t>
                      </a:r>
                      <a:endParaRPr kumimoji="1" lang="ja-JP" altLang="en-US" sz="1400" b="0" dirty="0">
                        <a:latin typeface="Meiryo UI" panose="020B0604030504040204" pitchFamily="50" charset="-128"/>
                        <a:ea typeface="Meiryo UI" panose="020B0604030504040204" pitchFamily="50" charset="-128"/>
                      </a:endParaRPr>
                    </a:p>
                  </a:txBody>
                  <a:tcPr marL="90682" marR="90682" marT="45340" marB="453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Concern</a:t>
                      </a:r>
                      <a:r>
                        <a:rPr kumimoji="1" lang="en-US" altLang="ja-JP" sz="1400" baseline="0" dirty="0">
                          <a:latin typeface="Meiryo UI" panose="020B0604030504040204" pitchFamily="50" charset="-128"/>
                          <a:ea typeface="Meiryo UI" panose="020B0604030504040204" pitchFamily="50" charset="-128"/>
                        </a:rPr>
                        <a:t>s about</a:t>
                      </a:r>
                      <a:endParaRPr kumimoji="1" lang="en-US" altLang="ja-JP" sz="1400" dirty="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license violation</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Number of OSS included in target program</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extLst>
                  <a:ext uri="{0D108BD9-81ED-4DB2-BD59-A6C34878D82A}">
                    <a16:rowId xmlns:a16="http://schemas.microsoft.com/office/drawing/2014/main" val="1462571765"/>
                  </a:ext>
                </a:extLst>
              </a:tr>
              <a:tr h="608101">
                <a:tc>
                  <a:txBody>
                    <a:bodyPr/>
                    <a:lstStyle/>
                    <a:p>
                      <a:pPr algn="ctr"/>
                      <a:r>
                        <a:rPr kumimoji="1" lang="en-US" altLang="ja-JP" sz="1400" dirty="0">
                          <a:latin typeface="Meiryo UI" panose="020B0604030504040204" pitchFamily="50" charset="-128"/>
                          <a:ea typeface="Meiryo UI" panose="020B0604030504040204" pitchFamily="50" charset="-128"/>
                        </a:rPr>
                        <a:t>C++ Program</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tc>
                  <a:txBody>
                    <a:bodyPr/>
                    <a:lstStyle/>
                    <a:p>
                      <a:pPr algn="ctr"/>
                      <a:r>
                        <a:rPr kumimoji="1" lang="en-US" altLang="ja-JP" sz="1400" dirty="0">
                          <a:latin typeface="Meiryo UI" panose="020B0604030504040204" pitchFamily="50" charset="-128"/>
                          <a:ea typeface="Meiryo UI" panose="020B0604030504040204" pitchFamily="50" charset="-128"/>
                        </a:rPr>
                        <a:t>6.128</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tc>
                  <a:txBody>
                    <a:bodyPr/>
                    <a:lstStyle/>
                    <a:p>
                      <a:pPr algn="ctr"/>
                      <a:r>
                        <a:rPr kumimoji="1" lang="en-US" altLang="ja-JP" sz="1400" dirty="0">
                          <a:latin typeface="Meiryo UI" panose="020B0604030504040204" pitchFamily="50" charset="-128"/>
                          <a:ea typeface="Meiryo UI" panose="020B0604030504040204" pitchFamily="50" charset="-128"/>
                        </a:rPr>
                        <a:t>6.177</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tc>
                  <a:txBody>
                    <a:bodyPr/>
                    <a:lstStyle/>
                    <a:p>
                      <a:pPr algn="ctr"/>
                      <a:r>
                        <a:rPr kumimoji="1" lang="en-US" altLang="ja-JP" sz="1400" dirty="0">
                          <a:latin typeface="Meiryo UI" panose="020B0604030504040204" pitchFamily="50" charset="-128"/>
                          <a:ea typeface="Meiryo UI" panose="020B0604030504040204" pitchFamily="50" charset="-128"/>
                        </a:rPr>
                        <a:t>11</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tc>
                  <a:txBody>
                    <a:bodyPr/>
                    <a:lstStyle/>
                    <a:p>
                      <a:pPr algn="ctr"/>
                      <a:r>
                        <a:rPr kumimoji="1" lang="en-US" altLang="ja-JP" sz="1400" dirty="0">
                          <a:latin typeface="Meiryo UI" panose="020B0604030504040204" pitchFamily="50" charset="-128"/>
                          <a:ea typeface="Meiryo UI" panose="020B0604030504040204" pitchFamily="50" charset="-128"/>
                        </a:rPr>
                        <a:t>25</a:t>
                      </a:r>
                      <a:endParaRPr kumimoji="1" lang="ja-JP" altLang="en-US" sz="1400" dirty="0">
                        <a:latin typeface="Meiryo UI" panose="020B0604030504040204" pitchFamily="50" charset="-128"/>
                        <a:ea typeface="Meiryo UI" panose="020B0604030504040204" pitchFamily="50" charset="-128"/>
                      </a:endParaRPr>
                    </a:p>
                  </a:txBody>
                  <a:tcPr marL="90682" marR="90682" marT="45340" marB="45340" anchor="ctr"/>
                </a:tc>
                <a:extLst>
                  <a:ext uri="{0D108BD9-81ED-4DB2-BD59-A6C34878D82A}">
                    <a16:rowId xmlns:a16="http://schemas.microsoft.com/office/drawing/2014/main" val="898173195"/>
                  </a:ext>
                </a:extLst>
              </a:tr>
            </a:tbl>
          </a:graphicData>
        </a:graphic>
      </p:graphicFrame>
      <p:sp>
        <p:nvSpPr>
          <p:cNvPr id="7" name="テキスト ボックス 6"/>
          <p:cNvSpPr txBox="1"/>
          <p:nvPr/>
        </p:nvSpPr>
        <p:spPr>
          <a:xfrm>
            <a:off x="1043479" y="3417822"/>
            <a:ext cx="5979288" cy="523220"/>
          </a:xfrm>
          <a:prstGeom prst="rect">
            <a:avLst/>
          </a:prstGeom>
          <a:noFill/>
          <a:ln w="19050">
            <a:solidFill>
              <a:schemeClr val="accent2"/>
            </a:solidFill>
          </a:ln>
        </p:spPr>
        <p:txBody>
          <a:bodyPr wrap="square" rtlCol="0" anchor="ctr">
            <a:spAutoFit/>
          </a:bodyPr>
          <a:lstStyle/>
          <a:p>
            <a:pPr algn="l"/>
            <a:r>
              <a:rPr lang="en-US" altLang="ja-JP" sz="1400" dirty="0">
                <a:latin typeface="Meiryo UI" panose="020B0604030504040204" pitchFamily="50" charset="-128"/>
                <a:ea typeface="Meiryo UI" panose="020B0604030504040204" pitchFamily="50" charset="-128"/>
              </a:rPr>
              <a:t>Clearance of erroneous detection by hand takes a lot of man-hour.</a:t>
            </a:r>
          </a:p>
          <a:p>
            <a:pPr algn="l"/>
            <a:r>
              <a:rPr lang="en-US" altLang="ja-JP" sz="1400" dirty="0">
                <a:latin typeface="Meiryo UI" panose="020B0604030504040204" pitchFamily="50" charset="-128"/>
                <a:ea typeface="Meiryo UI" panose="020B0604030504040204" pitchFamily="50" charset="-128"/>
              </a:rPr>
              <a:t>Therefore, this can be one of the evaluation axes.</a:t>
            </a:r>
            <a:endParaRPr kumimoji="1" lang="ja-JP" altLang="en-US" sz="1400" dirty="0">
              <a:latin typeface="Meiryo UI" panose="020B0604030504040204" pitchFamily="50" charset="-128"/>
              <a:ea typeface="Meiryo UI" panose="020B0604030504040204" pitchFamily="50" charset="-128"/>
            </a:endParaRPr>
          </a:p>
        </p:txBody>
      </p:sp>
      <p:sp>
        <p:nvSpPr>
          <p:cNvPr id="8" name="上矢印 7"/>
          <p:cNvSpPr/>
          <p:nvPr/>
        </p:nvSpPr>
        <p:spPr bwMode="gray">
          <a:xfrm>
            <a:off x="2316905" y="3049273"/>
            <a:ext cx="288032" cy="328003"/>
          </a:xfrm>
          <a:prstGeom prst="upArrow">
            <a:avLst/>
          </a:prstGeom>
          <a:solidFill>
            <a:schemeClr val="accent2"/>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9" name="上矢印 8"/>
          <p:cNvSpPr/>
          <p:nvPr/>
        </p:nvSpPr>
        <p:spPr bwMode="gray">
          <a:xfrm>
            <a:off x="4156522" y="3063278"/>
            <a:ext cx="288032" cy="328003"/>
          </a:xfrm>
          <a:prstGeom prst="upArrow">
            <a:avLst/>
          </a:prstGeom>
          <a:solidFill>
            <a:schemeClr val="tx1"/>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0" name="下矢印 9"/>
          <p:cNvSpPr/>
          <p:nvPr/>
        </p:nvSpPr>
        <p:spPr bwMode="gray">
          <a:xfrm>
            <a:off x="7883703" y="3049273"/>
            <a:ext cx="144285" cy="1099807"/>
          </a:xfrm>
          <a:prstGeom prst="downArrow">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mc:AlternateContent xmlns:mc="http://schemas.openxmlformats.org/markup-compatibility/2006" xmlns:a14="http://schemas.microsoft.com/office/drawing/2010/main">
        <mc:Choice Requires="a14">
          <p:sp>
            <p:nvSpPr>
              <p:cNvPr id="17" name="テキスト ボックス 16"/>
              <p:cNvSpPr txBox="1"/>
              <p:nvPr/>
            </p:nvSpPr>
            <p:spPr>
              <a:xfrm>
                <a:off x="732727" y="4149080"/>
                <a:ext cx="7671819" cy="2326214"/>
              </a:xfrm>
              <a:prstGeom prst="rect">
                <a:avLst/>
              </a:prstGeom>
              <a:noFill/>
              <a:ln w="19050">
                <a:solidFill>
                  <a:schemeClr val="accent2"/>
                </a:solidFill>
              </a:ln>
            </p:spPr>
            <p:txBody>
              <a:bodyPr wrap="square" rtlCol="0">
                <a:spAutoFit/>
              </a:bodyPr>
              <a:lstStyle/>
              <a:p>
                <a:pPr algn="l"/>
                <a:r>
                  <a:rPr lang="en-US" altLang="ja-JP" sz="1600" dirty="0">
                    <a:latin typeface="Meiryo UI" panose="020B0604030504040204" pitchFamily="50" charset="-128"/>
                    <a:ea typeface="Meiryo UI" panose="020B0604030504040204" pitchFamily="50" charset="-128"/>
                  </a:rPr>
                  <a:t>Detection rate</a:t>
                </a:r>
              </a:p>
              <a:p>
                <a:pPr algn="l"/>
                <a:endParaRPr kumimoji="1" lang="en-US" altLang="ja-JP" sz="1200" dirty="0">
                  <a:latin typeface="Meiryo UI" panose="020B0604030504040204" pitchFamily="50" charset="-128"/>
                  <a:ea typeface="Meiryo UI" panose="020B0604030504040204" pitchFamily="50" charset="-128"/>
                </a:endParaRPr>
              </a:p>
              <a:p>
                <a:pPr algn="l"/>
                <a:endParaRPr lang="en-US" altLang="ja-JP" dirty="0">
                  <a:latin typeface="Meiryo UI" panose="020B0604030504040204" pitchFamily="50" charset="-128"/>
                  <a:ea typeface="Meiryo UI" panose="020B0604030504040204" pitchFamily="50" charset="-128"/>
                </a:endParaRPr>
              </a:p>
              <a:p>
                <a:pPr algn="l"/>
                <a:endParaRPr kumimoji="1"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pPr algn="l"/>
                <a:r>
                  <a:rPr kumimoji="1" lang="ja-JP" altLang="en-US" dirty="0">
                    <a:ea typeface="Meiryo UI" panose="020B0604030504040204" pitchFamily="50" charset="-128"/>
                  </a:rPr>
                  <a:t>　</a:t>
                </a:r>
                <a14:m>
                  <m:oMath xmlns:m="http://schemas.openxmlformats.org/officeDocument/2006/math">
                    <m:r>
                      <a:rPr lang="ja-JP" altLang="en-US" i="1">
                        <a:latin typeface="Cambria Math" panose="02040503050406030204" pitchFamily="18" charset="0"/>
                        <a:ea typeface="Meiryo UI" panose="020B0604030504040204" pitchFamily="50" charset="-128"/>
                      </a:rPr>
                      <m:t>　</m:t>
                    </m:r>
                    <m:r>
                      <a:rPr lang="ja-JP" altLang="en-US" i="1" smtClean="0">
                        <a:latin typeface="Cambria Math" panose="02040503050406030204" pitchFamily="18" charset="0"/>
                        <a:ea typeface="Meiryo UI" panose="020B0604030504040204" pitchFamily="50" charset="-128"/>
                      </a:rPr>
                      <m:t>　</m:t>
                    </m:r>
                    <m:r>
                      <a:rPr lang="ja-JP" altLang="en-US" i="1">
                        <a:latin typeface="Cambria Math" panose="02040503050406030204" pitchFamily="18" charset="0"/>
                        <a:ea typeface="Meiryo UI" panose="020B0604030504040204" pitchFamily="50" charset="-128"/>
                      </a:rPr>
                      <m:t>　　</m:t>
                    </m:r>
                    <m:r>
                      <a:rPr lang="ja-JP" altLang="en-US" i="1" smtClean="0">
                        <a:latin typeface="Cambria Math" panose="02040503050406030204" pitchFamily="18" charset="0"/>
                        <a:ea typeface="Meiryo UI" panose="020B0604030504040204" pitchFamily="50" charset="-128"/>
                      </a:rPr>
                      <m:t>　</m:t>
                    </m:r>
                    <m:f>
                      <m:fPr>
                        <m:ctrlPr>
                          <a:rPr kumimoji="1" lang="en-US" altLang="ja-JP" i="1" dirty="0" smtClean="0">
                            <a:latin typeface="Cambria Math" panose="02040503050406030204" pitchFamily="18" charset="0"/>
                            <a:ea typeface="Meiryo UI" panose="020B0604030504040204" pitchFamily="50" charset="-128"/>
                          </a:rPr>
                        </m:ctrlPr>
                      </m:fPr>
                      <m:num>
                        <m:r>
                          <a:rPr lang="en-US" altLang="ja-JP" i="0" dirty="0">
                            <a:latin typeface="Cambria Math" panose="02040503050406030204" pitchFamily="18" charset="0"/>
                            <a:ea typeface="Meiryo UI" panose="020B0604030504040204" pitchFamily="50" charset="-128"/>
                          </a:rPr>
                          <m:t>15</m:t>
                        </m:r>
                      </m:num>
                      <m:den>
                        <m:r>
                          <a:rPr lang="en-US" altLang="ja-JP" i="1" dirty="0">
                            <a:latin typeface="Cambria Math" panose="02040503050406030204" pitchFamily="18" charset="0"/>
                            <a:ea typeface="Meiryo UI" panose="020B0604030504040204" pitchFamily="50" charset="-128"/>
                          </a:rPr>
                          <m:t>25</m:t>
                        </m:r>
                      </m:den>
                    </m:f>
                    <m:r>
                      <a:rPr lang="ja-JP" altLang="en-US" i="1" dirty="0">
                        <a:latin typeface="Cambria Math" panose="02040503050406030204" pitchFamily="18" charset="0"/>
                        <a:ea typeface="Meiryo UI" panose="020B0604030504040204" pitchFamily="50" charset="-128"/>
                      </a:rPr>
                      <m:t>　</m:t>
                    </m:r>
                  </m:oMath>
                </a14:m>
                <a:r>
                  <a:rPr kumimoji="1" lang="ja-JP" altLang="en-US" dirty="0">
                    <a:latin typeface="Meiryo UI" panose="020B0604030504040204" pitchFamily="50" charset="-128"/>
                    <a:ea typeface="Meiryo UI" panose="020B0604030504040204" pitchFamily="50" charset="-128"/>
                  </a:rPr>
                  <a:t>　　　　　　　　　　　 　  </a:t>
                </a:r>
                <a14:m>
                  <m:oMath xmlns:m="http://schemas.openxmlformats.org/officeDocument/2006/math">
                    <m:f>
                      <m:fPr>
                        <m:ctrlPr>
                          <a:rPr kumimoji="1" lang="en-US" altLang="ja-JP" i="1" smtClean="0">
                            <a:latin typeface="Cambria Math" panose="02040503050406030204" pitchFamily="18" charset="0"/>
                            <a:ea typeface="Meiryo UI" panose="020B0604030504040204" pitchFamily="50" charset="-128"/>
                          </a:rPr>
                        </m:ctrlPr>
                      </m:fPr>
                      <m:num>
                        <m:r>
                          <a:rPr lang="en-US" altLang="ja-JP" i="1">
                            <a:latin typeface="Cambria Math" panose="02040503050406030204" pitchFamily="18" charset="0"/>
                            <a:ea typeface="Meiryo UI" panose="020B0604030504040204" pitchFamily="50" charset="-128"/>
                          </a:rPr>
                          <m:t>23</m:t>
                        </m:r>
                      </m:num>
                      <m:den>
                        <m:r>
                          <a:rPr lang="en-US" altLang="ja-JP" i="1">
                            <a:latin typeface="Cambria Math" panose="02040503050406030204" pitchFamily="18" charset="0"/>
                            <a:ea typeface="Meiryo UI" panose="020B0604030504040204" pitchFamily="50" charset="-128"/>
                          </a:rPr>
                          <m:t>25</m:t>
                        </m:r>
                      </m:den>
                    </m:f>
                  </m:oMath>
                </a14:m>
                <a:r>
                  <a:rPr kumimoji="1" lang="ja-JP" altLang="en-US" dirty="0">
                    <a:latin typeface="Meiryo UI" panose="020B0604030504040204" pitchFamily="50" charset="-128"/>
                    <a:ea typeface="Meiryo UI" panose="020B0604030504040204" pitchFamily="50" charset="-128"/>
                  </a:rPr>
                  <a:t>　　　　　　　　　　　　　　</a:t>
                </a:r>
                <a14:m>
                  <m:oMath xmlns:m="http://schemas.openxmlformats.org/officeDocument/2006/math">
                    <m:r>
                      <a:rPr lang="ja-JP" altLang="en-US" i="1">
                        <a:latin typeface="Cambria Math" panose="02040503050406030204" pitchFamily="18" charset="0"/>
                        <a:ea typeface="Meiryo UI" panose="020B0604030504040204" pitchFamily="50" charset="-128"/>
                      </a:rPr>
                      <m:t>　</m:t>
                    </m:r>
                    <m:f>
                      <m:fPr>
                        <m:ctrlPr>
                          <a:rPr kumimoji="1" lang="en-US" altLang="ja-JP" i="1" smtClean="0">
                            <a:latin typeface="Cambria Math" panose="02040503050406030204" pitchFamily="18" charset="0"/>
                            <a:ea typeface="Meiryo UI" panose="020B0604030504040204" pitchFamily="50" charset="-128"/>
                          </a:rPr>
                        </m:ctrlPr>
                      </m:fPr>
                      <m:num>
                        <m:r>
                          <a:rPr lang="en-US" altLang="ja-JP" i="1">
                            <a:latin typeface="Cambria Math" panose="02040503050406030204" pitchFamily="18" charset="0"/>
                            <a:ea typeface="Meiryo UI" panose="020B0604030504040204" pitchFamily="50" charset="-128"/>
                          </a:rPr>
                          <m:t>1</m:t>
                        </m:r>
                      </m:num>
                      <m:den>
                        <m:r>
                          <a:rPr lang="en-US" altLang="ja-JP" i="1">
                            <a:latin typeface="Cambria Math" panose="02040503050406030204" pitchFamily="18" charset="0"/>
                            <a:ea typeface="Meiryo UI" panose="020B0604030504040204" pitchFamily="50" charset="-128"/>
                          </a:rPr>
                          <m:t>25</m:t>
                        </m:r>
                      </m:den>
                    </m:f>
                  </m:oMath>
                </a14:m>
                <a:r>
                  <a:rPr kumimoji="1" lang="ja-JP" altLang="en-US" dirty="0">
                    <a:latin typeface="Meiryo UI" panose="020B0604030504040204" pitchFamily="50" charset="-128"/>
                    <a:ea typeface="Meiryo UI" panose="020B0604030504040204" pitchFamily="50" charset="-128"/>
                  </a:rPr>
                  <a:t>　　　　　　　　　　　　　　</a:t>
                </a:r>
                <a:endParaRPr kumimoji="1" lang="en-US" altLang="ja-JP" dirty="0">
                  <a:latin typeface="Meiryo UI" panose="020B0604030504040204" pitchFamily="50" charset="-128"/>
                  <a:ea typeface="Meiryo UI" panose="020B0604030504040204" pitchFamily="50" charset="-128"/>
                </a:endParaRPr>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32727" y="4149080"/>
                <a:ext cx="7671819" cy="2326214"/>
              </a:xfrm>
              <a:prstGeom prst="rect">
                <a:avLst/>
              </a:prstGeom>
              <a:blipFill rotWithShape="0">
                <a:blip r:embed="rId2"/>
                <a:stretch>
                  <a:fillRect l="-317" t="-521"/>
                </a:stretch>
              </a:blipFill>
              <a:ln w="19050">
                <a:solidFill>
                  <a:schemeClr val="accent2"/>
                </a:solidFill>
              </a:ln>
            </p:spPr>
            <p:txBody>
              <a:bodyPr/>
              <a:lstStyle/>
              <a:p>
                <a:r>
                  <a:rPr lang="ja-JP" altLang="en-US">
                    <a:noFill/>
                  </a:rPr>
                  <a:t> </a:t>
                </a:r>
              </a:p>
            </p:txBody>
          </p:sp>
        </mc:Fallback>
      </mc:AlternateContent>
      <p:graphicFrame>
        <p:nvGraphicFramePr>
          <p:cNvPr id="20" name="グラフ 19"/>
          <p:cNvGraphicFramePr/>
          <p:nvPr>
            <p:extLst/>
          </p:nvPr>
        </p:nvGraphicFramePr>
        <p:xfrm>
          <a:off x="936062" y="4451236"/>
          <a:ext cx="2592953" cy="14420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グラフ 27"/>
          <p:cNvGraphicFramePr/>
          <p:nvPr>
            <p:extLst/>
          </p:nvPr>
        </p:nvGraphicFramePr>
        <p:xfrm>
          <a:off x="3213407" y="4415769"/>
          <a:ext cx="2592953" cy="14420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グラフ 30"/>
          <p:cNvGraphicFramePr/>
          <p:nvPr>
            <p:extLst/>
          </p:nvPr>
        </p:nvGraphicFramePr>
        <p:xfrm>
          <a:off x="5776456" y="4451236"/>
          <a:ext cx="2340887" cy="1442060"/>
        </p:xfrm>
        <a:graphic>
          <a:graphicData uri="http://schemas.openxmlformats.org/drawingml/2006/chart">
            <c:chart xmlns:c="http://schemas.openxmlformats.org/drawingml/2006/chart" xmlns:r="http://schemas.openxmlformats.org/officeDocument/2006/relationships" r:id="rId5"/>
          </a:graphicData>
        </a:graphic>
      </p:graphicFrame>
      <p:sp>
        <p:nvSpPr>
          <p:cNvPr id="12" name="スライド番号プレースホルダー 11"/>
          <p:cNvSpPr>
            <a:spLocks noGrp="1"/>
          </p:cNvSpPr>
          <p:nvPr>
            <p:ph type="sldNum" sz="quarter" idx="10"/>
          </p:nvPr>
        </p:nvSpPr>
        <p:spPr/>
        <p:txBody>
          <a:bodyPr/>
          <a:lstStyle/>
          <a:p>
            <a:fld id="{DE2B87E1-F9DF-4BEE-B07D-635D26011F4B}" type="slidenum">
              <a:rPr lang="de-DE" altLang="ja-JP" smtClean="0"/>
              <a:pPr/>
              <a:t>6</a:t>
            </a:fld>
            <a:endParaRPr lang="de-DE" altLang="ja-JP"/>
          </a:p>
        </p:txBody>
      </p:sp>
    </p:spTree>
    <p:extLst>
      <p:ext uri="{BB962C8B-B14F-4D97-AF65-F5344CB8AC3E}">
        <p14:creationId xmlns:p14="http://schemas.microsoft.com/office/powerpoint/2010/main" val="58099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2018 FUJITSU LIMITED</a:t>
            </a:r>
          </a:p>
        </p:txBody>
      </p:sp>
      <p:sp>
        <p:nvSpPr>
          <p:cNvPr id="386089" name="Rectangle 41"/>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Comparison of tools</a:t>
            </a:r>
          </a:p>
        </p:txBody>
      </p:sp>
      <p:graphicFrame>
        <p:nvGraphicFramePr>
          <p:cNvPr id="8" name="表 7"/>
          <p:cNvGraphicFramePr>
            <a:graphicFrameLocks noGrp="1"/>
          </p:cNvGraphicFramePr>
          <p:nvPr>
            <p:extLst/>
          </p:nvPr>
        </p:nvGraphicFramePr>
        <p:xfrm>
          <a:off x="251520" y="748078"/>
          <a:ext cx="8640960" cy="5693898"/>
        </p:xfrm>
        <a:graphic>
          <a:graphicData uri="http://schemas.openxmlformats.org/drawingml/2006/table">
            <a:tbl>
              <a:tblPr firstRow="1" bandRow="1">
                <a:tableStyleId>{21E4AEA4-8DFA-4A89-87EB-49C32662AFE0}</a:tableStyleId>
              </a:tblPr>
              <a:tblGrid>
                <a:gridCol w="1748485">
                  <a:extLst>
                    <a:ext uri="{9D8B030D-6E8A-4147-A177-3AD203B41FA5}">
                      <a16:colId xmlns:a16="http://schemas.microsoft.com/office/drawing/2014/main" val="20000"/>
                    </a:ext>
                  </a:extLst>
                </a:gridCol>
                <a:gridCol w="2071884">
                  <a:extLst>
                    <a:ext uri="{9D8B030D-6E8A-4147-A177-3AD203B41FA5}">
                      <a16:colId xmlns:a16="http://schemas.microsoft.com/office/drawing/2014/main" val="20001"/>
                    </a:ext>
                  </a:extLst>
                </a:gridCol>
                <a:gridCol w="2427473">
                  <a:extLst>
                    <a:ext uri="{9D8B030D-6E8A-4147-A177-3AD203B41FA5}">
                      <a16:colId xmlns:a16="http://schemas.microsoft.com/office/drawing/2014/main" val="20002"/>
                    </a:ext>
                  </a:extLst>
                </a:gridCol>
                <a:gridCol w="2393118">
                  <a:extLst>
                    <a:ext uri="{9D8B030D-6E8A-4147-A177-3AD203B41FA5}">
                      <a16:colId xmlns:a16="http://schemas.microsoft.com/office/drawing/2014/main" val="20003"/>
                    </a:ext>
                  </a:extLst>
                </a:gridCol>
              </a:tblGrid>
              <a:tr h="664698">
                <a:tc>
                  <a:txBody>
                    <a:bodyPr/>
                    <a:lstStyle/>
                    <a:p>
                      <a:pPr algn="ctr"/>
                      <a:r>
                        <a:rPr kumimoji="1" lang="en-US" altLang="ja-JP" sz="1600" dirty="0">
                          <a:latin typeface="Meiryo UI" panose="020B0604030504040204" pitchFamily="50" charset="-128"/>
                          <a:ea typeface="Meiryo UI" panose="020B0604030504040204" pitchFamily="50" charset="-128"/>
                        </a:rPr>
                        <a:t>Product</a:t>
                      </a:r>
                      <a:endParaRPr kumimoji="1" lang="ja-JP" altLang="en-US" sz="16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algn="ctr"/>
                      <a:endParaRPr kumimoji="1" lang="en-US" altLang="ja-JP" sz="1200" dirty="0">
                        <a:solidFill>
                          <a:srgbClr val="FFFFFF"/>
                        </a:solidFill>
                        <a:latin typeface="Meiryo UI" panose="020B0604030504040204" pitchFamily="50" charset="-128"/>
                        <a:ea typeface="Meiryo UI" panose="020B0604030504040204" pitchFamily="50" charset="-128"/>
                        <a:cs typeface="Microsoft Himalaya" panose="01010100010101010101" pitchFamily="2" charset="0"/>
                      </a:endParaRPr>
                    </a:p>
                    <a:p>
                      <a:pPr algn="ctr"/>
                      <a:endParaRPr kumimoji="1" lang="en-US" altLang="ja-JP" sz="1200" dirty="0">
                        <a:solidFill>
                          <a:srgbClr val="FFFFFF"/>
                        </a:solidFill>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algn="ctr"/>
                      <a:endParaRPr kumimoji="1" lang="ja-JP" altLang="en-US" sz="1200" dirty="0">
                        <a:solidFill>
                          <a:srgbClr val="FFFFFF"/>
                        </a:solidFill>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algn="ctr"/>
                      <a:endParaRPr kumimoji="1" lang="ja-JP" altLang="en-US" sz="1200" b="1" dirty="0">
                        <a:solidFill>
                          <a:srgbClr val="FFFFFF"/>
                        </a:solidFill>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extLst>
                  <a:ext uri="{0D108BD9-81ED-4DB2-BD59-A6C34878D82A}">
                    <a16:rowId xmlns:a16="http://schemas.microsoft.com/office/drawing/2014/main" val="10000"/>
                  </a:ext>
                </a:extLst>
              </a:tr>
              <a:tr h="814354">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History</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Long</a:t>
                      </a:r>
                    </a:p>
                    <a:p>
                      <a:pPr algn="l"/>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2003: Founded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2017: Acquired by Synopsys</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a:t>
                      </a:r>
                    </a:p>
                  </a:txBody>
                  <a:tcPr marL="46800" marR="46800"/>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Long</a:t>
                      </a:r>
                    </a:p>
                    <a:p>
                      <a:pPr algn="l"/>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1987:</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a:t>
                      </a: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Founded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2008: Founded Japan office 2016: Acquired by </a:t>
                      </a:r>
                      <a:r>
                        <a:rPr kumimoji="1" lang="en-US" altLang="ja-JP" sz="1200" dirty="0" err="1">
                          <a:latin typeface="Meiryo UI" panose="020B0604030504040204" pitchFamily="50" charset="-128"/>
                          <a:ea typeface="Meiryo UI" panose="020B0604030504040204" pitchFamily="50" charset="-128"/>
                          <a:cs typeface="Microsoft Himalaya" panose="01010100010101010101" pitchFamily="2" charset="0"/>
                        </a:rPr>
                        <a:t>Palamida</a:t>
                      </a:r>
                      <a:endPar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Emerging</a:t>
                      </a:r>
                    </a:p>
                    <a:p>
                      <a:pPr algn="l"/>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2017: Founded</a:t>
                      </a:r>
                    </a:p>
                  </a:txBody>
                  <a:tcPr marL="46800" marR="46800"/>
                </a:tc>
                <a:extLst>
                  <a:ext uri="{0D108BD9-81ED-4DB2-BD59-A6C34878D82A}">
                    <a16:rowId xmlns:a16="http://schemas.microsoft.com/office/drawing/2014/main" val="2795983280"/>
                  </a:ext>
                </a:extLst>
              </a:tr>
              <a:tr h="271451">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Managed object</a:t>
                      </a:r>
                      <a:endParaRPr kumimoji="1" lang="ja-JP" altLang="en-US"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Source code</a:t>
                      </a:r>
                    </a:p>
                  </a:txBody>
                  <a:tcPr marL="46800" marR="46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Source</a:t>
                      </a:r>
                      <a:r>
                        <a:rPr kumimoji="1" lang="en-US" altLang="ja-JP" sz="1200" baseline="0" dirty="0">
                          <a:latin typeface="Meiryo UI" panose="020B0604030504040204" pitchFamily="50" charset="-128"/>
                          <a:ea typeface="Meiryo UI" panose="020B0604030504040204" pitchFamily="50" charset="-128"/>
                        </a:rPr>
                        <a:t> Code</a:t>
                      </a:r>
                      <a:endParaRPr kumimoji="1" lang="en-US" altLang="ja-JP" sz="1200" dirty="0">
                        <a:latin typeface="Meiryo UI" panose="020B0604030504040204" pitchFamily="50" charset="-128"/>
                        <a:ea typeface="Meiryo UI" panose="020B0604030504040204" pitchFamily="50" charset="-128"/>
                      </a:endParaRPr>
                    </a:p>
                  </a:txBody>
                  <a:tcPr marL="46800" marR="46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Source</a:t>
                      </a:r>
                      <a:r>
                        <a:rPr kumimoji="1" lang="en-US" altLang="ja-JP" sz="1200" baseline="0" dirty="0">
                          <a:latin typeface="Meiryo UI" panose="020B0604030504040204" pitchFamily="50" charset="-128"/>
                          <a:ea typeface="Meiryo UI" panose="020B0604030504040204" pitchFamily="50" charset="-128"/>
                        </a:rPr>
                        <a:t> Code</a:t>
                      </a:r>
                      <a:endParaRPr kumimoji="1" lang="en-US" altLang="ja-JP" sz="1200" dirty="0">
                        <a:latin typeface="Meiryo UI" panose="020B0604030504040204" pitchFamily="50" charset="-128"/>
                        <a:ea typeface="Meiryo UI" panose="020B0604030504040204" pitchFamily="50" charset="-128"/>
                      </a:endParaRPr>
                    </a:p>
                  </a:txBody>
                  <a:tcPr marL="46800" marR="46800" anchor="ctr"/>
                </a:tc>
                <a:extLst>
                  <a:ext uri="{0D108BD9-81ED-4DB2-BD59-A6C34878D82A}">
                    <a16:rowId xmlns:a16="http://schemas.microsoft.com/office/drawing/2014/main" val="10001"/>
                  </a:ext>
                </a:extLst>
              </a:tr>
              <a:tr h="452419">
                <a:tc>
                  <a:txBody>
                    <a:bodyPr/>
                    <a:lstStyle/>
                    <a:p>
                      <a:pPr algn="ctr"/>
                      <a:r>
                        <a:rPr kumimoji="1" lang="en-US" altLang="ja-JP" sz="1200" dirty="0">
                          <a:latin typeface="Meiryo UI" panose="020B0604030504040204" pitchFamily="50" charset="-128"/>
                          <a:ea typeface="Meiryo UI" panose="020B0604030504040204" pitchFamily="50" charset="-128"/>
                        </a:rPr>
                        <a:t>Detection target</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rPr>
                        <a:t>File</a:t>
                      </a:r>
                    </a:p>
                    <a:p>
                      <a:pPr algn="ctr"/>
                      <a:r>
                        <a:rPr kumimoji="1" lang="en-US" altLang="ja-JP" sz="1200" dirty="0">
                          <a:latin typeface="Meiryo UI" panose="020B0604030504040204" pitchFamily="50" charset="-128"/>
                          <a:ea typeface="Meiryo UI" panose="020B0604030504040204" pitchFamily="50" charset="-128"/>
                        </a:rPr>
                        <a:t>Snippet</a:t>
                      </a:r>
                      <a:endParaRPr kumimoji="1" lang="ja-JP" altLang="en-US" sz="1200" dirty="0">
                        <a:latin typeface="Meiryo UI" panose="020B0604030504040204" pitchFamily="50" charset="-128"/>
                        <a:ea typeface="Meiryo UI" panose="020B0604030504040204" pitchFamily="50" charset="-128"/>
                      </a:endParaRP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rPr>
                        <a:t>File</a:t>
                      </a:r>
                    </a:p>
                    <a:p>
                      <a:pPr algn="ctr"/>
                      <a:r>
                        <a:rPr kumimoji="1" lang="en-US" altLang="ja-JP" sz="1200" dirty="0">
                          <a:latin typeface="Meiryo UI" panose="020B0604030504040204" pitchFamily="50" charset="-128"/>
                          <a:ea typeface="Meiryo UI" panose="020B0604030504040204" pitchFamily="50" charset="-128"/>
                        </a:rPr>
                        <a:t>Snippet</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rPr>
                        <a:t>File</a:t>
                      </a:r>
                    </a:p>
                  </a:txBody>
                  <a:tcPr marL="46800" marR="46800" anchor="ctr"/>
                </a:tc>
                <a:extLst>
                  <a:ext uri="{0D108BD9-81ED-4DB2-BD59-A6C34878D82A}">
                    <a16:rowId xmlns:a16="http://schemas.microsoft.com/office/drawing/2014/main" val="10002"/>
                  </a:ext>
                </a:extLst>
              </a:tr>
              <a:tr h="271451">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Detection frequency</a:t>
                      </a:r>
                    </a:p>
                  </a:txBody>
                  <a:tcPr marL="46800" marR="46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Automatic for each build</a:t>
                      </a:r>
                      <a:endParaRPr kumimoji="1" lang="ja-JP" altLang="en-US" sz="1200" dirty="0">
                        <a:latin typeface="Meiryo UI" panose="020B0604030504040204" pitchFamily="50" charset="-128"/>
                        <a:ea typeface="Meiryo UI" panose="020B0604030504040204" pitchFamily="50" charset="-128"/>
                      </a:endParaRP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Regularly</a:t>
                      </a:r>
                      <a:endParaRPr kumimoji="1" lang="ja-JP" altLang="en-US"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Fully automatic for each</a:t>
                      </a:r>
                      <a:r>
                        <a:rPr kumimoji="1" lang="ja-JP" altLang="en-US" sz="1200" baseline="0" dirty="0">
                          <a:latin typeface="Meiryo UI" panose="020B0604030504040204" pitchFamily="50" charset="-128"/>
                          <a:ea typeface="Meiryo UI" panose="020B0604030504040204" pitchFamily="50" charset="-128"/>
                        </a:rPr>
                        <a:t> </a:t>
                      </a:r>
                      <a:r>
                        <a:rPr kumimoji="1" lang="en-US" altLang="ja-JP" sz="1200" baseline="0" dirty="0">
                          <a:latin typeface="Meiryo UI" panose="020B0604030504040204" pitchFamily="50" charset="-128"/>
                          <a:ea typeface="Meiryo UI" panose="020B0604030504040204" pitchFamily="50" charset="-128"/>
                        </a:rPr>
                        <a:t>build</a:t>
                      </a:r>
                      <a:endParaRPr kumimoji="1" lang="ja-JP" altLang="en-US" sz="1200" dirty="0">
                        <a:latin typeface="Meiryo UI" panose="020B0604030504040204" pitchFamily="50" charset="-128"/>
                        <a:ea typeface="Meiryo UI" panose="020B0604030504040204" pitchFamily="50" charset="-128"/>
                      </a:endParaRPr>
                    </a:p>
                  </a:txBody>
                  <a:tcPr marL="46800" marR="46800" anchor="ctr"/>
                </a:tc>
                <a:extLst>
                  <a:ext uri="{0D108BD9-81ED-4DB2-BD59-A6C34878D82A}">
                    <a16:rowId xmlns:a16="http://schemas.microsoft.com/office/drawing/2014/main" val="3040908055"/>
                  </a:ext>
                </a:extLst>
              </a:tr>
              <a:tr h="452419">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Usage form</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rPr>
                        <a:t>On-premise</a:t>
                      </a:r>
                    </a:p>
                    <a:p>
                      <a:pPr algn="ctr"/>
                      <a:r>
                        <a:rPr kumimoji="1" lang="en-US" altLang="ja-JP" sz="1200" dirty="0">
                          <a:latin typeface="Meiryo UI" panose="020B0604030504040204" pitchFamily="50" charset="-128"/>
                          <a:ea typeface="Meiryo UI" panose="020B0604030504040204" pitchFamily="50" charset="-128"/>
                        </a:rPr>
                        <a:t>Cloud</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On-premise</a:t>
                      </a:r>
                      <a:endParaRPr kumimoji="1" lang="ja-JP" altLang="en-US"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rPr>
                        <a:t>On-premise</a:t>
                      </a:r>
                    </a:p>
                    <a:p>
                      <a:pPr algn="ctr"/>
                      <a:r>
                        <a:rPr kumimoji="1" lang="en-US" altLang="ja-JP" sz="1200" dirty="0">
                          <a:latin typeface="Meiryo UI" panose="020B0604030504040204" pitchFamily="50" charset="-128"/>
                          <a:ea typeface="Meiryo UI" panose="020B0604030504040204" pitchFamily="50" charset="-128"/>
                        </a:rPr>
                        <a:t>Cloud</a:t>
                      </a:r>
                      <a:endParaRPr kumimoji="1" lang="ja-JP" altLang="en-US" sz="1200" dirty="0">
                        <a:latin typeface="Meiryo UI" panose="020B0604030504040204" pitchFamily="50" charset="-128"/>
                        <a:ea typeface="Meiryo UI" panose="020B0604030504040204" pitchFamily="50" charset="-128"/>
                      </a:endParaRPr>
                    </a:p>
                  </a:txBody>
                  <a:tcPr marL="46800" marR="46800" anchor="ctr"/>
                </a:tc>
                <a:extLst>
                  <a:ext uri="{0D108BD9-81ED-4DB2-BD59-A6C34878D82A}">
                    <a16:rowId xmlns:a16="http://schemas.microsoft.com/office/drawing/2014/main" val="10003"/>
                  </a:ext>
                </a:extLst>
              </a:tr>
              <a:tr h="271451">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Knowledge base size</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2 million projects</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13</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million projects</a:t>
                      </a:r>
                      <a:endPar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300 million projects</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a:t>
                      </a:r>
                      <a:endPar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extLst>
                  <a:ext uri="{0D108BD9-81ED-4DB2-BD59-A6C34878D82A}">
                    <a16:rowId xmlns:a16="http://schemas.microsoft.com/office/drawing/2014/main" val="1146282041"/>
                  </a:ext>
                </a:extLst>
              </a:tr>
              <a:tr h="452419">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Licensing system</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rPr>
                        <a:t>Subscription</a:t>
                      </a:r>
                    </a:p>
                    <a:p>
                      <a:pPr algn="ctr"/>
                      <a:r>
                        <a:rPr kumimoji="1" lang="en-US" altLang="ja-JP" sz="1200" dirty="0">
                          <a:latin typeface="Meiryo UI" panose="020B0604030504040204" pitchFamily="50" charset="-128"/>
                          <a:ea typeface="Meiryo UI" panose="020B0604030504040204" pitchFamily="50" charset="-128"/>
                        </a:rPr>
                        <a:t>(Expensive)</a:t>
                      </a:r>
                      <a:endParaRPr kumimoji="1" lang="ja-JP" altLang="en-US" sz="1200" dirty="0">
                        <a:latin typeface="Meiryo UI" panose="020B0604030504040204" pitchFamily="50" charset="-128"/>
                        <a:ea typeface="Meiryo UI" panose="020B0604030504040204" pitchFamily="50" charset="-128"/>
                      </a:endParaRP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rPr>
                        <a:t>Subscription</a:t>
                      </a:r>
                    </a:p>
                    <a:p>
                      <a:pPr algn="ctr"/>
                      <a:r>
                        <a:rPr kumimoji="1" lang="en-US" altLang="ja-JP" sz="1200" dirty="0">
                          <a:latin typeface="Meiryo UI" panose="020B0604030504040204" pitchFamily="50" charset="-128"/>
                          <a:ea typeface="Meiryo UI" panose="020B0604030504040204" pitchFamily="50" charset="-128"/>
                        </a:rPr>
                        <a:t>(Medium)</a:t>
                      </a:r>
                      <a:endParaRPr kumimoji="1" lang="ja-JP" altLang="en-US" sz="1200" dirty="0">
                        <a:latin typeface="Meiryo UI" panose="020B0604030504040204" pitchFamily="50" charset="-128"/>
                        <a:ea typeface="Meiryo UI" panose="020B0604030504040204" pitchFamily="50" charset="-128"/>
                      </a:endParaRP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rPr>
                        <a:t>Subscription</a:t>
                      </a:r>
                    </a:p>
                    <a:p>
                      <a:pPr algn="ctr"/>
                      <a:r>
                        <a:rPr kumimoji="1" lang="en-US" altLang="ja-JP" sz="1200" dirty="0">
                          <a:latin typeface="Meiryo UI" panose="020B0604030504040204" pitchFamily="50" charset="-128"/>
                          <a:ea typeface="Meiryo UI" panose="020B0604030504040204" pitchFamily="50" charset="-128"/>
                        </a:rPr>
                        <a:t>(Inexpensive)</a:t>
                      </a:r>
                      <a:endParaRPr kumimoji="1" lang="ja-JP" altLang="en-US" sz="1200" dirty="0">
                        <a:latin typeface="Meiryo UI" panose="020B0604030504040204" pitchFamily="50" charset="-128"/>
                        <a:ea typeface="Meiryo UI" panose="020B0604030504040204" pitchFamily="50" charset="-128"/>
                      </a:endParaRPr>
                    </a:p>
                  </a:txBody>
                  <a:tcPr marL="46800" marR="46800" anchor="ctr"/>
                </a:tc>
                <a:extLst>
                  <a:ext uri="{0D108BD9-81ED-4DB2-BD59-A6C34878D82A}">
                    <a16:rowId xmlns:a16="http://schemas.microsoft.com/office/drawing/2014/main" val="4120619232"/>
                  </a:ext>
                </a:extLst>
              </a:tr>
              <a:tr h="452419">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Database update frequency</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Weekly</a:t>
                      </a: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Biweekly</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a:t>
                      </a: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or</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a:t>
                      </a: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monthly</a:t>
                      </a:r>
                    </a:p>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※not regular</a:t>
                      </a:r>
                      <a:endParaRPr kumimoji="1" lang="ja-JP" altLang="en-US"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Daily</a:t>
                      </a:r>
                      <a:endParaRPr kumimoji="1" lang="ja-JP" altLang="en-US"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extLst>
                  <a:ext uri="{0D108BD9-81ED-4DB2-BD59-A6C34878D82A}">
                    <a16:rowId xmlns:a16="http://schemas.microsoft.com/office/drawing/2014/main" val="1330486230"/>
                  </a:ext>
                </a:extLst>
              </a:tr>
              <a:tr h="1538224">
                <a:tc>
                  <a:txBody>
                    <a:bodyPr/>
                    <a:lstStyle/>
                    <a:p>
                      <a:pPr algn="ct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System requirements</a:t>
                      </a:r>
                    </a:p>
                  </a:txBody>
                  <a:tcPr marL="46800" marR="46800" anchor="ctr"/>
                </a:tc>
                <a:tc>
                  <a:txBody>
                    <a:bodyPr/>
                    <a:lstStyle/>
                    <a:p>
                      <a:pPr marL="85725" indent="-85725" algn="l">
                        <a:buFont typeface="Arial" panose="020B0604020202020204" pitchFamily="34" charset="0"/>
                        <a:buChar char="•"/>
                      </a:pPr>
                      <a:endPar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endParaRP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CPU: 64 bits 4 cores or more</a:t>
                      </a: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Memory: 12 GB or more</a:t>
                      </a: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HDD: 100 GB or more</a:t>
                      </a: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OS: Linux</a:t>
                      </a:r>
                    </a:p>
                  </a:txBody>
                  <a:tcPr marL="46800" marR="46800" anchor="ctr"/>
                </a:tc>
                <a:tc>
                  <a:txBody>
                    <a:bodyPr/>
                    <a:lstStyle/>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CPU: 64 bits 2.4 GHz or</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more</a:t>
                      </a:r>
                      <a:endPar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endParaRP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Memory: 16 GB</a:t>
                      </a: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HDD: 750 GB or more</a:t>
                      </a: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OS: Red Hat Enterprise 5,</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a:t>
                      </a: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Cent OS 5, Windows Vista Ultimate, Windows 7 Ultimate, etc...* All 64 bit version only</a:t>
                      </a:r>
                      <a:endParaRPr kumimoji="1" lang="ja-JP" altLang="en-US"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tc>
                  <a:txBody>
                    <a:bodyPr/>
                    <a:lstStyle/>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Java - JRE 8 </a:t>
                      </a:r>
                    </a:p>
                    <a:p>
                      <a:pPr marL="85725" indent="-85725" algn="l">
                        <a:buFont typeface="Arial" panose="020B0604020202020204" pitchFamily="34" charset="0"/>
                        <a:buChar char="•"/>
                      </a:pPr>
                      <a:r>
                        <a:rPr kumimoji="1" lang="en-US" altLang="ja-JP" sz="1200" dirty="0" err="1">
                          <a:latin typeface="Meiryo UI" panose="020B0604030504040204" pitchFamily="50" charset="-128"/>
                          <a:ea typeface="Meiryo UI" panose="020B0604030504040204" pitchFamily="50" charset="-128"/>
                          <a:cs typeface="Microsoft Himalaya" panose="01010100010101010101" pitchFamily="2" charset="0"/>
                        </a:rPr>
                        <a:t>WildFly</a:t>
                      </a: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 10.0.0-Final</a:t>
                      </a: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MySQL 5.7</a:t>
                      </a: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OS: Ubuntu Server 14</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or more, </a:t>
                      </a: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other Linux-based OS</a:t>
                      </a: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CPU: 2 Core, 2GHz</a:t>
                      </a:r>
                      <a:r>
                        <a:rPr kumimoji="1" lang="ja-JP" altLang="en-US" sz="1200" baseline="0" dirty="0">
                          <a:latin typeface="Meiryo UI" panose="020B0604030504040204" pitchFamily="50" charset="-128"/>
                          <a:ea typeface="Meiryo UI" panose="020B0604030504040204" pitchFamily="50" charset="-128"/>
                          <a:cs typeface="Microsoft Himalaya" panose="01010100010101010101" pitchFamily="2" charset="0"/>
                        </a:rPr>
                        <a:t> </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or more</a:t>
                      </a:r>
                      <a:endPar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endParaRP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RAM: 8GB or</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 more</a:t>
                      </a:r>
                      <a:endPar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endParaRPr>
                    </a:p>
                    <a:p>
                      <a:pPr marL="85725" indent="-85725" algn="l">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rPr>
                        <a:t>Storage:1TB</a:t>
                      </a:r>
                      <a:r>
                        <a:rPr kumimoji="1" lang="ja-JP" altLang="en-US" sz="1200" baseline="0" dirty="0">
                          <a:latin typeface="Meiryo UI" panose="020B0604030504040204" pitchFamily="50" charset="-128"/>
                          <a:ea typeface="Meiryo UI" panose="020B0604030504040204" pitchFamily="50" charset="-128"/>
                          <a:cs typeface="Microsoft Himalaya" panose="01010100010101010101" pitchFamily="2" charset="0"/>
                        </a:rPr>
                        <a:t> </a:t>
                      </a:r>
                      <a:r>
                        <a:rPr kumimoji="1" lang="en-US" altLang="ja-JP" sz="1200" baseline="0" dirty="0">
                          <a:latin typeface="Meiryo UI" panose="020B0604030504040204" pitchFamily="50" charset="-128"/>
                          <a:ea typeface="Meiryo UI" panose="020B0604030504040204" pitchFamily="50" charset="-128"/>
                          <a:cs typeface="Microsoft Himalaya" panose="01010100010101010101" pitchFamily="2" charset="0"/>
                        </a:rPr>
                        <a:t>or more</a:t>
                      </a:r>
                      <a:endParaRPr kumimoji="1" lang="en-US" altLang="ja-JP" sz="1200" dirty="0">
                        <a:latin typeface="Meiryo UI" panose="020B0604030504040204" pitchFamily="50" charset="-128"/>
                        <a:ea typeface="Meiryo UI" panose="020B0604030504040204" pitchFamily="50" charset="-128"/>
                        <a:cs typeface="Microsoft Himalaya" panose="01010100010101010101" pitchFamily="2" charset="0"/>
                      </a:endParaRPr>
                    </a:p>
                  </a:txBody>
                  <a:tcPr marL="46800" marR="46800" anchor="ctr"/>
                </a:tc>
                <a:extLst>
                  <a:ext uri="{0D108BD9-81ED-4DB2-BD59-A6C34878D82A}">
                    <a16:rowId xmlns:a16="http://schemas.microsoft.com/office/drawing/2014/main" val="3254357771"/>
                  </a:ext>
                </a:extLst>
              </a:tr>
            </a:tbl>
          </a:graphicData>
        </a:graphic>
      </p:graphicFrame>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524" y="810844"/>
            <a:ext cx="1644663" cy="482837"/>
          </a:xfrm>
          <a:prstGeom prst="rect">
            <a:avLst/>
          </a:prstGeom>
        </p:spPr>
      </p:pic>
      <p:pic>
        <p:nvPicPr>
          <p:cNvPr id="13" name="図 12"/>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55184"/>
          <a:stretch/>
        </p:blipFill>
        <p:spPr>
          <a:xfrm>
            <a:off x="4571901" y="816690"/>
            <a:ext cx="1706558" cy="478007"/>
          </a:xfrm>
          <a:prstGeom prst="rect">
            <a:avLst/>
          </a:prstGeom>
        </p:spPr>
      </p:pic>
      <p:pic>
        <p:nvPicPr>
          <p:cNvPr id="14" name="図 13"/>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t="47585" r="5121" b="13793"/>
          <a:stretch/>
        </p:blipFill>
        <p:spPr>
          <a:xfrm>
            <a:off x="6788509" y="800684"/>
            <a:ext cx="1959955" cy="499444"/>
          </a:xfrm>
          <a:prstGeom prst="rect">
            <a:avLst/>
          </a:prstGeom>
        </p:spPr>
      </p:pic>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291888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latin typeface="Meiryo UI" panose="020B0604030504040204" pitchFamily="50" charset="-128"/>
                <a:ea typeface="Meiryo UI" panose="020B0604030504040204" pitchFamily="50" charset="-128"/>
              </a:rPr>
              <a:t>Prices</a:t>
            </a:r>
            <a:endParaRPr kumimoji="1" lang="ja-JP" altLang="en-US" dirty="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lang="de-DE" altLang="ja-JP"/>
              <a:t>Copyright 2018 FUJITSU LIMITED</a:t>
            </a:r>
            <a:endParaRPr lang="de-DE" altLang="ja-JP" dirty="0"/>
          </a:p>
        </p:txBody>
      </p:sp>
      <p:graphicFrame>
        <p:nvGraphicFramePr>
          <p:cNvPr id="6" name="表 5"/>
          <p:cNvGraphicFramePr>
            <a:graphicFrameLocks noGrp="1"/>
          </p:cNvGraphicFramePr>
          <p:nvPr>
            <p:extLst/>
          </p:nvPr>
        </p:nvGraphicFramePr>
        <p:xfrm>
          <a:off x="251521" y="754127"/>
          <a:ext cx="8648639" cy="5523732"/>
        </p:xfrm>
        <a:graphic>
          <a:graphicData uri="http://schemas.openxmlformats.org/drawingml/2006/table">
            <a:tbl>
              <a:tblPr firstRow="1" bandRow="1">
                <a:tableStyleId>{21E4AEA4-8DFA-4A89-87EB-49C32662AFE0}</a:tableStyleId>
              </a:tblPr>
              <a:tblGrid>
                <a:gridCol w="1676309">
                  <a:extLst>
                    <a:ext uri="{9D8B030D-6E8A-4147-A177-3AD203B41FA5}">
                      <a16:colId xmlns:a16="http://schemas.microsoft.com/office/drawing/2014/main" val="20000"/>
                    </a:ext>
                  </a:extLst>
                </a:gridCol>
                <a:gridCol w="2298126">
                  <a:extLst>
                    <a:ext uri="{9D8B030D-6E8A-4147-A177-3AD203B41FA5}">
                      <a16:colId xmlns:a16="http://schemas.microsoft.com/office/drawing/2014/main" val="20001"/>
                    </a:ext>
                  </a:extLst>
                </a:gridCol>
                <a:gridCol w="2337102">
                  <a:extLst>
                    <a:ext uri="{9D8B030D-6E8A-4147-A177-3AD203B41FA5}">
                      <a16:colId xmlns:a16="http://schemas.microsoft.com/office/drawing/2014/main" val="20002"/>
                    </a:ext>
                  </a:extLst>
                </a:gridCol>
                <a:gridCol w="2337102">
                  <a:extLst>
                    <a:ext uri="{9D8B030D-6E8A-4147-A177-3AD203B41FA5}">
                      <a16:colId xmlns:a16="http://schemas.microsoft.com/office/drawing/2014/main" val="20003"/>
                    </a:ext>
                  </a:extLst>
                </a:gridCol>
              </a:tblGrid>
              <a:tr h="678053">
                <a:tc>
                  <a:txBody>
                    <a:bodyPr/>
                    <a:lstStyle/>
                    <a:p>
                      <a:pPr algn="ctr"/>
                      <a:r>
                        <a:rPr kumimoji="1" lang="en-US" altLang="ja-JP" sz="1600" dirty="0">
                          <a:latin typeface="Meiryo UI" panose="020B0604030504040204" pitchFamily="50" charset="-128"/>
                          <a:ea typeface="Meiryo UI" panose="020B0604030504040204" pitchFamily="50" charset="-128"/>
                          <a:cs typeface="+mn-cs"/>
                        </a:rPr>
                        <a:t>Product</a:t>
                      </a:r>
                      <a:endParaRPr kumimoji="1" lang="ja-JP" altLang="en-US" sz="1600" dirty="0">
                        <a:latin typeface="Meiryo UI" panose="020B0604030504040204" pitchFamily="50" charset="-128"/>
                        <a:ea typeface="Meiryo UI" panose="020B0604030504040204" pitchFamily="50" charset="-128"/>
                        <a:cs typeface="Microsoft Himalaya" panose="01010100010101010101" pitchFamily="2" charset="0"/>
                      </a:endParaRPr>
                    </a:p>
                  </a:txBody>
                  <a:tcPr anchor="ctr"/>
                </a:tc>
                <a:tc>
                  <a:txBody>
                    <a:bodyPr/>
                    <a:lstStyle/>
                    <a:p>
                      <a:pPr algn="ctr"/>
                      <a:endParaRPr kumimoji="1" lang="en-US" altLang="ja-JP" sz="1200" dirty="0">
                        <a:solidFill>
                          <a:srgbClr val="FFFFFF"/>
                        </a:solidFill>
                        <a:latin typeface="Meiryo UI" panose="020B0604030504040204" pitchFamily="50" charset="-128"/>
                        <a:ea typeface="Meiryo UI" panose="020B0604030504040204" pitchFamily="50" charset="-128"/>
                        <a:cs typeface="Microsoft Himalaya" panose="01010100010101010101" pitchFamily="2" charset="0"/>
                      </a:endParaRPr>
                    </a:p>
                    <a:p>
                      <a:pPr algn="ctr"/>
                      <a:endParaRPr kumimoji="1" lang="en-US" altLang="ja-JP" sz="1200" dirty="0">
                        <a:solidFill>
                          <a:srgbClr val="FFFFFF"/>
                        </a:solidFill>
                        <a:latin typeface="Meiryo UI" panose="020B0604030504040204" pitchFamily="50" charset="-128"/>
                        <a:ea typeface="Meiryo UI" panose="020B0604030504040204" pitchFamily="50" charset="-128"/>
                        <a:cs typeface="Microsoft Himalaya" panose="01010100010101010101" pitchFamily="2" charset="0"/>
                      </a:endParaRPr>
                    </a:p>
                  </a:txBody>
                  <a:tcPr anchor="ctr"/>
                </a:tc>
                <a:tc>
                  <a:txBody>
                    <a:bodyPr/>
                    <a:lstStyle/>
                    <a:p>
                      <a:pPr algn="ctr"/>
                      <a:endParaRPr kumimoji="1" lang="ja-JP" altLang="en-US" sz="1200" dirty="0">
                        <a:solidFill>
                          <a:srgbClr val="FFFFFF"/>
                        </a:solidFill>
                        <a:latin typeface="Meiryo UI" panose="020B0604030504040204" pitchFamily="50" charset="-128"/>
                        <a:ea typeface="Meiryo UI" panose="020B0604030504040204" pitchFamily="50" charset="-128"/>
                        <a:cs typeface="Microsoft Himalaya" panose="01010100010101010101" pitchFamily="2" charset="0"/>
                      </a:endParaRPr>
                    </a:p>
                  </a:txBody>
                  <a:tcPr anchor="ctr"/>
                </a:tc>
                <a:tc>
                  <a:txBody>
                    <a:bodyPr/>
                    <a:lstStyle/>
                    <a:p>
                      <a:pPr algn="ctr"/>
                      <a:endParaRPr kumimoji="1" lang="ja-JP" altLang="en-US" sz="1600" b="1" dirty="0">
                        <a:solidFill>
                          <a:srgbClr val="FFFFFF"/>
                        </a:solidFill>
                        <a:latin typeface="Meiryo UI" panose="020B0604030504040204" pitchFamily="50" charset="-128"/>
                        <a:ea typeface="Meiryo UI" panose="020B0604030504040204" pitchFamily="50" charset="-128"/>
                        <a:cs typeface="Microsoft Himalaya" panose="01010100010101010101" pitchFamily="2" charset="0"/>
                      </a:endParaRPr>
                    </a:p>
                  </a:txBody>
                  <a:tcPr anchor="ctr"/>
                </a:tc>
                <a:extLst>
                  <a:ext uri="{0D108BD9-81ED-4DB2-BD59-A6C34878D82A}">
                    <a16:rowId xmlns:a16="http://schemas.microsoft.com/office/drawing/2014/main" val="10000"/>
                  </a:ext>
                </a:extLst>
              </a:tr>
              <a:tr h="732509">
                <a:tc>
                  <a:txBody>
                    <a:bodyPr/>
                    <a:lstStyle/>
                    <a:p>
                      <a:pPr algn="ctr"/>
                      <a:r>
                        <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rPr>
                        <a:t>Fujitsu's</a:t>
                      </a:r>
                    </a:p>
                    <a:p>
                      <a:pPr algn="ctr"/>
                      <a:r>
                        <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rPr>
                        <a:t>Handling</a:t>
                      </a:r>
                      <a:endParaRPr kumimoji="1" lang="ja-JP" altLang="en-US" sz="1400" dirty="0">
                        <a:latin typeface="Meiryo UI" panose="020B0604030504040204" pitchFamily="50" charset="-128"/>
                        <a:ea typeface="Meiryo UI" panose="020B0604030504040204" pitchFamily="50" charset="-128"/>
                        <a:cs typeface="Microsoft Himalaya" panose="01010100010101010101"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dirty="0">
                          <a:latin typeface="Meiryo UI" panose="020B0604030504040204" pitchFamily="50" charset="-128"/>
                          <a:ea typeface="Meiryo UI" panose="020B0604030504040204" pitchFamily="50" charset="-128"/>
                        </a:rPr>
                        <a:t>introduce group company</a:t>
                      </a:r>
                      <a:endParaRPr kumimoji="1" lang="en-US" altLang="ja-JP"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dirty="0">
                          <a:latin typeface="Meiryo UI" panose="020B0604030504040204" pitchFamily="50" charset="-128"/>
                          <a:ea typeface="Meiryo UI" panose="020B0604030504040204" pitchFamily="50" charset="-128"/>
                        </a:rPr>
                        <a:t>introduce sales</a:t>
                      </a:r>
                      <a:r>
                        <a:rPr lang="en-US" altLang="ja-JP" sz="1400" baseline="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company</a:t>
                      </a:r>
                      <a:endParaRPr kumimoji="1" lang="en-US" altLang="ja-JP"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dirty="0">
                          <a:latin typeface="Meiryo UI" panose="020B0604030504040204" pitchFamily="50" charset="-128"/>
                          <a:ea typeface="Meiryo UI" panose="020B0604030504040204" pitchFamily="50" charset="-128"/>
                        </a:rPr>
                        <a:t>introduce group company</a:t>
                      </a:r>
                      <a:endParaRPr kumimoji="1" lang="en-US" altLang="ja-JP"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499294010"/>
                  </a:ext>
                </a:extLst>
              </a:tr>
              <a:tr h="822634">
                <a:tc>
                  <a:txBody>
                    <a:bodyPr/>
                    <a:lstStyle/>
                    <a:p>
                      <a:pPr algn="ctr"/>
                      <a:r>
                        <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rPr>
                        <a:t>Installation support</a:t>
                      </a:r>
                      <a:endParaRPr kumimoji="1" lang="ja-JP" altLang="en-US" sz="1400" dirty="0">
                        <a:latin typeface="Meiryo UI" panose="020B0604030504040204" pitchFamily="50" charset="-128"/>
                        <a:ea typeface="Meiryo UI" panose="020B0604030504040204" pitchFamily="50" charset="-128"/>
                        <a:cs typeface="Microsoft Himalaya" panose="01010100010101010101"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〇</a:t>
                      </a:r>
                      <a:endParaRPr kumimoji="1" lang="en-US" altLang="ja-JP"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〇</a:t>
                      </a:r>
                      <a:endParaRPr kumimoji="1" lang="en-US" altLang="ja-JP" sz="1400" dirty="0">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〇</a:t>
                      </a:r>
                      <a:endParaRPr kumimoji="1" lang="en-US" altLang="ja-JP"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67281400"/>
                  </a:ext>
                </a:extLst>
              </a:tr>
              <a:tr h="822634">
                <a:tc>
                  <a:txBody>
                    <a:bodyPr/>
                    <a:lstStyle/>
                    <a:p>
                      <a:pPr algn="ctr"/>
                      <a:r>
                        <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rPr>
                        <a:t>Billing system</a:t>
                      </a:r>
                      <a:endParaRPr kumimoji="1" lang="ja-JP" altLang="en-US" sz="1400" dirty="0">
                        <a:latin typeface="Meiryo UI" panose="020B0604030504040204" pitchFamily="50" charset="-128"/>
                        <a:ea typeface="Meiryo UI" panose="020B0604030504040204" pitchFamily="50" charset="-128"/>
                        <a:cs typeface="Microsoft Himalaya" panose="01010100010101010101"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Source code size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Number of developers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400" dirty="0">
                          <a:latin typeface="Meiryo UI" panose="020B0604030504040204" pitchFamily="50" charset="-128"/>
                          <a:ea typeface="Meiryo UI" panose="020B0604030504040204" pitchFamily="50" charset="-128"/>
                        </a:rPr>
                        <a:t>Number of developers</a:t>
                      </a:r>
                      <a:r>
                        <a:rPr kumimoji="1" lang="en-US" altLang="ja-JP" sz="1400" baseline="0" dirty="0">
                          <a:latin typeface="Meiryo UI" panose="020B0604030504040204" pitchFamily="50" charset="-128"/>
                          <a:ea typeface="Meiryo UI" panose="020B0604030504040204" pitchFamily="50" charset="-128"/>
                        </a:rPr>
                        <a:t> or</a:t>
                      </a:r>
                      <a:r>
                        <a:rPr kumimoji="1" lang="en-US" altLang="ja-JP" sz="1400" dirty="0">
                          <a:latin typeface="Meiryo UI" panose="020B0604030504040204" pitchFamily="50" charset="-128"/>
                          <a:ea typeface="Meiryo UI" panose="020B0604030504040204" pitchFamily="50" charset="-128"/>
                        </a:rPr>
                        <a:t> registered</a:t>
                      </a:r>
                      <a:r>
                        <a:rPr kumimoji="1" lang="ja-JP" altLang="en-US" sz="1400" baseline="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products</a:t>
                      </a:r>
                    </a:p>
                  </a:txBody>
                  <a:tcPr anchor="ctr"/>
                </a:tc>
                <a:extLst>
                  <a:ext uri="{0D108BD9-81ED-4DB2-BD59-A6C34878D82A}">
                    <a16:rowId xmlns:a16="http://schemas.microsoft.com/office/drawing/2014/main" val="2957514405"/>
                  </a:ext>
                </a:extLst>
              </a:tr>
              <a:tr h="822634">
                <a:tc>
                  <a:txBody>
                    <a:bodyPr/>
                    <a:lstStyle/>
                    <a:p>
                      <a:pPr algn="ctr"/>
                      <a:r>
                        <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rPr>
                        <a:t>Minimum price</a:t>
                      </a:r>
                      <a:endParaRPr kumimoji="1" lang="ja-JP" altLang="en-US" sz="1400" dirty="0">
                        <a:latin typeface="Meiryo UI" panose="020B0604030504040204" pitchFamily="50" charset="-128"/>
                        <a:ea typeface="Meiryo UI" panose="020B0604030504040204" pitchFamily="50" charset="-128"/>
                        <a:cs typeface="Microsoft Himalaya" panose="01010100010101010101"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5Gbyte~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\12,000,000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\4,500,000~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Cloud:\1,100,000~</a:t>
                      </a:r>
                      <a:r>
                        <a:rPr kumimoji="1" lang="en-US" altLang="ja-JP" sz="12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822634">
                <a:tc>
                  <a:txBody>
                    <a:bodyPr/>
                    <a:lstStyle/>
                    <a:p>
                      <a:pPr algn="ctr"/>
                      <a:r>
                        <a:rPr kumimoji="1" lang="en-US" altLang="ja-JP" sz="1400" dirty="0">
                          <a:latin typeface="Meiryo UI" panose="020B0604030504040204" pitchFamily="50" charset="-128"/>
                          <a:ea typeface="Meiryo UI" panose="020B0604030504040204" pitchFamily="50" charset="-128"/>
                        </a:rPr>
                        <a:t>Case:</a:t>
                      </a:r>
                    </a:p>
                    <a:p>
                      <a:pPr algn="ctr"/>
                      <a:r>
                        <a:rPr kumimoji="1" lang="en-US" altLang="ja-JP" sz="1400" dirty="0">
                          <a:latin typeface="Meiryo UI" panose="020B0604030504040204" pitchFamily="50" charset="-128"/>
                          <a:ea typeface="Meiryo UI" panose="020B0604030504040204" pitchFamily="50" charset="-128"/>
                        </a:rPr>
                        <a:t>100 developers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a:t>
                      </a:r>
                    </a:p>
                  </a:txBody>
                  <a:tcPr anchor="ctr"/>
                </a:tc>
                <a:tc>
                  <a:txBody>
                    <a:bodyPr/>
                    <a:lstStyle/>
                    <a:p>
                      <a:pPr algn="ctr"/>
                      <a:r>
                        <a:rPr kumimoji="1" lang="en-US" altLang="ja-JP" sz="1400" dirty="0">
                          <a:latin typeface="Meiryo UI" panose="020B0604030504040204" pitchFamily="50" charset="-128"/>
                          <a:ea typeface="Meiryo UI" panose="020B0604030504040204" pitchFamily="50" charset="-128"/>
                        </a:rPr>
                        <a:t>\13,500,000~</a:t>
                      </a:r>
                    </a:p>
                  </a:txBody>
                  <a:tcPr anchor="ctr"/>
                </a:tc>
                <a:tc>
                  <a:txBody>
                    <a:bodyPr/>
                    <a:lstStyle/>
                    <a:p>
                      <a:pPr algn="ctr"/>
                      <a:r>
                        <a:rPr kumimoji="1" lang="en-US" altLang="ja-JP" sz="1400" dirty="0">
                          <a:latin typeface="Meiryo UI" panose="020B0604030504040204" pitchFamily="50" charset="-128"/>
                          <a:ea typeface="Meiryo UI" panose="020B0604030504040204" pitchFamily="50" charset="-128"/>
                        </a:rPr>
                        <a:t>Cloud:\7,570,000~</a:t>
                      </a:r>
                      <a:r>
                        <a:rPr kumimoji="1" lang="en-US" altLang="ja-JP" sz="1200" dirty="0">
                          <a:latin typeface="Meiryo UI" panose="020B0604030504040204" pitchFamily="50" charset="-128"/>
                          <a:ea typeface="Meiryo UI" panose="020B0604030504040204" pitchFamily="50" charset="-128"/>
                        </a:rPr>
                        <a:t>(*)</a:t>
                      </a:r>
                    </a:p>
                  </a:txBody>
                  <a:tcPr anchor="ctr"/>
                </a:tc>
                <a:extLst>
                  <a:ext uri="{0D108BD9-81ED-4DB2-BD59-A6C34878D82A}">
                    <a16:rowId xmlns:a16="http://schemas.microsoft.com/office/drawing/2014/main" val="10002"/>
                  </a:ext>
                </a:extLst>
              </a:tr>
              <a:tr h="822634">
                <a:tc>
                  <a:txBody>
                    <a:bodyPr/>
                    <a:lstStyle/>
                    <a:p>
                      <a:pPr algn="ctr"/>
                      <a:r>
                        <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rPr>
                        <a:t>Case:</a:t>
                      </a:r>
                    </a:p>
                    <a:p>
                      <a:pPr algn="ctr"/>
                      <a:r>
                        <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rPr>
                        <a:t>500</a:t>
                      </a:r>
                      <a:r>
                        <a:rPr kumimoji="1" lang="en-US" altLang="ja-JP" sz="1400" baseline="0" dirty="0">
                          <a:latin typeface="Meiryo UI" panose="020B0604030504040204" pitchFamily="50" charset="-128"/>
                          <a:ea typeface="Meiryo UI" panose="020B0604030504040204" pitchFamily="50" charset="-128"/>
                          <a:cs typeface="Microsoft Himalaya" panose="01010100010101010101" pitchFamily="2" charset="0"/>
                        </a:rPr>
                        <a:t> developers</a:t>
                      </a:r>
                      <a:endPar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endParaRPr>
                    </a:p>
                  </a:txBody>
                  <a:tcPr anchor="ctr"/>
                </a:tc>
                <a:tc>
                  <a:txBody>
                    <a:bodyPr/>
                    <a:lstStyle/>
                    <a:p>
                      <a:pPr algn="ct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1400" dirty="0">
                          <a:latin typeface="Meiryo UI" panose="020B0604030504040204" pitchFamily="50" charset="-128"/>
                          <a:ea typeface="Meiryo UI" panose="020B0604030504040204" pitchFamily="50" charset="-128"/>
                          <a:cs typeface="Microsoft Himalaya" panose="01010100010101010101" pitchFamily="2" charset="0"/>
                        </a:rPr>
                        <a:t>\36,000,000~</a:t>
                      </a:r>
                    </a:p>
                  </a:txBody>
                  <a:tcPr anchor="ctr"/>
                </a:tc>
                <a:tc>
                  <a:txBody>
                    <a:bodyPr/>
                    <a:lstStyle/>
                    <a:p>
                      <a:pPr algn="ctr"/>
                      <a:r>
                        <a:rPr kumimoji="1" lang="en-US" altLang="ja-JP" sz="1400" dirty="0">
                          <a:latin typeface="Meiryo UI" panose="020B0604030504040204" pitchFamily="50" charset="-128"/>
                          <a:ea typeface="Meiryo UI" panose="020B0604030504040204" pitchFamily="50" charset="-128"/>
                        </a:rPr>
                        <a:t>Cloud:\33,840,000~(*)</a:t>
                      </a:r>
                    </a:p>
                  </a:txBody>
                  <a:tcPr anchor="ctr"/>
                </a:tc>
                <a:extLst>
                  <a:ext uri="{0D108BD9-81ED-4DB2-BD59-A6C34878D82A}">
                    <a16:rowId xmlns:a16="http://schemas.microsoft.com/office/drawing/2014/main" val="3040908055"/>
                  </a:ext>
                </a:extLst>
              </a:tr>
            </a:tbl>
          </a:graphicData>
        </a:graphic>
      </p:graphicFrame>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524" y="810844"/>
            <a:ext cx="1644663" cy="482837"/>
          </a:xfrm>
          <a:prstGeom prst="rect">
            <a:avLst/>
          </a:prstGeom>
        </p:spPr>
      </p:pic>
      <p:pic>
        <p:nvPicPr>
          <p:cNvPr id="8" name="図 7"/>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55184"/>
          <a:stretch/>
        </p:blipFill>
        <p:spPr>
          <a:xfrm>
            <a:off x="4571901" y="816690"/>
            <a:ext cx="1706558" cy="478007"/>
          </a:xfrm>
          <a:prstGeom prst="rect">
            <a:avLst/>
          </a:prstGeom>
        </p:spPr>
      </p:pic>
      <p:pic>
        <p:nvPicPr>
          <p:cNvPr id="9" name="図 8"/>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47585" r="5121" b="13793"/>
          <a:stretch/>
        </p:blipFill>
        <p:spPr>
          <a:xfrm>
            <a:off x="6788509" y="800684"/>
            <a:ext cx="1959955" cy="499444"/>
          </a:xfrm>
          <a:prstGeom prst="rect">
            <a:avLst/>
          </a:prstGeom>
        </p:spPr>
      </p:pic>
      <p:sp>
        <p:nvSpPr>
          <p:cNvPr id="11" name="テキスト ボックス 10"/>
          <p:cNvSpPr txBox="1"/>
          <p:nvPr/>
        </p:nvSpPr>
        <p:spPr>
          <a:xfrm>
            <a:off x="169863" y="6277861"/>
            <a:ext cx="8788399" cy="319491"/>
          </a:xfrm>
          <a:prstGeom prst="rect">
            <a:avLst/>
          </a:prstGeom>
          <a:noFill/>
        </p:spPr>
        <p:txBody>
          <a:bodyPr wrap="square" rtlCol="0">
            <a:spAutoFit/>
          </a:bodyPr>
          <a:lstStyle/>
          <a:p>
            <a:pPr algn="r"/>
            <a:r>
              <a:rPr lang="en-US" altLang="ja-JP" sz="12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 In case of on-premises use, about 4 million yen is required for additional</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p:cNvSpPr>
            <a:spLocks noGrp="1"/>
          </p:cNvSpPr>
          <p:nvPr>
            <p:ph type="sldNum" sz="quarter" idx="10"/>
          </p:nvPr>
        </p:nvSpPr>
        <p:spPr/>
        <p:txBody>
          <a:bodyPr/>
          <a:lstStyle/>
          <a:p>
            <a:fld id="{DE2B87E1-F9DF-4BEE-B07D-635D26011F4B}" type="slidenum">
              <a:rPr lang="de-DE" altLang="ja-JP" smtClean="0"/>
              <a:pPr/>
              <a:t>8</a:t>
            </a:fld>
            <a:endParaRPr lang="de-DE" altLang="ja-JP"/>
          </a:p>
        </p:txBody>
      </p:sp>
    </p:spTree>
    <p:extLst>
      <p:ext uri="{BB962C8B-B14F-4D97-AF65-F5344CB8AC3E}">
        <p14:creationId xmlns:p14="http://schemas.microsoft.com/office/powerpoint/2010/main" val="2614514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1384</Words>
  <Application>Microsoft Office PowerPoint</Application>
  <PresentationFormat>화면 슬라이드 쇼(4:3)</PresentationFormat>
  <Paragraphs>417</Paragraphs>
  <Slides>16</Slides>
  <Notes>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Meiryo UI</vt:lpstr>
      <vt:lpstr>ＭＳ Ｐゴシック</vt:lpstr>
      <vt:lpstr>Arial</vt:lpstr>
      <vt:lpstr>Cambria Math</vt:lpstr>
      <vt:lpstr>Microsoft Himalaya</vt:lpstr>
      <vt:lpstr>Wingdings</vt:lpstr>
      <vt:lpstr>F_Tool_2_JA_R</vt:lpstr>
      <vt:lpstr>OSS Risk Management Service  in Fujitsu</vt:lpstr>
      <vt:lpstr>OSS Total Service in Fujitsu</vt:lpstr>
      <vt:lpstr>Functional overview of OSS Risk Management Tool</vt:lpstr>
      <vt:lpstr>Selection support for Risk management tool</vt:lpstr>
      <vt:lpstr>Comparison of OSS Security Tools</vt:lpstr>
      <vt:lpstr>Background – how to choose the tool</vt:lpstr>
      <vt:lpstr>(Reference) Our benchmark case</vt:lpstr>
      <vt:lpstr>Comparison of tools</vt:lpstr>
      <vt:lpstr>Prices</vt:lpstr>
      <vt:lpstr>(Reference)</vt:lpstr>
      <vt:lpstr>(Reference)</vt:lpstr>
      <vt:lpstr>OSS Maturity Evaluation Report</vt:lpstr>
      <vt:lpstr>OSS Maturity Evaluation Report</vt:lpstr>
      <vt:lpstr>Example of maturity evaluation axes (1/2)</vt:lpstr>
      <vt:lpstr>Example of maturity evaluation axes (2/2)</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2018-09-13T01:45:16Z</dcterms:modified>
</cp:coreProperties>
</file>